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9" r:id="rId2"/>
    <p:sldId id="307" r:id="rId3"/>
    <p:sldId id="495" r:id="rId4"/>
    <p:sldId id="286" r:id="rId5"/>
    <p:sldId id="350" r:id="rId6"/>
    <p:sldId id="351" r:id="rId7"/>
    <p:sldId id="354" r:id="rId8"/>
    <p:sldId id="353" r:id="rId9"/>
    <p:sldId id="352" r:id="rId10"/>
    <p:sldId id="404" r:id="rId11"/>
    <p:sldId id="403" r:id="rId12"/>
    <p:sldId id="409" r:id="rId13"/>
    <p:sldId id="408" r:id="rId14"/>
    <p:sldId id="410" r:id="rId15"/>
    <p:sldId id="402" r:id="rId16"/>
    <p:sldId id="491" r:id="rId17"/>
    <p:sldId id="395" r:id="rId18"/>
    <p:sldId id="398" r:id="rId19"/>
    <p:sldId id="471" r:id="rId20"/>
    <p:sldId id="493" r:id="rId21"/>
    <p:sldId id="4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C2B"/>
    <a:srgbClr val="0065B0"/>
    <a:srgbClr val="FFFFFF"/>
    <a:srgbClr val="E76254"/>
    <a:srgbClr val="01A08A"/>
    <a:srgbClr val="F69F40"/>
    <a:srgbClr val="F48F20"/>
    <a:srgbClr val="F7AA58"/>
    <a:srgbClr val="FFF6D9"/>
    <a:srgbClr val="B33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W11 - Revision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FI"/>
              <a:t>POL2017 W11 - Revision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88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GB"/>
              <a:t>POL2017 W11 - Revision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11  Lecture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8DF60F-4DF9-366F-8AD6-DC8386F49B1F}"/>
              </a:ext>
            </a:extLst>
          </p:cNvPr>
          <p:cNvSpPr/>
          <p:nvPr/>
        </p:nvSpPr>
        <p:spPr>
          <a:xfrm>
            <a:off x="0" y="0"/>
            <a:ext cx="12192000" cy="1189842"/>
          </a:xfrm>
          <a:prstGeom prst="rect">
            <a:avLst/>
          </a:prstGeom>
          <a:solidFill>
            <a:srgbClr val="F69F40"/>
          </a:solidFill>
          <a:ln>
            <a:solidFill>
              <a:srgbClr val="F69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69F4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60C01-3465-8DE0-D98E-F17AC3A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3F1E-9623-6323-2EC6-4AD72F0D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013" y="2057550"/>
            <a:ext cx="6422585" cy="4326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Non-probability sampling</a:t>
            </a:r>
            <a:r>
              <a:rPr lang="en-GB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Quota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Snowball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Purposive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Convenience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0C-5E6C-72C6-9509-0541C71C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W6 – Surveys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9880-79ED-0E94-A7B0-DB64D63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10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5A0F29-3633-CF23-AF6A-C4095467E36A}"/>
              </a:ext>
            </a:extLst>
          </p:cNvPr>
          <p:cNvSpPr txBox="1">
            <a:spLocks/>
          </p:cNvSpPr>
          <p:nvPr/>
        </p:nvSpPr>
        <p:spPr>
          <a:xfrm>
            <a:off x="658427" y="2038095"/>
            <a:ext cx="5385726" cy="43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/>
              <a:t>Probability sampling</a:t>
            </a:r>
            <a:r>
              <a:rPr lang="en-GB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Simple random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Systematic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Stratified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44409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C2E473-56D0-617A-926F-498ECF8D62B1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F40"/>
          </a:solidFill>
          <a:ln>
            <a:solidFill>
              <a:srgbClr val="F69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69F4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60C01-3465-8DE0-D98E-F17AC3A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Sampling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0C-5E6C-72C6-9509-0541C71C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W6 – Surveys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9880-79ED-0E94-A7B0-DB64D63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11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5A0F29-3633-CF23-AF6A-C4095467E36A}"/>
              </a:ext>
            </a:extLst>
          </p:cNvPr>
          <p:cNvSpPr txBox="1">
            <a:spLocks/>
          </p:cNvSpPr>
          <p:nvPr/>
        </p:nvSpPr>
        <p:spPr>
          <a:xfrm>
            <a:off x="431259" y="1642072"/>
            <a:ext cx="14079902" cy="43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Sampling approach will depend on our research question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We will need to consider our:</a:t>
            </a:r>
            <a:endParaRPr lang="en-GB" sz="3200" dirty="0"/>
          </a:p>
          <a:p>
            <a:r>
              <a:rPr lang="en-GB" sz="3600" b="1" dirty="0"/>
              <a:t>Target population</a:t>
            </a:r>
          </a:p>
          <a:p>
            <a:r>
              <a:rPr lang="en-GB" sz="3600" b="1" dirty="0"/>
              <a:t>Sampling frame</a:t>
            </a:r>
          </a:p>
          <a:p>
            <a:r>
              <a:rPr lang="en-GB" sz="3600" b="1" dirty="0"/>
              <a:t>Sample</a:t>
            </a:r>
          </a:p>
          <a:p>
            <a:r>
              <a:rPr lang="en-GB" sz="3600" b="1" dirty="0"/>
              <a:t>Sample Unit</a:t>
            </a:r>
          </a:p>
        </p:txBody>
      </p:sp>
    </p:spTree>
    <p:extLst>
      <p:ext uri="{BB962C8B-B14F-4D97-AF65-F5344CB8AC3E}">
        <p14:creationId xmlns:p14="http://schemas.microsoft.com/office/powerpoint/2010/main" val="214755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71A72-C89F-F412-AAC5-62AB0141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68B43-3018-EDC7-875F-C37DA952C465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B36"/>
          </a:solidFill>
          <a:ln w="19050">
            <a:solidFill>
              <a:srgbClr val="F69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6D95-1DFC-A815-DC94-B63BAC17879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Survey Mode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EA0DC-886E-6B7F-AEB2-FEBF2A05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W6 – Surveys II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20349-7516-4A60-086E-5398CBB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345625-72F9-A8AE-5721-0AC2D3893B63}"/>
              </a:ext>
            </a:extLst>
          </p:cNvPr>
          <p:cNvSpPr txBox="1">
            <a:spLocks/>
          </p:cNvSpPr>
          <p:nvPr/>
        </p:nvSpPr>
        <p:spPr>
          <a:xfrm>
            <a:off x="577748" y="1848347"/>
            <a:ext cx="5518252" cy="4137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</a:t>
            </a:r>
            <a:r>
              <a:rPr lang="en-GB" sz="3600" dirty="0"/>
              <a:t>he format in which we ask our questions can impact: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/>
              <a:t>Measurement error</a:t>
            </a:r>
          </a:p>
          <a:p>
            <a:r>
              <a:rPr lang="en-GB" sz="3600" dirty="0"/>
              <a:t>How people answer our questions</a:t>
            </a:r>
          </a:p>
          <a:p>
            <a:endParaRPr lang="en-GB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/>
              <a:t>Sampling error</a:t>
            </a:r>
          </a:p>
          <a:p>
            <a:r>
              <a:rPr lang="en-GB" sz="3600" dirty="0"/>
              <a:t>Who answers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A02D0-E8AF-1B41-ACF6-14C0F9745CFB}"/>
              </a:ext>
            </a:extLst>
          </p:cNvPr>
          <p:cNvSpPr txBox="1"/>
          <p:nvPr/>
        </p:nvSpPr>
        <p:spPr>
          <a:xfrm>
            <a:off x="6865872" y="1723889"/>
            <a:ext cx="6103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Gill Sans MT" panose="020B0502020104020203" pitchFamily="34" charset="0"/>
              </a:rPr>
              <a:t>Survey modes: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latin typeface="Gill Sans MT" panose="020B0502020104020203" pitchFamily="34" charset="0"/>
              </a:rPr>
              <a:t>Face to face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latin typeface="Gill Sans MT" panose="020B0502020104020203" pitchFamily="34" charset="0"/>
              </a:rPr>
              <a:t>Telephone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latin typeface="Gill Sans MT" panose="020B0502020104020203" pitchFamily="34" charset="0"/>
              </a:rPr>
              <a:t>Postal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latin typeface="Gill Sans MT" panose="020B0502020104020203" pitchFamily="34" charset="0"/>
              </a:rPr>
              <a:t>Internet surveys</a:t>
            </a:r>
          </a:p>
        </p:txBody>
      </p:sp>
    </p:spTree>
    <p:extLst>
      <p:ext uri="{BB962C8B-B14F-4D97-AF65-F5344CB8AC3E}">
        <p14:creationId xmlns:p14="http://schemas.microsoft.com/office/powerpoint/2010/main" val="174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71A72-C89F-F412-AAC5-62AB0141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68B43-3018-EDC7-875F-C37DA952C465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B36"/>
          </a:solidFill>
          <a:ln w="19050">
            <a:solidFill>
              <a:srgbClr val="F69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6D95-1DFC-A815-DC94-B63BAC17879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Survey Mode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97BC-4810-485A-35CA-12DD4677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25" y="1629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When deciding on survey mode, we should consider:</a:t>
            </a:r>
          </a:p>
          <a:p>
            <a:r>
              <a:rPr lang="en-GB" sz="3200" b="1" dirty="0"/>
              <a:t>Cost</a:t>
            </a:r>
          </a:p>
          <a:p>
            <a:r>
              <a:rPr lang="en-GB" sz="3200" b="1" dirty="0"/>
              <a:t>Sampling frame </a:t>
            </a:r>
          </a:p>
          <a:p>
            <a:r>
              <a:rPr lang="en-GB" sz="3200" b="1" dirty="0"/>
              <a:t>Comprehension problems</a:t>
            </a:r>
          </a:p>
          <a:p>
            <a:r>
              <a:rPr lang="en-GB" sz="3200" b="1" dirty="0"/>
              <a:t>Interviewer effects</a:t>
            </a:r>
          </a:p>
          <a:p>
            <a:r>
              <a:rPr lang="en-GB" sz="3200" b="1" dirty="0"/>
              <a:t>Coverage/sampling error</a:t>
            </a:r>
          </a:p>
          <a:p>
            <a:r>
              <a:rPr lang="en-GB" sz="3200" b="1" dirty="0"/>
              <a:t>Non-response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EA0DC-886E-6B7F-AEB2-FEBF2A05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W6 – Surveys II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20349-7516-4A60-086E-5398CBB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83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007AA1-45D6-E18A-B83C-9BA3BEC32B03}"/>
              </a:ext>
            </a:extLst>
          </p:cNvPr>
          <p:cNvSpPr/>
          <p:nvPr/>
        </p:nvSpPr>
        <p:spPr>
          <a:xfrm>
            <a:off x="0" y="-52393"/>
            <a:ext cx="12192000" cy="1189842"/>
          </a:xfrm>
          <a:prstGeom prst="rect">
            <a:avLst/>
          </a:prstGeom>
          <a:solidFill>
            <a:srgbClr val="F69B36"/>
          </a:solidFill>
          <a:ln w="19050">
            <a:solidFill>
              <a:srgbClr val="F69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DD9DE-BF15-490A-FCC7-879DF559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3D9D-118E-8887-79EE-BA78D28A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Potential harms of our research</a:t>
            </a:r>
          </a:p>
          <a:p>
            <a:pPr lvl="1"/>
            <a:r>
              <a:rPr lang="en-GB" dirty="0"/>
              <a:t>Sensitive topics, context of participation</a:t>
            </a:r>
          </a:p>
          <a:p>
            <a:r>
              <a:rPr lang="en-GB" dirty="0"/>
              <a:t>Informed consent</a:t>
            </a:r>
          </a:p>
          <a:p>
            <a:r>
              <a:rPr lang="en-GB" dirty="0"/>
              <a:t>Voluntary participation</a:t>
            </a:r>
          </a:p>
          <a:p>
            <a:r>
              <a:rPr lang="en-GB" dirty="0"/>
              <a:t>Privacy</a:t>
            </a:r>
          </a:p>
          <a:p>
            <a:pPr lvl="1"/>
            <a:r>
              <a:rPr lang="en-GB" dirty="0"/>
              <a:t>Anonymity, confidentiality, identification, data security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0C69A-19B5-51D2-C0A8-2DF22635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W6 – Surveys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32C40-5240-215D-8F95-E5BE4623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89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439F68-F48F-93BA-0054-98FC96ECFFA2}"/>
              </a:ext>
            </a:extLst>
          </p:cNvPr>
          <p:cNvSpPr/>
          <p:nvPr/>
        </p:nvSpPr>
        <p:spPr>
          <a:xfrm>
            <a:off x="0" y="0"/>
            <a:ext cx="12263120" cy="69494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FF242-9172-165A-2AD8-6CC64376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884" y="1337013"/>
            <a:ext cx="9893031" cy="2626469"/>
          </a:xfrm>
        </p:spPr>
        <p:txBody>
          <a:bodyPr/>
          <a:lstStyle/>
          <a:p>
            <a:r>
              <a:rPr lang="en-GB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1235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F5D2-C37D-54A4-505A-36E2D48F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3A29-97D8-7B73-3BED-7FDB9EA9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629744"/>
            <a:ext cx="1151948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b="1" dirty="0"/>
              <a:t>Content analysis:</a:t>
            </a:r>
          </a:p>
          <a:p>
            <a:r>
              <a:rPr lang="en-GB" sz="3600" dirty="0"/>
              <a:t>Systematic analysis of texts or other media</a:t>
            </a:r>
          </a:p>
          <a:p>
            <a:r>
              <a:rPr lang="en-GB" sz="3600" dirty="0"/>
              <a:t>Can analyse a wide variety of documents</a:t>
            </a:r>
          </a:p>
          <a:p>
            <a:r>
              <a:rPr lang="en-GB" sz="3600" dirty="0"/>
              <a:t>Across huge range of issues</a:t>
            </a:r>
          </a:p>
          <a:p>
            <a:endParaRPr lang="en-GB" sz="3600" dirty="0"/>
          </a:p>
          <a:p>
            <a:r>
              <a:rPr lang="en-GB" sz="3600" dirty="0"/>
              <a:t>Unobtrusive method of data collection</a:t>
            </a:r>
          </a:p>
          <a:p>
            <a:r>
              <a:rPr lang="en-GB" sz="3600" dirty="0"/>
              <a:t>Can examine otherwise inaccessible subjects</a:t>
            </a:r>
          </a:p>
          <a:p>
            <a:r>
              <a:rPr lang="en-GB" sz="3600" dirty="0"/>
              <a:t>Can’t explore subsequent effects of the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8277-8EC3-53F1-1B0D-58D7465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W7 – Content Analysis I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CA63-6E84-3586-BD74-C8216D96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F5D2-C37D-54A4-505A-36E2D48F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content can we analyse?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3A29-97D8-7B73-3BED-7FDB9EA9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904" y="1775467"/>
            <a:ext cx="441473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/>
              <a:t>Text</a:t>
            </a:r>
          </a:p>
          <a:p>
            <a:r>
              <a:rPr lang="en-GB" sz="3200" dirty="0"/>
              <a:t>Speeches</a:t>
            </a:r>
          </a:p>
          <a:p>
            <a:r>
              <a:rPr lang="en-GB" sz="3200" dirty="0"/>
              <a:t>Social media posts</a:t>
            </a:r>
          </a:p>
          <a:p>
            <a:r>
              <a:rPr lang="en-GB" sz="3200" dirty="0"/>
              <a:t>News reports</a:t>
            </a:r>
          </a:p>
          <a:p>
            <a:r>
              <a:rPr lang="en-GB" sz="3200" dirty="0"/>
              <a:t>Manifestos</a:t>
            </a:r>
          </a:p>
          <a:p>
            <a:r>
              <a:rPr lang="en-GB" sz="3200" dirty="0"/>
              <a:t>Legislation</a:t>
            </a:r>
          </a:p>
          <a:p>
            <a:r>
              <a:rPr lang="en-GB" sz="3200" dirty="0"/>
              <a:t>Policy documents</a:t>
            </a:r>
          </a:p>
          <a:p>
            <a:r>
              <a:rPr lang="en-GB" sz="3200" dirty="0"/>
              <a:t>Campaign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CA63-6E84-3586-BD74-C8216D96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D679F-DF6C-712F-069F-C1ECF12BFAFA}"/>
              </a:ext>
            </a:extLst>
          </p:cNvPr>
          <p:cNvSpPr txBox="1">
            <a:spLocks/>
          </p:cNvSpPr>
          <p:nvPr/>
        </p:nvSpPr>
        <p:spPr>
          <a:xfrm>
            <a:off x="1135990" y="1775467"/>
            <a:ext cx="582200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b="1" dirty="0"/>
              <a:t>Audio-visual</a:t>
            </a:r>
          </a:p>
          <a:p>
            <a:r>
              <a:rPr lang="en-GB" sz="3200" dirty="0"/>
              <a:t>Interviews</a:t>
            </a:r>
          </a:p>
          <a:p>
            <a:r>
              <a:rPr lang="en-GB" sz="3200" dirty="0"/>
              <a:t>Campaign ads</a:t>
            </a:r>
          </a:p>
          <a:p>
            <a:r>
              <a:rPr lang="en-GB" sz="3200" dirty="0"/>
              <a:t>Conference speeches</a:t>
            </a:r>
          </a:p>
          <a:p>
            <a:r>
              <a:rPr lang="en-GB" sz="3200" dirty="0"/>
              <a:t>Posters</a:t>
            </a:r>
          </a:p>
          <a:p>
            <a:r>
              <a:rPr lang="en-GB" sz="3200" dirty="0"/>
              <a:t>Film</a:t>
            </a:r>
          </a:p>
          <a:p>
            <a:r>
              <a:rPr lang="en-GB" sz="3200" dirty="0"/>
              <a:t>TV programmes</a:t>
            </a:r>
          </a:p>
          <a:p>
            <a:r>
              <a:rPr lang="en-GB" sz="3200" dirty="0"/>
              <a:t>War photography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3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F5D2-C37D-54A4-505A-36E2D48F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3A29-97D8-7B73-3BED-7FDB9EA9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52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Quantitative</a:t>
            </a:r>
          </a:p>
          <a:p>
            <a:r>
              <a:rPr lang="en-GB" dirty="0"/>
              <a:t>Positivism</a:t>
            </a:r>
          </a:p>
          <a:p>
            <a:r>
              <a:rPr lang="en-GB" dirty="0"/>
              <a:t>Validity, reliability</a:t>
            </a:r>
          </a:p>
          <a:p>
            <a:r>
              <a:rPr lang="en-GB" dirty="0"/>
              <a:t>Manifest content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8277-8EC3-53F1-1B0D-58D7465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W7 – Content Analysis I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CA63-6E84-3586-BD74-C8216D96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18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73CF0-3961-FCA6-46A3-4A82C94467B4}"/>
              </a:ext>
            </a:extLst>
          </p:cNvPr>
          <p:cNvSpPr txBox="1"/>
          <p:nvPr/>
        </p:nvSpPr>
        <p:spPr>
          <a:xfrm>
            <a:off x="5986780" y="1825625"/>
            <a:ext cx="61010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000" b="1" dirty="0">
                <a:latin typeface="Gill Sans MT" panose="020B0502020104020203" pitchFamily="34" charset="0"/>
              </a:rPr>
              <a:t>Qualitative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Interpretivism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Plausibility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Latent content</a:t>
            </a:r>
          </a:p>
          <a:p>
            <a:pPr marL="0" indent="0">
              <a:buNone/>
            </a:pPr>
            <a:endParaRPr lang="en-GB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F5D2-C37D-54A4-505A-36E2D48F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content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8277-8EC3-53F1-1B0D-58D7465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W7 – Content Analysis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CA63-6E84-3586-BD74-C8216D96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19</a:t>
            </a:fld>
            <a:endParaRPr lang="en-GB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58509EC-B762-36E7-E916-809FC59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28" y="1460500"/>
            <a:ext cx="11841672" cy="4902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Inductive coding</a:t>
            </a:r>
          </a:p>
          <a:p>
            <a:r>
              <a:rPr lang="en-US" sz="3600" dirty="0"/>
              <a:t>Read texts carefully, and create coding categories as we go</a:t>
            </a:r>
          </a:p>
          <a:p>
            <a:r>
              <a:rPr lang="en-US" sz="3600" dirty="0"/>
              <a:t>Open/grounded coding</a:t>
            </a:r>
          </a:p>
          <a:p>
            <a:r>
              <a:rPr lang="en-US" sz="3600" dirty="0"/>
              <a:t>Does item fit with existing code? If not, create new category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Deductive coding</a:t>
            </a:r>
          </a:p>
          <a:p>
            <a:r>
              <a:rPr lang="en-US" sz="3600" dirty="0"/>
              <a:t>Define pre-set categories beforehand that will be coded</a:t>
            </a:r>
          </a:p>
          <a:p>
            <a:r>
              <a:rPr lang="en-US" sz="3600" dirty="0"/>
              <a:t>Based on theory or existing research</a:t>
            </a:r>
          </a:p>
          <a:p>
            <a:r>
              <a:rPr lang="en-US" sz="3600" dirty="0"/>
              <a:t>Closed coding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2057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4EE8-F22D-1862-EE0D-7BAFB463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B784-CD11-00F7-CB8C-271D8FE7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Research Questions </a:t>
            </a:r>
            <a:r>
              <a:rPr lang="en-GB" dirty="0"/>
              <a:t>(W2)</a:t>
            </a:r>
          </a:p>
          <a:p>
            <a:endParaRPr lang="en-GB" dirty="0"/>
          </a:p>
          <a:p>
            <a:r>
              <a:rPr lang="en-GB" b="1" dirty="0"/>
              <a:t>Surveys</a:t>
            </a:r>
            <a:r>
              <a:rPr lang="en-GB" dirty="0"/>
              <a:t> (W5,W6)</a:t>
            </a:r>
          </a:p>
          <a:p>
            <a:endParaRPr lang="en-GB" dirty="0"/>
          </a:p>
          <a:p>
            <a:r>
              <a:rPr lang="en-GB" b="1" dirty="0"/>
              <a:t>Content analysis </a:t>
            </a:r>
            <a:r>
              <a:rPr lang="en-GB" dirty="0"/>
              <a:t>(W7, W8)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F0AE9-9EF1-7654-7F7E-F938ED3C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W11 - Revision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270F6-BB39-3027-6258-1C6A354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8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0EE27-F855-91BF-C90B-B9AE6E8B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W7 – Content Analysis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363A-9297-622C-BDB2-C0D07106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20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BD5C7-1FBA-368E-8D31-6FCE5259ED51}"/>
              </a:ext>
            </a:extLst>
          </p:cNvPr>
          <p:cNvSpPr txBox="1">
            <a:spLocks/>
          </p:cNvSpPr>
          <p:nvPr/>
        </p:nvSpPr>
        <p:spPr>
          <a:xfrm>
            <a:off x="753912" y="1456985"/>
            <a:ext cx="108764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4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300" b="1" dirty="0"/>
              <a:t>Qualitative content analysis</a:t>
            </a:r>
          </a:p>
          <a:p>
            <a:r>
              <a:rPr lang="en-GB" sz="4300" dirty="0"/>
              <a:t>Plausible categories</a:t>
            </a:r>
          </a:p>
          <a:p>
            <a:r>
              <a:rPr lang="en-GB" sz="4300" dirty="0"/>
              <a:t>Explanation of coding decisions</a:t>
            </a:r>
          </a:p>
          <a:p>
            <a:endParaRPr lang="en-GB" sz="4300" dirty="0"/>
          </a:p>
          <a:p>
            <a:pPr marL="0" indent="0">
              <a:buNone/>
            </a:pPr>
            <a:r>
              <a:rPr lang="en-GB" sz="4300" b="1" dirty="0"/>
              <a:t>Quantitative content analysis</a:t>
            </a:r>
          </a:p>
          <a:p>
            <a:r>
              <a:rPr lang="en-GB" sz="4300" dirty="0"/>
              <a:t>Internal and external validity</a:t>
            </a:r>
          </a:p>
          <a:p>
            <a:r>
              <a:rPr lang="en-GB" sz="4300" dirty="0"/>
              <a:t>Intra and inter-coder reliability</a:t>
            </a:r>
          </a:p>
        </p:txBody>
      </p:sp>
    </p:spTree>
    <p:extLst>
      <p:ext uri="{BB962C8B-B14F-4D97-AF65-F5344CB8AC3E}">
        <p14:creationId xmlns:p14="http://schemas.microsoft.com/office/powerpoint/2010/main" val="96261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E166-5276-5170-0716-E03D25C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26397-7004-F132-E5B0-4959848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W7 – Content Analysis I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47358-DBD4-9B77-0716-5227A094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21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1DD788-1A30-D07C-83D8-5AB93E3B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13" y="162974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Stages of content analysis: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Research questions/hypotheses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Case selection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Units of analysis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Categories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49098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Descriptive</a:t>
            </a:r>
          </a:p>
          <a:p>
            <a:r>
              <a:rPr lang="en-GB" dirty="0"/>
              <a:t>Explanatory</a:t>
            </a:r>
          </a:p>
          <a:p>
            <a:r>
              <a:rPr lang="en-GB" dirty="0"/>
              <a:t>Predictive</a:t>
            </a:r>
          </a:p>
          <a:p>
            <a:r>
              <a:rPr lang="en-GB" dirty="0"/>
              <a:t>Prescriptive</a:t>
            </a:r>
          </a:p>
          <a:p>
            <a:r>
              <a:rPr lang="en-GB" dirty="0"/>
              <a:t>Normative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FE3-6F20-4983-000E-3087B67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W2 L1 – Research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4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makes a good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864"/>
            <a:ext cx="10515600" cy="49296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Relevance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Who cares? Societal, academic relevance</a:t>
            </a:r>
          </a:p>
          <a:p>
            <a:pPr>
              <a:lnSpc>
                <a:spcPct val="100000"/>
              </a:lnSpc>
            </a:pPr>
            <a:r>
              <a:rPr lang="en-GB" dirty="0"/>
              <a:t>Clarity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Is the question easily understood and well defined?</a:t>
            </a:r>
          </a:p>
          <a:p>
            <a:pPr>
              <a:lnSpc>
                <a:spcPct val="100000"/>
              </a:lnSpc>
            </a:pPr>
            <a:r>
              <a:rPr lang="en-GB" dirty="0"/>
              <a:t>Scope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Is the question too narrow, or too broad?</a:t>
            </a:r>
          </a:p>
          <a:p>
            <a:pPr>
              <a:lnSpc>
                <a:spcPct val="100000"/>
              </a:lnSpc>
            </a:pPr>
            <a:r>
              <a:rPr lang="en-GB" dirty="0"/>
              <a:t>Feasibility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Is the question answerable? Time, skills,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FE3-6F20-4983-000E-3087B67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W2 L1 – Research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6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338A54-4847-E869-C4AE-3B96FFB08C7C}"/>
              </a:ext>
            </a:extLst>
          </p:cNvPr>
          <p:cNvSpPr/>
          <p:nvPr/>
        </p:nvSpPr>
        <p:spPr>
          <a:xfrm>
            <a:off x="0" y="0"/>
            <a:ext cx="12263120" cy="6949440"/>
          </a:xfrm>
          <a:prstGeom prst="rect">
            <a:avLst/>
          </a:prstGeom>
          <a:solidFill>
            <a:srgbClr val="F69F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5299-60F0-855C-441E-E142C7C7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6" y="1265893"/>
            <a:ext cx="9893031" cy="2626469"/>
          </a:xfrm>
        </p:spPr>
        <p:txBody>
          <a:bodyPr/>
          <a:lstStyle/>
          <a:p>
            <a:r>
              <a:rPr lang="en-GB" dirty="0"/>
              <a:t>Surveys</a:t>
            </a:r>
          </a:p>
        </p:txBody>
      </p:sp>
    </p:spTree>
    <p:extLst>
      <p:ext uri="{BB962C8B-B14F-4D97-AF65-F5344CB8AC3E}">
        <p14:creationId xmlns:p14="http://schemas.microsoft.com/office/powerpoint/2010/main" val="13535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64C0B-5090-7499-61F1-A1ACFCF32B64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F40"/>
          </a:solidFill>
          <a:ln>
            <a:solidFill>
              <a:srgbClr val="F69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69F4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FA26-4BA0-500E-80C0-D1CCCFF9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F7E31-139F-FF93-BCEA-EF8C4C31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81478F7-12FF-7867-1320-D5FE2805BE4B}"/>
              </a:ext>
            </a:extLst>
          </p:cNvPr>
          <p:cNvSpPr txBox="1">
            <a:spLocks/>
          </p:cNvSpPr>
          <p:nvPr/>
        </p:nvSpPr>
        <p:spPr>
          <a:xfrm>
            <a:off x="324254" y="1778122"/>
            <a:ext cx="10130385" cy="469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Gather information by asking people questions</a:t>
            </a:r>
          </a:p>
          <a:p>
            <a:r>
              <a:rPr lang="en-GB" sz="3600" dirty="0"/>
              <a:t>Find out what sections of society think or do</a:t>
            </a:r>
          </a:p>
          <a:p>
            <a:r>
              <a:rPr lang="en-GB" sz="3600" dirty="0"/>
              <a:t>Can be used for description &amp; explanation</a:t>
            </a:r>
          </a:p>
          <a:p>
            <a:endParaRPr lang="en-GB" sz="3600" dirty="0"/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3600" b="1" dirty="0">
                <a:latin typeface="Gill Sans MT" panose="020B0502020104020203" pitchFamily="34" charset="0"/>
              </a:rPr>
              <a:t>What questions can we ask to try and measure our key concepts?</a:t>
            </a: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3600" b="1" dirty="0">
              <a:latin typeface="Gill Sans MT" panose="020B0502020104020203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latin typeface="Gill Sans MT" panose="020B0502020104020203" pitchFamily="34" charset="0"/>
              </a:rPr>
              <a:t>From concepts to variables</a:t>
            </a:r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20E4B8-52A9-EDCC-D3B9-1016590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80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64C0B-5090-7499-61F1-A1ACFCF32B64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F40"/>
          </a:solidFill>
          <a:ln>
            <a:solidFill>
              <a:srgbClr val="F69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69F40"/>
              </a:highligh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EA7BD-BE2F-117C-7D78-68EC0A72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9880" y="1905678"/>
            <a:ext cx="4109720" cy="469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Variable types</a:t>
            </a:r>
            <a:r>
              <a:rPr lang="en-GB" dirty="0"/>
              <a:t>:</a:t>
            </a:r>
          </a:p>
          <a:p>
            <a:r>
              <a:rPr lang="en-GB" dirty="0"/>
              <a:t>Nominal</a:t>
            </a:r>
          </a:p>
          <a:p>
            <a:r>
              <a:rPr lang="en-GB" dirty="0"/>
              <a:t>Ordinal</a:t>
            </a:r>
          </a:p>
          <a:p>
            <a:r>
              <a:rPr lang="en-GB" dirty="0"/>
              <a:t>Interval</a:t>
            </a:r>
          </a:p>
          <a:p>
            <a:r>
              <a:rPr lang="en-GB" dirty="0"/>
              <a:t>Ratio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FA26-4BA0-500E-80C0-D1CCCFF9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F7E31-139F-FF93-BCEA-EF8C4C31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81478F7-12FF-7867-1320-D5FE2805BE4B}"/>
              </a:ext>
            </a:extLst>
          </p:cNvPr>
          <p:cNvSpPr txBox="1">
            <a:spLocks/>
          </p:cNvSpPr>
          <p:nvPr/>
        </p:nvSpPr>
        <p:spPr>
          <a:xfrm>
            <a:off x="794571" y="1905677"/>
            <a:ext cx="4908146" cy="469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Question types</a:t>
            </a:r>
          </a:p>
          <a:p>
            <a:r>
              <a:rPr lang="en-GB" dirty="0"/>
              <a:t>Open questions</a:t>
            </a:r>
          </a:p>
          <a:p>
            <a:r>
              <a:rPr lang="en-GB" dirty="0"/>
              <a:t>Closed questions</a:t>
            </a:r>
          </a:p>
          <a:p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9D5F1-97C1-2CC7-238E-40436714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69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64C0B-5090-7499-61F1-A1ACFCF32B64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F40"/>
          </a:solidFill>
          <a:ln>
            <a:solidFill>
              <a:srgbClr val="F69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69F4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FA26-4BA0-500E-80C0-D1CCCFF9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F7E31-139F-FF93-BCEA-EF8C4C31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AC996-C171-EA55-D71F-A01F5236E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4336" y="1722668"/>
            <a:ext cx="5994400" cy="45706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4600" b="1" dirty="0"/>
              <a:t>Question design</a:t>
            </a:r>
          </a:p>
          <a:p>
            <a:r>
              <a:rPr lang="en-GB" sz="4100" dirty="0"/>
              <a:t>Wording &amp; comprehension</a:t>
            </a:r>
          </a:p>
          <a:p>
            <a:r>
              <a:rPr lang="en-GB" sz="4100" dirty="0"/>
              <a:t>Recall</a:t>
            </a:r>
          </a:p>
          <a:p>
            <a:r>
              <a:rPr lang="en-GB" sz="4100" dirty="0"/>
              <a:t>Misreporting</a:t>
            </a:r>
          </a:p>
          <a:p>
            <a:r>
              <a:rPr lang="en-GB" sz="4100" dirty="0"/>
              <a:t>Subjective &amp; objective measures</a:t>
            </a:r>
          </a:p>
          <a:p>
            <a:r>
              <a:rPr lang="en-GB" sz="4100" dirty="0"/>
              <a:t>Double-barrelled questions</a:t>
            </a:r>
          </a:p>
          <a:p>
            <a:r>
              <a:rPr lang="en-GB" sz="4100" dirty="0"/>
              <a:t>Leading questions</a:t>
            </a:r>
          </a:p>
          <a:p>
            <a:r>
              <a:rPr lang="en-GB" sz="4100" dirty="0"/>
              <a:t>Response options</a:t>
            </a:r>
          </a:p>
          <a:p>
            <a:r>
              <a:rPr lang="en-GB" sz="4100" dirty="0"/>
              <a:t>Attention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3515FEF-CB73-A421-655F-3D5CE71D6A0B}"/>
              </a:ext>
            </a:extLst>
          </p:cNvPr>
          <p:cNvSpPr txBox="1">
            <a:spLocks/>
          </p:cNvSpPr>
          <p:nvPr/>
        </p:nvSpPr>
        <p:spPr>
          <a:xfrm>
            <a:off x="401320" y="1642745"/>
            <a:ext cx="56946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Survey design</a:t>
            </a:r>
          </a:p>
          <a:p>
            <a:r>
              <a:rPr lang="en-GB" sz="3200" dirty="0"/>
              <a:t>Which questions to ask</a:t>
            </a:r>
          </a:p>
          <a:p>
            <a:r>
              <a:rPr lang="en-GB" sz="3200" dirty="0"/>
              <a:t>How many questions to include</a:t>
            </a:r>
          </a:p>
          <a:p>
            <a:r>
              <a:rPr lang="en-GB" sz="3200" dirty="0"/>
              <a:t>Question ordering effects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72878-52C9-245A-A52D-363CEE8D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7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64C0B-5090-7499-61F1-A1ACFCF32B64}"/>
              </a:ext>
            </a:extLst>
          </p:cNvPr>
          <p:cNvSpPr/>
          <p:nvPr/>
        </p:nvSpPr>
        <p:spPr>
          <a:xfrm>
            <a:off x="0" y="-11490"/>
            <a:ext cx="12192000" cy="1189842"/>
          </a:xfrm>
          <a:prstGeom prst="rect">
            <a:avLst/>
          </a:prstGeom>
          <a:solidFill>
            <a:srgbClr val="F69F40"/>
          </a:solidFill>
          <a:ln>
            <a:solidFill>
              <a:srgbClr val="F69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69F4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FA26-4BA0-500E-80C0-D1CCCFF9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F7E31-139F-FF93-BCEA-EF8C4C31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0B37C96-52A7-8E94-BD41-696F913E0055}"/>
              </a:ext>
            </a:extLst>
          </p:cNvPr>
          <p:cNvSpPr txBox="1">
            <a:spLocks/>
          </p:cNvSpPr>
          <p:nvPr/>
        </p:nvSpPr>
        <p:spPr>
          <a:xfrm>
            <a:off x="540571" y="1713865"/>
            <a:ext cx="8453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Strengths</a:t>
            </a:r>
          </a:p>
          <a:p>
            <a:r>
              <a:rPr lang="en-GB" sz="3200" dirty="0"/>
              <a:t>Lots of data from lots of people</a:t>
            </a:r>
          </a:p>
          <a:p>
            <a:r>
              <a:rPr lang="en-GB" sz="3200" dirty="0"/>
              <a:t>Relatively low cost</a:t>
            </a:r>
          </a:p>
          <a:p>
            <a:r>
              <a:rPr lang="en-GB" sz="3200" dirty="0"/>
              <a:t>Generalisability</a:t>
            </a:r>
          </a:p>
          <a:p>
            <a:r>
              <a:rPr lang="en-GB" sz="3200" dirty="0"/>
              <a:t>Reliability</a:t>
            </a:r>
          </a:p>
          <a:p>
            <a:r>
              <a:rPr lang="en-GB" sz="3200" dirty="0"/>
              <a:t>Versatility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58CCFA-C8BE-5281-B614-ED9C35E2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71386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Weaknesses</a:t>
            </a:r>
          </a:p>
          <a:p>
            <a:r>
              <a:rPr lang="en-GB" sz="3200" dirty="0"/>
              <a:t>Inflexible</a:t>
            </a:r>
          </a:p>
          <a:p>
            <a:r>
              <a:rPr lang="en-GB" sz="3200" dirty="0"/>
              <a:t>Validity</a:t>
            </a:r>
          </a:p>
          <a:p>
            <a:r>
              <a:rPr lang="en-GB" sz="3200" dirty="0"/>
              <a:t>Bias</a:t>
            </a:r>
          </a:p>
          <a:p>
            <a:r>
              <a:rPr lang="en-GB" sz="3200" dirty="0"/>
              <a:t>Lack of depth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F3AC5-2364-2613-56F1-376098F0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W11 - Revision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1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3AFCB4-6ED2-4A1B-B74C-8E17736BF60B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610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Demi</vt:lpstr>
      <vt:lpstr>Gill Sans MT</vt:lpstr>
      <vt:lpstr>Office Theme</vt:lpstr>
      <vt:lpstr>Exam Revision</vt:lpstr>
      <vt:lpstr>Recap</vt:lpstr>
      <vt:lpstr>Types of research question</vt:lpstr>
      <vt:lpstr>What makes a good question?</vt:lpstr>
      <vt:lpstr>Surveys</vt:lpstr>
      <vt:lpstr>Surveys</vt:lpstr>
      <vt:lpstr>Surveys</vt:lpstr>
      <vt:lpstr>Surveys</vt:lpstr>
      <vt:lpstr>Surveys</vt:lpstr>
      <vt:lpstr>Survey Sampling</vt:lpstr>
      <vt:lpstr>Survey Sampling</vt:lpstr>
      <vt:lpstr>Survey Mode</vt:lpstr>
      <vt:lpstr>Survey Mode</vt:lpstr>
      <vt:lpstr>Ethics</vt:lpstr>
      <vt:lpstr>Content Analysis</vt:lpstr>
      <vt:lpstr>Summary</vt:lpstr>
      <vt:lpstr>What content can we analyse?</vt:lpstr>
      <vt:lpstr>Types of content analysis</vt:lpstr>
      <vt:lpstr>Types of content analysis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306</cp:revision>
  <dcterms:created xsi:type="dcterms:W3CDTF">2023-12-20T10:52:04Z</dcterms:created>
  <dcterms:modified xsi:type="dcterms:W3CDTF">2024-05-06T19:08:19Z</dcterms:modified>
</cp:coreProperties>
</file>