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9" r:id="rId2"/>
    <p:sldId id="307" r:id="rId3"/>
    <p:sldId id="280" r:id="rId4"/>
    <p:sldId id="306" r:id="rId5"/>
    <p:sldId id="299" r:id="rId6"/>
    <p:sldId id="302" r:id="rId7"/>
    <p:sldId id="304" r:id="rId8"/>
    <p:sldId id="313" r:id="rId9"/>
    <p:sldId id="305" r:id="rId10"/>
    <p:sldId id="308" r:id="rId11"/>
    <p:sldId id="309" r:id="rId12"/>
    <p:sldId id="311" r:id="rId13"/>
    <p:sldId id="310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  <a:srgbClr val="F7AA58"/>
    <a:srgbClr val="B33F62"/>
    <a:srgbClr val="4C3957"/>
    <a:srgbClr val="A003E7"/>
    <a:srgbClr val="01A08A"/>
    <a:srgbClr val="203B56"/>
    <a:srgbClr val="376795"/>
    <a:srgbClr val="72BCD5"/>
    <a:srgbClr val="7E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W4 - Literature Reviews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FI"/>
              <a:t>POL2017 W4 - Literature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Literature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4  Lecture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GB" dirty="0"/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Reading the literature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Summarising the literature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What still needs to be done?</a:t>
            </a:r>
          </a:p>
          <a:p>
            <a:pPr marL="742950" indent="-74295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BF13-9078-C248-D3D2-839DE6A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7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Reading the literature</a:t>
            </a:r>
          </a:p>
          <a:p>
            <a:pPr marL="0" indent="0">
              <a:buNone/>
            </a:pPr>
            <a:r>
              <a:rPr lang="en-GB" sz="3200" dirty="0"/>
              <a:t>	- identify relevant sources</a:t>
            </a:r>
          </a:p>
          <a:p>
            <a:pPr marL="0" indent="0">
              <a:buNone/>
            </a:pPr>
            <a:r>
              <a:rPr lang="en-GB" sz="3200" dirty="0"/>
              <a:t>	- summarise each text</a:t>
            </a:r>
          </a:p>
          <a:p>
            <a:pPr marL="0" indent="0">
              <a:buNone/>
            </a:pPr>
            <a:r>
              <a:rPr lang="en-GB" sz="3200" dirty="0"/>
              <a:t>	- take notes, ask questions</a:t>
            </a:r>
          </a:p>
          <a:p>
            <a:pPr marL="0" indent="0">
              <a:buNone/>
            </a:pPr>
            <a:r>
              <a:rPr lang="en-GB" sz="3200" dirty="0"/>
              <a:t>	- what are their strengths and weaknesses?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BF13-9078-C248-D3D2-839DE6A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5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7" y="1629744"/>
            <a:ext cx="110112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  Summarising the literature</a:t>
            </a:r>
          </a:p>
          <a:p>
            <a:pPr marL="0" indent="0">
              <a:buNone/>
            </a:pPr>
            <a:r>
              <a:rPr lang="en-GB" sz="3200" dirty="0"/>
              <a:t>	- organise the sources you examined in step 1</a:t>
            </a:r>
          </a:p>
          <a:p>
            <a:pPr marL="0" indent="0">
              <a:buNone/>
            </a:pPr>
            <a:r>
              <a:rPr lang="en-GB" sz="3200" dirty="0"/>
              <a:t>	- identify major themes, issues, arguments</a:t>
            </a:r>
          </a:p>
          <a:p>
            <a:pPr marL="0" indent="0">
              <a:buNone/>
            </a:pPr>
            <a:r>
              <a:rPr lang="en-GB" sz="3200" dirty="0"/>
              <a:t>	- not everything, just what’s relevant to your question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BF13-9078-C248-D3D2-839DE6A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7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  What still needs to be done?</a:t>
            </a:r>
          </a:p>
          <a:p>
            <a:pPr marL="0" indent="0">
              <a:buNone/>
            </a:pPr>
            <a:r>
              <a:rPr lang="en-GB" sz="3200" dirty="0"/>
              <a:t>	- based on steps 1 and 2 how does your research build</a:t>
            </a:r>
          </a:p>
          <a:p>
            <a:pPr marL="0" indent="0">
              <a:buNone/>
            </a:pPr>
            <a:r>
              <a:rPr lang="en-GB" sz="3200" dirty="0"/>
              <a:t>          upon, and improve on what we already know?</a:t>
            </a:r>
          </a:p>
          <a:p>
            <a:pPr marL="0" indent="0">
              <a:buNone/>
            </a:pPr>
            <a:r>
              <a:rPr lang="en-GB" sz="3200" dirty="0"/>
              <a:t>	- What still needs to be done to be able to effectively</a:t>
            </a:r>
          </a:p>
          <a:p>
            <a:pPr marL="0" indent="0">
              <a:buNone/>
            </a:pPr>
            <a:r>
              <a:rPr lang="en-GB" sz="3200" dirty="0"/>
              <a:t>	  answer your research question?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BF13-9078-C248-D3D2-839DE6A7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47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6C9-9B80-4E92-FBAD-218B963E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308-0935-1E82-CE70-D2A73518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1105561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Lecture</a:t>
            </a:r>
          </a:p>
          <a:p>
            <a:r>
              <a:rPr lang="en-GB" sz="3200" dirty="0"/>
              <a:t>How do we find information for a literature review?</a:t>
            </a:r>
          </a:p>
          <a:p>
            <a:r>
              <a:rPr lang="en-GB" sz="3200" dirty="0"/>
              <a:t>What tools can we use for finding literature?</a:t>
            </a:r>
          </a:p>
          <a:p>
            <a:r>
              <a:rPr lang="en-GB" sz="3200" dirty="0"/>
              <a:t>What types of resources and support are available to us?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/>
              <a:t>Canvas video</a:t>
            </a:r>
          </a:p>
          <a:p>
            <a:r>
              <a:rPr lang="en-GB" sz="3200" dirty="0"/>
              <a:t>How do we read critically?</a:t>
            </a:r>
          </a:p>
          <a:p>
            <a:r>
              <a:rPr lang="en-GB" sz="3200" dirty="0"/>
              <a:t>How can we take notes effectively?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443C-D7D3-95B2-768A-31A2F160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8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6C9-9B80-4E92-FBAD-218B963E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308-0935-1E82-CE70-D2A73518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this week’s seminar: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Assigned readings &amp; seminar questions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Attend lecture (pick an academic source)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Watch canvas critical reading video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the seminar:</a:t>
            </a:r>
          </a:p>
          <a:p>
            <a:pPr lvl="1"/>
            <a:r>
              <a:rPr lang="en-GB" dirty="0"/>
              <a:t>Bring along article from lecture</a:t>
            </a:r>
          </a:p>
          <a:p>
            <a:pPr lvl="1"/>
            <a:r>
              <a:rPr lang="en-GB" dirty="0"/>
              <a:t>Bring notes for seminar questions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443C-D7D3-95B2-768A-31A2F160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20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a literature review?</a:t>
            </a:r>
          </a:p>
          <a:p>
            <a:r>
              <a:rPr lang="en-GB" dirty="0"/>
              <a:t>Why do we conduct literature reviews?</a:t>
            </a:r>
          </a:p>
          <a:p>
            <a:r>
              <a:rPr lang="en-GB" dirty="0"/>
              <a:t>Role of literature reviews in political research</a:t>
            </a:r>
          </a:p>
          <a:p>
            <a:r>
              <a:rPr lang="en-GB" dirty="0"/>
              <a:t>What do we mean by the ‘literature’?</a:t>
            </a:r>
          </a:p>
          <a:p>
            <a:r>
              <a:rPr lang="en-GB" dirty="0"/>
              <a:t>How do we conduct a literature review?</a:t>
            </a:r>
          </a:p>
          <a:p>
            <a:endParaRPr lang="en-GB" dirty="0"/>
          </a:p>
          <a:p>
            <a:r>
              <a:rPr lang="en-GB" dirty="0"/>
              <a:t>Interactive Library Skills Session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0EE27-F855-91BF-C90B-B9AE6E8B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POL2017 W4 - Literature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363A-9297-622C-BDB2-C0D07106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3A0-4745-32E5-95CE-F8252A73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CBD4-AF4C-6827-5500-C01CA401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Research questions</a:t>
            </a:r>
          </a:p>
          <a:p>
            <a:pPr marL="0" indent="0">
              <a:buNone/>
            </a:pPr>
            <a:r>
              <a:rPr lang="en-GB" sz="3000" dirty="0"/>
              <a:t> - What you want to find out</a:t>
            </a:r>
          </a:p>
          <a:p>
            <a:pPr marL="0" indent="0">
              <a:buNone/>
            </a:pPr>
            <a:r>
              <a:rPr lang="en-GB" sz="3000" dirty="0"/>
              <a:t> - Relevance (societal, academic)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Theories and concepts</a:t>
            </a:r>
          </a:p>
          <a:p>
            <a:pPr marL="0" indent="0">
              <a:buNone/>
            </a:pPr>
            <a:r>
              <a:rPr lang="en-GB" sz="3000" dirty="0"/>
              <a:t> - Ways to make sense of and explain the social world  </a:t>
            </a:r>
          </a:p>
          <a:p>
            <a:pPr marL="0" indent="0">
              <a:buNone/>
            </a:pPr>
            <a:r>
              <a:rPr lang="en-GB" sz="3000" dirty="0"/>
              <a:t> - Relationship between concepts</a:t>
            </a:r>
          </a:p>
          <a:p>
            <a:pPr marL="0" indent="0">
              <a:buNone/>
            </a:pPr>
            <a:r>
              <a:rPr lang="en-GB" sz="3000" dirty="0"/>
              <a:t> - Potential answers to our research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B0777-76DC-72B8-2AAD-3EFD683C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1C4B-17BD-0D43-6A42-030A1274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3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8457B-34FB-EBD9-6E05-A7205412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5</a:t>
            </a:fld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454F2-ADD0-2801-7308-1D6CC28A46E5}"/>
              </a:ext>
            </a:extLst>
          </p:cNvPr>
          <p:cNvGrpSpPr/>
          <p:nvPr/>
        </p:nvGrpSpPr>
        <p:grpSpPr>
          <a:xfrm>
            <a:off x="3574508" y="1485151"/>
            <a:ext cx="4420128" cy="758373"/>
            <a:chOff x="822960" y="1950720"/>
            <a:chExt cx="1486530" cy="12395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85D37E0-ADCD-AF6D-2352-61A7063E2C54}"/>
                </a:ext>
              </a:extLst>
            </p:cNvPr>
            <p:cNvSpPr/>
            <p:nvPr/>
          </p:nvSpPr>
          <p:spPr>
            <a:xfrm>
              <a:off x="822960" y="1950720"/>
              <a:ext cx="1483360" cy="1239520"/>
            </a:xfrm>
            <a:prstGeom prst="roundRect">
              <a:avLst/>
            </a:prstGeom>
            <a:solidFill>
              <a:srgbClr val="0070C0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0EB022-A7D5-F406-116C-4D0740E8C179}"/>
                </a:ext>
              </a:extLst>
            </p:cNvPr>
            <p:cNvSpPr txBox="1"/>
            <p:nvPr/>
          </p:nvSpPr>
          <p:spPr>
            <a:xfrm>
              <a:off x="826130" y="2216537"/>
              <a:ext cx="1483360" cy="75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Research Questions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DB708-BF3B-CD5D-3F8F-0766FE37258B}"/>
              </a:ext>
            </a:extLst>
          </p:cNvPr>
          <p:cNvGrpSpPr/>
          <p:nvPr/>
        </p:nvGrpSpPr>
        <p:grpSpPr>
          <a:xfrm>
            <a:off x="3587006" y="2502143"/>
            <a:ext cx="4425236" cy="742869"/>
            <a:chOff x="3007360" y="1950720"/>
            <a:chExt cx="1493520" cy="1239520"/>
          </a:xfrm>
          <a:solidFill>
            <a:srgbClr val="01A08A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7818EA-E963-5E9E-E2DA-597F79463020}"/>
                </a:ext>
              </a:extLst>
            </p:cNvPr>
            <p:cNvSpPr/>
            <p:nvPr/>
          </p:nvSpPr>
          <p:spPr>
            <a:xfrm>
              <a:off x="3017520" y="1950720"/>
              <a:ext cx="1483360" cy="1239520"/>
            </a:xfrm>
            <a:prstGeom prst="roundRect">
              <a:avLst/>
            </a:prstGeom>
            <a:grpFill/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C8D9C-923E-B3EF-8C3A-CFDA211821A2}"/>
                </a:ext>
              </a:extLst>
            </p:cNvPr>
            <p:cNvSpPr txBox="1"/>
            <p:nvPr/>
          </p:nvSpPr>
          <p:spPr>
            <a:xfrm>
              <a:off x="3007360" y="2216536"/>
              <a:ext cx="1483360" cy="77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Literature Review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9CC2F-1D13-8EDC-3845-69F0E028BB57}"/>
              </a:ext>
            </a:extLst>
          </p:cNvPr>
          <p:cNvGrpSpPr/>
          <p:nvPr/>
        </p:nvGrpSpPr>
        <p:grpSpPr>
          <a:xfrm>
            <a:off x="3587006" y="3491264"/>
            <a:ext cx="4350692" cy="758372"/>
            <a:chOff x="4897120" y="1950720"/>
            <a:chExt cx="1483360" cy="1239520"/>
          </a:xfrm>
          <a:solidFill>
            <a:srgbClr val="F7AA58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D3BA0A-7498-0872-9162-885AA39CF886}"/>
                </a:ext>
              </a:extLst>
            </p:cNvPr>
            <p:cNvSpPr/>
            <p:nvPr/>
          </p:nvSpPr>
          <p:spPr>
            <a:xfrm>
              <a:off x="4897120" y="1950720"/>
              <a:ext cx="1483360" cy="1239520"/>
            </a:xfrm>
            <a:prstGeom prst="roundRect">
              <a:avLst/>
            </a:prstGeom>
            <a:solidFill>
              <a:srgbClr val="E76254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BE331-3D2C-9E46-D38A-00069DDC76B8}"/>
                </a:ext>
              </a:extLst>
            </p:cNvPr>
            <p:cNvSpPr txBox="1"/>
            <p:nvPr/>
          </p:nvSpPr>
          <p:spPr>
            <a:xfrm>
              <a:off x="4897120" y="2216537"/>
              <a:ext cx="1483360" cy="75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Theory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76F3E-42C0-E779-9503-5A4C6AEFB818}"/>
              </a:ext>
            </a:extLst>
          </p:cNvPr>
          <p:cNvGrpSpPr/>
          <p:nvPr/>
        </p:nvGrpSpPr>
        <p:grpSpPr>
          <a:xfrm>
            <a:off x="3587106" y="4484836"/>
            <a:ext cx="4380696" cy="733538"/>
            <a:chOff x="3261360" y="4003040"/>
            <a:chExt cx="1483360" cy="1239520"/>
          </a:xfrm>
          <a:noFill/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768BD3E-580C-B519-62AA-54BF4F867955}"/>
                </a:ext>
              </a:extLst>
            </p:cNvPr>
            <p:cNvSpPr/>
            <p:nvPr/>
          </p:nvSpPr>
          <p:spPr>
            <a:xfrm>
              <a:off x="3261360" y="4003040"/>
              <a:ext cx="1483360" cy="1239520"/>
            </a:xfrm>
            <a:prstGeom prst="roundRect">
              <a:avLst/>
            </a:prstGeom>
            <a:solidFill>
              <a:srgbClr val="F7AA58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376EBE-80C1-3D41-8372-EC6C5B65E4C1}"/>
                </a:ext>
              </a:extLst>
            </p:cNvPr>
            <p:cNvSpPr txBox="1"/>
            <p:nvPr/>
          </p:nvSpPr>
          <p:spPr>
            <a:xfrm>
              <a:off x="3261360" y="4268856"/>
              <a:ext cx="1483360" cy="780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Data Collection &amp; 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7A6DC0-F900-0A52-0363-8F9F1594D4CC}"/>
              </a:ext>
            </a:extLst>
          </p:cNvPr>
          <p:cNvGrpSpPr/>
          <p:nvPr/>
        </p:nvGrpSpPr>
        <p:grpSpPr>
          <a:xfrm>
            <a:off x="3572104" y="5497376"/>
            <a:ext cx="4366162" cy="758371"/>
            <a:chOff x="7317923" y="4822855"/>
            <a:chExt cx="1483360" cy="12395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DDB6F1-4914-43E2-B540-A1EFFB625BC2}"/>
                </a:ext>
              </a:extLst>
            </p:cNvPr>
            <p:cNvSpPr/>
            <p:nvPr/>
          </p:nvSpPr>
          <p:spPr>
            <a:xfrm>
              <a:off x="7317923" y="4822855"/>
              <a:ext cx="1483360" cy="1239520"/>
            </a:xfrm>
            <a:prstGeom prst="roundRect">
              <a:avLst/>
            </a:prstGeom>
            <a:solidFill>
              <a:srgbClr val="B33F62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101F29-6B55-9AC5-A41A-23B123EF7786}"/>
                </a:ext>
              </a:extLst>
            </p:cNvPr>
            <p:cNvSpPr txBox="1"/>
            <p:nvPr/>
          </p:nvSpPr>
          <p:spPr>
            <a:xfrm>
              <a:off x="7317923" y="5107504"/>
              <a:ext cx="1483360" cy="75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Report Results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7E357-2910-FD93-7985-62FFBC71E64C}"/>
              </a:ext>
            </a:extLst>
          </p:cNvPr>
          <p:cNvSpPr txBox="1"/>
          <p:nvPr/>
        </p:nvSpPr>
        <p:spPr>
          <a:xfrm>
            <a:off x="593888" y="216279"/>
            <a:ext cx="1066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ill Sans MT" panose="020B0502020104020203" pitchFamily="34" charset="0"/>
              </a:rPr>
              <a:t>Example s</a:t>
            </a:r>
            <a:r>
              <a:rPr lang="en-GB" sz="4400" dirty="0" err="1">
                <a:latin typeface="Gill Sans MT" panose="020B0502020104020203" pitchFamily="34" charset="0"/>
              </a:rPr>
              <a:t>tages</a:t>
            </a:r>
            <a:r>
              <a:rPr lang="en-GB" sz="4400" dirty="0">
                <a:latin typeface="Gill Sans MT" panose="020B0502020104020203" pitchFamily="34" charset="0"/>
              </a:rPr>
              <a:t> of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7169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D9A-B968-5A4D-6FBC-C7DFBBF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literature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31BC-2362-0C1D-4F13-2A3C7A9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1641513"/>
            <a:ext cx="11543490" cy="484742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200" b="1" dirty="0"/>
              <a:t>A piece of academic writing that addresses: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What research has already been conducted on your topic?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What answers have been offered regarding your research question?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How does your project fit into what has already been discovered?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b="1" dirty="0"/>
              <a:t>Not an essay!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Identifying relevant studies; summarising and critically evaluating sources; arguing how we can build on this existing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2966-B8E3-EA9B-3658-A5BE4A2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5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D9A-B968-5A4D-6FBC-C7DFBBF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conduct lit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31BC-2362-0C1D-4F13-2A3C7A9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0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Contextualise our work within broader academic knowledge of the field </a:t>
            </a:r>
          </a:p>
          <a:p>
            <a:endParaRPr lang="en-GB" dirty="0"/>
          </a:p>
          <a:p>
            <a:r>
              <a:rPr lang="en-GB" dirty="0"/>
              <a:t>Identify understudied areas within the field</a:t>
            </a:r>
          </a:p>
          <a:p>
            <a:endParaRPr lang="en-GB" dirty="0"/>
          </a:p>
          <a:p>
            <a:r>
              <a:rPr lang="en-GB" dirty="0"/>
              <a:t>Help focus our research questions</a:t>
            </a:r>
          </a:p>
          <a:p>
            <a:endParaRPr lang="en-GB" dirty="0"/>
          </a:p>
          <a:p>
            <a:r>
              <a:rPr lang="en-GB" dirty="0"/>
              <a:t>Get familiar with relevant theory/methods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D6F66-F597-6AF6-B604-0C597D5A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2966-B8E3-EA9B-3658-A5BE4A2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3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8457B-34FB-EBD9-6E05-A7205412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454F2-ADD0-2801-7308-1D6CC28A46E5}"/>
              </a:ext>
            </a:extLst>
          </p:cNvPr>
          <p:cNvGrpSpPr/>
          <p:nvPr/>
        </p:nvGrpSpPr>
        <p:grpSpPr>
          <a:xfrm>
            <a:off x="1066978" y="1467597"/>
            <a:ext cx="3369454" cy="714890"/>
            <a:chOff x="822960" y="1950720"/>
            <a:chExt cx="1486530" cy="12395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85D37E0-ADCD-AF6D-2352-61A7063E2C54}"/>
                </a:ext>
              </a:extLst>
            </p:cNvPr>
            <p:cNvSpPr/>
            <p:nvPr/>
          </p:nvSpPr>
          <p:spPr>
            <a:xfrm>
              <a:off x="822960" y="1950720"/>
              <a:ext cx="1483360" cy="1239520"/>
            </a:xfrm>
            <a:prstGeom prst="roundRect">
              <a:avLst/>
            </a:prstGeom>
            <a:solidFill>
              <a:srgbClr val="0070C0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0EB022-A7D5-F406-116C-4D0740E8C179}"/>
                </a:ext>
              </a:extLst>
            </p:cNvPr>
            <p:cNvSpPr txBox="1"/>
            <p:nvPr/>
          </p:nvSpPr>
          <p:spPr>
            <a:xfrm>
              <a:off x="826130" y="2216537"/>
              <a:ext cx="1483360" cy="60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Research Questions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DB708-BF3B-CD5D-3F8F-0766FE37258B}"/>
              </a:ext>
            </a:extLst>
          </p:cNvPr>
          <p:cNvGrpSpPr/>
          <p:nvPr/>
        </p:nvGrpSpPr>
        <p:grpSpPr>
          <a:xfrm>
            <a:off x="1079476" y="2484588"/>
            <a:ext cx="3373348" cy="700275"/>
            <a:chOff x="3007360" y="1950720"/>
            <a:chExt cx="1493520" cy="1239520"/>
          </a:xfrm>
          <a:solidFill>
            <a:srgbClr val="01A08A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7818EA-E963-5E9E-E2DA-597F79463020}"/>
                </a:ext>
              </a:extLst>
            </p:cNvPr>
            <p:cNvSpPr/>
            <p:nvPr/>
          </p:nvSpPr>
          <p:spPr>
            <a:xfrm>
              <a:off x="3017520" y="1950720"/>
              <a:ext cx="1483360" cy="1239520"/>
            </a:xfrm>
            <a:prstGeom prst="roundRect">
              <a:avLst/>
            </a:prstGeom>
            <a:grpFill/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C8D9C-923E-B3EF-8C3A-CFDA211821A2}"/>
                </a:ext>
              </a:extLst>
            </p:cNvPr>
            <p:cNvSpPr txBox="1"/>
            <p:nvPr/>
          </p:nvSpPr>
          <p:spPr>
            <a:xfrm>
              <a:off x="3007360" y="2216536"/>
              <a:ext cx="1483360" cy="61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Literature Review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9CC2F-1D13-8EDC-3845-69F0E028BB57}"/>
              </a:ext>
            </a:extLst>
          </p:cNvPr>
          <p:cNvGrpSpPr/>
          <p:nvPr/>
        </p:nvGrpSpPr>
        <p:grpSpPr>
          <a:xfrm>
            <a:off x="1079476" y="3473709"/>
            <a:ext cx="3316523" cy="714889"/>
            <a:chOff x="4897120" y="1950720"/>
            <a:chExt cx="1483360" cy="1239520"/>
          </a:xfrm>
          <a:solidFill>
            <a:srgbClr val="F7AA58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D3BA0A-7498-0872-9162-885AA39CF886}"/>
                </a:ext>
              </a:extLst>
            </p:cNvPr>
            <p:cNvSpPr/>
            <p:nvPr/>
          </p:nvSpPr>
          <p:spPr>
            <a:xfrm>
              <a:off x="4897120" y="1950720"/>
              <a:ext cx="1483360" cy="1239520"/>
            </a:xfrm>
            <a:prstGeom prst="roundRect">
              <a:avLst/>
            </a:prstGeom>
            <a:solidFill>
              <a:srgbClr val="E76254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BE331-3D2C-9E46-D38A-00069DDC76B8}"/>
                </a:ext>
              </a:extLst>
            </p:cNvPr>
            <p:cNvSpPr txBox="1"/>
            <p:nvPr/>
          </p:nvSpPr>
          <p:spPr>
            <a:xfrm>
              <a:off x="4897120" y="2216537"/>
              <a:ext cx="1483360" cy="60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Theory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76F3E-42C0-E779-9503-5A4C6AEFB818}"/>
              </a:ext>
            </a:extLst>
          </p:cNvPr>
          <p:cNvGrpSpPr/>
          <p:nvPr/>
        </p:nvGrpSpPr>
        <p:grpSpPr>
          <a:xfrm>
            <a:off x="1079576" y="4467281"/>
            <a:ext cx="3339395" cy="691479"/>
            <a:chOff x="3261360" y="4003040"/>
            <a:chExt cx="1483360" cy="1239520"/>
          </a:xfrm>
          <a:noFill/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768BD3E-580C-B519-62AA-54BF4F867955}"/>
                </a:ext>
              </a:extLst>
            </p:cNvPr>
            <p:cNvSpPr/>
            <p:nvPr/>
          </p:nvSpPr>
          <p:spPr>
            <a:xfrm>
              <a:off x="3261360" y="4003040"/>
              <a:ext cx="1483360" cy="1239520"/>
            </a:xfrm>
            <a:prstGeom prst="roundRect">
              <a:avLst/>
            </a:prstGeom>
            <a:solidFill>
              <a:srgbClr val="F7AA58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376EBE-80C1-3D41-8372-EC6C5B65E4C1}"/>
                </a:ext>
              </a:extLst>
            </p:cNvPr>
            <p:cNvSpPr txBox="1"/>
            <p:nvPr/>
          </p:nvSpPr>
          <p:spPr>
            <a:xfrm>
              <a:off x="3261360" y="4268856"/>
              <a:ext cx="1483360" cy="6240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Data Collection &amp; 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7A6DC0-F900-0A52-0363-8F9F1594D4CC}"/>
              </a:ext>
            </a:extLst>
          </p:cNvPr>
          <p:cNvGrpSpPr/>
          <p:nvPr/>
        </p:nvGrpSpPr>
        <p:grpSpPr>
          <a:xfrm>
            <a:off x="1064574" y="5479822"/>
            <a:ext cx="3328316" cy="714888"/>
            <a:chOff x="7317923" y="4822855"/>
            <a:chExt cx="1483360" cy="12395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DDB6F1-4914-43E2-B540-A1EFFB625BC2}"/>
                </a:ext>
              </a:extLst>
            </p:cNvPr>
            <p:cNvSpPr/>
            <p:nvPr/>
          </p:nvSpPr>
          <p:spPr>
            <a:xfrm>
              <a:off x="7317923" y="4822855"/>
              <a:ext cx="1483360" cy="1239520"/>
            </a:xfrm>
            <a:prstGeom prst="roundRect">
              <a:avLst/>
            </a:prstGeom>
            <a:solidFill>
              <a:srgbClr val="B33F62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101F29-6B55-9AC5-A41A-23B123EF7786}"/>
                </a:ext>
              </a:extLst>
            </p:cNvPr>
            <p:cNvSpPr txBox="1"/>
            <p:nvPr/>
          </p:nvSpPr>
          <p:spPr>
            <a:xfrm>
              <a:off x="7317923" y="5107504"/>
              <a:ext cx="1483360" cy="60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Report Results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7E357-2910-FD93-7985-62FFBC71E64C}"/>
              </a:ext>
            </a:extLst>
          </p:cNvPr>
          <p:cNvSpPr txBox="1"/>
          <p:nvPr/>
        </p:nvSpPr>
        <p:spPr>
          <a:xfrm>
            <a:off x="-245097" y="480654"/>
            <a:ext cx="572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Example: </a:t>
            </a:r>
          </a:p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S</a:t>
            </a:r>
            <a:r>
              <a:rPr lang="en-GB" sz="2400" b="1" dirty="0" err="1">
                <a:latin typeface="Gill Sans MT" panose="020B0502020104020203" pitchFamily="34" charset="0"/>
              </a:rPr>
              <a:t>tages</a:t>
            </a:r>
            <a:r>
              <a:rPr lang="en-GB" sz="2400" b="1" dirty="0">
                <a:latin typeface="Gill Sans MT" panose="020B0502020104020203" pitchFamily="34" charset="0"/>
              </a:rPr>
              <a:t> of a research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299D-9F63-5182-A2DC-B9B495237A28}"/>
              </a:ext>
            </a:extLst>
          </p:cNvPr>
          <p:cNvSpPr txBox="1"/>
          <p:nvPr/>
        </p:nvSpPr>
        <p:spPr>
          <a:xfrm>
            <a:off x="5442408" y="1462702"/>
            <a:ext cx="66333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type of research questions have been examined by researchers in your field?</a:t>
            </a: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are the main theoretical approaches that have been offered as answers to your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How are your key concepts defined in the academic literature?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type of methods and data have researchers used when studying your topic?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kinds of cases do they examine?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5FBDD-DD09-24A8-74B2-79E9319DA5A9}"/>
              </a:ext>
            </a:extLst>
          </p:cNvPr>
          <p:cNvSpPr txBox="1"/>
          <p:nvPr/>
        </p:nvSpPr>
        <p:spPr>
          <a:xfrm>
            <a:off x="6708742" y="866744"/>
            <a:ext cx="57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ill Sans MT" panose="020B0502020104020203" pitchFamily="34" charset="0"/>
              </a:rPr>
              <a:t>Questions to ask yourself</a:t>
            </a:r>
          </a:p>
        </p:txBody>
      </p:sp>
    </p:spTree>
    <p:extLst>
      <p:ext uri="{BB962C8B-B14F-4D97-AF65-F5344CB8AC3E}">
        <p14:creationId xmlns:p14="http://schemas.microsoft.com/office/powerpoint/2010/main" val="25324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A527-BB33-7E9B-1D26-3DA24228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up the ‘literature’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AC5D-FE6C-5415-771D-6944D9A2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Academic research</a:t>
            </a:r>
          </a:p>
          <a:p>
            <a:pPr marL="457200" lvl="1" indent="0">
              <a:buNone/>
            </a:pPr>
            <a:r>
              <a:rPr lang="en-GB" sz="2800" dirty="0"/>
              <a:t>- Journal articles, review articles, research notes</a:t>
            </a:r>
          </a:p>
          <a:p>
            <a:pPr marL="457200" lvl="1" indent="0">
              <a:buNone/>
            </a:pPr>
            <a:r>
              <a:rPr lang="en-GB" sz="2800" dirty="0"/>
              <a:t>- Books, book chapters, edited books, monographs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3600" dirty="0"/>
              <a:t>Non-academic sources</a:t>
            </a:r>
          </a:p>
          <a:p>
            <a:pPr lvl="1"/>
            <a:r>
              <a:rPr lang="en-GB" sz="2800" dirty="0"/>
              <a:t>Policy reports, media articles, official statistics, legislation, blogposts, websites, videos, parliamentary speeches, manifestos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51B00-7BC2-5CB8-208C-16ECC257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POL2017 W4 - Literature Reviews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E2ED1-AA4E-EA10-5BBA-C7DD51B9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69DB-CAE7-4C85-A9AF-7D4D8DE4CA2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8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639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Demi</vt:lpstr>
      <vt:lpstr>Gill Sans MT</vt:lpstr>
      <vt:lpstr>Office Theme</vt:lpstr>
      <vt:lpstr>Literature Reviews</vt:lpstr>
      <vt:lpstr>Plan for this week</vt:lpstr>
      <vt:lpstr>What we will cover</vt:lpstr>
      <vt:lpstr>Recap </vt:lpstr>
      <vt:lpstr>PowerPoint Presentation</vt:lpstr>
      <vt:lpstr>What is a literature review?</vt:lpstr>
      <vt:lpstr>Why do we conduct lit reviews?</vt:lpstr>
      <vt:lpstr>PowerPoint Presentation</vt:lpstr>
      <vt:lpstr>What makes up the ‘literature’</vt:lpstr>
      <vt:lpstr>How to conduct a lit review</vt:lpstr>
      <vt:lpstr>How to conduct a lit review</vt:lpstr>
      <vt:lpstr>How to conduct a lit review</vt:lpstr>
      <vt:lpstr>How to conduct a lit review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164</cp:revision>
  <dcterms:created xsi:type="dcterms:W3CDTF">2023-12-20T10:52:04Z</dcterms:created>
  <dcterms:modified xsi:type="dcterms:W3CDTF">2024-02-19T10:22:44Z</dcterms:modified>
</cp:coreProperties>
</file>