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79" r:id="rId2"/>
    <p:sldId id="360" r:id="rId3"/>
    <p:sldId id="280" r:id="rId4"/>
    <p:sldId id="318" r:id="rId5"/>
    <p:sldId id="351" r:id="rId6"/>
    <p:sldId id="320" r:id="rId7"/>
    <p:sldId id="311" r:id="rId8"/>
    <p:sldId id="339" r:id="rId9"/>
    <p:sldId id="341" r:id="rId10"/>
    <p:sldId id="342" r:id="rId11"/>
    <p:sldId id="343" r:id="rId12"/>
    <p:sldId id="313" r:id="rId13"/>
    <p:sldId id="314" r:id="rId14"/>
    <p:sldId id="315" r:id="rId15"/>
    <p:sldId id="316" r:id="rId16"/>
    <p:sldId id="317" r:id="rId17"/>
    <p:sldId id="319" r:id="rId18"/>
    <p:sldId id="359" r:id="rId19"/>
    <p:sldId id="344" r:id="rId20"/>
    <p:sldId id="345" r:id="rId21"/>
    <p:sldId id="333" r:id="rId22"/>
    <p:sldId id="302" r:id="rId23"/>
    <p:sldId id="335" r:id="rId24"/>
    <p:sldId id="336" r:id="rId25"/>
    <p:sldId id="338" r:id="rId26"/>
    <p:sldId id="346" r:id="rId27"/>
    <p:sldId id="303" r:id="rId28"/>
    <p:sldId id="322" r:id="rId29"/>
    <p:sldId id="307" r:id="rId30"/>
    <p:sldId id="309" r:id="rId31"/>
    <p:sldId id="308" r:id="rId32"/>
    <p:sldId id="349" r:id="rId33"/>
    <p:sldId id="304" r:id="rId34"/>
    <p:sldId id="328" r:id="rId35"/>
    <p:sldId id="326" r:id="rId36"/>
    <p:sldId id="327" r:id="rId37"/>
    <p:sldId id="352" r:id="rId38"/>
    <p:sldId id="350" r:id="rId39"/>
    <p:sldId id="353" r:id="rId40"/>
    <p:sldId id="305" r:id="rId41"/>
    <p:sldId id="354" r:id="rId42"/>
    <p:sldId id="355" r:id="rId43"/>
    <p:sldId id="356" r:id="rId44"/>
    <p:sldId id="357" r:id="rId45"/>
    <p:sldId id="358" r:id="rId46"/>
    <p:sldId id="361" r:id="rId47"/>
    <p:sldId id="362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A58"/>
    <a:srgbClr val="01A08A"/>
    <a:srgbClr val="E76254"/>
    <a:srgbClr val="A003E7"/>
    <a:srgbClr val="B33F62"/>
    <a:srgbClr val="4C3957"/>
    <a:srgbClr val="203B56"/>
    <a:srgbClr val="376795"/>
    <a:srgbClr val="72BCD5"/>
    <a:srgbClr val="7E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9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W3 – Quantitative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FI"/>
              <a:t>POL2017 W3 – Quantitative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hods.sagepub.com/video/am-i-the-only-one-struggling-to-write-a-literature-review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j.1468-2478.2011.00684.x" TargetMode="External"/><Relationship Id="rId2" Type="http://schemas.openxmlformats.org/officeDocument/2006/relationships/hyperlink" Target="https://doi.org/10.1016/j.jebo.2013.05.0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7/S0003055423000217" TargetMode="External"/><Relationship Id="rId4" Type="http://schemas.openxmlformats.org/officeDocument/2006/relationships/hyperlink" Target="https://doi.org/10.3389/fpos.2020.63443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Quantitative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  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60777-BB7B-1C68-1969-A321AFB947B9}"/>
              </a:ext>
            </a:extLst>
          </p:cNvPr>
          <p:cNvSpPr txBox="1"/>
          <p:nvPr/>
        </p:nvSpPr>
        <p:spPr>
          <a:xfrm>
            <a:off x="252918" y="2174536"/>
            <a:ext cx="49794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>
                <a:latin typeface="Gill Sans MT" panose="020B0502020104020203" pitchFamily="34" charset="0"/>
              </a:rPr>
              <a:t>X</a:t>
            </a: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  <a:p>
            <a:pPr algn="r"/>
            <a:r>
              <a:rPr lang="en-GB" sz="4400" dirty="0">
                <a:latin typeface="Gill Sans MT" panose="020B0502020104020203" pitchFamily="34" charset="0"/>
              </a:rPr>
              <a:t>Age</a:t>
            </a: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  <a:p>
            <a:pPr algn="r"/>
            <a:r>
              <a:rPr lang="en-GB" sz="4400" dirty="0">
                <a:latin typeface="Gill Sans MT" panose="020B0502020104020203" pitchFamily="34" charset="0"/>
              </a:rPr>
              <a:t>Age </a:t>
            </a:r>
            <a:r>
              <a:rPr lang="en-GB" sz="4400" dirty="0">
                <a:solidFill>
                  <a:srgbClr val="00B05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</a:t>
            </a:r>
            <a:endParaRPr lang="en-GB" sz="4400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DD97-EC8A-D219-F88B-171FF72F4EE3}"/>
              </a:ext>
            </a:extLst>
          </p:cNvPr>
          <p:cNvSpPr txBox="1"/>
          <p:nvPr/>
        </p:nvSpPr>
        <p:spPr>
          <a:xfrm>
            <a:off x="6684293" y="2174536"/>
            <a:ext cx="56905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Gill Sans MT" panose="020B0502020104020203" pitchFamily="34" charset="0"/>
              </a:rPr>
              <a:t>Y</a:t>
            </a:r>
          </a:p>
          <a:p>
            <a:endParaRPr lang="en-GB" sz="4400" dirty="0">
              <a:latin typeface="Gill Sans MT" panose="020B0502020104020203" pitchFamily="34" charset="0"/>
            </a:endParaRPr>
          </a:p>
          <a:p>
            <a:r>
              <a:rPr lang="en-GB" sz="4400" dirty="0">
                <a:latin typeface="Gill Sans MT" panose="020B0502020104020203" pitchFamily="34" charset="0"/>
              </a:rPr>
              <a:t>Voting</a:t>
            </a:r>
          </a:p>
          <a:p>
            <a:endParaRPr lang="en-GB" sz="4400" dirty="0">
              <a:latin typeface="Gill Sans MT" panose="020B0502020104020203" pitchFamily="34" charset="0"/>
            </a:endParaRPr>
          </a:p>
          <a:p>
            <a:r>
              <a:rPr lang="en-GB" sz="4400" dirty="0">
                <a:latin typeface="Gill Sans MT" panose="020B0502020104020203" pitchFamily="34" charset="0"/>
              </a:rPr>
              <a:t>Voting</a:t>
            </a:r>
            <a:r>
              <a:rPr lang="en-GB" sz="4400" dirty="0">
                <a:solidFill>
                  <a:srgbClr val="00B05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</a:t>
            </a:r>
            <a:endParaRPr lang="en-GB" sz="4400" dirty="0">
              <a:latin typeface="Gill Sans MT" panose="020B0502020104020203" pitchFamily="34" charset="0"/>
            </a:endParaRPr>
          </a:p>
          <a:p>
            <a:endParaRPr lang="en-GB" sz="4400" dirty="0">
              <a:latin typeface="Gill Sans MT" panose="020B0502020104020203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5ECF63-0B62-F2A5-F733-280C7CF4C605}"/>
              </a:ext>
            </a:extLst>
          </p:cNvPr>
          <p:cNvSpPr/>
          <p:nvPr/>
        </p:nvSpPr>
        <p:spPr>
          <a:xfrm>
            <a:off x="5431419" y="2448560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2CFCCB-36FB-D9BA-8B01-A629B98A82B5}"/>
              </a:ext>
            </a:extLst>
          </p:cNvPr>
          <p:cNvSpPr/>
          <p:nvPr/>
        </p:nvSpPr>
        <p:spPr>
          <a:xfrm>
            <a:off x="5413595" y="3794229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7301EE2-0BDF-520C-BB2C-A8643A16B964}"/>
              </a:ext>
            </a:extLst>
          </p:cNvPr>
          <p:cNvSpPr/>
          <p:nvPr/>
        </p:nvSpPr>
        <p:spPr>
          <a:xfrm>
            <a:off x="5479723" y="5139898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60777-BB7B-1C68-1969-A321AFB947B9}"/>
              </a:ext>
            </a:extLst>
          </p:cNvPr>
          <p:cNvSpPr txBox="1"/>
          <p:nvPr/>
        </p:nvSpPr>
        <p:spPr>
          <a:xfrm>
            <a:off x="431529" y="1592937"/>
            <a:ext cx="113289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Hypothesis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H1: Older citizens are more likely to vote in elections compared to younger citizens.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r>
              <a:rPr lang="en-GB" sz="3200" dirty="0">
                <a:latin typeface="Gill Sans MT" panose="020B0502020104020203" pitchFamily="34" charset="0"/>
              </a:rPr>
              <a:t>Null Hypothesis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H0: Older citizens are equally as likely to vote in elections compared to younger citizens.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latin typeface="Gill Sans MT" panose="020B0502020104020203" pitchFamily="34" charset="0"/>
            </a:endParaRPr>
          </a:p>
          <a:p>
            <a:endParaRPr lang="en-GB" sz="40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8B025-CF0D-22E9-2F9A-25DCCFCA23D8}"/>
              </a:ext>
            </a:extLst>
          </p:cNvPr>
          <p:cNvSpPr txBox="1"/>
          <p:nvPr/>
        </p:nvSpPr>
        <p:spPr>
          <a:xfrm>
            <a:off x="3784862" y="2155079"/>
            <a:ext cx="609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Gill Sans MT" panose="020B0502020104020203" pitchFamily="34" charset="0"/>
              </a:rPr>
              <a:t>Age</a:t>
            </a:r>
            <a:r>
              <a:rPr lang="en-GB" sz="4000" dirty="0">
                <a:solidFill>
                  <a:srgbClr val="00B05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  </a:t>
            </a:r>
            <a:r>
              <a:rPr lang="en-GB" sz="4000" dirty="0">
                <a:latin typeface="Gill Sans MT" panose="020B0502020104020203" pitchFamily="34" charset="0"/>
                <a:sym typeface="Wingdings" panose="05000000000000000000" pitchFamily="2" charset="2"/>
              </a:rPr>
              <a:t>  </a:t>
            </a:r>
            <a:r>
              <a:rPr lang="en-GB" sz="4000" dirty="0">
                <a:latin typeface="Gill Sans MT" panose="020B0502020104020203" pitchFamily="34" charset="0"/>
              </a:rPr>
              <a:t>Voting</a:t>
            </a:r>
            <a:r>
              <a:rPr lang="en-GB" sz="4000" dirty="0">
                <a:solidFill>
                  <a:srgbClr val="00B05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</a:t>
            </a:r>
            <a:endParaRPr lang="en-GB" sz="4000" dirty="0">
              <a:latin typeface="Gill Sans MT" panose="020B0502020104020203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E3F42-BFBF-AC6A-623A-C61A4250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0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E305D-DCE2-D162-E127-9159D9C0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12</a:t>
            </a:fld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C1A5E8-CE21-FBED-6AC6-865CA307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77" y="1320800"/>
            <a:ext cx="7996840" cy="3788529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1E532E-8058-ADFB-BE44-672C76DB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8" y="1320800"/>
            <a:ext cx="3807767" cy="434582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4D762-9F1B-5EB0-97ED-0464F4274D05}"/>
              </a:ext>
            </a:extLst>
          </p:cNvPr>
          <p:cNvSpPr/>
          <p:nvPr/>
        </p:nvSpPr>
        <p:spPr>
          <a:xfrm>
            <a:off x="4235937" y="1239520"/>
            <a:ext cx="1128543" cy="558800"/>
          </a:xfrm>
          <a:prstGeom prst="roundRect">
            <a:avLst/>
          </a:prstGeom>
          <a:noFill/>
          <a:ln w="76200">
            <a:solidFill>
              <a:srgbClr val="E762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7A3EAB-5114-89B7-5A17-9E19CD0E0291}"/>
              </a:ext>
            </a:extLst>
          </p:cNvPr>
          <p:cNvSpPr/>
          <p:nvPr/>
        </p:nvSpPr>
        <p:spPr>
          <a:xfrm>
            <a:off x="4124177" y="2336800"/>
            <a:ext cx="7996840" cy="3002281"/>
          </a:xfrm>
          <a:prstGeom prst="roundRect">
            <a:avLst/>
          </a:prstGeom>
          <a:noFill/>
          <a:ln w="76200"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E305D-DCE2-D162-E127-9159D9C0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13</a:t>
            </a:fld>
            <a:endParaRPr lang="en-GB" dirty="0"/>
          </a:p>
        </p:txBody>
      </p:sp>
      <p:pic>
        <p:nvPicPr>
          <p:cNvPr id="4" name="Picture 3" descr="A screen shot of a chart&#10;&#10;Description automatically generated">
            <a:extLst>
              <a:ext uri="{FF2B5EF4-FFF2-40B4-BE49-F238E27FC236}">
                <a16:creationId xmlns:a16="http://schemas.microsoft.com/office/drawing/2014/main" id="{B4E79A71-AE99-2D10-C3EA-03116063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5" y="78795"/>
            <a:ext cx="6700410" cy="67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E305D-DCE2-D162-E127-9159D9C0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14</a:t>
            </a:fld>
            <a:endParaRPr lang="en-GB" dirty="0"/>
          </a:p>
        </p:txBody>
      </p:sp>
      <p:pic>
        <p:nvPicPr>
          <p:cNvPr id="3" name="Picture 2" descr="A screenshot of a review for the final episode of 'Game of Thrones'. The review gives 3/10 stars and the text states: &quot;Disappointment. My vocabulary in English cannot find a better word to describe the feeling (I believe) of most of the fans of &quot;Game of Thrones&quot; after all these years.&quot;">
            <a:extLst>
              <a:ext uri="{FF2B5EF4-FFF2-40B4-BE49-F238E27FC236}">
                <a16:creationId xmlns:a16="http://schemas.microsoft.com/office/drawing/2014/main" id="{533AA975-AE86-159A-CAF6-A4D20C9E3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8" b="3422"/>
          <a:stretch/>
        </p:blipFill>
        <p:spPr>
          <a:xfrm>
            <a:off x="888160" y="4232349"/>
            <a:ext cx="10276531" cy="21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4D2C8-2EC1-FCAA-C455-5D6C9BD405C8}"/>
              </a:ext>
            </a:extLst>
          </p:cNvPr>
          <p:cNvSpPr txBox="1"/>
          <p:nvPr/>
        </p:nvSpPr>
        <p:spPr>
          <a:xfrm>
            <a:off x="2160369" y="214780"/>
            <a:ext cx="1027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IMDB Episode Reviews for ‘Game of Thrones’ S8E6</a:t>
            </a:r>
          </a:p>
        </p:txBody>
      </p:sp>
      <p:pic>
        <p:nvPicPr>
          <p:cNvPr id="6" name="Picture 5" descr="A screenshot of a review for the final episode of 'Game of Thrones'. The review gives 1/10 stars and the text states: &quot;I would have preferred a finale that was left open but created a big effect. We didn't need to know what was happening to every character, that they were all happy and strong. Almost democracy was coming. I couldn't see the finale that was bittersweet. The creators of the series once again proved how unsuccessful they were without a source. You can see this difference in diplomatic sentences easily by opening a random episode from the first three to four seasons of the series. 1/10&quot;">
            <a:extLst>
              <a:ext uri="{FF2B5EF4-FFF2-40B4-BE49-F238E27FC236}">
                <a16:creationId xmlns:a16="http://schemas.microsoft.com/office/drawing/2014/main" id="{E2C50FF0-230D-6B79-850C-A643A1A5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9" y="908523"/>
            <a:ext cx="9565182" cy="29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70C3A-FF1B-5CFA-D104-F51FCD9E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B941-79F8-76FB-2E30-725F84F25BF8}"/>
              </a:ext>
            </a:extLst>
          </p:cNvPr>
          <p:cNvSpPr txBox="1"/>
          <p:nvPr/>
        </p:nvSpPr>
        <p:spPr>
          <a:xfrm>
            <a:off x="2543092" y="321650"/>
            <a:ext cx="7105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UK General Election Voting Intention (poll of polls)</a:t>
            </a: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0FF30C0-682C-8102-5E79-FCCED851E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12" y="783315"/>
            <a:ext cx="8283358" cy="5573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E91094-34F0-F570-1F2C-EA1D57DEA9CC}"/>
              </a:ext>
            </a:extLst>
          </p:cNvPr>
          <p:cNvSpPr txBox="1"/>
          <p:nvPr/>
        </p:nvSpPr>
        <p:spPr>
          <a:xfrm>
            <a:off x="54051" y="6448682"/>
            <a:ext cx="540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https://www.electoralcalculus.co.uk/polls.html</a:t>
            </a:r>
          </a:p>
        </p:txBody>
      </p:sp>
    </p:spTree>
    <p:extLst>
      <p:ext uri="{BB962C8B-B14F-4D97-AF65-F5344CB8AC3E}">
        <p14:creationId xmlns:p14="http://schemas.microsoft.com/office/powerpoint/2010/main" val="309768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98D43-E2BA-C4DF-0189-43634FBD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16</a:t>
            </a:fld>
            <a:endParaRPr lang="en-GB" dirty="0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5A60495D-2A2A-7BFF-8847-E2413E0E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6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3393E0-30FF-BBDE-634D-2194E432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0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65CE-FC70-178C-1657-A8233A659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Large samples</a:t>
            </a:r>
          </a:p>
          <a:p>
            <a:r>
              <a:rPr lang="en-GB" sz="3600" dirty="0"/>
              <a:t>Comparison</a:t>
            </a:r>
          </a:p>
          <a:p>
            <a:r>
              <a:rPr lang="en-GB" sz="3600" dirty="0"/>
              <a:t>Hypothesis testing</a:t>
            </a:r>
          </a:p>
          <a:p>
            <a:r>
              <a:rPr lang="en-GB" sz="3600" dirty="0"/>
              <a:t>Replication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3F518-1F47-7B79-8E6B-6C99D91A4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352C1-84C5-D27A-12DE-E2B186E4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26340"/>
            <a:ext cx="5695545" cy="3684588"/>
          </a:xfrm>
        </p:spPr>
        <p:txBody>
          <a:bodyPr>
            <a:normAutofit/>
          </a:bodyPr>
          <a:lstStyle/>
          <a:p>
            <a:r>
              <a:rPr lang="en-GB" sz="3600" dirty="0"/>
              <a:t>Lack of context</a:t>
            </a:r>
          </a:p>
          <a:p>
            <a:r>
              <a:rPr lang="en-GB" sz="3600" dirty="0"/>
              <a:t>Narrow focus, lacks depth</a:t>
            </a:r>
          </a:p>
          <a:p>
            <a:r>
              <a:rPr lang="en-GB" sz="3600" dirty="0"/>
              <a:t>Structural biases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29D6-9890-96F2-56E0-2C36F123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F0E1-3D7C-CBE5-853D-9B76A4D4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17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8DFC39-E21C-D49F-239E-936DDEEE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quantitative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799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7048-47A5-49E8-D507-93C6F4E5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2E9-7E54-5CC0-BC86-1914964B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FFF4-58D7-F6D8-9D7D-A502E82D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</a:t>
            </a:r>
          </a:p>
          <a:p>
            <a:pPr marL="457200" lvl="1" indent="0">
              <a:buNone/>
            </a:pPr>
            <a:r>
              <a:rPr lang="en-GB" dirty="0"/>
              <a:t>- Lab experiments</a:t>
            </a:r>
          </a:p>
          <a:p>
            <a:pPr marL="457200" lvl="1" indent="0">
              <a:buNone/>
            </a:pPr>
            <a:r>
              <a:rPr lang="en-GB" dirty="0"/>
              <a:t>- Field experiments</a:t>
            </a:r>
          </a:p>
          <a:p>
            <a:pPr marL="457200" lvl="1" indent="0">
              <a:buNone/>
            </a:pPr>
            <a:r>
              <a:rPr lang="en-GB" dirty="0"/>
              <a:t>- Natural experiments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Large-N comparative research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74C48-5152-50EA-F73E-F6F65A0C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60B9F-8B45-7376-8591-42234A93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48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beakers with colored liquids&#10;&#10;Description automatically generated">
            <a:extLst>
              <a:ext uri="{FF2B5EF4-FFF2-40B4-BE49-F238E27FC236}">
                <a16:creationId xmlns:a16="http://schemas.microsoft.com/office/drawing/2014/main" id="{F0157E7D-55C8-A61C-DAA8-81573E64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r="23572"/>
          <a:stretch/>
        </p:blipFill>
        <p:spPr>
          <a:xfrm>
            <a:off x="7285802" y="2474862"/>
            <a:ext cx="4213286" cy="418937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0284D-0813-FB11-351F-54FCDC97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571" y="1825625"/>
            <a:ext cx="6347909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Control and treatment groups</a:t>
            </a:r>
          </a:p>
          <a:p>
            <a:r>
              <a:rPr lang="en-GB" sz="3600" dirty="0"/>
              <a:t>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BB2B-99E3-90CA-EB43-B4B0DF60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40" y="3502025"/>
            <a:ext cx="45313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Experiment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dirty="0"/>
              <a:t>Lab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dirty="0"/>
              <a:t>Field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dirty="0"/>
              <a:t>Natural 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5F7A-4D3F-8A2D-B247-3E4DEDB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D39-0C2D-FCA2-9983-AF205D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B130D-9BD0-2174-A7FC-3CF1A230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652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8573-B2DF-9F5B-EB4D-9B58C55C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5160-A0A7-81BC-9DF6-07F666FA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696598"/>
            <a:ext cx="10847773" cy="448036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2D3B45"/>
                </a:solidFill>
                <a:effectLst/>
              </a:rPr>
              <a:t>Assigned course materials:</a:t>
            </a:r>
            <a:endParaRPr lang="en-US" b="0" dirty="0">
              <a:solidFill>
                <a:srgbClr val="2D3B45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</a:rPr>
              <a:t> Bryman, Alan. (2012). “Chapter 26: Breaking down the quantitative/qualitative divide” in </a:t>
            </a:r>
            <a:r>
              <a:rPr lang="en-US" b="0" i="1" dirty="0">
                <a:solidFill>
                  <a:srgbClr val="2D3B45"/>
                </a:solidFill>
                <a:effectLst/>
              </a:rPr>
              <a:t>Social research methods. </a:t>
            </a:r>
            <a:r>
              <a:rPr lang="en-US" b="0" i="0" dirty="0">
                <a:solidFill>
                  <a:srgbClr val="2D3B45"/>
                </a:solidFill>
                <a:effectLst/>
              </a:rPr>
              <a:t>Oxford University Press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D3B45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</a:rPr>
              <a:t> Yilmaz, K. (2013). Comparison of quantitative and qualitative research traditions: Epistemological, theoretical, and methodological differences. European journal of education, 48(2), 311-325. https://doi.org/10.1111/ejed.12014</a:t>
            </a:r>
          </a:p>
          <a:p>
            <a:pPr marL="0" indent="0" algn="l">
              <a:buNone/>
            </a:pPr>
            <a:endParaRPr lang="en-US" b="0" i="0" dirty="0">
              <a:solidFill>
                <a:srgbClr val="2D3B45"/>
              </a:solidFill>
              <a:effectLst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2D3B45"/>
                </a:solidFill>
                <a:effectLst/>
              </a:rPr>
              <a:t>Seminar questions:</a:t>
            </a:r>
            <a:endParaRPr lang="en-US" b="0" dirty="0">
              <a:solidFill>
                <a:srgbClr val="2D3B4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</a:rPr>
              <a:t>What are the main differences between quantitative and qualitative approaches to research?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</a:rPr>
              <a:t>Are quantitative and qualitative research incompatible, or can these approaches be complementary?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5CA3-EA2B-5698-D69F-9AE1C3CB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E6DDA-8BFF-8531-2A9E-33FA4AC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49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45B53B-2CCD-855F-A2C8-5E368FCE86CE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5F7A-4D3F-8A2D-B247-3E4DEDB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D39-0C2D-FCA2-9983-AF205D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B130D-9BD0-2174-A7FC-3CF1A230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experiments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9CD64-995E-F312-D378-A183AA63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19" y="1825625"/>
            <a:ext cx="11696138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Strong control over experimental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Strong control over treatment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Good </a:t>
            </a:r>
            <a:r>
              <a:rPr lang="en-GB" sz="4000" i="1" dirty="0">
                <a:latin typeface="Gill Sans MT" panose="020B0502020104020203" pitchFamily="34" charset="0"/>
              </a:rPr>
              <a:t>internal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Limited </a:t>
            </a:r>
            <a:r>
              <a:rPr lang="en-GB" sz="4000" i="1" dirty="0">
                <a:latin typeface="Gill Sans MT" panose="020B0502020104020203" pitchFamily="34" charset="0"/>
              </a:rPr>
              <a:t>external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73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1F9795-7413-597F-B134-AD528B0870D5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971" y="129401"/>
            <a:ext cx="7729670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(2021) 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Voters Perceive Disabled Candidates?</a:t>
            </a:r>
            <a:endParaRPr lang="en-GB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398A09-270E-13EF-2048-CF90F559585E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Lab Experiment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20CE-D54B-5C23-05CB-E917527C19AA}"/>
              </a:ext>
            </a:extLst>
          </p:cNvPr>
          <p:cNvSpPr txBox="1"/>
          <p:nvPr/>
        </p:nvSpPr>
        <p:spPr>
          <a:xfrm>
            <a:off x="419912" y="1402080"/>
            <a:ext cx="1127424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Research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How do voters perceive disabled candidates?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Survey experiment (1,000 UK respondents)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Compare two fictional candidates standing for 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Given information on:</a:t>
            </a:r>
          </a:p>
          <a:p>
            <a:pPr lvl="1"/>
            <a:r>
              <a:rPr lang="en-GB" sz="2800" dirty="0">
                <a:latin typeface="Gill Sans MT" panose="020B0502020104020203" pitchFamily="34" charset="0"/>
              </a:rPr>
              <a:t>- gender, ethnicity, age, profession, children,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DE1A01-BF0F-3B2A-F3BA-DD7301F0B546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971" y="129401"/>
            <a:ext cx="7729670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(2021) 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Voters Perceive Disabled Candidates?</a:t>
            </a:r>
            <a:endParaRPr lang="en-GB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398A09-270E-13EF-2048-CF90F559585E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Lab Experiment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20CE-D54B-5C23-05CB-E917527C19AA}"/>
              </a:ext>
            </a:extLst>
          </p:cNvPr>
          <p:cNvSpPr txBox="1"/>
          <p:nvPr/>
        </p:nvSpPr>
        <p:spPr>
          <a:xfrm>
            <a:off x="324255" y="1348800"/>
            <a:ext cx="112742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Gill Sans MT" panose="020B0502020104020203" pitchFamily="34" charset="0"/>
            </a:endParaRPr>
          </a:p>
          <a:p>
            <a:r>
              <a:rPr lang="en-GB" sz="2800" dirty="0">
                <a:latin typeface="Gill Sans MT" panose="020B0502020104020203" pitchFamily="34" charset="0"/>
              </a:rPr>
              <a:t>IV: Disability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Treatment: mobility impairment, visual impairment, hearing impairment</a:t>
            </a:r>
          </a:p>
          <a:p>
            <a:r>
              <a:rPr lang="en-GB" sz="2800" dirty="0">
                <a:latin typeface="Gill Sans MT" panose="020B0502020104020203" pitchFamily="34" charset="0"/>
              </a:rPr>
              <a:t>	- key barriers and adjustments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Control: no disability mentioned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Gill Sans MT" panose="020B0502020104020203" pitchFamily="34" charset="0"/>
            </a:endParaRPr>
          </a:p>
          <a:p>
            <a:endParaRPr lang="en-GB" sz="2800" dirty="0">
              <a:latin typeface="Gill Sans MT" panose="020B0502020104020203" pitchFamily="34" charset="0"/>
            </a:endParaRPr>
          </a:p>
          <a:p>
            <a:r>
              <a:rPr lang="en-GB" sz="2800" dirty="0">
                <a:latin typeface="Gill Sans MT" panose="020B0502020104020203" pitchFamily="34" charset="0"/>
              </a:rPr>
              <a:t>DV: Candidate evaluations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Perceived traits, issue concerns, left-right position, issue competency</a:t>
            </a:r>
            <a:endParaRPr lang="en-GB" sz="3200" dirty="0">
              <a:latin typeface="Gill Sans MT" panose="020B05020201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7A30D-6748-A5B8-75F2-969A5B70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9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C9709-ED92-A46E-AA63-8B50C6FA1FA9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971" y="129401"/>
            <a:ext cx="7729670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(2021) 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Voters Perceive Disabled Candidates?</a:t>
            </a:r>
            <a:endParaRPr lang="en-GB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398A09-270E-13EF-2048-CF90F559585E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Lab Experiment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20CE-D54B-5C23-05CB-E917527C19AA}"/>
              </a:ext>
            </a:extLst>
          </p:cNvPr>
          <p:cNvSpPr txBox="1"/>
          <p:nvPr/>
        </p:nvSpPr>
        <p:spPr>
          <a:xfrm>
            <a:off x="252918" y="1656923"/>
            <a:ext cx="115985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Comparison 1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Please read the descriptions of these two candidates carefully. </a:t>
            </a:r>
          </a:p>
          <a:p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Candidate A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&lt;NAME&gt;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is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&lt;AGE&gt;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 old and has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&lt;CHILDREN&gt;.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&lt;PRONOUN&gt; &lt;JOB&gt;. &lt;PRONOUN&gt;</a:t>
            </a:r>
            <a:r>
              <a:rPr lang="en-GB" sz="2000" b="0" i="0" u="none" strike="noStrike" baseline="0" dirty="0">
                <a:solidFill>
                  <a:srgbClr val="E76254"/>
                </a:solidFill>
                <a:latin typeface="Gill Sans MT" panose="020B0502020104020203" pitchFamily="34" charset="0"/>
              </a:rPr>
              <a:t>&lt;DISABILITY&gt;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. &lt;NAME&gt;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has been politically active in your constituency for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&lt;EXPERIENCE&gt;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years.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&lt;PRONOUN&gt; &lt;OFFICE&gt;. </a:t>
            </a:r>
          </a:p>
          <a:p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Candidate B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&lt;NAME&gt;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is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&lt;AGE&gt;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 old and has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&lt;CHILDREN&gt;.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&lt;PRONOUN&gt; &lt;JOB&gt;. &lt;PRONOUN&gt;</a:t>
            </a:r>
            <a:r>
              <a:rPr lang="en-GB" sz="2000" b="0" i="0" u="none" strike="noStrike" baseline="0" dirty="0">
                <a:solidFill>
                  <a:srgbClr val="E76254"/>
                </a:solidFill>
                <a:latin typeface="Gill Sans MT" panose="020B0502020104020203" pitchFamily="34" charset="0"/>
              </a:rPr>
              <a:t>&lt;DISABILITY&gt;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. &lt;NAME&gt;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has been politically active in your constituency for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&lt;EXPERIENCE&gt;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years.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&lt;PRONOUN&gt; &lt;OFFICE&gt;. </a:t>
            </a:r>
          </a:p>
        </p:txBody>
      </p:sp>
    </p:spTree>
    <p:extLst>
      <p:ext uri="{BB962C8B-B14F-4D97-AF65-F5344CB8AC3E}">
        <p14:creationId xmlns:p14="http://schemas.microsoft.com/office/powerpoint/2010/main" val="67220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D3B229-FE90-FDEA-BBDB-8D3BAC8D44F6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971" y="129401"/>
            <a:ext cx="7729670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(2021) 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Voters Perceive Disabled Candidates?</a:t>
            </a:r>
            <a:endParaRPr lang="en-GB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398A09-270E-13EF-2048-CF90F559585E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Lab Experiment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20CE-D54B-5C23-05CB-E917527C19AA}"/>
              </a:ext>
            </a:extLst>
          </p:cNvPr>
          <p:cNvSpPr txBox="1"/>
          <p:nvPr/>
        </p:nvSpPr>
        <p:spPr>
          <a:xfrm>
            <a:off x="252918" y="1656923"/>
            <a:ext cx="11598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Comparison 1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Please read the descriptions of these two candidates carefully. </a:t>
            </a:r>
          </a:p>
          <a:p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Candidate A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Anna Smith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is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54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 old and has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one child.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She works as a lawyer for a large international firm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. 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Anna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has been politically active in your constituency for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5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years.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She has previously served as a local councillor.</a:t>
            </a:r>
            <a:endParaRPr lang="en-GB" sz="2000" b="0" i="0" u="none" strike="noStrike" baseline="0" dirty="0">
              <a:solidFill>
                <a:srgbClr val="A003E7"/>
              </a:solidFill>
              <a:latin typeface="Gill Sans MT" panose="020B0502020104020203" pitchFamily="34" charset="0"/>
            </a:endParaRPr>
          </a:p>
          <a:p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Candidate B </a:t>
            </a:r>
            <a:endParaRPr lang="en-GB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Tom Williams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is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62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 old and has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three children. 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He works as a primary school teacher.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He </a:t>
            </a:r>
            <a:r>
              <a:rPr lang="en-GB" sz="2000" dirty="0">
                <a:solidFill>
                  <a:srgbClr val="E76254"/>
                </a:solidFill>
                <a:latin typeface="Gill Sans MT" panose="020B0502020104020203" pitchFamily="34" charset="0"/>
              </a:rPr>
              <a:t>is paralysed below the waist and uses a wheelchair to get around</a:t>
            </a:r>
            <a:r>
              <a:rPr lang="en-GB" sz="2000" b="0" i="0" u="none" strike="noStrike" baseline="0" dirty="0">
                <a:solidFill>
                  <a:srgbClr val="A003E7"/>
                </a:solidFill>
                <a:latin typeface="Gill Sans MT" panose="020B0502020104020203" pitchFamily="34" charset="0"/>
              </a:rPr>
              <a:t>. Tom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has been politically active in your constituency for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3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years. </a:t>
            </a:r>
            <a:r>
              <a:rPr lang="en-GB" sz="2000" dirty="0">
                <a:solidFill>
                  <a:srgbClr val="A003E7"/>
                </a:solidFill>
                <a:latin typeface="Gill Sans MT" panose="020B0502020104020203" pitchFamily="34" charset="0"/>
              </a:rPr>
              <a:t>He has not yet held elected office.</a:t>
            </a:r>
            <a:endParaRPr lang="en-GB" sz="2000" b="0" i="0" u="none" strike="noStrike" baseline="0" dirty="0">
              <a:solidFill>
                <a:srgbClr val="A003E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3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2DAD8-F69C-FC8A-5FC2-03CC0975E393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F7AA58"/>
          </a:solidFill>
          <a:ln>
            <a:solidFill>
              <a:srgbClr val="F7AA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971" y="129401"/>
            <a:ext cx="7729670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(2021) 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Voters Perceive Disabled Candidates?</a:t>
            </a:r>
            <a:endParaRPr lang="en-GB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398A09-270E-13EF-2048-CF90F559585E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Lab Experiment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20CE-D54B-5C23-05CB-E917527C19AA}"/>
              </a:ext>
            </a:extLst>
          </p:cNvPr>
          <p:cNvSpPr txBox="1"/>
          <p:nvPr/>
        </p:nvSpPr>
        <p:spPr>
          <a:xfrm>
            <a:off x="252918" y="1656923"/>
            <a:ext cx="116148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Gill Sans MT" panose="020B0502020104020203" pitchFamily="34" charset="0"/>
              </a:rPr>
              <a:t>Results</a:t>
            </a:r>
          </a:p>
          <a:p>
            <a:endParaRPr lang="en-GB" sz="3200" b="1" dirty="0">
              <a:latin typeface="Gill Sans MT" panose="020B0502020104020203" pitchFamily="34" charset="0"/>
            </a:endParaRPr>
          </a:p>
          <a:p>
            <a:r>
              <a:rPr lang="en-GB" sz="2800" b="0" i="0" u="none" strike="noStrike" baseline="0" dirty="0">
                <a:latin typeface="Gill Sans MT" panose="020B0502020104020203" pitchFamily="34" charset="0"/>
              </a:rPr>
              <a:t>Disabled candidates were perceived as being more:</a:t>
            </a:r>
          </a:p>
          <a:p>
            <a:endParaRPr lang="en-GB" sz="2800" b="0" i="0" u="none" strike="noStrike" baseline="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Gill Sans MT" panose="020B0502020104020203" pitchFamily="34" charset="0"/>
              </a:rPr>
              <a:t>compassionate, honest, and hard-working than nondisabled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Gill Sans MT" panose="020B0502020104020203" pitchFamily="34" charset="0"/>
              </a:rPr>
              <a:t>ideologically left-wing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Gill Sans MT" panose="020B0502020104020203" pitchFamily="34" charset="0"/>
              </a:rPr>
              <a:t>concerned about and competent in dealing with policy on healthcare, minority rights, and social welfare</a:t>
            </a:r>
          </a:p>
          <a:p>
            <a:endParaRPr lang="en-GB" sz="2800" b="0" i="0" u="none" strike="noStrike" baseline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0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5F7A-4D3F-8A2D-B247-3E4DEDB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D39-0C2D-FCA2-9983-AF205D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B130D-9BD0-2174-A7FC-3CF1A230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experiments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9CD64-995E-F312-D378-A183AA63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19" y="1825625"/>
            <a:ext cx="11696138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Limited control over experimental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Limited control over treatment (compared to lab)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Limited </a:t>
            </a:r>
            <a:r>
              <a:rPr lang="en-GB" sz="4000" i="1" dirty="0">
                <a:latin typeface="Gill Sans MT" panose="020B0502020104020203" pitchFamily="34" charset="0"/>
              </a:rPr>
              <a:t>internal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Strong </a:t>
            </a:r>
            <a:r>
              <a:rPr lang="en-GB" sz="4000" i="1" dirty="0">
                <a:latin typeface="Gill Sans MT" panose="020B0502020104020203" pitchFamily="34" charset="0"/>
              </a:rPr>
              <a:t>external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</a:p>
        </p:txBody>
      </p:sp>
    </p:spTree>
    <p:extLst>
      <p:ext uri="{BB962C8B-B14F-4D97-AF65-F5344CB8AC3E}">
        <p14:creationId xmlns:p14="http://schemas.microsoft.com/office/powerpoint/2010/main" val="21719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1" y="129401"/>
            <a:ext cx="10229030" cy="914400"/>
          </a:xfrm>
        </p:spPr>
        <p:txBody>
          <a:bodyPr/>
          <a:lstStyle/>
          <a:p>
            <a:r>
              <a:rPr lang="en-GB" sz="2800" dirty="0">
                <a:effectLst/>
                <a:ea typeface="Calibri" panose="020F0502020204030204" pitchFamily="34" charset="0"/>
              </a:rPr>
              <a:t>Yan &amp; Bernhard (2024) 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Gendered Experiences of Political Participation </a:t>
            </a:r>
            <a:endParaRPr lang="en-GB" sz="4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BC109BB-25CB-AA1C-80FC-E2B69B783560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Field Experiment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8D02F-7F11-2893-AC95-49C89A4A1A65}"/>
              </a:ext>
            </a:extLst>
          </p:cNvPr>
          <p:cNvSpPr txBox="1"/>
          <p:nvPr/>
        </p:nvSpPr>
        <p:spPr>
          <a:xfrm>
            <a:off x="619760" y="1676400"/>
            <a:ext cx="1038352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RQ: Are women more likely than men to receive hostile messages when they participate in politics?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Field experiment (US in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SMS messages encouraging participation (135, 587 texts)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Randomised the names of the message sender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Measured types of response</a:t>
            </a: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3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1" y="129401"/>
            <a:ext cx="10229030" cy="914400"/>
          </a:xfrm>
        </p:spPr>
        <p:txBody>
          <a:bodyPr/>
          <a:lstStyle/>
          <a:p>
            <a:r>
              <a:rPr lang="en-GB" sz="2800" dirty="0">
                <a:effectLst/>
                <a:ea typeface="Calibri" panose="020F0502020204030204" pitchFamily="34" charset="0"/>
              </a:rPr>
              <a:t>Yan &amp; Bernhard (2024) 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Gendered Experiences of Political Participation </a:t>
            </a:r>
            <a:endParaRPr lang="en-GB" sz="4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BC109BB-25CB-AA1C-80FC-E2B69B783560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Field Experiment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88F55-175B-6FBB-D5E1-18AE884478D7}"/>
              </a:ext>
            </a:extLst>
          </p:cNvPr>
          <p:cNvSpPr txBox="1"/>
          <p:nvPr/>
        </p:nvSpPr>
        <p:spPr>
          <a:xfrm>
            <a:off x="1226603" y="1633289"/>
            <a:ext cx="9738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Hi [VOTER’S NAME], I’m </a:t>
            </a:r>
            <a:r>
              <a:rPr lang="en-GB" sz="2800" dirty="0">
                <a:solidFill>
                  <a:srgbClr val="E76254"/>
                </a:solidFill>
                <a:latin typeface="Gill Sans MT" panose="020B0502020104020203" pitchFamily="34" charset="0"/>
              </a:rPr>
              <a:t>[EXPERIMENTAL TREATMENT NAME], </a:t>
            </a:r>
            <a:r>
              <a:rPr lang="en-GB" sz="2800" dirty="0">
                <a:latin typeface="Gill Sans MT" panose="020B0502020104020203" pitchFamily="34" charset="0"/>
              </a:rPr>
              <a:t>a volunteer with NextGen America. This Saturday, March 24, young people have organized a march to spread awareness and demand gun safety legislation from our elected officials. Find a local March For Our Lives here: http://nxtgn.us/dkh - Can we count on you to join us at the march?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42E89-13C4-440B-AA35-7BC1EDD77096}"/>
              </a:ext>
            </a:extLst>
          </p:cNvPr>
          <p:cNvSpPr txBox="1"/>
          <p:nvPr/>
        </p:nvSpPr>
        <p:spPr>
          <a:xfrm>
            <a:off x="5631720" y="4730154"/>
            <a:ext cx="41218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Jessica (treatment)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Michael (treatment)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Taylor (control)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No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4AA60-71EC-4591-9350-9AFD76A11C7F}"/>
              </a:ext>
            </a:extLst>
          </p:cNvPr>
          <p:cNvSpPr txBox="1"/>
          <p:nvPr/>
        </p:nvSpPr>
        <p:spPr>
          <a:xfrm>
            <a:off x="2183858" y="4730154"/>
            <a:ext cx="4121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800" dirty="0">
                <a:latin typeface="Gill Sans MT" panose="020B0502020104020203" pitchFamily="34" charset="0"/>
              </a:rPr>
              <a:t>Random assignment: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0968EE-093B-A5CA-73DD-D55CC3F5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30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1" y="129401"/>
            <a:ext cx="10229030" cy="914400"/>
          </a:xfrm>
        </p:spPr>
        <p:txBody>
          <a:bodyPr/>
          <a:lstStyle/>
          <a:p>
            <a:r>
              <a:rPr lang="en-GB" sz="2800" dirty="0">
                <a:effectLst/>
                <a:ea typeface="Calibri" panose="020F0502020204030204" pitchFamily="34" charset="0"/>
              </a:rPr>
              <a:t>Yan &amp; Bernhard (2024) 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Gendered Experiences of Political Participation </a:t>
            </a:r>
            <a:endParaRPr lang="en-GB" sz="4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BC109BB-25CB-AA1C-80FC-E2B69B783560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Field Experiment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8D02F-7F11-2893-AC95-49C89A4A1A65}"/>
              </a:ext>
            </a:extLst>
          </p:cNvPr>
          <p:cNvSpPr txBox="1"/>
          <p:nvPr/>
        </p:nvSpPr>
        <p:spPr>
          <a:xfrm>
            <a:off x="497840" y="1432768"/>
            <a:ext cx="106172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Independent variable: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Name of sender (perceived gender)</a:t>
            </a:r>
          </a:p>
          <a:p>
            <a:endParaRPr lang="en-GB" sz="2800" dirty="0">
              <a:latin typeface="Gill Sans MT" panose="020B0502020104020203" pitchFamily="34" charset="0"/>
            </a:endParaRP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30079-EBCD-71D7-15F2-B3437CFAA394}"/>
              </a:ext>
            </a:extLst>
          </p:cNvPr>
          <p:cNvSpPr txBox="1"/>
          <p:nvPr/>
        </p:nvSpPr>
        <p:spPr>
          <a:xfrm>
            <a:off x="419912" y="2628196"/>
            <a:ext cx="54872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Dependent variable: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Type of response</a:t>
            </a:r>
          </a:p>
          <a:p>
            <a:endParaRPr lang="en-GB" sz="28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C8635-770D-8013-00A7-8B0BD321A73B}"/>
              </a:ext>
            </a:extLst>
          </p:cNvPr>
          <p:cNvSpPr txBox="1"/>
          <p:nvPr/>
        </p:nvSpPr>
        <p:spPr>
          <a:xfrm>
            <a:off x="939800" y="3870484"/>
            <a:ext cx="97332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1) Offensiveness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     - volunteer-reported measure, threatening or offensive language</a:t>
            </a:r>
          </a:p>
          <a:p>
            <a:r>
              <a:rPr lang="en-GB" sz="2800" dirty="0">
                <a:latin typeface="Gill Sans MT" panose="020B0502020104020203" pitchFamily="34" charset="0"/>
              </a:rPr>
              <a:t>2) Silencing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     - respondent intimidates or harasses the volunteer into ceasing contact.</a:t>
            </a:r>
          </a:p>
          <a:p>
            <a:r>
              <a:rPr lang="en-GB" sz="2800" dirty="0">
                <a:latin typeface="Gill Sans MT" panose="020B0502020104020203" pitchFamily="34" charset="0"/>
              </a:rPr>
              <a:t>3) Withdrawal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     - polite or inoffensive requests not to be contacted again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C4D0D-992D-97C8-DAFF-60653D46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quantitative methods?</a:t>
            </a:r>
          </a:p>
          <a:p>
            <a:r>
              <a:rPr lang="en-GB" dirty="0"/>
              <a:t>Evaluating quantitative research</a:t>
            </a:r>
          </a:p>
          <a:p>
            <a:r>
              <a:rPr lang="en-GB" dirty="0"/>
              <a:t>Advantages and limitations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Experiments</a:t>
            </a:r>
          </a:p>
          <a:p>
            <a:pPr lvl="1"/>
            <a:r>
              <a:rPr lang="en-GB" dirty="0"/>
              <a:t>Large-N comparative research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0EE27-F855-91BF-C90B-B9AE6E8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363A-9297-622C-BDB2-C0D0710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1" y="129401"/>
            <a:ext cx="10229030" cy="914400"/>
          </a:xfrm>
        </p:spPr>
        <p:txBody>
          <a:bodyPr/>
          <a:lstStyle/>
          <a:p>
            <a:r>
              <a:rPr lang="en-GB" sz="2800" dirty="0">
                <a:effectLst/>
                <a:ea typeface="Calibri" panose="020F0502020204030204" pitchFamily="34" charset="0"/>
              </a:rPr>
              <a:t>Yan &amp; Bernhard (2024) 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Gendered Experiences of Political Participation </a:t>
            </a:r>
            <a:endParaRPr lang="en-GB" sz="4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BC109BB-25CB-AA1C-80FC-E2B69B783560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Field Experiment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47A57-0029-E77F-ED10-167EA114D5C7}"/>
              </a:ext>
            </a:extLst>
          </p:cNvPr>
          <p:cNvSpPr txBox="1"/>
          <p:nvPr/>
        </p:nvSpPr>
        <p:spPr>
          <a:xfrm>
            <a:off x="903357" y="1739522"/>
            <a:ext cx="27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Offensiveness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F53AB-2BC5-B166-77F5-F096C615631D}"/>
              </a:ext>
            </a:extLst>
          </p:cNvPr>
          <p:cNvSpPr txBox="1"/>
          <p:nvPr/>
        </p:nvSpPr>
        <p:spPr>
          <a:xfrm>
            <a:off x="5414087" y="1739523"/>
            <a:ext cx="27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Silencing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28A72-3597-79F8-EEFD-D5A1DCD85F3B}"/>
              </a:ext>
            </a:extLst>
          </p:cNvPr>
          <p:cNvSpPr txBox="1"/>
          <p:nvPr/>
        </p:nvSpPr>
        <p:spPr>
          <a:xfrm>
            <a:off x="9291536" y="1739523"/>
            <a:ext cx="27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Withdrawal</a:t>
            </a:r>
          </a:p>
        </p:txBody>
      </p:sp>
      <p:pic>
        <p:nvPicPr>
          <p:cNvPr id="19" name="Picture 18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EBD42FA-E12A-0451-B1E2-080FE1E3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" y="2201054"/>
            <a:ext cx="3800963" cy="2881924"/>
          </a:xfrm>
          <a:prstGeom prst="rect">
            <a:avLst/>
          </a:prstGeom>
        </p:spPr>
      </p:pic>
      <p:pic>
        <p:nvPicPr>
          <p:cNvPr id="21" name="Picture 20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A080662-D0EA-BC0C-629C-3B4535B11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11" y="2614805"/>
            <a:ext cx="3607378" cy="2561006"/>
          </a:xfrm>
          <a:prstGeom prst="rect">
            <a:avLst/>
          </a:prstGeom>
        </p:spPr>
      </p:pic>
      <p:pic>
        <p:nvPicPr>
          <p:cNvPr id="23" name="Picture 22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D46BB405-F171-FA61-95B9-2248F4A3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79" y="2532086"/>
            <a:ext cx="3668790" cy="25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6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1" y="129401"/>
            <a:ext cx="10229030" cy="914400"/>
          </a:xfrm>
        </p:spPr>
        <p:txBody>
          <a:bodyPr/>
          <a:lstStyle/>
          <a:p>
            <a:r>
              <a:rPr lang="en-GB" sz="2800" dirty="0">
                <a:effectLst/>
                <a:ea typeface="Calibri" panose="020F0502020204030204" pitchFamily="34" charset="0"/>
              </a:rPr>
              <a:t>Yan &amp; Bernhard (2024) 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Gendered Experiences of Political Participation </a:t>
            </a:r>
            <a:endParaRPr lang="en-GB" sz="4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BC109BB-25CB-AA1C-80FC-E2B69B783560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Field Experiment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5F378-0103-126D-0E03-2530BAEE4E68}"/>
              </a:ext>
            </a:extLst>
          </p:cNvPr>
          <p:cNvSpPr txBox="1"/>
          <p:nvPr/>
        </p:nvSpPr>
        <p:spPr>
          <a:xfrm>
            <a:off x="531129" y="1248167"/>
            <a:ext cx="1069956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Gill Sans MT" panose="020B0502020104020203" pitchFamily="34" charset="0"/>
              </a:rPr>
              <a:t>Results</a:t>
            </a:r>
            <a:endParaRPr lang="en-GB" sz="2800" dirty="0">
              <a:latin typeface="Gill Sans MT" panose="020B0502020104020203" pitchFamily="34" charset="0"/>
            </a:endParaRPr>
          </a:p>
          <a:p>
            <a:r>
              <a:rPr lang="en-GB" sz="2800" dirty="0">
                <a:latin typeface="Gill Sans MT" panose="020B0502020104020203" pitchFamily="34" charset="0"/>
              </a:rPr>
              <a:t> Volunteers assigned with a feminine name:</a:t>
            </a:r>
          </a:p>
          <a:p>
            <a:endParaRPr lang="en-GB" sz="28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Received more offensive, silencing, and withdrawal responses than any other name condition</a:t>
            </a:r>
          </a:p>
          <a:p>
            <a:endParaRPr lang="en-GB" sz="28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But also had higher response rates and supporter commitments to call their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Both men and women were more hostile to female-named volunteers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Context of a “friendly audience”</a:t>
            </a: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459C-2214-973C-B528-1BCC3F6E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48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0184EA-EA3C-2AD1-0A99-4E5176CE1B17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5F7A-4D3F-8A2D-B247-3E4DEDB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D39-0C2D-FCA2-9983-AF205D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B130D-9BD0-2174-A7FC-3CF1A230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experiments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9CD64-995E-F312-D378-A183AA63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19" y="1825625"/>
            <a:ext cx="11696138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Least Control over experimental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Least Control over treatment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Limited </a:t>
            </a:r>
            <a:r>
              <a:rPr lang="en-GB" sz="4000" i="1" dirty="0">
                <a:latin typeface="Gill Sans MT" panose="020B0502020104020203" pitchFamily="34" charset="0"/>
              </a:rPr>
              <a:t>internal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Strongest </a:t>
            </a:r>
            <a:r>
              <a:rPr lang="en-GB" sz="4000" i="1" dirty="0">
                <a:latin typeface="Gill Sans MT" panose="020B0502020104020203" pitchFamily="34" charset="0"/>
              </a:rPr>
              <a:t>external</a:t>
            </a:r>
            <a:r>
              <a:rPr lang="en-GB" sz="4000" dirty="0">
                <a:latin typeface="Gill Sans MT" panose="020B0502020104020203" pitchFamily="34" charset="0"/>
              </a:rPr>
              <a:t> validity</a:t>
            </a:r>
          </a:p>
        </p:txBody>
      </p:sp>
    </p:spTree>
    <p:extLst>
      <p:ext uri="{BB962C8B-B14F-4D97-AF65-F5344CB8AC3E}">
        <p14:creationId xmlns:p14="http://schemas.microsoft.com/office/powerpoint/2010/main" val="3009459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7CEED7-81BC-1A83-41F6-BA8236524536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29401"/>
            <a:ext cx="9834881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</a:rPr>
              <a:t>Jaitman</a:t>
            </a:r>
            <a:r>
              <a:rPr lang="en-GB" sz="2800" dirty="0">
                <a:ea typeface="Calibri" panose="020F0502020204030204" pitchFamily="34" charset="0"/>
              </a:rPr>
              <a:t> </a:t>
            </a:r>
            <a:r>
              <a:rPr lang="en-GB" sz="2800" dirty="0">
                <a:effectLst/>
                <a:ea typeface="Calibri" panose="020F0502020204030204" pitchFamily="34" charset="0"/>
              </a:rPr>
              <a:t>(2013)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Causal effect of compulsory voting laws on turnout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881E8-581F-AF41-C43C-C014735FF24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Natural Experiment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708C-DC1F-0CF5-CD6C-8E2EAC1E3A61}"/>
              </a:ext>
            </a:extLst>
          </p:cNvPr>
          <p:cNvSpPr txBox="1"/>
          <p:nvPr/>
        </p:nvSpPr>
        <p:spPr>
          <a:xfrm>
            <a:off x="330199" y="1409114"/>
            <a:ext cx="107645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RQs: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Do compulsory voting laws have a causal effect on voter turnout rates?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ill Sans MT" panose="020B0502020104020203" pitchFamily="34" charset="0"/>
              </a:rPr>
              <a:t>Do the impact of these laws vary across different occupational groups?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6E09C-9913-8CB1-5327-BC38C4A2D127}"/>
              </a:ext>
            </a:extLst>
          </p:cNvPr>
          <p:cNvSpPr txBox="1"/>
          <p:nvPr/>
        </p:nvSpPr>
        <p:spPr>
          <a:xfrm>
            <a:off x="330199" y="3735346"/>
            <a:ext cx="10906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Natural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Argentina 2009, compulsory voting for citizens age 18-70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Compares citizens pre-post age 70 cut-off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Sample: male citizens aged 65–74 years (10,134)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7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5218A-5680-60E7-54E5-5275BFBDCCFA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29401"/>
            <a:ext cx="9834881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</a:rPr>
              <a:t>Jaitman</a:t>
            </a:r>
            <a:r>
              <a:rPr lang="en-GB" sz="2800" dirty="0">
                <a:ea typeface="Calibri" panose="020F0502020204030204" pitchFamily="34" charset="0"/>
              </a:rPr>
              <a:t> </a:t>
            </a:r>
            <a:r>
              <a:rPr lang="en-GB" sz="2800" dirty="0">
                <a:effectLst/>
                <a:ea typeface="Calibri" panose="020F0502020204030204" pitchFamily="34" charset="0"/>
              </a:rPr>
              <a:t>(2013)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Causal effect of compulsory voting laws on turnout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881E8-581F-AF41-C43C-C014735FF24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Natural Experiment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6E09C-9913-8CB1-5327-BC38C4A2D127}"/>
              </a:ext>
            </a:extLst>
          </p:cNvPr>
          <p:cNvSpPr txBox="1"/>
          <p:nvPr/>
        </p:nvSpPr>
        <p:spPr>
          <a:xfrm>
            <a:off x="500379" y="1615440"/>
            <a:ext cx="1064514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Treatment: Legally required to vote (ages 65-69)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Control group: Not legally required to vote (ages 70-74)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r>
              <a:rPr lang="en-GB" sz="3200" dirty="0">
                <a:latin typeface="Gill Sans MT" panose="020B0502020104020203" pitchFamily="34" charset="0"/>
              </a:rPr>
              <a:t>DV: Voted in election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r>
              <a:rPr lang="en-GB" sz="3200" dirty="0">
                <a:latin typeface="Gill Sans MT" panose="020B0502020104020203" pitchFamily="34" charset="0"/>
              </a:rPr>
              <a:t>IV: Occupation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    Skilled: profession requires more than high-school education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    Unskilled: Profession requires high-school or a lower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A2EA0-BE01-9E39-C1EE-CD8EFBE2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074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8AC4B3-F9BC-DD29-4530-D47DAB3F8564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29401"/>
            <a:ext cx="9834881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</a:rPr>
              <a:t>Jaitman</a:t>
            </a:r>
            <a:r>
              <a:rPr lang="en-GB" sz="2800" dirty="0">
                <a:ea typeface="Calibri" panose="020F0502020204030204" pitchFamily="34" charset="0"/>
              </a:rPr>
              <a:t> </a:t>
            </a:r>
            <a:r>
              <a:rPr lang="en-GB" sz="2800" dirty="0">
                <a:effectLst/>
                <a:ea typeface="Calibri" panose="020F0502020204030204" pitchFamily="34" charset="0"/>
              </a:rPr>
              <a:t>(2013)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Causal effect of compulsory voting laws on turnout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881E8-581F-AF41-C43C-C014735FF24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Natural Experiment</a:t>
            </a:r>
            <a:endParaRPr lang="en-GB" sz="2800" dirty="0"/>
          </a:p>
        </p:txBody>
      </p:sp>
      <p:pic>
        <p:nvPicPr>
          <p:cNvPr id="7" name="Picture 6" descr="A graph of 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957D27F-AD6B-3A0E-9A50-C090A5A1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02" y="2002640"/>
            <a:ext cx="6555341" cy="4450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B83DC-E684-C208-0F96-411C20F14504}"/>
              </a:ext>
            </a:extLst>
          </p:cNvPr>
          <p:cNvSpPr txBox="1"/>
          <p:nvPr/>
        </p:nvSpPr>
        <p:spPr>
          <a:xfrm>
            <a:off x="4474596" y="1391850"/>
            <a:ext cx="646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Fig 2. Voter turnout by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BBA1D-0895-7735-C20D-7272C09F2B37}"/>
              </a:ext>
            </a:extLst>
          </p:cNvPr>
          <p:cNvSpPr txBox="1"/>
          <p:nvPr/>
        </p:nvSpPr>
        <p:spPr>
          <a:xfrm>
            <a:off x="9745649" y="3429000"/>
            <a:ext cx="3734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-18pp</a:t>
            </a:r>
          </a:p>
        </p:txBody>
      </p:sp>
    </p:spTree>
    <p:extLst>
      <p:ext uri="{BB962C8B-B14F-4D97-AF65-F5344CB8AC3E}">
        <p14:creationId xmlns:p14="http://schemas.microsoft.com/office/powerpoint/2010/main" val="134352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AAA077-0FC2-A49A-961F-AD5722009931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36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29401"/>
            <a:ext cx="9834881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</a:rPr>
              <a:t>Jaitman</a:t>
            </a:r>
            <a:r>
              <a:rPr lang="en-GB" sz="2800" dirty="0">
                <a:ea typeface="Calibri" panose="020F0502020204030204" pitchFamily="34" charset="0"/>
              </a:rPr>
              <a:t> </a:t>
            </a:r>
            <a:r>
              <a:rPr lang="en-GB" sz="2800" dirty="0">
                <a:effectLst/>
                <a:ea typeface="Calibri" panose="020F0502020204030204" pitchFamily="34" charset="0"/>
              </a:rPr>
              <a:t>(2013)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Causal effect of compulsory voting laws on turnout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881E8-581F-AF41-C43C-C014735FF24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Natural Experiment</a:t>
            </a:r>
            <a:endParaRPr lang="en-GB" sz="2800" dirty="0"/>
          </a:p>
        </p:txBody>
      </p:sp>
      <p:pic>
        <p:nvPicPr>
          <p:cNvPr id="6" name="Picture 5" descr="A graph of a graph with lines and numbers&#10;&#10;Description automatically generated">
            <a:extLst>
              <a:ext uri="{FF2B5EF4-FFF2-40B4-BE49-F238E27FC236}">
                <a16:creationId xmlns:a16="http://schemas.microsoft.com/office/drawing/2014/main" id="{BD98BAFB-569D-6511-92CD-8B64F5E5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2" y="2253479"/>
            <a:ext cx="5227300" cy="3809947"/>
          </a:xfrm>
          <a:prstGeom prst="rect">
            <a:avLst/>
          </a:prstGeom>
        </p:spPr>
      </p:pic>
      <p:pic>
        <p:nvPicPr>
          <p:cNvPr id="9" name="Picture 8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0F9813D-1384-BD35-3DB0-5B8F522F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2" y="2253479"/>
            <a:ext cx="5331597" cy="3810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DEF62-3C68-5B0B-981C-B85B2EAABED1}"/>
              </a:ext>
            </a:extLst>
          </p:cNvPr>
          <p:cNvSpPr txBox="1"/>
          <p:nvPr/>
        </p:nvSpPr>
        <p:spPr>
          <a:xfrm>
            <a:off x="2822713" y="1491959"/>
            <a:ext cx="959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Fig 2. Voter turnout by age and occupation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39802-4409-416D-DFDC-617FED89EF5F}"/>
              </a:ext>
            </a:extLst>
          </p:cNvPr>
          <p:cNvSpPr txBox="1"/>
          <p:nvPr/>
        </p:nvSpPr>
        <p:spPr>
          <a:xfrm>
            <a:off x="2541676" y="6143824"/>
            <a:ext cx="14201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-12pp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90A09-1396-8405-9792-7033418EE834}"/>
              </a:ext>
            </a:extLst>
          </p:cNvPr>
          <p:cNvSpPr txBox="1"/>
          <p:nvPr/>
        </p:nvSpPr>
        <p:spPr>
          <a:xfrm>
            <a:off x="8495436" y="6125301"/>
            <a:ext cx="14201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-22pp</a:t>
            </a:r>
          </a:p>
        </p:txBody>
      </p:sp>
    </p:spTree>
    <p:extLst>
      <p:ext uri="{BB962C8B-B14F-4D97-AF65-F5344CB8AC3E}">
        <p14:creationId xmlns:p14="http://schemas.microsoft.com/office/powerpoint/2010/main" val="360749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5218A-5680-60E7-54E5-5275BFBDCCFA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29401"/>
            <a:ext cx="9834881" cy="914400"/>
          </a:xfrm>
        </p:spPr>
        <p:txBody>
          <a:bodyPr/>
          <a:lstStyle/>
          <a:p>
            <a:r>
              <a:rPr lang="en-GB" sz="2800" dirty="0" err="1">
                <a:effectLst/>
                <a:ea typeface="Calibri" panose="020F0502020204030204" pitchFamily="34" charset="0"/>
              </a:rPr>
              <a:t>Jaitman</a:t>
            </a:r>
            <a:r>
              <a:rPr lang="en-GB" sz="2800" dirty="0">
                <a:ea typeface="Calibri" panose="020F0502020204030204" pitchFamily="34" charset="0"/>
              </a:rPr>
              <a:t> </a:t>
            </a:r>
            <a:r>
              <a:rPr lang="en-GB" sz="2800" dirty="0">
                <a:effectLst/>
                <a:ea typeface="Calibri" panose="020F0502020204030204" pitchFamily="34" charset="0"/>
              </a:rPr>
              <a:t>(2013)</a:t>
            </a:r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</a:rPr>
              <a:t>Causal effect of compulsory voting laws on turnout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881E8-581F-AF41-C43C-C014735FF24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Natural Experiment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6E09C-9913-8CB1-5327-BC38C4A2D127}"/>
              </a:ext>
            </a:extLst>
          </p:cNvPr>
          <p:cNvSpPr txBox="1"/>
          <p:nvPr/>
        </p:nvSpPr>
        <p:spPr>
          <a:xfrm>
            <a:off x="500379" y="1615440"/>
            <a:ext cx="106451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Results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Compulsory voting has strong causal effect on voter turnout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Effect even stronger for ‘unskilled’ occupational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Compulsory voting reduces turnout inequalities across occupational/educational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A4C87-9F50-905A-7C79-1F1BE0A3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07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80657-14C8-4356-4473-C83EA95E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0719D-A6A7-BD30-AE8E-6E9BCFE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777CC-1472-9CAC-6FFF-F33765A4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Trade-offs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B7CB6B9A-7DA0-DB8C-24F6-72F2302ECA66}"/>
              </a:ext>
            </a:extLst>
          </p:cNvPr>
          <p:cNvSpPr/>
          <p:nvPr/>
        </p:nvSpPr>
        <p:spPr>
          <a:xfrm>
            <a:off x="960029" y="2556840"/>
            <a:ext cx="9978600" cy="1238399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DEF55E8-6EF2-F5C7-9EE3-3D108AD88539}"/>
              </a:ext>
            </a:extLst>
          </p:cNvPr>
          <p:cNvSpPr txBox="1">
            <a:spLocks/>
          </p:cNvSpPr>
          <p:nvPr/>
        </p:nvSpPr>
        <p:spPr>
          <a:xfrm>
            <a:off x="1560629" y="2933952"/>
            <a:ext cx="3990922" cy="607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/>
              <a:t>Internal Validity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77B8D-1221-567B-5287-298EBA6B1C2A}"/>
              </a:ext>
            </a:extLst>
          </p:cNvPr>
          <p:cNvSpPr txBox="1">
            <a:spLocks/>
          </p:cNvSpPr>
          <p:nvPr/>
        </p:nvSpPr>
        <p:spPr>
          <a:xfrm>
            <a:off x="7847429" y="2933951"/>
            <a:ext cx="2769000" cy="60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Gill Sans MT" panose="020B0502020104020203" pitchFamily="34" charset="0"/>
              </a:rPr>
              <a:t>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22812-048D-269A-17B8-9113DE926B65}"/>
              </a:ext>
            </a:extLst>
          </p:cNvPr>
          <p:cNvSpPr txBox="1"/>
          <p:nvPr/>
        </p:nvSpPr>
        <p:spPr>
          <a:xfrm>
            <a:off x="1856429" y="1614749"/>
            <a:ext cx="34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Gill Sans MT" panose="020B0502020104020203" pitchFamily="34" charset="0"/>
              </a:rPr>
              <a:t>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76EA-E1D8-65C3-A8F8-BA3E60F2CABF}"/>
              </a:ext>
            </a:extLst>
          </p:cNvPr>
          <p:cNvSpPr txBox="1"/>
          <p:nvPr/>
        </p:nvSpPr>
        <p:spPr>
          <a:xfrm>
            <a:off x="8224229" y="1577037"/>
            <a:ext cx="34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Gill Sans MT" panose="020B0502020104020203" pitchFamily="34" charset="0"/>
              </a:rPr>
              <a:t>Natural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813CD-6802-F83A-7DBD-D2A39FC91100}"/>
              </a:ext>
            </a:extLst>
          </p:cNvPr>
          <p:cNvSpPr txBox="1"/>
          <p:nvPr/>
        </p:nvSpPr>
        <p:spPr>
          <a:xfrm>
            <a:off x="5098829" y="1577036"/>
            <a:ext cx="34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Gill Sans MT" panose="020B0502020104020203" pitchFamily="34" charset="0"/>
              </a:rPr>
              <a:t>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5E0AE-682B-4117-19DD-B625820678B3}"/>
              </a:ext>
            </a:extLst>
          </p:cNvPr>
          <p:cNvSpPr txBox="1"/>
          <p:nvPr/>
        </p:nvSpPr>
        <p:spPr>
          <a:xfrm>
            <a:off x="738057" y="4524992"/>
            <a:ext cx="984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Appropriate for all research questions?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Ethical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7588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F906C-7875-80F4-D8EC-76AF34D03155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5F7A-4D3F-8A2D-B247-3E4DEDB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D39-0C2D-FCA2-9983-AF205D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B130D-9BD0-2174-A7FC-3CF1A230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Large-N comparative research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9CD64-995E-F312-D378-A183AA63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19" y="1825625"/>
            <a:ext cx="11696138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Large number of cases &amp;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Strong external 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Secondary data (can combine multiple sources)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Sacrifices depth for coverage</a:t>
            </a:r>
          </a:p>
        </p:txBody>
      </p:sp>
    </p:spTree>
    <p:extLst>
      <p:ext uri="{BB962C8B-B14F-4D97-AF65-F5344CB8AC3E}">
        <p14:creationId xmlns:p14="http://schemas.microsoft.com/office/powerpoint/2010/main" val="41037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quantitative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50050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Explore relationships by collecting and analysing numerical data</a:t>
            </a:r>
          </a:p>
          <a:p>
            <a:r>
              <a:rPr lang="en-GB" sz="3200" dirty="0"/>
              <a:t>Counting stuff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Positivism</a:t>
            </a:r>
          </a:p>
          <a:p>
            <a:pPr marL="0" indent="0">
              <a:buNone/>
            </a:pPr>
            <a:r>
              <a:rPr lang="en-GB" sz="3200" dirty="0"/>
              <a:t>	- external objective reality</a:t>
            </a:r>
          </a:p>
          <a:p>
            <a:pPr marL="0" indent="0">
              <a:buNone/>
            </a:pPr>
            <a:r>
              <a:rPr lang="en-GB" sz="3200" dirty="0"/>
              <a:t>	- scientific method, systematic</a:t>
            </a:r>
          </a:p>
          <a:p>
            <a:pPr marL="0" indent="0">
              <a:buNone/>
            </a:pPr>
            <a:r>
              <a:rPr lang="en-GB" sz="3200" dirty="0"/>
              <a:t>	- measurement</a:t>
            </a:r>
          </a:p>
          <a:p>
            <a:pPr marL="0" indent="0">
              <a:buNone/>
            </a:pPr>
            <a:r>
              <a:rPr lang="en-GB" sz="3200" dirty="0"/>
              <a:t>	- hypothesis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B508D6-DEDF-711A-3ECD-F02B333851DB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576B7-DACB-F82C-ACAC-A0DF0A3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129401"/>
            <a:ext cx="10229030" cy="914400"/>
          </a:xfrm>
        </p:spPr>
        <p:txBody>
          <a:bodyPr/>
          <a:lstStyle/>
          <a:p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Koga-</a:t>
            </a: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Suddith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(2011)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Do Third Parties Intervene?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2C9FD5-179C-041A-0368-94DB0F319EB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Large-n Comparison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0433-585D-749F-D909-5FEA6DD2DDB5}"/>
              </a:ext>
            </a:extLst>
          </p:cNvPr>
          <p:cNvSpPr txBox="1"/>
          <p:nvPr/>
        </p:nvSpPr>
        <p:spPr>
          <a:xfrm>
            <a:off x="619760" y="1676400"/>
            <a:ext cx="10383520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RQ: Do democracies and autocracies intervene militarily in different types of civil conflict?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Data on civil conflict and military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All civil conflicts 1945-1999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147,933 observations</a:t>
            </a: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19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B508D6-DEDF-711A-3ECD-F02B333851DB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129401"/>
            <a:ext cx="10229030" cy="914400"/>
          </a:xfrm>
        </p:spPr>
        <p:txBody>
          <a:bodyPr/>
          <a:lstStyle/>
          <a:p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Koga-</a:t>
            </a: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Suddith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(2011)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Do Third Parties Intervene?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2C9FD5-179C-041A-0368-94DB0F319EB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Large-n Comparison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0433-585D-749F-D909-5FEA6DD2DDB5}"/>
              </a:ext>
            </a:extLst>
          </p:cNvPr>
          <p:cNvSpPr txBox="1"/>
          <p:nvPr/>
        </p:nvSpPr>
        <p:spPr>
          <a:xfrm>
            <a:off x="619760" y="1676400"/>
            <a:ext cx="1038352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DV: Did country intervene? 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r>
              <a:rPr lang="en-GB" sz="3200" dirty="0">
                <a:latin typeface="Gill Sans MT" panose="020B0502020104020203" pitchFamily="34" charset="0"/>
              </a:rPr>
              <a:t>IVs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Regime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Rebel group strength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Ethnic tie with 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Resources (non/lootable)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  <a:p>
            <a:r>
              <a:rPr lang="en-GB" sz="3200" dirty="0">
                <a:latin typeface="Gill Sans MT" panose="020B0502020104020203" pitchFamily="34" charset="0"/>
              </a:rPr>
              <a:t>Controls: alliance, military, distance</a:t>
            </a: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856B-44FE-16A2-1201-1AA632F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44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B508D6-DEDF-711A-3ECD-F02B333851DB}"/>
              </a:ext>
            </a:extLst>
          </p:cNvPr>
          <p:cNvSpPr/>
          <p:nvPr/>
        </p:nvSpPr>
        <p:spPr>
          <a:xfrm>
            <a:off x="-45564" y="-99555"/>
            <a:ext cx="12375823" cy="1287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1BFE5-2281-6F39-22E6-62C4F6F6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5C975-4C2B-1800-6E76-C3C6BD79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129401"/>
            <a:ext cx="10229030" cy="914400"/>
          </a:xfrm>
        </p:spPr>
        <p:txBody>
          <a:bodyPr/>
          <a:lstStyle/>
          <a:p>
            <a:br>
              <a:rPr lang="en-GB" sz="2800" dirty="0">
                <a:effectLst/>
                <a:ea typeface="Calibri" panose="020F0502020204030204" pitchFamily="34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Koga-</a:t>
            </a: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Suddith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(2011)</a:t>
            </a:r>
            <a:b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Do Third Parties Intervene?</a:t>
            </a:r>
            <a:endParaRPr lang="en-GB" sz="4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2C9FD5-179C-041A-0368-94DB0F319EB6}"/>
              </a:ext>
            </a:extLst>
          </p:cNvPr>
          <p:cNvSpPr txBox="1">
            <a:spLocks/>
          </p:cNvSpPr>
          <p:nvPr/>
        </p:nvSpPr>
        <p:spPr>
          <a:xfrm>
            <a:off x="419912" y="129401"/>
            <a:ext cx="4243528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Large-n Comparison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0433-585D-749F-D909-5FEA6DD2DDB5}"/>
              </a:ext>
            </a:extLst>
          </p:cNvPr>
          <p:cNvSpPr txBox="1"/>
          <p:nvPr/>
        </p:nvSpPr>
        <p:spPr>
          <a:xfrm>
            <a:off x="658670" y="1416733"/>
            <a:ext cx="10383520" cy="8002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Gill Sans MT" panose="020B0502020104020203" pitchFamily="34" charset="0"/>
              </a:rPr>
              <a:t>Results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When opposition groups are stronger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	- democracies more likely to intervene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Ethnic tie between 3-rd party state and opposition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	- democracies more likely to intervene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Presence of lootable natural resources</a:t>
            </a:r>
          </a:p>
          <a:p>
            <a:r>
              <a:rPr lang="en-GB" sz="3200" dirty="0">
                <a:latin typeface="Gill Sans MT" panose="020B0502020104020203" pitchFamily="34" charset="0"/>
              </a:rPr>
              <a:t>	- autocracies more likely to intervene</a:t>
            </a:r>
          </a:p>
          <a:p>
            <a:endParaRPr lang="en-GB" sz="32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  <a:p>
            <a:endParaRPr lang="en-GB" sz="1800" dirty="0">
              <a:latin typeface="Gill Sans MT" panose="020B05020201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C78DAA-A012-5AAC-7D75-F6F7EE7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15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Quantitative methods</a:t>
            </a:r>
          </a:p>
          <a:p>
            <a:r>
              <a:rPr lang="en-GB" sz="3200" dirty="0"/>
              <a:t>Explore relationships by collecting and analysing numerical data</a:t>
            </a:r>
          </a:p>
          <a:p>
            <a:endParaRPr lang="en-GB" sz="3200" dirty="0"/>
          </a:p>
          <a:p>
            <a:r>
              <a:rPr lang="en-GB" sz="3200" dirty="0"/>
              <a:t>Typical features: positivist, scientific method, deductive, hypothesis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676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Validity</a:t>
            </a:r>
          </a:p>
          <a:p>
            <a:pPr marL="457200" lvl="1" indent="0">
              <a:buNone/>
            </a:pPr>
            <a:r>
              <a:rPr lang="en-GB" dirty="0"/>
              <a:t>- Internal validity</a:t>
            </a:r>
          </a:p>
          <a:p>
            <a:pPr lvl="2"/>
            <a:r>
              <a:rPr lang="en-GB" dirty="0"/>
              <a:t>Are we actually measuring the concept we are interested in?</a:t>
            </a:r>
          </a:p>
          <a:p>
            <a:pPr marL="457200" lvl="1" indent="0">
              <a:buNone/>
            </a:pPr>
            <a:r>
              <a:rPr lang="en-GB" dirty="0"/>
              <a:t>- External validity</a:t>
            </a:r>
          </a:p>
          <a:p>
            <a:pPr lvl="2"/>
            <a:r>
              <a:rPr lang="en-GB" dirty="0"/>
              <a:t>Is our measure generalisable to different contexts?</a:t>
            </a:r>
          </a:p>
          <a:p>
            <a:pPr lvl="1"/>
            <a:endParaRPr lang="en-GB" dirty="0"/>
          </a:p>
          <a:p>
            <a:r>
              <a:rPr lang="en-GB" dirty="0"/>
              <a:t>Reliability</a:t>
            </a:r>
          </a:p>
          <a:p>
            <a:pPr lvl="1"/>
            <a:r>
              <a:rPr lang="en-GB" dirty="0"/>
              <a:t>Consistency: measure produces the same results on repeated occasions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W3 – Quantitative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44</a:t>
            </a:fld>
            <a:endParaRPr lang="en-GB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98E3023C-8E66-9F40-2E8D-B87B0F2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3142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3393E0-30FF-BBDE-634D-2194E432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0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65CE-FC70-178C-1657-A8233A659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Large samples</a:t>
            </a:r>
          </a:p>
          <a:p>
            <a:r>
              <a:rPr lang="en-GB" sz="3600" dirty="0"/>
              <a:t>Comparison</a:t>
            </a:r>
          </a:p>
          <a:p>
            <a:r>
              <a:rPr lang="en-GB" sz="3600" dirty="0"/>
              <a:t>Hypothesis testing</a:t>
            </a:r>
          </a:p>
          <a:p>
            <a:r>
              <a:rPr lang="en-GB" sz="3600" dirty="0"/>
              <a:t>Replication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3F518-1F47-7B79-8E6B-6C99D91A4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352C1-84C5-D27A-12DE-E2B186E47F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Lack of context</a:t>
            </a:r>
          </a:p>
          <a:p>
            <a:r>
              <a:rPr lang="en-GB" sz="3600" dirty="0"/>
              <a:t>Lack of depth</a:t>
            </a:r>
          </a:p>
          <a:p>
            <a:r>
              <a:rPr lang="en-GB" sz="3600" dirty="0"/>
              <a:t>Narrow focus</a:t>
            </a:r>
          </a:p>
          <a:p>
            <a:r>
              <a:rPr lang="en-GB" sz="3600" dirty="0"/>
              <a:t>Structural biases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29D6-9890-96F2-56E0-2C36F123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F0E1-3D7C-CBE5-853D-9B76A4D4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45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8DFC39-E21C-D49F-239E-936DDEEE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3715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41BF5-87C9-65A8-0103-91E3A9B9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AF19-ACBA-5F9C-55C1-BB7F9222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F79A-4653-E044-C28B-280CA37A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399142"/>
            <a:ext cx="11361718" cy="5329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>
                <a:ea typeface="Times New Roman" panose="02020603050405020304" pitchFamily="18" charset="0"/>
              </a:rPr>
              <a:t>Lecture and i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nteractive Library Skills Session</a:t>
            </a:r>
          </a:p>
          <a:p>
            <a:pPr algn="just"/>
            <a:r>
              <a:rPr lang="en-GB" sz="2400" b="1" dirty="0">
                <a:effectLst/>
                <a:ea typeface="Times New Roman" panose="02020603050405020304" pitchFamily="18" charset="0"/>
              </a:rPr>
              <a:t>Bring along your laptop to the lecture if possible</a:t>
            </a:r>
          </a:p>
          <a:p>
            <a:pPr marL="0" indent="0" algn="just">
              <a:buNone/>
            </a:pPr>
            <a:endParaRPr lang="en-GB" sz="2400" b="1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/>
              <a:t>Before the seminar:</a:t>
            </a:r>
          </a:p>
          <a:p>
            <a:r>
              <a:rPr lang="en-GB" sz="2400" b="1" dirty="0"/>
              <a:t>Attend lecture </a:t>
            </a:r>
            <a:r>
              <a:rPr lang="en-GB" sz="2400" dirty="0"/>
              <a:t>(will find a journal article to bring to the seminar)</a:t>
            </a:r>
          </a:p>
          <a:p>
            <a:r>
              <a:rPr lang="en-GB" sz="2400" dirty="0"/>
              <a:t>Watch </a:t>
            </a:r>
            <a:r>
              <a:rPr lang="en-GB" sz="2400" b="1" dirty="0"/>
              <a:t>canvas video on ‘Critical Reading and note taking’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6DA45-F98C-F6EB-11D7-A33ABDD1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825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BBB35-5BDD-10F8-8E3C-C0ADB0F6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678D-1C9A-28F9-6970-BE5EE1F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61CC-146C-18C9-0C70-B0B2E300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399142"/>
            <a:ext cx="11361718" cy="5329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Before the seminar:</a:t>
            </a:r>
          </a:p>
          <a:p>
            <a:r>
              <a:rPr lang="en-GB" sz="2400" b="1" dirty="0"/>
              <a:t>Attend lecture </a:t>
            </a:r>
            <a:r>
              <a:rPr lang="en-GB" sz="2400" dirty="0"/>
              <a:t>(will find a journal article to bring to the seminar)</a:t>
            </a:r>
          </a:p>
          <a:p>
            <a:r>
              <a:rPr lang="en-GB" sz="2400" dirty="0"/>
              <a:t>Watch </a:t>
            </a:r>
            <a:r>
              <a:rPr lang="en-GB" sz="2400" b="1" dirty="0"/>
              <a:t>canvas video on ‘Critical Reading and note taking’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 algn="just">
              <a:buNone/>
            </a:pPr>
            <a:r>
              <a:rPr lang="en-GB" sz="2400" b="1" dirty="0">
                <a:effectLst/>
                <a:ea typeface="Times New Roman" panose="02020603050405020304" pitchFamily="18" charset="0"/>
              </a:rPr>
              <a:t>Assigned course materials: </a:t>
            </a:r>
            <a:endParaRPr lang="en-GB" sz="2400" dirty="0">
              <a:effectLst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2400" u="sng" dirty="0">
                <a:solidFill>
                  <a:srgbClr val="0563C1"/>
                </a:solidFill>
                <a:effectLst/>
                <a:ea typeface="Arial" panose="020B0604020202020204" pitchFamily="34" charset="0"/>
              </a:rPr>
              <a:t>Halperin &amp; Heath, 2020, Chapter 4: Asking Questions, pp.114-120</a:t>
            </a:r>
            <a:endParaRPr lang="en-GB" sz="2400" dirty="0">
              <a:effectLst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2400" dirty="0">
                <a:effectLst/>
                <a:ea typeface="Arial" panose="020B0604020202020204" pitchFamily="34" charset="0"/>
              </a:rPr>
              <a:t>Video: </a:t>
            </a:r>
            <a:r>
              <a:rPr lang="en-GB" sz="2400" u="sng" dirty="0">
                <a:solidFill>
                  <a:srgbClr val="0563C1"/>
                </a:solidFill>
                <a:effectLst/>
                <a:ea typeface="Arial" panose="020B0604020202020204" pitchFamily="34" charset="0"/>
                <a:hlinkClick r:id="rId2"/>
              </a:rPr>
              <a:t>How do I write a literature review? (11:04)</a:t>
            </a:r>
            <a:r>
              <a:rPr lang="en-GB" sz="2400" dirty="0">
                <a:effectLst/>
                <a:ea typeface="Arial" panose="020B0604020202020204" pitchFamily="34" charset="0"/>
              </a:rPr>
              <a:t>  </a:t>
            </a:r>
          </a:p>
          <a:p>
            <a:pPr marL="0" indent="0" algn="just">
              <a:buNone/>
            </a:pPr>
            <a:r>
              <a:rPr lang="en-GB" sz="2400" b="1" dirty="0">
                <a:effectLst/>
                <a:ea typeface="Times New Roman" panose="02020603050405020304" pitchFamily="18" charset="0"/>
              </a:rPr>
              <a:t>Seminar questions:</a:t>
            </a:r>
            <a:endParaRPr lang="en-GB" sz="2400" dirty="0">
              <a:effectLst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ea typeface="Arial" panose="020B0604020202020204" pitchFamily="34" charset="0"/>
              </a:rPr>
              <a:t>Why do we conduct literature reviews?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ea typeface="Arial" panose="020B0604020202020204" pitchFamily="34" charset="0"/>
              </a:rPr>
              <a:t>What different types of sources should we include in a literature review?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ea typeface="Arial" panose="020B0604020202020204" pitchFamily="34" charset="0"/>
              </a:rPr>
              <a:t>What resources can we use to search for relevant literature?</a:t>
            </a:r>
          </a:p>
          <a:p>
            <a:pPr marL="0" indent="0">
              <a:buNone/>
            </a:pPr>
            <a:endParaRPr lang="en-GB" sz="2400" b="1" dirty="0"/>
          </a:p>
          <a:p>
            <a:endParaRPr lang="en-GB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C8A7-5458-C0F5-1B26-7ED79C31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074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AD3-E518-3F96-4C81-C536014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D9CD-A900-7B1B-2DB9-134526B5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39" y="1320800"/>
            <a:ext cx="12179744" cy="5407799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lnSpc>
                <a:spcPct val="107000"/>
              </a:lnSpc>
              <a:buNone/>
            </a:pPr>
            <a:endParaRPr lang="en-GB" sz="8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GB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Jaitman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L. (2013). The causal effect of compulsory voting laws on turnout: Does skill matter? Journal of Economic </a:t>
            </a:r>
            <a:r>
              <a:rPr lang="en-GB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Organization, 92, 79–93. 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https://doi.org/10.1016/j.jebo.2013.05.008</a:t>
            </a:r>
            <a:endParaRPr lang="en-GB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buNone/>
            </a:pPr>
            <a:endParaRPr lang="en-GB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Koga-</a:t>
            </a:r>
            <a:r>
              <a:rPr lang="en-GB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Suddith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J. (2011). Where Do Third Parties Intervene? Third Parties’ Domestic Institutions and Military Interventions in Civil Conflicts1: Where Do Third Parties Intervene? International Studies Quarterly, 55(4), 1143–1166. 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https://doi.org/10.1111/j.1468-2478.2011.00684.x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7000"/>
              </a:lnSpc>
            </a:pPr>
            <a:endParaRPr lang="en-GB" sz="8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GB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Reher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 (2021). How Do Voters Perceive Disabled Candidates? Frontiers in Political Science, 2, 634432. </a:t>
            </a:r>
            <a:r>
              <a:rPr lang="en-GB" sz="8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https://doi.org/10.3389/fpos.2020.634432</a:t>
            </a:r>
            <a:endParaRPr lang="en-GB" sz="80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buNone/>
            </a:pPr>
            <a:endParaRPr lang="en-GB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Yan, A. N., &amp; Bernhard, R. (2024). The Silenced Text: Field Experiments on Gendered Experiences of Political Participation. American Political Science Review, 118(1), 481–487. </a:t>
            </a:r>
            <a:r>
              <a:rPr lang="en-GB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https://doi.org/10.1017/S0003055423000217</a:t>
            </a:r>
            <a:endParaRPr lang="en-GB" sz="8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B9C3-8F0A-6E63-51A5-AB12180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F6AFF-2BB5-333E-02D1-EB558C52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4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quantitative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Surveys</a:t>
            </a:r>
          </a:p>
          <a:p>
            <a:r>
              <a:rPr lang="en-GB" dirty="0"/>
              <a:t>Content analysis</a:t>
            </a:r>
          </a:p>
          <a:p>
            <a:r>
              <a:rPr lang="en-GB" dirty="0"/>
              <a:t>Experiments</a:t>
            </a:r>
          </a:p>
          <a:p>
            <a:r>
              <a:rPr lang="en-GB" dirty="0"/>
              <a:t>Large-N comparative research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6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Statistical analysis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Descriptive statistics</a:t>
            </a:r>
          </a:p>
          <a:p>
            <a:pPr marL="457200" lvl="1" indent="0">
              <a:buNone/>
            </a:pPr>
            <a:r>
              <a:rPr lang="en-GB" dirty="0"/>
              <a:t>- summarise features of your data</a:t>
            </a:r>
          </a:p>
          <a:p>
            <a:pPr marL="457200" lvl="1" indent="0">
              <a:buNone/>
            </a:pPr>
            <a:r>
              <a:rPr lang="en-GB" dirty="0"/>
              <a:t>- distributions, averages, variation</a:t>
            </a:r>
          </a:p>
          <a:p>
            <a:endParaRPr lang="en-GB" dirty="0"/>
          </a:p>
          <a:p>
            <a:r>
              <a:rPr lang="en-GB" dirty="0"/>
              <a:t>Inferential statistics</a:t>
            </a:r>
          </a:p>
          <a:p>
            <a:pPr marL="457200" lvl="1" indent="0">
              <a:buNone/>
            </a:pPr>
            <a:r>
              <a:rPr lang="en-GB" dirty="0"/>
              <a:t>- using data from a sample, make inferences about wider population</a:t>
            </a:r>
          </a:p>
          <a:p>
            <a:pPr marL="457200" lvl="1" indent="0">
              <a:buNone/>
            </a:pPr>
            <a:r>
              <a:rPr lang="en-GB" dirty="0"/>
              <a:t>- quantify uncertainty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649B-CD0A-10BE-3671-71D2757D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8BEC-C72F-5D9E-A007-A625AE44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676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Validity</a:t>
            </a:r>
          </a:p>
          <a:p>
            <a:pPr marL="457200" lvl="1" indent="0">
              <a:buNone/>
            </a:pPr>
            <a:r>
              <a:rPr lang="en-GB" dirty="0"/>
              <a:t>- Internal validity</a:t>
            </a:r>
          </a:p>
          <a:p>
            <a:pPr lvl="2"/>
            <a:r>
              <a:rPr lang="en-GB" dirty="0"/>
              <a:t>Are we actually measuring the concept we are interested in?</a:t>
            </a:r>
          </a:p>
          <a:p>
            <a:pPr lvl="2"/>
            <a:r>
              <a:rPr lang="en-GB" dirty="0"/>
              <a:t>Have we chosen an appropriate method that can answer our research question?</a:t>
            </a:r>
          </a:p>
          <a:p>
            <a:pPr marL="457200" lvl="1" indent="0">
              <a:buNone/>
            </a:pPr>
            <a:r>
              <a:rPr lang="en-GB" dirty="0"/>
              <a:t>- External validity</a:t>
            </a:r>
          </a:p>
          <a:p>
            <a:pPr lvl="2"/>
            <a:r>
              <a:rPr lang="en-GB" dirty="0"/>
              <a:t>Is our measure generalisable to different contexts?</a:t>
            </a:r>
          </a:p>
          <a:p>
            <a:pPr lvl="1"/>
            <a:endParaRPr lang="en-GB" dirty="0"/>
          </a:p>
          <a:p>
            <a:r>
              <a:rPr lang="en-GB" dirty="0"/>
              <a:t>Reliability</a:t>
            </a:r>
          </a:p>
          <a:p>
            <a:pPr lvl="1"/>
            <a:r>
              <a:rPr lang="en-GB" dirty="0"/>
              <a:t>Consistency: measure produces the same results on repeated occasions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05B2A-E577-BF94-3BDF-5729A5E7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1C9E6-2E7A-C2DB-A195-856FE7DE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8533F5C-069E-C3A3-4F6D-720B4EA0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dirty="0"/>
              <a:t>Evaluating quantitative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32301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116-BEA1-E404-413A-84C75C7B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63" y="1805305"/>
            <a:ext cx="11075482" cy="4351338"/>
          </a:xfrm>
        </p:spPr>
        <p:txBody>
          <a:bodyPr>
            <a:normAutofit/>
          </a:bodyPr>
          <a:lstStyle/>
          <a:p>
            <a:r>
              <a:rPr lang="en-GB" dirty="0"/>
              <a:t>Measurement</a:t>
            </a:r>
          </a:p>
          <a:p>
            <a:pPr marL="457200" lvl="1" indent="0">
              <a:buNone/>
            </a:pPr>
            <a:r>
              <a:rPr lang="en-GB" dirty="0"/>
              <a:t>- How to measure and operationalise our concepts of interest</a:t>
            </a:r>
          </a:p>
          <a:p>
            <a:pPr marL="457200" lvl="1" indent="0">
              <a:buNone/>
            </a:pPr>
            <a:r>
              <a:rPr lang="en-GB" dirty="0"/>
              <a:t>- From concepts to variables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Deductive reasoning</a:t>
            </a:r>
          </a:p>
          <a:p>
            <a:pPr marL="457200" lvl="1" indent="0">
              <a:buNone/>
            </a:pPr>
            <a:r>
              <a:rPr lang="en-GB" dirty="0"/>
              <a:t>- Hypothesis testing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45F-1951-1091-87A6-CDEE434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4A9-8297-4011-61F2-0423EE7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W3 – Quantitative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C3B9-2299-2145-A3A5-4B5C8AA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60777-BB7B-1C68-1969-A321AFB947B9}"/>
              </a:ext>
            </a:extLst>
          </p:cNvPr>
          <p:cNvSpPr txBox="1"/>
          <p:nvPr/>
        </p:nvSpPr>
        <p:spPr>
          <a:xfrm>
            <a:off x="252918" y="2174536"/>
            <a:ext cx="49794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>
                <a:latin typeface="Gill Sans MT" panose="020B0502020104020203" pitchFamily="34" charset="0"/>
              </a:rPr>
              <a:t>X</a:t>
            </a: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  <a:p>
            <a:pPr algn="r"/>
            <a:r>
              <a:rPr lang="en-GB" sz="4400" dirty="0">
                <a:latin typeface="Gill Sans MT" panose="020B0502020104020203" pitchFamily="34" charset="0"/>
              </a:rPr>
              <a:t>Predictor</a:t>
            </a:r>
          </a:p>
          <a:p>
            <a:pPr algn="r"/>
            <a:endParaRPr lang="en-GB" sz="4400" dirty="0">
              <a:latin typeface="Gill Sans MT" panose="020B0502020104020203" pitchFamily="34" charset="0"/>
            </a:endParaRPr>
          </a:p>
          <a:p>
            <a:pPr algn="r"/>
            <a:r>
              <a:rPr lang="en-GB" sz="4400" dirty="0">
                <a:latin typeface="Gill Sans MT" panose="020B0502020104020203" pitchFamily="34" charset="0"/>
              </a:rPr>
              <a:t>Independent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DD97-EC8A-D219-F88B-171FF72F4EE3}"/>
              </a:ext>
            </a:extLst>
          </p:cNvPr>
          <p:cNvSpPr txBox="1"/>
          <p:nvPr/>
        </p:nvSpPr>
        <p:spPr>
          <a:xfrm>
            <a:off x="6684293" y="2174536"/>
            <a:ext cx="5690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Gill Sans MT" panose="020B0502020104020203" pitchFamily="34" charset="0"/>
              </a:rPr>
              <a:t>Y</a:t>
            </a:r>
          </a:p>
          <a:p>
            <a:endParaRPr lang="en-GB" sz="4400" dirty="0">
              <a:latin typeface="Gill Sans MT" panose="020B0502020104020203" pitchFamily="34" charset="0"/>
            </a:endParaRPr>
          </a:p>
          <a:p>
            <a:r>
              <a:rPr lang="en-GB" sz="4400" dirty="0">
                <a:latin typeface="Gill Sans MT" panose="020B0502020104020203" pitchFamily="34" charset="0"/>
              </a:rPr>
              <a:t>Outcome</a:t>
            </a:r>
          </a:p>
          <a:p>
            <a:endParaRPr lang="en-GB" sz="4400" dirty="0">
              <a:latin typeface="Gill Sans MT" panose="020B0502020104020203" pitchFamily="34" charset="0"/>
            </a:endParaRPr>
          </a:p>
          <a:p>
            <a:r>
              <a:rPr lang="en-GB" sz="4400" dirty="0">
                <a:latin typeface="Gill Sans MT" panose="020B0502020104020203" pitchFamily="34" charset="0"/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5ECF63-0B62-F2A5-F733-280C7CF4C605}"/>
              </a:ext>
            </a:extLst>
          </p:cNvPr>
          <p:cNvSpPr/>
          <p:nvPr/>
        </p:nvSpPr>
        <p:spPr>
          <a:xfrm>
            <a:off x="5431419" y="2448560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2CFCCB-36FB-D9BA-8B01-A629B98A82B5}"/>
              </a:ext>
            </a:extLst>
          </p:cNvPr>
          <p:cNvSpPr/>
          <p:nvPr/>
        </p:nvSpPr>
        <p:spPr>
          <a:xfrm>
            <a:off x="5413595" y="3794229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A87CA8-A4E5-FA8F-145F-8C030E4CE434}"/>
              </a:ext>
            </a:extLst>
          </p:cNvPr>
          <p:cNvSpPr/>
          <p:nvPr/>
        </p:nvSpPr>
        <p:spPr>
          <a:xfrm>
            <a:off x="5413595" y="5115135"/>
            <a:ext cx="1053854" cy="2889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2326</Words>
  <Application>Microsoft Office PowerPoint</Application>
  <PresentationFormat>Widescreen</PresentationFormat>
  <Paragraphs>515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Franklin Gothic Demi</vt:lpstr>
      <vt:lpstr>Gill Sans MT</vt:lpstr>
      <vt:lpstr>Symbol</vt:lpstr>
      <vt:lpstr>Times New Roman</vt:lpstr>
      <vt:lpstr>Wingdings</vt:lpstr>
      <vt:lpstr>Office Theme</vt:lpstr>
      <vt:lpstr>Quantitative Methods</vt:lpstr>
      <vt:lpstr>This week</vt:lpstr>
      <vt:lpstr>What we will cover</vt:lpstr>
      <vt:lpstr>What are quantitative methods?</vt:lpstr>
      <vt:lpstr>What are quantitative methods?</vt:lpstr>
      <vt:lpstr>Key features</vt:lpstr>
      <vt:lpstr>Evaluating quantitative methods</vt:lpstr>
      <vt:lpstr>Key features</vt:lpstr>
      <vt:lpstr>Hypothesis testing</vt:lpstr>
      <vt:lpstr>Hypothesis testing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quantitative methods</vt:lpstr>
      <vt:lpstr>Examples</vt:lpstr>
      <vt:lpstr>Experiments</vt:lpstr>
      <vt:lpstr>Lab experiments</vt:lpstr>
      <vt:lpstr>Reher (2021)  How Do Voters Perceive Disabled Candidates?</vt:lpstr>
      <vt:lpstr>Reher (2021)  How Do Voters Perceive Disabled Candidates?</vt:lpstr>
      <vt:lpstr>Reher (2021)  How Do Voters Perceive Disabled Candidates?</vt:lpstr>
      <vt:lpstr>Reher (2021)  How Do Voters Perceive Disabled Candidates?</vt:lpstr>
      <vt:lpstr>Reher (2021)  How Do Voters Perceive Disabled Candidates?</vt:lpstr>
      <vt:lpstr>Field experiments</vt:lpstr>
      <vt:lpstr>Yan &amp; Bernhard (2024)  Gendered Experiences of Political Participation </vt:lpstr>
      <vt:lpstr>Yan &amp; Bernhard (2024)  Gendered Experiences of Political Participation </vt:lpstr>
      <vt:lpstr>Yan &amp; Bernhard (2024)  Gendered Experiences of Political Participation </vt:lpstr>
      <vt:lpstr>Yan &amp; Bernhard (2024)  Gendered Experiences of Political Participation </vt:lpstr>
      <vt:lpstr>Yan &amp; Bernhard (2024)  Gendered Experiences of Political Participation </vt:lpstr>
      <vt:lpstr>Natural experiments</vt:lpstr>
      <vt:lpstr>Jaitman (2013) Causal effect of compulsory voting laws on turnout</vt:lpstr>
      <vt:lpstr>Jaitman (2013) Causal effect of compulsory voting laws on turnout</vt:lpstr>
      <vt:lpstr>Jaitman (2013) Causal effect of compulsory voting laws on turnout</vt:lpstr>
      <vt:lpstr>Jaitman (2013) Causal effect of compulsory voting laws on turnout</vt:lpstr>
      <vt:lpstr>Jaitman (2013) Causal effect of compulsory voting laws on turnout</vt:lpstr>
      <vt:lpstr>Trade-offs</vt:lpstr>
      <vt:lpstr>Large-N comparative research</vt:lpstr>
      <vt:lpstr> Koga-Suddith, (2011) Where Do Third Parties Intervene?</vt:lpstr>
      <vt:lpstr> Koga-Suddith, (2011) Where Do Third Parties Intervene?</vt:lpstr>
      <vt:lpstr> Koga-Suddith, (2011) Where Do Third Parties Intervene?</vt:lpstr>
      <vt:lpstr>Summary</vt:lpstr>
      <vt:lpstr>Summary</vt:lpstr>
      <vt:lpstr>Summary</vt:lpstr>
      <vt:lpstr>Next week</vt:lpstr>
      <vt:lpstr>Next week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214</cp:revision>
  <dcterms:created xsi:type="dcterms:W3CDTF">2023-12-20T10:52:04Z</dcterms:created>
  <dcterms:modified xsi:type="dcterms:W3CDTF">2024-02-13T11:31:47Z</dcterms:modified>
</cp:coreProperties>
</file>