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79" r:id="rId2"/>
    <p:sldId id="280" r:id="rId3"/>
    <p:sldId id="281" r:id="rId4"/>
    <p:sldId id="283" r:id="rId5"/>
    <p:sldId id="288" r:id="rId6"/>
    <p:sldId id="286" r:id="rId7"/>
    <p:sldId id="289" r:id="rId8"/>
    <p:sldId id="290" r:id="rId9"/>
    <p:sldId id="293" r:id="rId10"/>
    <p:sldId id="291" r:id="rId11"/>
    <p:sldId id="292" r:id="rId12"/>
    <p:sldId id="294" r:id="rId13"/>
    <p:sldId id="287" r:id="rId14"/>
    <p:sldId id="295" r:id="rId15"/>
    <p:sldId id="296" r:id="rId16"/>
    <p:sldId id="29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254"/>
    <a:srgbClr val="01A08A"/>
    <a:srgbClr val="7ECB71"/>
    <a:srgbClr val="F7AA58"/>
    <a:srgbClr val="6AD276"/>
    <a:srgbClr val="376795"/>
    <a:srgbClr val="FEF0E0"/>
    <a:srgbClr val="72BCD5"/>
    <a:srgbClr val="FCE2D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8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F3E4C-7C94-4BF3-897F-69B76BF34905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59D84-7AD2-4F35-9177-9966E85B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24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59D84-7AD2-4F35-9177-9966E85B1D5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723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59D84-7AD2-4F35-9177-9966E85B1D5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422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59D84-7AD2-4F35-9177-9966E85B1D5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822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59D84-7AD2-4F35-9177-9966E85B1D5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928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BLANK SLIDE</a:t>
            </a:r>
          </a:p>
          <a:p>
            <a:endParaRPr lang="en-US" b="1" dirty="0"/>
          </a:p>
          <a:p>
            <a:r>
              <a:rPr lang="en-US" b="1" dirty="0"/>
              <a:t>To duplicate slide,</a:t>
            </a:r>
            <a:r>
              <a:rPr lang="en-US" b="1" baseline="0" dirty="0"/>
              <a:t> select copy on tool bar and then duplicate on drop down menu.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53DDE6-AA85-CC4B-A952-8191F9DE90F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railed" panose="020B0503030101060003" pitchFamily="34" charset="77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railed" panose="020B0503030101060003" pitchFamily="34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571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99D11-05BD-92B2-BEAC-724912573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F8DC6-ABE1-D783-93A6-EC8013C3B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1822" y="4887337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894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22171F-7F37-458B-E310-C64CC24B9571}"/>
              </a:ext>
            </a:extLst>
          </p:cNvPr>
          <p:cNvSpPr/>
          <p:nvPr userDrawn="1"/>
        </p:nvSpPr>
        <p:spPr>
          <a:xfrm>
            <a:off x="0" y="0"/>
            <a:ext cx="12192000" cy="1154096"/>
          </a:xfrm>
          <a:prstGeom prst="rect">
            <a:avLst/>
          </a:prstGeom>
          <a:solidFill>
            <a:srgbClr val="F7A855"/>
          </a:solidFill>
          <a:ln>
            <a:solidFill>
              <a:srgbClr val="F7A8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3B69C-5102-F7EC-ACA1-B357C880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7444F-E134-DF1E-A1B3-041F3CB38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61760" y="1825625"/>
            <a:ext cx="489204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3E8F7-DFA2-87D3-246E-6EDA7844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63474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POL2017 W1 L1 - Research Design and Lit Reviews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4D201-4FE7-45F0-EE4D-E77E0067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743200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8B5922-6DD0-09AE-40A9-EC242DC6857E}"/>
              </a:ext>
            </a:extLst>
          </p:cNvPr>
          <p:cNvSpPr/>
          <p:nvPr userDrawn="1"/>
        </p:nvSpPr>
        <p:spPr>
          <a:xfrm>
            <a:off x="2892797" y="2152258"/>
            <a:ext cx="553279" cy="503721"/>
          </a:xfrm>
          <a:prstGeom prst="rect">
            <a:avLst/>
          </a:prstGeom>
          <a:solidFill>
            <a:srgbClr val="F7A8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4B5CBE-ECB8-D850-33FA-52C867A9611F}"/>
              </a:ext>
            </a:extLst>
          </p:cNvPr>
          <p:cNvSpPr/>
          <p:nvPr userDrawn="1"/>
        </p:nvSpPr>
        <p:spPr>
          <a:xfrm>
            <a:off x="2892799" y="2955421"/>
            <a:ext cx="553278" cy="503721"/>
          </a:xfrm>
          <a:prstGeom prst="rect">
            <a:avLst/>
          </a:prstGeom>
          <a:solidFill>
            <a:srgbClr val="FEF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FF8C6-A5E1-9C6A-E79E-405B34F814DD}"/>
              </a:ext>
            </a:extLst>
          </p:cNvPr>
          <p:cNvSpPr/>
          <p:nvPr userDrawn="1"/>
        </p:nvSpPr>
        <p:spPr>
          <a:xfrm>
            <a:off x="1827621" y="2955421"/>
            <a:ext cx="553278" cy="502377"/>
          </a:xfrm>
          <a:prstGeom prst="rect">
            <a:avLst/>
          </a:prstGeom>
          <a:solidFill>
            <a:srgbClr val="72BC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69F75A-002C-2529-CB1D-D09D74F122F8}"/>
              </a:ext>
            </a:extLst>
          </p:cNvPr>
          <p:cNvSpPr/>
          <p:nvPr userDrawn="1"/>
        </p:nvSpPr>
        <p:spPr>
          <a:xfrm>
            <a:off x="3836982" y="2154668"/>
            <a:ext cx="553277" cy="501311"/>
          </a:xfrm>
          <a:prstGeom prst="rect">
            <a:avLst/>
          </a:prstGeom>
          <a:solidFill>
            <a:srgbClr val="E762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80ED7E-B825-169D-5F98-6B2CD58FDAA0}"/>
              </a:ext>
            </a:extLst>
          </p:cNvPr>
          <p:cNvSpPr/>
          <p:nvPr userDrawn="1"/>
        </p:nvSpPr>
        <p:spPr>
          <a:xfrm>
            <a:off x="1827621" y="2137131"/>
            <a:ext cx="553278" cy="502377"/>
          </a:xfrm>
          <a:prstGeom prst="rect">
            <a:avLst/>
          </a:prstGeom>
          <a:solidFill>
            <a:srgbClr val="3767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DC89A4-D434-533C-A09D-9183CB354F82}"/>
              </a:ext>
            </a:extLst>
          </p:cNvPr>
          <p:cNvSpPr/>
          <p:nvPr userDrawn="1"/>
        </p:nvSpPr>
        <p:spPr>
          <a:xfrm>
            <a:off x="3836982" y="2955421"/>
            <a:ext cx="553278" cy="518784"/>
          </a:xfrm>
          <a:prstGeom prst="rect">
            <a:avLst/>
          </a:prstGeom>
          <a:solidFill>
            <a:srgbClr val="FCE2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3F9D73-E78B-94A1-E5C2-22FA154344C3}"/>
              </a:ext>
            </a:extLst>
          </p:cNvPr>
          <p:cNvSpPr/>
          <p:nvPr userDrawn="1"/>
        </p:nvSpPr>
        <p:spPr>
          <a:xfrm>
            <a:off x="2922271" y="4151748"/>
            <a:ext cx="553279" cy="503721"/>
          </a:xfrm>
          <a:prstGeom prst="rect">
            <a:avLst/>
          </a:prstGeom>
          <a:solidFill>
            <a:srgbClr val="F7A8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E5E622-FB98-73DB-5586-C0ADCB995613}"/>
              </a:ext>
            </a:extLst>
          </p:cNvPr>
          <p:cNvSpPr/>
          <p:nvPr userDrawn="1"/>
        </p:nvSpPr>
        <p:spPr>
          <a:xfrm>
            <a:off x="2922273" y="4954911"/>
            <a:ext cx="553278" cy="503721"/>
          </a:xfrm>
          <a:prstGeom prst="rect">
            <a:avLst/>
          </a:prstGeom>
          <a:solidFill>
            <a:srgbClr val="E586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A642DA-A018-C45D-85CD-175791132943}"/>
              </a:ext>
            </a:extLst>
          </p:cNvPr>
          <p:cNvSpPr/>
          <p:nvPr userDrawn="1"/>
        </p:nvSpPr>
        <p:spPr>
          <a:xfrm>
            <a:off x="1857095" y="4954911"/>
            <a:ext cx="553278" cy="502377"/>
          </a:xfrm>
          <a:prstGeom prst="rect">
            <a:avLst/>
          </a:prstGeom>
          <a:solidFill>
            <a:srgbClr val="F2AB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9973BA-C0E1-9DB6-F14F-F326ED0C8700}"/>
              </a:ext>
            </a:extLst>
          </p:cNvPr>
          <p:cNvSpPr/>
          <p:nvPr userDrawn="1"/>
        </p:nvSpPr>
        <p:spPr>
          <a:xfrm>
            <a:off x="3866456" y="4154158"/>
            <a:ext cx="553277" cy="501311"/>
          </a:xfrm>
          <a:prstGeom prst="rect">
            <a:avLst/>
          </a:prstGeom>
          <a:solidFill>
            <a:srgbClr val="E762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422483-2999-7D3D-422B-23683B72C1E1}"/>
              </a:ext>
            </a:extLst>
          </p:cNvPr>
          <p:cNvSpPr/>
          <p:nvPr userDrawn="1"/>
        </p:nvSpPr>
        <p:spPr>
          <a:xfrm>
            <a:off x="1857095" y="4136621"/>
            <a:ext cx="553278" cy="502377"/>
          </a:xfrm>
          <a:prstGeom prst="rect">
            <a:avLst/>
          </a:prstGeom>
          <a:solidFill>
            <a:srgbClr val="EBCC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DA8352-04A8-CA95-2A5A-CBD134AE176C}"/>
              </a:ext>
            </a:extLst>
          </p:cNvPr>
          <p:cNvSpPr/>
          <p:nvPr userDrawn="1"/>
        </p:nvSpPr>
        <p:spPr>
          <a:xfrm>
            <a:off x="3866456" y="4954911"/>
            <a:ext cx="553278" cy="518784"/>
          </a:xfrm>
          <a:prstGeom prst="rect">
            <a:avLst/>
          </a:prstGeom>
          <a:solidFill>
            <a:srgbClr val="01A0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07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9C93C-C147-D2FF-6AFC-7E7BE5466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17830-FCB5-9878-FF2A-D2CDEE77A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22320" y="365125"/>
            <a:ext cx="525018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D0C7C-F16C-C08B-4592-407E9C65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D1B7A8-9333-4E73-9BA5-11B892CFEEE7}" type="datetime1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DD17E-38FC-A1A4-51ED-35464F77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63473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POL2017 W1 L1 - Research Design and Lit Reviews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C4716-9DDB-6984-A8BE-8D9E1ACA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743200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41951A-8D87-4F43-FC6B-A657181FC6FF}"/>
              </a:ext>
            </a:extLst>
          </p:cNvPr>
          <p:cNvSpPr/>
          <p:nvPr userDrawn="1"/>
        </p:nvSpPr>
        <p:spPr>
          <a:xfrm>
            <a:off x="0" y="0"/>
            <a:ext cx="12192000" cy="1154096"/>
          </a:xfrm>
          <a:prstGeom prst="rect">
            <a:avLst/>
          </a:prstGeom>
          <a:solidFill>
            <a:srgbClr val="01A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C020D-E67A-E299-C503-6697E5A42110}"/>
              </a:ext>
            </a:extLst>
          </p:cNvPr>
          <p:cNvSpPr/>
          <p:nvPr userDrawn="1"/>
        </p:nvSpPr>
        <p:spPr>
          <a:xfrm>
            <a:off x="1626737" y="2243698"/>
            <a:ext cx="553279" cy="503721"/>
          </a:xfrm>
          <a:prstGeom prst="rect">
            <a:avLst/>
          </a:prstGeom>
          <a:solidFill>
            <a:srgbClr val="F7A8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AA7976-0675-37B6-6301-B5E08A25B6EE}"/>
              </a:ext>
            </a:extLst>
          </p:cNvPr>
          <p:cNvSpPr/>
          <p:nvPr userDrawn="1"/>
        </p:nvSpPr>
        <p:spPr>
          <a:xfrm>
            <a:off x="1626739" y="3046861"/>
            <a:ext cx="553278" cy="503721"/>
          </a:xfrm>
          <a:prstGeom prst="rect">
            <a:avLst/>
          </a:prstGeom>
          <a:solidFill>
            <a:srgbClr val="FEF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848C-7A3C-EDDF-7749-D9687FA7D534}"/>
              </a:ext>
            </a:extLst>
          </p:cNvPr>
          <p:cNvSpPr/>
          <p:nvPr userDrawn="1"/>
        </p:nvSpPr>
        <p:spPr>
          <a:xfrm>
            <a:off x="561561" y="3046861"/>
            <a:ext cx="553278" cy="502377"/>
          </a:xfrm>
          <a:prstGeom prst="rect">
            <a:avLst/>
          </a:prstGeom>
          <a:solidFill>
            <a:srgbClr val="72BC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0161F2-63FE-D7D0-C071-2CB3FADFBD2A}"/>
              </a:ext>
            </a:extLst>
          </p:cNvPr>
          <p:cNvSpPr/>
          <p:nvPr userDrawn="1"/>
        </p:nvSpPr>
        <p:spPr>
          <a:xfrm>
            <a:off x="2570922" y="2246108"/>
            <a:ext cx="553277" cy="501311"/>
          </a:xfrm>
          <a:prstGeom prst="rect">
            <a:avLst/>
          </a:prstGeom>
          <a:solidFill>
            <a:srgbClr val="E762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C6C8B-7D04-F1DC-88ED-4B4EE5498B39}"/>
              </a:ext>
            </a:extLst>
          </p:cNvPr>
          <p:cNvSpPr/>
          <p:nvPr userDrawn="1"/>
        </p:nvSpPr>
        <p:spPr>
          <a:xfrm>
            <a:off x="561561" y="2228571"/>
            <a:ext cx="553278" cy="502377"/>
          </a:xfrm>
          <a:prstGeom prst="rect">
            <a:avLst/>
          </a:prstGeom>
          <a:solidFill>
            <a:srgbClr val="3767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492BF5-494B-4BE4-709D-FB2112364DD6}"/>
              </a:ext>
            </a:extLst>
          </p:cNvPr>
          <p:cNvSpPr/>
          <p:nvPr userDrawn="1"/>
        </p:nvSpPr>
        <p:spPr>
          <a:xfrm>
            <a:off x="2570922" y="3046861"/>
            <a:ext cx="553278" cy="518784"/>
          </a:xfrm>
          <a:prstGeom prst="rect">
            <a:avLst/>
          </a:prstGeom>
          <a:solidFill>
            <a:srgbClr val="FCE2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7DFB5F-12A2-63A9-95E9-BB741AD5BE28}"/>
              </a:ext>
            </a:extLst>
          </p:cNvPr>
          <p:cNvSpPr/>
          <p:nvPr userDrawn="1"/>
        </p:nvSpPr>
        <p:spPr>
          <a:xfrm>
            <a:off x="1656211" y="4243188"/>
            <a:ext cx="553279" cy="503721"/>
          </a:xfrm>
          <a:prstGeom prst="rect">
            <a:avLst/>
          </a:prstGeom>
          <a:solidFill>
            <a:srgbClr val="F7A8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5871CD-4399-36A1-3253-4B0BB32C4D3D}"/>
              </a:ext>
            </a:extLst>
          </p:cNvPr>
          <p:cNvSpPr/>
          <p:nvPr userDrawn="1"/>
        </p:nvSpPr>
        <p:spPr>
          <a:xfrm>
            <a:off x="1656213" y="5046351"/>
            <a:ext cx="553278" cy="503721"/>
          </a:xfrm>
          <a:prstGeom prst="rect">
            <a:avLst/>
          </a:prstGeom>
          <a:solidFill>
            <a:srgbClr val="E586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6D2525-DFE5-C548-4358-DBBB03B838EE}"/>
              </a:ext>
            </a:extLst>
          </p:cNvPr>
          <p:cNvSpPr/>
          <p:nvPr userDrawn="1"/>
        </p:nvSpPr>
        <p:spPr>
          <a:xfrm>
            <a:off x="591035" y="5046351"/>
            <a:ext cx="553278" cy="502377"/>
          </a:xfrm>
          <a:prstGeom prst="rect">
            <a:avLst/>
          </a:prstGeom>
          <a:solidFill>
            <a:srgbClr val="F2AB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748769-125E-C9B7-16F9-5C2B1EB7A452}"/>
              </a:ext>
            </a:extLst>
          </p:cNvPr>
          <p:cNvSpPr/>
          <p:nvPr userDrawn="1"/>
        </p:nvSpPr>
        <p:spPr>
          <a:xfrm>
            <a:off x="2600396" y="4245598"/>
            <a:ext cx="553277" cy="501311"/>
          </a:xfrm>
          <a:prstGeom prst="rect">
            <a:avLst/>
          </a:prstGeom>
          <a:solidFill>
            <a:srgbClr val="E762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133E4F-DF31-F074-FDA8-6D6D35FFF0B4}"/>
              </a:ext>
            </a:extLst>
          </p:cNvPr>
          <p:cNvSpPr/>
          <p:nvPr userDrawn="1"/>
        </p:nvSpPr>
        <p:spPr>
          <a:xfrm>
            <a:off x="591035" y="4228061"/>
            <a:ext cx="553278" cy="502377"/>
          </a:xfrm>
          <a:prstGeom prst="rect">
            <a:avLst/>
          </a:prstGeom>
          <a:solidFill>
            <a:srgbClr val="EBCC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DE0CA1-4658-0FB9-A733-3BE9DDB4D172}"/>
              </a:ext>
            </a:extLst>
          </p:cNvPr>
          <p:cNvSpPr/>
          <p:nvPr userDrawn="1"/>
        </p:nvSpPr>
        <p:spPr>
          <a:xfrm>
            <a:off x="2600396" y="5046351"/>
            <a:ext cx="553278" cy="518784"/>
          </a:xfrm>
          <a:prstGeom prst="rect">
            <a:avLst/>
          </a:prstGeom>
          <a:solidFill>
            <a:srgbClr val="01A0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211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427C8-D336-3940-8744-595B8C9D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45" y="1241305"/>
            <a:ext cx="11118893" cy="497848"/>
          </a:xfrm>
        </p:spPr>
        <p:txBody>
          <a:bodyPr anchor="t" anchorCtr="0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64E8E-106B-4E40-A501-A63069B7C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2040557"/>
            <a:ext cx="5181600" cy="3826164"/>
          </a:xfrm>
        </p:spPr>
        <p:txBody>
          <a:bodyPr/>
          <a:lstStyle>
            <a:lvl1pPr marL="141288" indent="-141288"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1pPr>
            <a:lvl2pPr marL="288925" indent="-147638">
              <a:buFont typeface="System Font"/>
              <a:buChar char="–"/>
              <a:tabLst/>
              <a:defRPr>
                <a:solidFill>
                  <a:schemeClr val="tx1"/>
                </a:solidFill>
              </a:defRPr>
            </a:lvl2pPr>
            <a:lvl3pPr marL="141288" indent="-133350">
              <a:tabLst/>
              <a:defRPr sz="1200" b="1">
                <a:solidFill>
                  <a:schemeClr val="tx1"/>
                </a:solidFill>
              </a:defRPr>
            </a:lvl3pPr>
            <a:lvl4pPr marL="319088" indent="-142875">
              <a:tabLst/>
              <a:defRPr sz="1200">
                <a:solidFill>
                  <a:schemeClr val="tx1"/>
                </a:solidFill>
              </a:defRPr>
            </a:lvl4pPr>
            <a:lvl5pPr marL="363538" indent="-177800">
              <a:tabLst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1E7BD-8BB3-7646-8353-81631AD9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BB5BB-2881-3C44-B05C-9F33CBF1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7EA0D-6364-2B4A-8E45-9A79CD741A7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E96968C5-7D14-46C2-950B-09F6E4A75F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6413" y="320675"/>
            <a:ext cx="8323139" cy="306388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 name.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B0D413D-F64B-A442-B3B2-4811F6349BFA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2040557"/>
            <a:ext cx="5181600" cy="3826164"/>
          </a:xfrm>
        </p:spPr>
        <p:txBody>
          <a:bodyPr/>
          <a:lstStyle>
            <a:lvl1pPr marL="141288" indent="-141288"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1pPr>
            <a:lvl2pPr marL="288925" indent="-147638">
              <a:buFont typeface="System Font"/>
              <a:buChar char="–"/>
              <a:tabLst/>
              <a:defRPr>
                <a:solidFill>
                  <a:schemeClr val="tx1"/>
                </a:solidFill>
              </a:defRPr>
            </a:lvl2pPr>
            <a:lvl3pPr marL="141288" indent="-133350">
              <a:tabLst/>
              <a:defRPr sz="1200" b="1">
                <a:solidFill>
                  <a:schemeClr val="tx1"/>
                </a:solidFill>
              </a:defRPr>
            </a:lvl3pPr>
            <a:lvl4pPr marL="319088" indent="-142875">
              <a:tabLst/>
              <a:defRPr sz="1200">
                <a:solidFill>
                  <a:schemeClr val="tx1"/>
                </a:solidFill>
              </a:defRPr>
            </a:lvl4pPr>
            <a:lvl5pPr marL="363538" indent="-177800">
              <a:tabLst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266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6CF2-3EBA-681F-12E2-047B13DC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9307-5FB6-6290-DF8F-926071B84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B4A59CA-8A2F-AD9B-5DDF-63321882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918" y="6363474"/>
            <a:ext cx="386188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Short title</a:t>
            </a:r>
            <a:endParaRPr lang="en-GB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87A51AF-A455-2D0A-339C-664F8D85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576209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58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C98B581-4BB0-C834-81E4-E83B8806A139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E762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87F5E-5F3C-BBF6-59D2-5719676B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87" y="1692613"/>
            <a:ext cx="9893031" cy="2626469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611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9CC17-3D2F-D715-FA5A-BB4C8CAD3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AE4E8-6CDF-2FD9-BF6F-EF2C59AB9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E2D8FD2-D909-4FAE-DA6B-D318B8A2C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918" y="6363474"/>
            <a:ext cx="386188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Short title</a:t>
            </a:r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9ADC7A76-56B7-AEBA-F17D-ECA744CB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576209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C09436-7DF7-BDE9-CF95-052421BA3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71" y="193761"/>
            <a:ext cx="11110858" cy="91440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31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52BF6-ACFD-6764-A841-65A0CB3E2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B3D76-2A5A-300F-8F0E-8830F95DF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145A9-A05F-C1CB-E5C0-02A3BFF9A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071D9-E642-31AA-AE3F-69DEF1758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5ABF6DF7-3183-A9DF-C891-522AE460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918" y="6363474"/>
            <a:ext cx="386188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Short title</a:t>
            </a:r>
            <a:endParaRPr lang="en-GB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B3DE170-4110-D1C3-D06E-5D7D884C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576209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E5BA71-C08F-1D0F-0F81-B9192A0C0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71" y="193761"/>
            <a:ext cx="11110858" cy="91440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71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9C097-32A5-A687-E53B-70511CAF2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918" y="6363474"/>
            <a:ext cx="386188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Short title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9E005-ECD2-D8B0-F2A6-7FF12C76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576209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92392D4-0138-ECBD-532E-276BBF1A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71" y="193761"/>
            <a:ext cx="11110858" cy="91440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15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12EB5B-91EF-4908-4A2A-172B36FE1DF3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E87AB-CAA0-4BDE-E584-6A2A21EB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8889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7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A148E-F221-49F5-8FAD-8F9979F79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017" y="1489848"/>
            <a:ext cx="6491558" cy="487362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CA531-6799-0A7D-BB52-DE792E83A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C95B6-27F8-3A53-C994-DD92E5F8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63474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POL2017 W1 L1 - Research Design and Lit Reviews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93E98-5D4C-EB9B-5697-C0ED4B9F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743200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C033A0-C9EA-ED54-3B72-4192C4F04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71" y="193761"/>
            <a:ext cx="11110858" cy="91440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569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FDEE3-635D-CB9C-9911-5F287B56C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71" y="193761"/>
            <a:ext cx="11110858" cy="91440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7404D5-B2D3-F6C7-A964-A19846114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09353" y="1352145"/>
            <a:ext cx="7402749" cy="50042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2E5A9-E23F-5DEE-AF48-F3FF759A3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2887" y="1916349"/>
            <a:ext cx="3871913" cy="3959156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64931-9660-71DE-C324-782959E1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63473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POL2017 W1 L1 - Research Design and Lit Reviews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4101F-C579-3FA8-15A9-1156DC1C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743200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02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5E911-D491-9FF0-A994-C6B793C0EB5E}"/>
              </a:ext>
            </a:extLst>
          </p:cNvPr>
          <p:cNvSpPr/>
          <p:nvPr userDrawn="1"/>
        </p:nvSpPr>
        <p:spPr>
          <a:xfrm>
            <a:off x="0" y="0"/>
            <a:ext cx="12192000" cy="1154097"/>
          </a:xfrm>
          <a:prstGeom prst="rect">
            <a:avLst/>
          </a:prstGeom>
          <a:solidFill>
            <a:srgbClr val="0070C0"/>
          </a:solidFill>
          <a:ln>
            <a:solidFill>
              <a:srgbClr val="3767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0A8125-450B-C759-EE28-E4766E4D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27" y="93257"/>
            <a:ext cx="11685973" cy="11540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57A63-E583-0606-820E-D2535190E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76EF038-572C-E3A7-507B-C8F667377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2918" y="6363474"/>
            <a:ext cx="3861881" cy="365125"/>
          </a:xfrm>
          <a:prstGeom prst="rect">
            <a:avLst/>
          </a:prstGeom>
        </p:spPr>
        <p:txBody>
          <a:bodyPr/>
          <a:lstStyle>
            <a:lvl1pPr algn="l"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Short title</a:t>
            </a:r>
            <a:endParaRPr lang="en-GB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422A7349-2727-7A03-4940-F40F76DE8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1536" y="6363474"/>
            <a:ext cx="2576209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Gill Sans MT" panose="020B0502020104020203" pitchFamily="34" charset="0"/>
              </a:defRPr>
            </a:lvl1pPr>
          </a:lstStyle>
          <a:p>
            <a:fld id="{372769DB-CAE7-4C85-A9AF-7D4D8DE4CA2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43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bg1"/>
          </a:solidFill>
          <a:latin typeface="Franklin Gothic Demi" panose="020B07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https://www.ncl.ac.uk/academic-skills-kit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hyperlink" Target="mailto:gpswellbeing@ncl.ac.uk" TargetMode="External"/><Relationship Id="rId4" Type="http://schemas.openxmlformats.org/officeDocument/2006/relationships/hyperlink" Target="https://www.ncl.ac.uk/wellbei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93F3-E80D-4684-85BC-E4E24E79F7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1800" b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	</a:t>
            </a:r>
            <a:br>
              <a:rPr lang="en-GB" sz="1800" b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</a:br>
            <a:r>
              <a:rPr lang="en-GB" dirty="0">
                <a:ea typeface="Arial" panose="020B0604020202020204" pitchFamily="34" charset="0"/>
              </a:rPr>
              <a:t>Part 2:</a:t>
            </a:r>
            <a:br>
              <a:rPr lang="en-GB" sz="1800" b="1" dirty="0">
                <a:latin typeface="Calibri" panose="020F0502020204030204" pitchFamily="34" charset="0"/>
                <a:ea typeface="Arial" panose="020B0604020202020204" pitchFamily="34" charset="0"/>
              </a:rPr>
            </a:br>
            <a:r>
              <a:rPr lang="en-GB" sz="3200" b="1" dirty="0">
                <a:latin typeface="Calibri" panose="020F0502020204030204" pitchFamily="34" charset="0"/>
                <a:ea typeface="Arial" panose="020B0604020202020204" pitchFamily="34" charset="0"/>
              </a:rPr>
              <a:t>Ontology, Epistemology, Methodology and Method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63FEF-E855-8DC3-5C0C-1B3D78422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1822" y="4887337"/>
            <a:ext cx="9144000" cy="9984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4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ea typeface="Arial" panose="020B0604020202020204" pitchFamily="34" charset="0"/>
              </a:rPr>
              <a:t>Week 1 – 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ea typeface="Arial" panose="020B0604020202020204" pitchFamily="34" charset="0"/>
              </a:rPr>
              <a:t>Introduction to method and methodology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POL 2017</a:t>
            </a:r>
          </a:p>
        </p:txBody>
      </p:sp>
    </p:spTree>
    <p:extLst>
      <p:ext uri="{BB962C8B-B14F-4D97-AF65-F5344CB8AC3E}">
        <p14:creationId xmlns:p14="http://schemas.microsoft.com/office/powerpoint/2010/main" val="289785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>
            <a:extLst>
              <a:ext uri="{FF2B5EF4-FFF2-40B4-BE49-F238E27FC236}">
                <a16:creationId xmlns:a16="http://schemas.microsoft.com/office/drawing/2014/main" id="{D628DACD-1364-73FA-1386-8A5DB45FB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71" y="193761"/>
            <a:ext cx="11110858" cy="914400"/>
          </a:xfrm>
        </p:spPr>
        <p:txBody>
          <a:bodyPr/>
          <a:lstStyle/>
          <a:p>
            <a:r>
              <a:rPr lang="en-GB" sz="4800" dirty="0"/>
              <a:t>Methodology 2: Interpretivism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CF7AD8B-088F-0A56-F103-9792465D9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507"/>
            <a:ext cx="10515600" cy="453784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sz="3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Ontology: </a:t>
            </a:r>
            <a:r>
              <a:rPr lang="en-GB" sz="3000" dirty="0">
                <a:latin typeface="+mn-lt"/>
              </a:rPr>
              <a:t>Subjective reality</a:t>
            </a:r>
          </a:p>
          <a:p>
            <a:pPr marL="0" indent="0" algn="just">
              <a:buNone/>
            </a:pPr>
            <a:endParaRPr lang="en-GB" sz="900" dirty="0">
              <a:latin typeface="+mn-lt"/>
            </a:endParaRPr>
          </a:p>
          <a:p>
            <a:pPr algn="just"/>
            <a:r>
              <a:rPr lang="en-GB" sz="3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Epistemology: </a:t>
            </a:r>
            <a:r>
              <a:rPr lang="en-GB" sz="3000" dirty="0">
                <a:latin typeface="+mn-lt"/>
              </a:rPr>
              <a:t>Subjective meanings </a:t>
            </a:r>
          </a:p>
          <a:p>
            <a:pPr marL="0" indent="0" algn="just">
              <a:buNone/>
            </a:pPr>
            <a:endParaRPr lang="en-GB" sz="900" dirty="0">
              <a:latin typeface="+mn-lt"/>
            </a:endParaRPr>
          </a:p>
          <a:p>
            <a:pPr algn="just"/>
            <a:r>
              <a:rPr lang="en-GB" sz="3000" b="1" i="1" dirty="0">
                <a:latin typeface="+mn-lt"/>
              </a:rPr>
              <a:t>No</a:t>
            </a:r>
            <a:r>
              <a:rPr lang="en-GB" sz="3000" b="1" dirty="0">
                <a:latin typeface="+mn-lt"/>
              </a:rPr>
              <a:t> distinction between facts and values</a:t>
            </a:r>
          </a:p>
          <a:p>
            <a:pPr lvl="1" algn="just"/>
            <a:r>
              <a:rPr lang="en-GB" sz="2400" dirty="0">
                <a:latin typeface="+mn-lt"/>
              </a:rPr>
              <a:t>Knowledge claims = subjective + context dependent</a:t>
            </a:r>
          </a:p>
          <a:p>
            <a:pPr lvl="1" algn="just"/>
            <a:r>
              <a:rPr lang="en-GB" sz="2400" dirty="0">
                <a:latin typeface="+mn-lt"/>
              </a:rPr>
              <a:t>Social sciences = value laden</a:t>
            </a:r>
          </a:p>
          <a:p>
            <a:pPr marL="457200" lvl="1" indent="0" algn="just">
              <a:buNone/>
            </a:pPr>
            <a:endParaRPr lang="en-GB" sz="900" dirty="0">
              <a:latin typeface="+mn-lt"/>
            </a:endParaRPr>
          </a:p>
          <a:p>
            <a:r>
              <a:rPr lang="en-GB" sz="3000" dirty="0">
                <a:latin typeface="+mn-lt"/>
              </a:rPr>
              <a:t>Interpretivism’s central aims: reflexivity, specificity, context, centring of marginalized voices</a:t>
            </a:r>
          </a:p>
          <a:p>
            <a:pPr marL="0" indent="0" algn="just">
              <a:buNone/>
            </a:pPr>
            <a:endParaRPr lang="en-GB" sz="900" dirty="0">
              <a:latin typeface="+mn-lt"/>
            </a:endParaRPr>
          </a:p>
          <a:p>
            <a:r>
              <a:rPr lang="en-GB" sz="3000" dirty="0">
                <a:latin typeface="+mn-lt"/>
              </a:rPr>
              <a:t>Interpretivist research primarily asks: “How does X experience Y?” and “What are the effects of this experience of X?”</a:t>
            </a:r>
          </a:p>
        </p:txBody>
      </p:sp>
    </p:spTree>
    <p:extLst>
      <p:ext uri="{BB962C8B-B14F-4D97-AF65-F5344CB8AC3E}">
        <p14:creationId xmlns:p14="http://schemas.microsoft.com/office/powerpoint/2010/main" val="445124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>
            <a:extLst>
              <a:ext uri="{FF2B5EF4-FFF2-40B4-BE49-F238E27FC236}">
                <a16:creationId xmlns:a16="http://schemas.microsoft.com/office/drawing/2014/main" id="{D628DACD-1364-73FA-1386-8A5DB45FB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71" y="193761"/>
            <a:ext cx="11110858" cy="914400"/>
          </a:xfrm>
        </p:spPr>
        <p:txBody>
          <a:bodyPr/>
          <a:lstStyle/>
          <a:p>
            <a:r>
              <a:rPr lang="en-GB" sz="4800" dirty="0"/>
              <a:t>Methodology 3: Poststructuralism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CF7AD8B-088F-0A56-F103-9792465D9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507"/>
            <a:ext cx="10515600" cy="4537849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GB" sz="36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Ontology: </a:t>
            </a:r>
            <a:r>
              <a:rPr lang="en-GB" sz="3600" dirty="0">
                <a:latin typeface="+mn-lt"/>
              </a:rPr>
              <a:t>Reality constructed through discourse</a:t>
            </a:r>
          </a:p>
          <a:p>
            <a:pPr marL="0" indent="0" algn="just">
              <a:buNone/>
            </a:pPr>
            <a:endParaRPr lang="en-GB" sz="1000" dirty="0">
              <a:latin typeface="+mn-lt"/>
            </a:endParaRPr>
          </a:p>
          <a:p>
            <a:pPr algn="just"/>
            <a:r>
              <a:rPr lang="en-GB" sz="36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Epistemology: </a:t>
            </a:r>
            <a:r>
              <a:rPr lang="en-GB" sz="3600" dirty="0">
                <a:latin typeface="+mn-lt"/>
              </a:rPr>
              <a:t>Analysis of discourse</a:t>
            </a:r>
          </a:p>
          <a:p>
            <a:pPr marL="0" indent="0" algn="just">
              <a:buNone/>
            </a:pPr>
            <a:endParaRPr lang="en-GB" sz="1000" dirty="0">
              <a:latin typeface="+mn-lt"/>
            </a:endParaRPr>
          </a:p>
          <a:p>
            <a:pPr algn="just"/>
            <a:r>
              <a:rPr lang="en-GB" sz="3600" b="1" dirty="0">
                <a:latin typeface="+mn-lt"/>
              </a:rPr>
              <a:t>Also, </a:t>
            </a:r>
            <a:r>
              <a:rPr lang="en-GB" sz="3600" b="1" i="1" dirty="0">
                <a:latin typeface="+mn-lt"/>
              </a:rPr>
              <a:t>no </a:t>
            </a:r>
            <a:r>
              <a:rPr lang="en-GB" sz="3600" b="1" dirty="0">
                <a:latin typeface="+mn-lt"/>
              </a:rPr>
              <a:t>distinction between facts and values</a:t>
            </a:r>
          </a:p>
          <a:p>
            <a:pPr lvl="1" algn="just"/>
            <a:r>
              <a:rPr lang="en-GB" sz="2800" dirty="0">
                <a:latin typeface="+mn-lt"/>
              </a:rPr>
              <a:t>Facts = constructed in discourse</a:t>
            </a:r>
          </a:p>
          <a:p>
            <a:pPr lvl="1" algn="just"/>
            <a:r>
              <a:rPr lang="en-GB" sz="2800" dirty="0">
                <a:latin typeface="+mn-lt"/>
              </a:rPr>
              <a:t>Social Sciences = Value Laden</a:t>
            </a:r>
          </a:p>
          <a:p>
            <a:pPr marL="0" indent="0" algn="just">
              <a:buNone/>
            </a:pPr>
            <a:endParaRPr lang="en-GB" sz="1100" dirty="0">
              <a:latin typeface="+mn-lt"/>
            </a:endParaRPr>
          </a:p>
          <a:p>
            <a:r>
              <a:rPr lang="en-GB" sz="3600" dirty="0">
                <a:latin typeface="+mn-lt"/>
              </a:rPr>
              <a:t>Poststructuralism’s central aims:</a:t>
            </a:r>
            <a:r>
              <a:rPr lang="en-GB" sz="3600" i="1" dirty="0">
                <a:latin typeface="+mn-lt"/>
              </a:rPr>
              <a:t> also </a:t>
            </a:r>
            <a:r>
              <a:rPr lang="en-GB" sz="3600" dirty="0">
                <a:latin typeface="+mn-lt"/>
              </a:rPr>
              <a:t>reflexivity – intertextuality – transparency</a:t>
            </a:r>
          </a:p>
          <a:p>
            <a:pPr marL="0" indent="0" algn="just">
              <a:buNone/>
            </a:pPr>
            <a:endParaRPr lang="en-GB" sz="1100" dirty="0">
              <a:latin typeface="+mn-lt"/>
            </a:endParaRPr>
          </a:p>
          <a:p>
            <a:r>
              <a:rPr lang="en-GB" sz="3600" dirty="0">
                <a:latin typeface="+mn-lt"/>
              </a:rPr>
              <a:t>Poststructuralist research primarily asks: “How is X constructed?” and “What are the effects of the construction of X?”</a:t>
            </a:r>
          </a:p>
        </p:txBody>
      </p:sp>
    </p:spTree>
    <p:extLst>
      <p:ext uri="{BB962C8B-B14F-4D97-AF65-F5344CB8AC3E}">
        <p14:creationId xmlns:p14="http://schemas.microsoft.com/office/powerpoint/2010/main" val="1016034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86A573-49D3-054F-1F8F-D53FA79AB680}"/>
              </a:ext>
            </a:extLst>
          </p:cNvPr>
          <p:cNvSpPr/>
          <p:nvPr/>
        </p:nvSpPr>
        <p:spPr>
          <a:xfrm flipH="1">
            <a:off x="1240220" y="610726"/>
            <a:ext cx="9606456" cy="5905688"/>
          </a:xfrm>
          <a:prstGeom prst="rect">
            <a:avLst/>
          </a:prstGeom>
          <a:solidFill>
            <a:srgbClr val="E762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E254DA6-8258-27D3-713B-899A7F5C5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009966"/>
              </p:ext>
            </p:extLst>
          </p:nvPr>
        </p:nvGraphicFramePr>
        <p:xfrm>
          <a:off x="1566040" y="850755"/>
          <a:ext cx="9059920" cy="5396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980">
                  <a:extLst>
                    <a:ext uri="{9D8B030D-6E8A-4147-A177-3AD203B41FA5}">
                      <a16:colId xmlns:a16="http://schemas.microsoft.com/office/drawing/2014/main" val="2017465082"/>
                    </a:ext>
                  </a:extLst>
                </a:gridCol>
                <a:gridCol w="2264980">
                  <a:extLst>
                    <a:ext uri="{9D8B030D-6E8A-4147-A177-3AD203B41FA5}">
                      <a16:colId xmlns:a16="http://schemas.microsoft.com/office/drawing/2014/main" val="616459413"/>
                    </a:ext>
                  </a:extLst>
                </a:gridCol>
                <a:gridCol w="2264980">
                  <a:extLst>
                    <a:ext uri="{9D8B030D-6E8A-4147-A177-3AD203B41FA5}">
                      <a16:colId xmlns:a16="http://schemas.microsoft.com/office/drawing/2014/main" val="4234218709"/>
                    </a:ext>
                  </a:extLst>
                </a:gridCol>
                <a:gridCol w="2264980">
                  <a:extLst>
                    <a:ext uri="{9D8B030D-6E8A-4147-A177-3AD203B41FA5}">
                      <a16:colId xmlns:a16="http://schemas.microsoft.com/office/drawing/2014/main" val="2675370077"/>
                    </a:ext>
                  </a:extLst>
                </a:gridCol>
              </a:tblGrid>
              <a:tr h="376482">
                <a:tc rowSpan="2">
                  <a:txBody>
                    <a:bodyPr/>
                    <a:lstStyle/>
                    <a:p>
                      <a:endParaRPr lang="en-GB" sz="16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Methodology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40978"/>
                  </a:ext>
                </a:extLst>
              </a:tr>
              <a:tr h="45222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latin typeface="Gill Sans MT" panose="020B0502020104020203" pitchFamily="34" charset="0"/>
                        </a:rPr>
                        <a:t>Positivism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latin typeface="Gill Sans MT" panose="020B0502020104020203" pitchFamily="34" charset="0"/>
                        </a:rPr>
                        <a:t>Interpretivism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latin typeface="Gill Sans MT" panose="020B0502020104020203" pitchFamily="34" charset="0"/>
                        </a:rPr>
                        <a:t>Poststructuralism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190218"/>
                  </a:ext>
                </a:extLst>
              </a:tr>
              <a:tr h="1098075">
                <a:tc>
                  <a:txBody>
                    <a:bodyPr/>
                    <a:lstStyle/>
                    <a:p>
                      <a:r>
                        <a:rPr lang="en-GB" sz="1600" b="1" dirty="0">
                          <a:latin typeface="Gill Sans MT" panose="020B0502020104020203" pitchFamily="34" charset="0"/>
                        </a:rPr>
                        <a:t>Ontology: </a:t>
                      </a:r>
                      <a:r>
                        <a:rPr lang="en-GB" sz="1600" b="0" dirty="0">
                          <a:latin typeface="Gill Sans MT" panose="020B0502020104020203" pitchFamily="34" charset="0"/>
                        </a:rPr>
                        <a:t>What</a:t>
                      </a:r>
                      <a:r>
                        <a:rPr lang="en-GB" sz="1600" b="0" baseline="0" dirty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GB" sz="1600" b="1" baseline="0" dirty="0">
                          <a:latin typeface="Gill Sans MT" panose="020B0502020104020203" pitchFamily="34" charset="0"/>
                        </a:rPr>
                        <a:t>exists</a:t>
                      </a:r>
                      <a:r>
                        <a:rPr lang="en-GB" sz="1600" b="0" baseline="0" dirty="0">
                          <a:latin typeface="Gill Sans MT" panose="020B0502020104020203" pitchFamily="34" charset="0"/>
                        </a:rPr>
                        <a:t>? What is the nature of the social world?</a:t>
                      </a:r>
                      <a:endParaRPr lang="en-GB" sz="1600" b="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latin typeface="Gill Sans MT" panose="020B0502020104020203" pitchFamily="34" charset="0"/>
                        </a:rPr>
                        <a:t>Objective</a:t>
                      </a:r>
                      <a:r>
                        <a:rPr lang="en-GB" sz="1600" dirty="0">
                          <a:latin typeface="Gill Sans MT" panose="020B0502020104020203" pitchFamily="34" charset="0"/>
                        </a:rPr>
                        <a:t> observable</a:t>
                      </a:r>
                      <a:r>
                        <a:rPr lang="en-GB" sz="1600" baseline="0" dirty="0">
                          <a:latin typeface="Gill Sans MT" panose="020B0502020104020203" pitchFamily="34" charset="0"/>
                        </a:rPr>
                        <a:t> r</a:t>
                      </a:r>
                      <a:r>
                        <a:rPr lang="en-GB" sz="1600" dirty="0">
                          <a:latin typeface="Gill Sans MT" panose="020B0502020104020203" pitchFamily="34" charset="0"/>
                        </a:rPr>
                        <a:t>eality independent of perception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latin typeface="Gill Sans MT" panose="020B0502020104020203" pitchFamily="34" charset="0"/>
                        </a:rPr>
                        <a:t>Subjective</a:t>
                      </a:r>
                      <a:r>
                        <a:rPr lang="en-GB" sz="1600" baseline="0" dirty="0">
                          <a:latin typeface="Gill Sans MT" panose="020B0502020104020203" pitchFamily="34" charset="0"/>
                        </a:rPr>
                        <a:t> r</a:t>
                      </a:r>
                      <a:r>
                        <a:rPr lang="en-GB" sz="1600" dirty="0">
                          <a:latin typeface="Gill Sans MT" panose="020B0502020104020203" pitchFamily="34" charset="0"/>
                        </a:rPr>
                        <a:t>eality</a:t>
                      </a:r>
                      <a:r>
                        <a:rPr lang="en-GB" sz="1600" baseline="0" dirty="0">
                          <a:latin typeface="Gill Sans MT" panose="020B0502020104020203" pitchFamily="34" charset="0"/>
                        </a:rPr>
                        <a:t> d</a:t>
                      </a:r>
                      <a:r>
                        <a:rPr lang="en-GB" sz="1600" dirty="0">
                          <a:latin typeface="Gill Sans MT" panose="020B0502020104020203" pitchFamily="34" charset="0"/>
                        </a:rPr>
                        <a:t>ependent on perception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Gill Sans MT" panose="020B0502020104020203" pitchFamily="34" charset="0"/>
                        </a:rPr>
                        <a:t>Reality</a:t>
                      </a:r>
                      <a:r>
                        <a:rPr lang="en-GB" sz="1600" baseline="0" dirty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GB" sz="1600" b="1" baseline="0" dirty="0">
                          <a:latin typeface="Gill Sans MT" panose="020B0502020104020203" pitchFamily="34" charset="0"/>
                        </a:rPr>
                        <a:t>constituted in/by/through discourse</a:t>
                      </a:r>
                      <a:endParaRPr lang="en-GB" sz="1600" b="1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402547"/>
                  </a:ext>
                </a:extLst>
              </a:tr>
              <a:tr h="1349065">
                <a:tc>
                  <a:txBody>
                    <a:bodyPr/>
                    <a:lstStyle/>
                    <a:p>
                      <a:r>
                        <a:rPr lang="en-GB" sz="1600" b="1" dirty="0">
                          <a:latin typeface="Gill Sans MT" panose="020B0502020104020203" pitchFamily="34" charset="0"/>
                        </a:rPr>
                        <a:t>Epistemology: </a:t>
                      </a:r>
                      <a:r>
                        <a:rPr lang="en-GB" sz="1600" b="0" dirty="0">
                          <a:latin typeface="Gill Sans MT" panose="020B0502020104020203" pitchFamily="34" charset="0"/>
                        </a:rPr>
                        <a:t>What can we know? What </a:t>
                      </a:r>
                      <a:r>
                        <a:rPr lang="en-GB" sz="1600" b="1" dirty="0">
                          <a:latin typeface="Gill Sans MT" panose="020B0502020104020203" pitchFamily="34" charset="0"/>
                        </a:rPr>
                        <a:t>knowledge</a:t>
                      </a:r>
                      <a:r>
                        <a:rPr lang="en-GB" sz="1600" b="0" dirty="0">
                          <a:latin typeface="Gill Sans MT" panose="020B0502020104020203" pitchFamily="34" charset="0"/>
                        </a:rPr>
                        <a:t> of the social world is possible?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Gill Sans MT" panose="020B0502020104020203" pitchFamily="34" charset="0"/>
                        </a:rPr>
                        <a:t>Observable objective </a:t>
                      </a:r>
                      <a:r>
                        <a:rPr lang="en-GB" sz="1600" b="1" dirty="0">
                          <a:latin typeface="Gill Sans MT" panose="020B0502020104020203" pitchFamily="34" charset="0"/>
                        </a:rPr>
                        <a:t>facts </a:t>
                      </a:r>
                      <a:r>
                        <a:rPr lang="en-GB" sz="1600" b="0" dirty="0">
                          <a:latin typeface="Gill Sans MT" panose="020B0502020104020203" pitchFamily="34" charset="0"/>
                        </a:rPr>
                        <a:t>(falsifiable</a:t>
                      </a:r>
                      <a:r>
                        <a:rPr lang="en-GB" sz="1600" b="0" baseline="0" dirty="0">
                          <a:latin typeface="Gill Sans MT" panose="020B0502020104020203" pitchFamily="34" charset="0"/>
                        </a:rPr>
                        <a:t> knowledge claims)</a:t>
                      </a:r>
                      <a:endParaRPr lang="en-GB" sz="1600" b="1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Gill Sans MT" panose="020B0502020104020203" pitchFamily="34" charset="0"/>
                        </a:rPr>
                        <a:t>Analysis of</a:t>
                      </a:r>
                      <a:r>
                        <a:rPr lang="en-GB" sz="1600" baseline="0" dirty="0">
                          <a:latin typeface="Gill Sans MT" panose="020B0502020104020203" pitchFamily="34" charset="0"/>
                        </a:rPr>
                        <a:t> subjective</a:t>
                      </a:r>
                      <a:r>
                        <a:rPr lang="en-GB" sz="1600" dirty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GB" sz="1600" b="1" dirty="0">
                          <a:latin typeface="Gill Sans MT" panose="020B0502020104020203" pitchFamily="34" charset="0"/>
                        </a:rPr>
                        <a:t>meanings</a:t>
                      </a:r>
                      <a:r>
                        <a:rPr lang="en-GB" sz="1600" dirty="0">
                          <a:latin typeface="Gill Sans MT" panose="020B0502020104020203" pitchFamily="34" charset="0"/>
                        </a:rPr>
                        <a:t> / perceptions that provide reasons</a:t>
                      </a:r>
                      <a:r>
                        <a:rPr lang="en-GB" sz="1600" baseline="0" dirty="0">
                          <a:latin typeface="Gill Sans MT" panose="020B0502020104020203" pitchFamily="34" charset="0"/>
                        </a:rPr>
                        <a:t> for action</a:t>
                      </a:r>
                      <a:endParaRPr lang="en-GB" sz="16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Gill Sans MT" panose="020B0502020104020203" pitchFamily="34" charset="0"/>
                        </a:rPr>
                        <a:t>Analysis of </a:t>
                      </a:r>
                      <a:r>
                        <a:rPr lang="en-GB" sz="1600" b="1" dirty="0">
                          <a:latin typeface="Gill Sans MT" panose="020B0502020104020203" pitchFamily="34" charset="0"/>
                        </a:rPr>
                        <a:t>discourse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577700"/>
                  </a:ext>
                </a:extLst>
              </a:tr>
              <a:tr h="497042">
                <a:tc>
                  <a:txBody>
                    <a:bodyPr/>
                    <a:lstStyle/>
                    <a:p>
                      <a:r>
                        <a:rPr lang="en-GB" sz="1600" b="1" dirty="0">
                          <a:latin typeface="Gill Sans MT" panose="020B0502020104020203" pitchFamily="34" charset="0"/>
                        </a:rPr>
                        <a:t>Facts</a:t>
                      </a:r>
                      <a:r>
                        <a:rPr lang="en-GB" sz="1600" b="1" baseline="0" dirty="0">
                          <a:latin typeface="Gill Sans MT" panose="020B0502020104020203" pitchFamily="34" charset="0"/>
                        </a:rPr>
                        <a:t> &amp; Values</a:t>
                      </a:r>
                      <a:endParaRPr lang="en-GB" sz="1600" b="1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latin typeface="Gill Sans MT" panose="020B0502020104020203" pitchFamily="34" charset="0"/>
                        </a:rPr>
                        <a:t>Separate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Gill Sans MT" panose="020B0502020104020203" pitchFamily="34" charset="0"/>
                        </a:rPr>
                        <a:t>Intertwined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latin typeface="Gill Sans MT" panose="020B0502020104020203" pitchFamily="34" charset="0"/>
                        </a:rPr>
                        <a:t>Intertwined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013594"/>
                  </a:ext>
                </a:extLst>
              </a:tr>
              <a:tr h="497042">
                <a:tc>
                  <a:txBody>
                    <a:bodyPr/>
                    <a:lstStyle/>
                    <a:p>
                      <a:r>
                        <a:rPr lang="en-GB" sz="1600" b="1" dirty="0">
                          <a:latin typeface="Gill Sans MT" panose="020B0502020104020203" pitchFamily="34" charset="0"/>
                        </a:rPr>
                        <a:t>Social Sciences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latin typeface="Gill Sans MT" panose="020B0502020104020203" pitchFamily="34" charset="0"/>
                        </a:rPr>
                        <a:t>Value</a:t>
                      </a:r>
                      <a:r>
                        <a:rPr lang="en-GB" sz="1600" b="0" baseline="0" dirty="0">
                          <a:latin typeface="Gill Sans MT" panose="020B0502020104020203" pitchFamily="34" charset="0"/>
                        </a:rPr>
                        <a:t> free</a:t>
                      </a:r>
                      <a:endParaRPr lang="en-GB" sz="1600" b="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Gill Sans MT" panose="020B0502020104020203" pitchFamily="34" charset="0"/>
                        </a:rPr>
                        <a:t>Value laden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latin typeface="Gill Sans MT" panose="020B0502020104020203" pitchFamily="34" charset="0"/>
                        </a:rPr>
                        <a:t>Value laden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893159"/>
                  </a:ext>
                </a:extLst>
              </a:tr>
              <a:tr h="1126591">
                <a:tc>
                  <a:txBody>
                    <a:bodyPr/>
                    <a:lstStyle/>
                    <a:p>
                      <a:r>
                        <a:rPr lang="en-GB" sz="1600" b="1" dirty="0">
                          <a:latin typeface="Gill Sans MT" panose="020B0502020104020203" pitchFamily="34" charset="0"/>
                        </a:rPr>
                        <a:t>Aims/Evaluation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latin typeface="Gill Sans MT" panose="020B0502020104020203" pitchFamily="34" charset="0"/>
                        </a:rPr>
                        <a:t>Objective</a:t>
                      </a:r>
                    </a:p>
                    <a:p>
                      <a:r>
                        <a:rPr lang="en-GB" sz="1600" b="0" dirty="0">
                          <a:latin typeface="Gill Sans MT" panose="020B0502020104020203" pitchFamily="34" charset="0"/>
                        </a:rPr>
                        <a:t>Valid</a:t>
                      </a:r>
                    </a:p>
                    <a:p>
                      <a:r>
                        <a:rPr lang="en-GB" sz="1600" b="0" dirty="0">
                          <a:latin typeface="Gill Sans MT" panose="020B0502020104020203" pitchFamily="34" charset="0"/>
                        </a:rPr>
                        <a:t>Reliable</a:t>
                      </a:r>
                    </a:p>
                    <a:p>
                      <a:r>
                        <a:rPr lang="en-GB" sz="1600" b="0" dirty="0">
                          <a:latin typeface="Gill Sans MT" panose="020B0502020104020203" pitchFamily="34" charset="0"/>
                        </a:rPr>
                        <a:t>Generalizable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ill Sans MT" panose="020B0502020104020203" pitchFamily="34" charset="0"/>
                        </a:rPr>
                        <a:t>Reflexive</a:t>
                      </a:r>
                    </a:p>
                    <a:p>
                      <a:r>
                        <a:rPr lang="en-US" sz="1600" dirty="0">
                          <a:latin typeface="Gill Sans MT" panose="020B0502020104020203" pitchFamily="34" charset="0"/>
                        </a:rPr>
                        <a:t>Specific</a:t>
                      </a:r>
                    </a:p>
                    <a:p>
                      <a:r>
                        <a:rPr lang="en-US" sz="1600" dirty="0">
                          <a:latin typeface="Gill Sans MT" panose="020B0502020104020203" pitchFamily="34" charset="0"/>
                        </a:rPr>
                        <a:t>Context</a:t>
                      </a:r>
                    </a:p>
                    <a:p>
                      <a:r>
                        <a:rPr lang="en-US" sz="1600" dirty="0">
                          <a:latin typeface="Gill Sans MT" panose="020B0502020104020203" pitchFamily="34" charset="0"/>
                        </a:rPr>
                        <a:t>Marginalized</a:t>
                      </a:r>
                      <a:r>
                        <a:rPr lang="en-US" sz="1600" baseline="0" dirty="0">
                          <a:latin typeface="Gill Sans MT" panose="020B0502020104020203" pitchFamily="34" charset="0"/>
                        </a:rPr>
                        <a:t> voices</a:t>
                      </a:r>
                      <a:endParaRPr lang="en-GB" sz="16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latin typeface="Gill Sans MT" panose="020B0502020104020203" pitchFamily="34" charset="0"/>
                        </a:rPr>
                        <a:t>Reflexive</a:t>
                      </a:r>
                    </a:p>
                    <a:p>
                      <a:r>
                        <a:rPr lang="en-GB" sz="1600" b="0" dirty="0">
                          <a:latin typeface="Gill Sans MT" panose="020B0502020104020203" pitchFamily="34" charset="0"/>
                        </a:rPr>
                        <a:t>Transparent</a:t>
                      </a:r>
                    </a:p>
                    <a:p>
                      <a:r>
                        <a:rPr lang="en-GB" sz="1600" b="0" dirty="0">
                          <a:latin typeface="Gill Sans MT" panose="020B0502020104020203" pitchFamily="34" charset="0"/>
                        </a:rPr>
                        <a:t>Systematic</a:t>
                      </a:r>
                    </a:p>
                    <a:p>
                      <a:r>
                        <a:rPr lang="en-GB" sz="1600" b="0" dirty="0">
                          <a:latin typeface="Gill Sans MT" panose="020B0502020104020203" pitchFamily="34" charset="0"/>
                        </a:rPr>
                        <a:t>Intertextuality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687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611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823BB-C896-47F9-0C93-F151188BC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600" dirty="0">
                <a:latin typeface="+mn-lt"/>
              </a:rPr>
              <a:t>So – if </a:t>
            </a:r>
            <a:r>
              <a:rPr lang="en-GB" sz="36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methodology</a:t>
            </a:r>
            <a:r>
              <a:rPr lang="en-GB" sz="3600" dirty="0">
                <a:latin typeface="+mn-lt"/>
              </a:rPr>
              <a:t> is the </a:t>
            </a:r>
            <a:r>
              <a:rPr lang="en-GB" sz="36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ontological</a:t>
            </a:r>
            <a:r>
              <a:rPr lang="en-GB" sz="3600" dirty="0">
                <a:latin typeface="+mn-lt"/>
              </a:rPr>
              <a:t> and </a:t>
            </a:r>
            <a:r>
              <a:rPr lang="en-GB" sz="36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epistemological</a:t>
            </a:r>
            <a:r>
              <a:rPr lang="en-GB" sz="3600" dirty="0">
                <a:latin typeface="+mn-lt"/>
              </a:rPr>
              <a:t> assumptions we make when we obtain knowledge…</a:t>
            </a:r>
          </a:p>
          <a:p>
            <a:endParaRPr lang="en-GB" sz="3600" dirty="0">
              <a:latin typeface="+mn-lt"/>
            </a:endParaRPr>
          </a:p>
          <a:p>
            <a:pPr marL="0" indent="0">
              <a:buNone/>
            </a:pPr>
            <a:r>
              <a:rPr lang="en-GB" sz="3600" dirty="0">
                <a:latin typeface="+mn-lt"/>
              </a:rPr>
              <a:t>…then </a:t>
            </a:r>
            <a:r>
              <a:rPr lang="en-GB" sz="36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methods</a:t>
            </a:r>
            <a:r>
              <a:rPr lang="en-GB" sz="3600" dirty="0">
                <a:latin typeface="+mn-lt"/>
              </a:rPr>
              <a:t> are the practical strategies we use to collect and analyse data.</a:t>
            </a:r>
          </a:p>
          <a:p>
            <a:pPr marL="0" indent="0">
              <a:buNone/>
            </a:pPr>
            <a:endParaRPr lang="en-GB" sz="3600" dirty="0">
              <a:latin typeface="+mn-lt"/>
            </a:endParaRP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D628DACD-1364-73FA-1386-8A5DB45FB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71" y="193761"/>
            <a:ext cx="11110858" cy="914400"/>
          </a:xfrm>
        </p:spPr>
        <p:txBody>
          <a:bodyPr/>
          <a:lstStyle/>
          <a:p>
            <a:r>
              <a:rPr lang="en-GB" sz="4800" dirty="0"/>
              <a:t>Methodology and Method</a:t>
            </a:r>
          </a:p>
        </p:txBody>
      </p:sp>
    </p:spTree>
    <p:extLst>
      <p:ext uri="{BB962C8B-B14F-4D97-AF65-F5344CB8AC3E}">
        <p14:creationId xmlns:p14="http://schemas.microsoft.com/office/powerpoint/2010/main" val="355446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>
            <a:extLst>
              <a:ext uri="{FF2B5EF4-FFF2-40B4-BE49-F238E27FC236}">
                <a16:creationId xmlns:a16="http://schemas.microsoft.com/office/drawing/2014/main" id="{D628DACD-1364-73FA-1386-8A5DB45FB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71" y="193761"/>
            <a:ext cx="11110858" cy="914400"/>
          </a:xfrm>
        </p:spPr>
        <p:txBody>
          <a:bodyPr/>
          <a:lstStyle/>
          <a:p>
            <a:r>
              <a:rPr lang="en-GB" sz="4800" dirty="0"/>
              <a:t>Method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B80E43-AC80-C188-BB42-6258D176D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1153" y="1741543"/>
            <a:ext cx="90896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20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823BB-C896-47F9-0C93-F151188BC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latin typeface="+mn-lt"/>
              </a:rPr>
              <a:t>Because politics is everywhere, we can study politics everywhere.</a:t>
            </a:r>
          </a:p>
          <a:p>
            <a:r>
              <a:rPr lang="en-GB" sz="3600" dirty="0">
                <a:latin typeface="+mn-lt"/>
              </a:rPr>
              <a:t>Data, then, is the information we gather on political phenomena through the employment of our chosen research </a:t>
            </a:r>
            <a:r>
              <a:rPr lang="en-GB" sz="36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methods</a:t>
            </a:r>
            <a:r>
              <a:rPr lang="en-GB" sz="3600" dirty="0"/>
              <a:t>.</a:t>
            </a:r>
            <a:endParaRPr lang="en-GB" sz="36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  <a:p>
            <a:r>
              <a:rPr lang="en-GB" sz="3600" dirty="0">
                <a:latin typeface="+mn-lt"/>
              </a:rPr>
              <a:t>We can collect and study data using different </a:t>
            </a:r>
            <a:r>
              <a:rPr lang="en-GB" sz="36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methodologies</a:t>
            </a:r>
            <a:r>
              <a:rPr lang="en-GB" sz="3600" dirty="0">
                <a:latin typeface="+mn-lt"/>
              </a:rPr>
              <a:t> and </a:t>
            </a:r>
            <a:r>
              <a:rPr lang="en-GB" sz="36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methods</a:t>
            </a:r>
            <a:r>
              <a:rPr lang="en-GB" sz="3600" dirty="0">
                <a:latin typeface="+mn-lt"/>
              </a:rPr>
              <a:t>.</a:t>
            </a:r>
          </a:p>
          <a:p>
            <a:pPr marL="0" indent="0">
              <a:buNone/>
            </a:pPr>
            <a:endParaRPr lang="en-GB" sz="3600" dirty="0">
              <a:latin typeface="+mn-lt"/>
            </a:endParaRP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D628DACD-1364-73FA-1386-8A5DB45FB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71" y="193761"/>
            <a:ext cx="11110858" cy="914400"/>
          </a:xfrm>
        </p:spPr>
        <p:txBody>
          <a:bodyPr/>
          <a:lstStyle/>
          <a:p>
            <a:r>
              <a:rPr lang="en-GB" sz="4800" dirty="0"/>
              <a:t>What is data?</a:t>
            </a:r>
          </a:p>
        </p:txBody>
      </p:sp>
    </p:spTree>
    <p:extLst>
      <p:ext uri="{BB962C8B-B14F-4D97-AF65-F5344CB8AC3E}">
        <p14:creationId xmlns:p14="http://schemas.microsoft.com/office/powerpoint/2010/main" val="2700738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BE91ED-91C6-340E-8FFD-008BDD0BBE22}"/>
              </a:ext>
            </a:extLst>
          </p:cNvPr>
          <p:cNvSpPr txBox="1"/>
          <p:nvPr/>
        </p:nvSpPr>
        <p:spPr>
          <a:xfrm>
            <a:off x="1439918" y="1551999"/>
            <a:ext cx="7659685" cy="4339459"/>
          </a:xfrm>
          <a:prstGeom prst="rect">
            <a:avLst/>
          </a:prstGeom>
        </p:spPr>
        <p:txBody>
          <a:bodyPr vert="horz" wrap="square" lIns="0" tIns="0" rIns="0" bIns="180000" rtlCol="0">
            <a:no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GB" sz="2000" b="1" dirty="0">
                <a:latin typeface="Derailed" panose="020B0503030101060003" pitchFamily="34" charset="77"/>
              </a:rPr>
              <a:t>Need Support</a:t>
            </a:r>
            <a:r>
              <a:rPr lang="en-GB" sz="2000" dirty="0">
                <a:latin typeface="Derailed" panose="020B0503030101060003" pitchFamily="34" charset="77"/>
              </a:rPr>
              <a:t>…? </a:t>
            </a:r>
          </a:p>
          <a:p>
            <a:pPr marL="457200" indent="-4572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Derailed" panose="020B0503030101060003" pitchFamily="34" charset="77"/>
              </a:rPr>
              <a:t>For </a:t>
            </a:r>
            <a:r>
              <a:rPr lang="en-GB" sz="2000" u="sng" dirty="0">
                <a:latin typeface="Derailed" panose="020B0503030101060003" pitchFamily="34" charset="77"/>
              </a:rPr>
              <a:t>academic support</a:t>
            </a:r>
            <a:r>
              <a:rPr lang="en-GB" sz="2000" dirty="0">
                <a:latin typeface="Derailed" panose="020B0503030101060003" pitchFamily="34" charset="77"/>
              </a:rPr>
              <a:t>, please use GPS staff’s consultation, guidance and feedback hours (“office hours”): times are on Canvas and posters in the Henry </a:t>
            </a:r>
            <a:r>
              <a:rPr lang="en-GB" sz="2000" dirty="0" err="1">
                <a:latin typeface="Derailed" panose="020B0503030101060003" pitchFamily="34" charset="77"/>
              </a:rPr>
              <a:t>Daysh</a:t>
            </a:r>
            <a:r>
              <a:rPr lang="en-GB" sz="2000" dirty="0">
                <a:latin typeface="Derailed" panose="020B0503030101060003" pitchFamily="34" charset="77"/>
              </a:rPr>
              <a:t>. The library’s </a:t>
            </a:r>
            <a:r>
              <a:rPr lang="en-GB" sz="2000" u="sng" dirty="0">
                <a:latin typeface="Derailed" panose="020B0503030101060003" pitchFamily="34" charset="77"/>
                <a:hlinkClick r:id="rId3"/>
              </a:rPr>
              <a:t>Academic Skills </a:t>
            </a:r>
            <a:r>
              <a:rPr lang="en-GB" sz="2000" dirty="0">
                <a:latin typeface="Derailed" panose="020B0503030101060003" pitchFamily="34" charset="77"/>
                <a:hlinkClick r:id="rId3"/>
              </a:rPr>
              <a:t>Kit</a:t>
            </a:r>
            <a:r>
              <a:rPr lang="en-GB" sz="2000" dirty="0">
                <a:latin typeface="Derailed" panose="020B0503030101060003" pitchFamily="34" charset="77"/>
              </a:rPr>
              <a:t> provides further study skills guidance – see the upper QR code</a:t>
            </a:r>
          </a:p>
          <a:p>
            <a:pPr marL="457200" indent="-4572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Derailed" panose="020B0503030101060003" pitchFamily="34" charset="77"/>
              </a:rPr>
              <a:t>For </a:t>
            </a:r>
            <a:r>
              <a:rPr lang="en-GB" sz="2000" u="sng" dirty="0">
                <a:latin typeface="Derailed" panose="020B0503030101060003" pitchFamily="34" charset="77"/>
                <a:hlinkClick r:id="rId4"/>
              </a:rPr>
              <a:t>well-being support </a:t>
            </a:r>
            <a:r>
              <a:rPr lang="en-GB" sz="2000" dirty="0">
                <a:latin typeface="Derailed" panose="020B0503030101060003" pitchFamily="34" charset="77"/>
              </a:rPr>
              <a:t>follow the lower QR code. GPS students can contact the GPS Well-Being Adviser (</a:t>
            </a:r>
            <a:r>
              <a:rPr lang="en-GB" sz="2000" dirty="0">
                <a:latin typeface="Derailed" panose="020B0503030101060003" pitchFamily="34" charset="77"/>
                <a:hlinkClick r:id="rId5"/>
              </a:rPr>
              <a:t>gpswellbeing@ncl.ac.uk</a:t>
            </a:r>
            <a:r>
              <a:rPr lang="en-GB" sz="2000" dirty="0">
                <a:latin typeface="Derailed" panose="020B0503030101060003" pitchFamily="34" charset="77"/>
              </a:rPr>
              <a:t>) for guidance </a:t>
            </a:r>
          </a:p>
          <a:p>
            <a:pPr marL="457200" indent="-4572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Derailed" panose="020B0503030101060003" pitchFamily="34" charset="77"/>
              </a:rPr>
              <a:t>Unsure of where to go? You can email your </a:t>
            </a:r>
            <a:r>
              <a:rPr lang="en-GB" sz="2000" u="sng" dirty="0">
                <a:latin typeface="Derailed" panose="020B0503030101060003" pitchFamily="34" charset="77"/>
              </a:rPr>
              <a:t>personal tutor</a:t>
            </a:r>
            <a:r>
              <a:rPr lang="en-GB" sz="2000" dirty="0">
                <a:latin typeface="Derailed" panose="020B0503030101060003" pitchFamily="34" charset="77"/>
              </a:rPr>
              <a:t>, or visit the GPS office on level 2 of the Henry </a:t>
            </a:r>
            <a:r>
              <a:rPr lang="en-GB" sz="2000" dirty="0" err="1">
                <a:latin typeface="Derailed" panose="020B0503030101060003" pitchFamily="34" charset="77"/>
              </a:rPr>
              <a:t>Daysh</a:t>
            </a:r>
            <a:r>
              <a:rPr lang="en-GB" sz="2000" dirty="0">
                <a:latin typeface="Derailed" panose="020B0503030101060003" pitchFamily="34" charset="77"/>
              </a:rPr>
              <a:t> (M-F 09:00-16:00) for help with finding services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7356B1-EE28-111D-5082-041BEC300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065" y="1962755"/>
            <a:ext cx="1437931" cy="1437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A qr code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0A97737A-56E4-ED6E-20D5-CDA3E29D695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5" t="5560" r="7846" b="33999"/>
          <a:stretch/>
        </p:blipFill>
        <p:spPr>
          <a:xfrm>
            <a:off x="9723065" y="4702872"/>
            <a:ext cx="1437931" cy="13604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B4CCB47-224B-65DA-3878-0886C5168E5C}"/>
              </a:ext>
            </a:extLst>
          </p:cNvPr>
          <p:cNvSpPr/>
          <p:nvPr/>
        </p:nvSpPr>
        <p:spPr>
          <a:xfrm>
            <a:off x="8985624" y="972153"/>
            <a:ext cx="2912811" cy="88347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Academic Skills Kit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71F54FF-E333-08E5-2CC3-4931F1D562DF}"/>
              </a:ext>
            </a:extLst>
          </p:cNvPr>
          <p:cNvSpPr/>
          <p:nvPr/>
        </p:nvSpPr>
        <p:spPr>
          <a:xfrm>
            <a:off x="8985623" y="3615575"/>
            <a:ext cx="2912811" cy="935485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Well-Being Support</a:t>
            </a:r>
          </a:p>
        </p:txBody>
      </p:sp>
      <p:pic>
        <p:nvPicPr>
          <p:cNvPr id="3074" name="Picture 2" descr="Partners; Sustaining Creative Economies; Newcastle University">
            <a:extLst>
              <a:ext uri="{FF2B5EF4-FFF2-40B4-BE49-F238E27FC236}">
                <a16:creationId xmlns:a16="http://schemas.microsoft.com/office/drawing/2014/main" id="{17A5491C-BD55-69C5-74E3-6E9145681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65" y="220253"/>
            <a:ext cx="2690390" cy="150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29ED-A900-4F1F-CE76-D4CD7E8B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Part 2: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4AEB9-DDBA-50B4-DF19-D66664425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Ontology</a:t>
            </a:r>
            <a:r>
              <a:rPr lang="en-GB" sz="2800" dirty="0">
                <a:latin typeface="+mn-lt"/>
              </a:rPr>
              <a:t> – what </a:t>
            </a:r>
            <a:r>
              <a:rPr lang="en-GB" sz="2800" i="1" dirty="0">
                <a:latin typeface="+mn-lt"/>
              </a:rPr>
              <a:t>is</a:t>
            </a:r>
            <a:r>
              <a:rPr lang="en-GB" sz="2800" dirty="0">
                <a:latin typeface="+mn-lt"/>
              </a:rPr>
              <a:t>?</a:t>
            </a:r>
          </a:p>
          <a:p>
            <a:r>
              <a:rPr lang="en-GB" sz="28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Epistemology</a:t>
            </a:r>
            <a:r>
              <a:rPr lang="en-GB" sz="2800" dirty="0">
                <a:latin typeface="+mn-lt"/>
              </a:rPr>
              <a:t> – what is </a:t>
            </a:r>
            <a:r>
              <a:rPr lang="en-GB" sz="2800" i="1" dirty="0">
                <a:latin typeface="+mn-lt"/>
              </a:rPr>
              <a:t>knowable</a:t>
            </a:r>
            <a:r>
              <a:rPr lang="en-GB" sz="2800" dirty="0">
                <a:latin typeface="+mn-lt"/>
              </a:rPr>
              <a:t>?</a:t>
            </a:r>
          </a:p>
          <a:p>
            <a:r>
              <a:rPr lang="en-GB" sz="28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Methodology</a:t>
            </a:r>
            <a:r>
              <a:rPr lang="en-GB" sz="2800" dirty="0">
                <a:latin typeface="+mn-lt"/>
              </a:rPr>
              <a:t> – the underlying </a:t>
            </a:r>
            <a:r>
              <a:rPr lang="en-GB" sz="2800" i="1" dirty="0">
                <a:latin typeface="+mn-lt"/>
              </a:rPr>
              <a:t>assumptions</a:t>
            </a:r>
            <a:r>
              <a:rPr lang="en-GB" sz="2800" dirty="0">
                <a:latin typeface="+mn-lt"/>
              </a:rPr>
              <a:t> to our research</a:t>
            </a:r>
          </a:p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en-GB" sz="2800" dirty="0">
                <a:latin typeface="+mn-lt"/>
              </a:rPr>
              <a:t>The three methodologies of POL 2017</a:t>
            </a:r>
          </a:p>
          <a:p>
            <a:r>
              <a:rPr lang="en-GB" sz="28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Method</a:t>
            </a:r>
            <a:r>
              <a:rPr lang="en-GB" sz="2800" dirty="0">
                <a:latin typeface="+mn-lt"/>
              </a:rPr>
              <a:t> – the practical strategies we use to collect and analyse data</a:t>
            </a:r>
          </a:p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en-GB" sz="2800" dirty="0">
                <a:latin typeface="+mn-lt"/>
              </a:rPr>
              <a:t>What is </a:t>
            </a:r>
            <a:r>
              <a:rPr lang="en-GB" sz="28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data</a:t>
            </a:r>
            <a:r>
              <a:rPr lang="en-GB" sz="2800" dirty="0">
                <a:latin typeface="+mn-lt"/>
              </a:rPr>
              <a:t>?</a:t>
            </a:r>
          </a:p>
          <a:p>
            <a:r>
              <a:rPr lang="en-GB" sz="28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en-GB" sz="26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*This lecture serves as the foundation for your mid-semester essay*</a:t>
            </a:r>
          </a:p>
        </p:txBody>
      </p:sp>
    </p:spTree>
    <p:extLst>
      <p:ext uri="{BB962C8B-B14F-4D97-AF65-F5344CB8AC3E}">
        <p14:creationId xmlns:p14="http://schemas.microsoft.com/office/powerpoint/2010/main" val="379617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B2368-6F65-7B72-819C-166A59540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824"/>
            <a:ext cx="10515600" cy="40123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900" b="1" u="sng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Mid-semester Concept Essay</a:t>
            </a:r>
          </a:p>
          <a:p>
            <a:pPr marL="0" indent="0">
              <a:buNone/>
            </a:pPr>
            <a:endParaRPr lang="en-GB" sz="10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  <a:p>
            <a:r>
              <a:rPr lang="en-GB" sz="2800" b="1" dirty="0">
                <a:latin typeface="+mn-lt"/>
              </a:rPr>
              <a:t>Details found in your module guide, under </a:t>
            </a:r>
            <a:r>
              <a:rPr lang="en-GB" sz="2800" b="1" dirty="0">
                <a:solidFill>
                  <a:srgbClr val="C00000"/>
                </a:solidFill>
                <a:latin typeface="+mn-lt"/>
              </a:rPr>
              <a:t>9c</a:t>
            </a:r>
            <a:r>
              <a:rPr lang="en-GB" sz="2800" b="1" dirty="0">
                <a:latin typeface="+mn-lt"/>
              </a:rPr>
              <a:t>: </a:t>
            </a:r>
          </a:p>
          <a:p>
            <a:pPr marL="0" indent="0">
              <a:buNone/>
            </a:pPr>
            <a:endParaRPr lang="en-GB" sz="900" b="1" dirty="0">
              <a:latin typeface="+mn-lt"/>
            </a:endParaRPr>
          </a:p>
          <a:p>
            <a:pPr lvl="1"/>
            <a:r>
              <a:rPr lang="en-GB" sz="2000" b="1" i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In 1000 words, please respond to the following two prompts – </a:t>
            </a:r>
          </a:p>
          <a:p>
            <a:pPr lvl="2" algn="just"/>
            <a:r>
              <a:rPr lang="en-GB" sz="2000" b="0" i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Prompt 1: In roughly 500 words, drawing on the relevant literature, provide definitions of the following four concepts – </a:t>
            </a:r>
            <a:r>
              <a:rPr lang="en-GB" sz="2000" b="1" i="1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Ontology, Epistemology, Methodology and Method </a:t>
            </a:r>
            <a:r>
              <a:rPr lang="en-GB" sz="2000" b="0" i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– and highlight the relationships between them. </a:t>
            </a:r>
            <a:r>
              <a:rPr lang="en-GB" sz="2000" b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(Week 1)</a:t>
            </a:r>
            <a:endParaRPr lang="en-GB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 algn="just"/>
            <a:r>
              <a:rPr lang="en-GB" sz="2000" b="0" i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Prompt 2: Select </a:t>
            </a:r>
            <a:r>
              <a:rPr lang="en-GB" sz="2000" b="1" i="1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quantitative</a:t>
            </a:r>
            <a:r>
              <a:rPr lang="en-GB" sz="2000" b="0" i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en-GB" sz="2000" b="1" i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OR</a:t>
            </a:r>
            <a:r>
              <a:rPr lang="en-GB" sz="2000" b="0" i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en-GB" sz="2000" b="1" i="1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qualitative methods</a:t>
            </a:r>
            <a:r>
              <a:rPr lang="en-GB" sz="2000" b="0" i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. In the next approximately 500 words, explain what types of research questions are best suited to your chosen approach. </a:t>
            </a:r>
            <a:r>
              <a:rPr lang="en-GB" sz="2000" b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(Week 3)</a:t>
            </a:r>
            <a:endParaRPr lang="en-GB" sz="2000" b="1" dirty="0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2000" b="1" dirty="0">
              <a:latin typeface="+mn-lt"/>
            </a:endParaRPr>
          </a:p>
          <a:p>
            <a:pPr algn="just"/>
            <a:r>
              <a:rPr lang="en-GB" sz="2800" b="1" dirty="0">
                <a:latin typeface="+mn-lt"/>
              </a:rPr>
              <a:t>Remember to utilise teaching from weeks 1-4 in your essay response, including the lectures, weekly guided reading and seminar discussions to help guide your response.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4990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823BB-C896-47F9-0C93-F151188BC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>
                <a:latin typeface="+mn-lt"/>
              </a:rPr>
              <a:t>What is? What exists?</a:t>
            </a:r>
          </a:p>
          <a:p>
            <a:r>
              <a:rPr lang="en-GB" sz="3600" dirty="0">
                <a:latin typeface="+mn-lt"/>
              </a:rPr>
              <a:t>Nature of the social world</a:t>
            </a:r>
          </a:p>
          <a:p>
            <a:r>
              <a:rPr lang="en-GB" sz="3600" dirty="0">
                <a:latin typeface="+mn-lt"/>
              </a:rPr>
              <a:t>Does an objective reality exist independently of us? Or is our reality socially created?</a:t>
            </a:r>
          </a:p>
          <a:p>
            <a:endParaRPr lang="en-GB" dirty="0"/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D628DACD-1364-73FA-1386-8A5DB45FB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71" y="193761"/>
            <a:ext cx="11110858" cy="914400"/>
          </a:xfrm>
        </p:spPr>
        <p:txBody>
          <a:bodyPr/>
          <a:lstStyle/>
          <a:p>
            <a:r>
              <a:rPr lang="en-GB" sz="4800" dirty="0"/>
              <a:t>Ontology</a:t>
            </a:r>
          </a:p>
        </p:txBody>
      </p:sp>
    </p:spTree>
    <p:extLst>
      <p:ext uri="{BB962C8B-B14F-4D97-AF65-F5344CB8AC3E}">
        <p14:creationId xmlns:p14="http://schemas.microsoft.com/office/powerpoint/2010/main" val="449196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823BB-C896-47F9-0C93-F151188BC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>
                <a:latin typeface="+mn-lt"/>
              </a:rPr>
              <a:t>What is knowable?</a:t>
            </a:r>
          </a:p>
          <a:p>
            <a:r>
              <a:rPr lang="en-GB" sz="3600" dirty="0">
                <a:latin typeface="+mn-lt"/>
              </a:rPr>
              <a:t>What can we know about the social world? </a:t>
            </a:r>
          </a:p>
          <a:p>
            <a:r>
              <a:rPr lang="en-GB" sz="3600" dirty="0">
                <a:latin typeface="+mn-lt"/>
              </a:rPr>
              <a:t>How can we know this?</a:t>
            </a:r>
          </a:p>
          <a:p>
            <a:r>
              <a:rPr lang="en-GB" sz="3600" dirty="0">
                <a:latin typeface="+mn-lt"/>
              </a:rPr>
              <a:t>What type(s) of knowledge should we pursue? What types of knowledge are legitimate?</a:t>
            </a:r>
          </a:p>
          <a:p>
            <a:endParaRPr lang="en-GB" dirty="0"/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D628DACD-1364-73FA-1386-8A5DB45FB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71" y="193761"/>
            <a:ext cx="11110858" cy="914400"/>
          </a:xfrm>
        </p:spPr>
        <p:txBody>
          <a:bodyPr/>
          <a:lstStyle/>
          <a:p>
            <a:r>
              <a:rPr lang="en-GB" sz="4800" dirty="0"/>
              <a:t>Epistemology</a:t>
            </a:r>
          </a:p>
        </p:txBody>
      </p:sp>
    </p:spTree>
    <p:extLst>
      <p:ext uri="{BB962C8B-B14F-4D97-AF65-F5344CB8AC3E}">
        <p14:creationId xmlns:p14="http://schemas.microsoft.com/office/powerpoint/2010/main" val="121329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>
            <a:extLst>
              <a:ext uri="{FF2B5EF4-FFF2-40B4-BE49-F238E27FC236}">
                <a16:creationId xmlns:a16="http://schemas.microsoft.com/office/drawing/2014/main" id="{D628DACD-1364-73FA-1386-8A5DB45FB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71" y="193761"/>
            <a:ext cx="11110858" cy="914400"/>
          </a:xfrm>
        </p:spPr>
        <p:txBody>
          <a:bodyPr/>
          <a:lstStyle/>
          <a:p>
            <a:r>
              <a:rPr lang="en-GB" sz="4800" dirty="0"/>
              <a:t>Methodology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CF7AD8B-088F-0A56-F103-9792465D9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3600" dirty="0">
                <a:latin typeface="+mn-lt"/>
              </a:rPr>
              <a:t>The </a:t>
            </a:r>
            <a:r>
              <a:rPr lang="en-GB" sz="36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ontological</a:t>
            </a:r>
            <a:r>
              <a:rPr lang="en-GB" sz="3600" dirty="0">
                <a:latin typeface="+mn-lt"/>
              </a:rPr>
              <a:t> and </a:t>
            </a:r>
            <a:r>
              <a:rPr lang="en-GB" sz="36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epistemological</a:t>
            </a:r>
            <a:r>
              <a:rPr lang="en-GB" sz="3600" dirty="0">
                <a:latin typeface="+mn-lt"/>
              </a:rPr>
              <a:t> assumptions we make when we obtain knowledge.</a:t>
            </a:r>
          </a:p>
          <a:p>
            <a:pPr marL="0" indent="0" algn="just">
              <a:buNone/>
            </a:pPr>
            <a:endParaRPr lang="en-GB" sz="800" dirty="0">
              <a:latin typeface="+mn-lt"/>
            </a:endParaRPr>
          </a:p>
          <a:p>
            <a:pPr algn="just"/>
            <a:r>
              <a:rPr lang="en-GB" sz="3600" dirty="0">
                <a:latin typeface="+mn-lt"/>
              </a:rPr>
              <a:t>Three central methodologies in POL 2017: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GB" sz="2800" b="1" dirty="0">
                <a:solidFill>
                  <a:srgbClr val="E76254"/>
                </a:solidFill>
                <a:latin typeface="+mn-lt"/>
              </a:rPr>
              <a:t>Positivism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GB" sz="2800" b="1" dirty="0">
                <a:solidFill>
                  <a:srgbClr val="E76254"/>
                </a:solidFill>
                <a:latin typeface="+mn-lt"/>
              </a:rPr>
              <a:t>Interpretivism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GB" sz="2800" b="1" dirty="0">
                <a:solidFill>
                  <a:srgbClr val="E76254"/>
                </a:solidFill>
                <a:latin typeface="+mn-lt"/>
              </a:rPr>
              <a:t>Poststructuralism</a:t>
            </a:r>
          </a:p>
          <a:p>
            <a:pPr marL="457200" lvl="1" indent="0" algn="just">
              <a:buNone/>
            </a:pPr>
            <a:endParaRPr lang="en-GB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1015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86A573-49D3-054F-1F8F-D53FA79AB680}"/>
              </a:ext>
            </a:extLst>
          </p:cNvPr>
          <p:cNvSpPr/>
          <p:nvPr/>
        </p:nvSpPr>
        <p:spPr>
          <a:xfrm flipH="1">
            <a:off x="914400" y="1493872"/>
            <a:ext cx="10300137" cy="4444473"/>
          </a:xfrm>
          <a:prstGeom prst="rect">
            <a:avLst/>
          </a:prstGeom>
          <a:solidFill>
            <a:srgbClr val="E762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D628DACD-1364-73FA-1386-8A5DB45FB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71" y="193761"/>
            <a:ext cx="11110858" cy="914400"/>
          </a:xfrm>
        </p:spPr>
        <p:txBody>
          <a:bodyPr>
            <a:normAutofit/>
          </a:bodyPr>
          <a:lstStyle/>
          <a:p>
            <a:r>
              <a:rPr lang="en-GB" sz="4400" dirty="0"/>
              <a:t>The Three Methodologies in POL 2017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844598B-FC41-3E85-7B44-0F860BFCD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821" y="1744528"/>
            <a:ext cx="9348358" cy="3982578"/>
          </a:xfr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945286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>
            <a:extLst>
              <a:ext uri="{FF2B5EF4-FFF2-40B4-BE49-F238E27FC236}">
                <a16:creationId xmlns:a16="http://schemas.microsoft.com/office/drawing/2014/main" id="{D628DACD-1364-73FA-1386-8A5DB45FB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71" y="193761"/>
            <a:ext cx="11110858" cy="914400"/>
          </a:xfrm>
        </p:spPr>
        <p:txBody>
          <a:bodyPr/>
          <a:lstStyle/>
          <a:p>
            <a:r>
              <a:rPr lang="en-GB" sz="4800" dirty="0"/>
              <a:t>Methodology 1: Positivism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CF7AD8B-088F-0A56-F103-9792465D9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507"/>
            <a:ext cx="10515600" cy="4537849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GB" sz="36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Ontology: </a:t>
            </a:r>
            <a:r>
              <a:rPr lang="en-GB" sz="3600" dirty="0">
                <a:latin typeface="+mn-lt"/>
              </a:rPr>
              <a:t>Objective observable reality independent of perception</a:t>
            </a:r>
          </a:p>
          <a:p>
            <a:pPr marL="0" indent="0" algn="just">
              <a:buNone/>
            </a:pPr>
            <a:endParaRPr lang="en-GB" sz="1000" dirty="0">
              <a:latin typeface="+mn-lt"/>
            </a:endParaRPr>
          </a:p>
          <a:p>
            <a:pPr algn="just"/>
            <a:r>
              <a:rPr lang="en-GB" sz="36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Epistemology: </a:t>
            </a:r>
            <a:r>
              <a:rPr lang="en-GB" sz="3600" dirty="0">
                <a:latin typeface="+mn-lt"/>
              </a:rPr>
              <a:t>Objectively observable facts</a:t>
            </a:r>
          </a:p>
          <a:p>
            <a:pPr marL="0" indent="0" algn="just">
              <a:buNone/>
            </a:pPr>
            <a:endParaRPr lang="en-GB" sz="1000" dirty="0">
              <a:latin typeface="+mn-lt"/>
            </a:endParaRPr>
          </a:p>
          <a:p>
            <a:pPr algn="just"/>
            <a:r>
              <a:rPr lang="en-GB" sz="3600" b="1" dirty="0">
                <a:latin typeface="+mn-lt"/>
              </a:rPr>
              <a:t>Distinction between </a:t>
            </a:r>
            <a:r>
              <a:rPr lang="en-GB" sz="3600" b="1" i="1" dirty="0">
                <a:latin typeface="+mn-lt"/>
              </a:rPr>
              <a:t>facts </a:t>
            </a:r>
            <a:r>
              <a:rPr lang="en-GB" sz="3600" b="1" dirty="0">
                <a:latin typeface="+mn-lt"/>
              </a:rPr>
              <a:t>and </a:t>
            </a:r>
            <a:r>
              <a:rPr lang="en-GB" sz="3600" b="1" i="1" dirty="0">
                <a:latin typeface="+mn-lt"/>
              </a:rPr>
              <a:t>values</a:t>
            </a:r>
            <a:r>
              <a:rPr lang="en-GB" sz="3600" b="1" dirty="0">
                <a:latin typeface="+mn-lt"/>
              </a:rPr>
              <a:t>: </a:t>
            </a:r>
          </a:p>
          <a:p>
            <a:pPr lvl="1" algn="just"/>
            <a:r>
              <a:rPr lang="en-GB" sz="2800" dirty="0">
                <a:latin typeface="+mn-lt"/>
              </a:rPr>
              <a:t>Facts = falsifiable knowledge claims (Popper)</a:t>
            </a:r>
          </a:p>
          <a:p>
            <a:pPr lvl="1" algn="just"/>
            <a:r>
              <a:rPr lang="en-GB" sz="2800" dirty="0">
                <a:latin typeface="+mn-lt"/>
              </a:rPr>
              <a:t>Social Sciences = Value Free</a:t>
            </a:r>
          </a:p>
          <a:p>
            <a:pPr marL="457200" lvl="1" indent="0" algn="just">
              <a:buNone/>
            </a:pPr>
            <a:endParaRPr lang="en-GB" sz="1000" dirty="0">
              <a:latin typeface="+mn-lt"/>
            </a:endParaRPr>
          </a:p>
          <a:p>
            <a:pPr algn="just"/>
            <a:r>
              <a:rPr lang="en-GB" sz="3600" dirty="0" err="1">
                <a:latin typeface="+mn-lt"/>
              </a:rPr>
              <a:t>Hypothetico</a:t>
            </a:r>
            <a:r>
              <a:rPr lang="en-GB" sz="3600" dirty="0">
                <a:latin typeface="+mn-lt"/>
              </a:rPr>
              <a:t> deductive model – laws (Hempel)</a:t>
            </a:r>
          </a:p>
          <a:p>
            <a:pPr marL="0" indent="0" algn="just">
              <a:buNone/>
            </a:pPr>
            <a:endParaRPr lang="en-GB" sz="1100" dirty="0">
              <a:latin typeface="+mn-lt"/>
            </a:endParaRPr>
          </a:p>
          <a:p>
            <a:pPr algn="just"/>
            <a:r>
              <a:rPr lang="en-GB" sz="3600" dirty="0">
                <a:latin typeface="+mn-lt"/>
              </a:rPr>
              <a:t>Positivism’s central aims: objectivity – reliability – generalizability</a:t>
            </a:r>
          </a:p>
          <a:p>
            <a:pPr marL="0" indent="0" algn="just">
              <a:buNone/>
            </a:pPr>
            <a:endParaRPr lang="en-GB" sz="1100" dirty="0">
              <a:latin typeface="+mn-lt"/>
            </a:endParaRPr>
          </a:p>
          <a:p>
            <a:pPr algn="just"/>
            <a:r>
              <a:rPr lang="en-GB" sz="3600" dirty="0">
                <a:latin typeface="+mn-lt"/>
              </a:rPr>
              <a:t>Positivist research primarily asks: “What is the effect of X on Y?”</a:t>
            </a:r>
          </a:p>
        </p:txBody>
      </p:sp>
    </p:spTree>
    <p:extLst>
      <p:ext uri="{BB962C8B-B14F-4D97-AF65-F5344CB8AC3E}">
        <p14:creationId xmlns:p14="http://schemas.microsoft.com/office/powerpoint/2010/main" val="4287880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>
            <a:extLst>
              <a:ext uri="{FF2B5EF4-FFF2-40B4-BE49-F238E27FC236}">
                <a16:creationId xmlns:a16="http://schemas.microsoft.com/office/drawing/2014/main" id="{D628DACD-1364-73FA-1386-8A5DB45FB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71" y="193761"/>
            <a:ext cx="11110858" cy="914400"/>
          </a:xfrm>
        </p:spPr>
        <p:txBody>
          <a:bodyPr>
            <a:normAutofit fontScale="90000"/>
          </a:bodyPr>
          <a:lstStyle/>
          <a:p>
            <a:r>
              <a:rPr lang="en-GB" sz="4800" dirty="0"/>
              <a:t>Methodology 1: The Problem of Positivism?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CF7AD8B-088F-0A56-F103-9792465D9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507"/>
            <a:ext cx="10515600" cy="4537849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GB" sz="3600" dirty="0">
                <a:latin typeface="+mn-lt"/>
              </a:rPr>
              <a:t>Are the aims of positivist methodology possible, or even desirable? </a:t>
            </a:r>
          </a:p>
          <a:p>
            <a:pPr marL="0" indent="0" algn="just">
              <a:buNone/>
            </a:pPr>
            <a:endParaRPr lang="en-GB" sz="1000" b="1" dirty="0">
              <a:latin typeface="+mn-lt"/>
            </a:endParaRPr>
          </a:p>
          <a:p>
            <a:pPr algn="just"/>
            <a:r>
              <a:rPr lang="en-GB" sz="3600" dirty="0">
                <a:latin typeface="+mn-lt"/>
              </a:rPr>
              <a:t>Can the social sciences really be ‘value free’?</a:t>
            </a:r>
          </a:p>
          <a:p>
            <a:pPr marL="0" indent="0" algn="just">
              <a:buNone/>
            </a:pPr>
            <a:endParaRPr lang="en-GB" sz="1000" dirty="0">
              <a:latin typeface="+mn-lt"/>
            </a:endParaRPr>
          </a:p>
          <a:p>
            <a:pPr algn="just"/>
            <a:r>
              <a:rPr lang="en-GB" sz="3600" dirty="0">
                <a:latin typeface="+mn-lt"/>
              </a:rPr>
              <a:t>Critique of Positivism: “</a:t>
            </a:r>
            <a:r>
              <a:rPr lang="en-GB" sz="3600" i="1" dirty="0">
                <a:effectLst/>
                <a:latin typeface="+mn-lt"/>
                <a:ea typeface="Times New Roman" panose="02020603050405020304" pitchFamily="18" charset="0"/>
              </a:rPr>
              <a:t>White logic, white methods: Racism and methodology</a:t>
            </a:r>
            <a:r>
              <a:rPr lang="en-GB" sz="3600" i="1" dirty="0">
                <a:latin typeface="+mn-lt"/>
                <a:ea typeface="Times New Roman" panose="02020603050405020304" pitchFamily="18" charset="0"/>
              </a:rPr>
              <a:t>”</a:t>
            </a:r>
            <a:r>
              <a:rPr lang="en-GB" sz="3600" dirty="0">
                <a:latin typeface="+mn-lt"/>
                <a:ea typeface="Times New Roman" panose="02020603050405020304" pitchFamily="18" charset="0"/>
              </a:rPr>
              <a:t> by </a:t>
            </a:r>
            <a:r>
              <a:rPr lang="en-GB" sz="3600" dirty="0">
                <a:effectLst/>
                <a:latin typeface="+mn-lt"/>
                <a:ea typeface="Times New Roman" panose="02020603050405020304" pitchFamily="18" charset="0"/>
              </a:rPr>
              <a:t>Zuberi and Bonilla-Silva (2008) </a:t>
            </a:r>
            <a:endParaRPr lang="en-GB" sz="3600" dirty="0">
              <a:effectLst/>
              <a:latin typeface="+mn-lt"/>
              <a:ea typeface="Calibri" panose="020F0502020204030204" pitchFamily="34" charset="0"/>
            </a:endParaRPr>
          </a:p>
          <a:p>
            <a:pPr lvl="1" algn="just"/>
            <a:endParaRPr lang="en-GB" sz="1000" dirty="0">
              <a:latin typeface="+mn-lt"/>
            </a:endParaRPr>
          </a:p>
          <a:p>
            <a:pPr lvl="1" algn="just"/>
            <a:r>
              <a:rPr lang="en-GB" sz="2600" dirty="0">
                <a:latin typeface="+mn-lt"/>
              </a:rPr>
              <a:t>Argues against the belief that by using scientific method, we can generate objective knowledge about the social world. Offers a critique of positivism’s insistence that our understanding, frameworks and assumptions are not structured by our individual identities or the dominance of certain identities within the academy.</a:t>
            </a:r>
          </a:p>
          <a:p>
            <a:pPr marL="457200" lvl="1" indent="0" algn="just">
              <a:buNone/>
            </a:pPr>
            <a:endParaRPr lang="en-GB" sz="1000" dirty="0">
              <a:latin typeface="+mn-lt"/>
            </a:endParaRPr>
          </a:p>
          <a:p>
            <a:pPr lvl="1" algn="just"/>
            <a:r>
              <a:rPr lang="en-GB" sz="2600" dirty="0">
                <a:latin typeface="+mn-lt"/>
              </a:rPr>
              <a:t>Reviews and critiques the use of “white methods”: argues that the historical use of positivist methods problematically produced so called ‘objective knowledge’ about ‘race’ and the reasons for differences between racialized groups. </a:t>
            </a:r>
          </a:p>
        </p:txBody>
      </p:sp>
    </p:spTree>
    <p:extLst>
      <p:ext uri="{BB962C8B-B14F-4D97-AF65-F5344CB8AC3E}">
        <p14:creationId xmlns:p14="http://schemas.microsoft.com/office/powerpoint/2010/main" val="932312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977</Words>
  <Application>Microsoft Office PowerPoint</Application>
  <PresentationFormat>Widescreen</PresentationFormat>
  <Paragraphs>141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Derailed</vt:lpstr>
      <vt:lpstr>Franklin Gothic Demi</vt:lpstr>
      <vt:lpstr>Gill Sans MT</vt:lpstr>
      <vt:lpstr>System Font</vt:lpstr>
      <vt:lpstr>Office Theme</vt:lpstr>
      <vt:lpstr>  Part 2: Ontology, Epistemology, Methodology and Method</vt:lpstr>
      <vt:lpstr>Part 2: Overview</vt:lpstr>
      <vt:lpstr>PowerPoint Presentation</vt:lpstr>
      <vt:lpstr>Ontology</vt:lpstr>
      <vt:lpstr>Epistemology</vt:lpstr>
      <vt:lpstr>Methodology</vt:lpstr>
      <vt:lpstr>The Three Methodologies in POL 2017</vt:lpstr>
      <vt:lpstr>Methodology 1: Positivism</vt:lpstr>
      <vt:lpstr>Methodology 1: The Problem of Positivism?</vt:lpstr>
      <vt:lpstr>Methodology 2: Interpretivism</vt:lpstr>
      <vt:lpstr>Methodology 3: Poststructuralism</vt:lpstr>
      <vt:lpstr>PowerPoint Presentation</vt:lpstr>
      <vt:lpstr>Methodology and Method</vt:lpstr>
      <vt:lpstr>Method</vt:lpstr>
      <vt:lpstr>What is data?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– Lecture 2  Becoming a Political Researcher (POL2017)</dc:title>
  <dc:creator>brian boyle</dc:creator>
  <cp:lastModifiedBy>Skyler Hawkins</cp:lastModifiedBy>
  <cp:revision>20</cp:revision>
  <dcterms:created xsi:type="dcterms:W3CDTF">2023-12-20T10:52:04Z</dcterms:created>
  <dcterms:modified xsi:type="dcterms:W3CDTF">2024-01-29T15:59:41Z</dcterms:modified>
</cp:coreProperties>
</file>