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9" r:id="rId2"/>
    <p:sldId id="257" r:id="rId3"/>
    <p:sldId id="314" r:id="rId4"/>
    <p:sldId id="307" r:id="rId5"/>
    <p:sldId id="280" r:id="rId6"/>
    <p:sldId id="306" r:id="rId7"/>
    <p:sldId id="299" r:id="rId8"/>
    <p:sldId id="302" r:id="rId9"/>
    <p:sldId id="304" r:id="rId10"/>
    <p:sldId id="313" r:id="rId11"/>
    <p:sldId id="305" r:id="rId12"/>
    <p:sldId id="308" r:id="rId13"/>
    <p:sldId id="309" r:id="rId14"/>
    <p:sldId id="311" r:id="rId15"/>
    <p:sldId id="310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254"/>
    <a:srgbClr val="F7AA58"/>
    <a:srgbClr val="B33F62"/>
    <a:srgbClr val="4C3957"/>
    <a:srgbClr val="A003E7"/>
    <a:srgbClr val="01A08A"/>
    <a:srgbClr val="203B56"/>
    <a:srgbClr val="376795"/>
    <a:srgbClr val="72BCD5"/>
    <a:srgbClr val="7ECB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3F3E4C-7C94-4BF3-897F-69B76BF34905}" type="datetimeFigureOut">
              <a:rPr lang="en-GB" smtClean="0"/>
              <a:t>10/02/2025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59D84-7AD2-4F35-9177-9966E85B1D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724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99D11-05BD-92B2-BEAC-724912573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F8DC6-ABE1-D783-93A6-EC8013C3B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1822" y="4887337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Franklin Gothic Demi" panose="020B07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8945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022171F-7F37-458B-E310-C64CC24B9571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F7A855"/>
          </a:solidFill>
          <a:ln>
            <a:solidFill>
              <a:srgbClr val="F7A8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3B69C-5102-F7EC-ACA1-B357C8800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7444F-E134-DF1E-A1B3-041F3CB38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61760" y="1825625"/>
            <a:ext cx="489204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E8F7-DFA2-87D3-246E-6EDA7844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4D201-4FE7-45F0-EE4D-E77E00679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B5922-6DD0-09AE-40A9-EC242DC6857E}"/>
              </a:ext>
            </a:extLst>
          </p:cNvPr>
          <p:cNvSpPr/>
          <p:nvPr userDrawn="1"/>
        </p:nvSpPr>
        <p:spPr>
          <a:xfrm>
            <a:off x="2892797" y="215225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B5CBE-ECB8-D850-33FA-52C867A9611F}"/>
              </a:ext>
            </a:extLst>
          </p:cNvPr>
          <p:cNvSpPr/>
          <p:nvPr userDrawn="1"/>
        </p:nvSpPr>
        <p:spPr>
          <a:xfrm>
            <a:off x="2892799" y="295542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FF8C6-A5E1-9C6A-E79E-405B34F814DD}"/>
              </a:ext>
            </a:extLst>
          </p:cNvPr>
          <p:cNvSpPr/>
          <p:nvPr userDrawn="1"/>
        </p:nvSpPr>
        <p:spPr>
          <a:xfrm>
            <a:off x="1827621" y="295542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69F75A-002C-2529-CB1D-D09D74F122F8}"/>
              </a:ext>
            </a:extLst>
          </p:cNvPr>
          <p:cNvSpPr/>
          <p:nvPr userDrawn="1"/>
        </p:nvSpPr>
        <p:spPr>
          <a:xfrm>
            <a:off x="3836982" y="215466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80ED7E-B825-169D-5F98-6B2CD58FDAA0}"/>
              </a:ext>
            </a:extLst>
          </p:cNvPr>
          <p:cNvSpPr/>
          <p:nvPr userDrawn="1"/>
        </p:nvSpPr>
        <p:spPr>
          <a:xfrm>
            <a:off x="1827621" y="213713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DC89A4-D434-533C-A09D-9183CB354F82}"/>
              </a:ext>
            </a:extLst>
          </p:cNvPr>
          <p:cNvSpPr/>
          <p:nvPr userDrawn="1"/>
        </p:nvSpPr>
        <p:spPr>
          <a:xfrm>
            <a:off x="3836982" y="295542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3F9D73-E78B-94A1-E5C2-22FA154344C3}"/>
              </a:ext>
            </a:extLst>
          </p:cNvPr>
          <p:cNvSpPr/>
          <p:nvPr userDrawn="1"/>
        </p:nvSpPr>
        <p:spPr>
          <a:xfrm>
            <a:off x="2922271" y="415174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5E622-FB98-73DB-5586-C0ADCB995613}"/>
              </a:ext>
            </a:extLst>
          </p:cNvPr>
          <p:cNvSpPr/>
          <p:nvPr userDrawn="1"/>
        </p:nvSpPr>
        <p:spPr>
          <a:xfrm>
            <a:off x="2922273" y="495491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A642DA-A018-C45D-85CD-175791132943}"/>
              </a:ext>
            </a:extLst>
          </p:cNvPr>
          <p:cNvSpPr/>
          <p:nvPr userDrawn="1"/>
        </p:nvSpPr>
        <p:spPr>
          <a:xfrm>
            <a:off x="1857095" y="495491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9973BA-C0E1-9DB6-F14F-F326ED0C8700}"/>
              </a:ext>
            </a:extLst>
          </p:cNvPr>
          <p:cNvSpPr/>
          <p:nvPr userDrawn="1"/>
        </p:nvSpPr>
        <p:spPr>
          <a:xfrm>
            <a:off x="3866456" y="415415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422483-2999-7D3D-422B-23683B72C1E1}"/>
              </a:ext>
            </a:extLst>
          </p:cNvPr>
          <p:cNvSpPr/>
          <p:nvPr userDrawn="1"/>
        </p:nvSpPr>
        <p:spPr>
          <a:xfrm>
            <a:off x="1857095" y="413662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A8352-04A8-CA95-2A5A-CBD134AE176C}"/>
              </a:ext>
            </a:extLst>
          </p:cNvPr>
          <p:cNvSpPr/>
          <p:nvPr userDrawn="1"/>
        </p:nvSpPr>
        <p:spPr>
          <a:xfrm>
            <a:off x="3866456" y="495491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073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B9C93C-C147-D2FF-6AFC-7E7BE5466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217830-FCB5-9878-FF2A-D2CDEE77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22320" y="365125"/>
            <a:ext cx="525018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D0C7C-F16C-C08B-4592-407E9C65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D17E-38FC-A1A4-51ED-35464F773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C4716-9DDB-6984-A8BE-8D9E1ACA7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41951A-8D87-4F43-FC6B-A657181FC6FF}"/>
              </a:ext>
            </a:extLst>
          </p:cNvPr>
          <p:cNvSpPr/>
          <p:nvPr userDrawn="1"/>
        </p:nvSpPr>
        <p:spPr>
          <a:xfrm>
            <a:off x="0" y="0"/>
            <a:ext cx="12192000" cy="1154096"/>
          </a:xfrm>
          <a:prstGeom prst="rect">
            <a:avLst/>
          </a:prstGeom>
          <a:solidFill>
            <a:srgbClr val="01A0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5C020D-E67A-E299-C503-6697E5A42110}"/>
              </a:ext>
            </a:extLst>
          </p:cNvPr>
          <p:cNvSpPr/>
          <p:nvPr userDrawn="1"/>
        </p:nvSpPr>
        <p:spPr>
          <a:xfrm>
            <a:off x="1626737" y="224369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AA7976-0675-37B6-6301-B5E08A25B6EE}"/>
              </a:ext>
            </a:extLst>
          </p:cNvPr>
          <p:cNvSpPr/>
          <p:nvPr userDrawn="1"/>
        </p:nvSpPr>
        <p:spPr>
          <a:xfrm>
            <a:off x="1626739" y="3046861"/>
            <a:ext cx="553278" cy="503721"/>
          </a:xfrm>
          <a:prstGeom prst="rect">
            <a:avLst/>
          </a:prstGeom>
          <a:solidFill>
            <a:srgbClr val="FEF0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848C-7A3C-EDDF-7749-D9687FA7D534}"/>
              </a:ext>
            </a:extLst>
          </p:cNvPr>
          <p:cNvSpPr/>
          <p:nvPr userDrawn="1"/>
        </p:nvSpPr>
        <p:spPr>
          <a:xfrm>
            <a:off x="561561" y="3046861"/>
            <a:ext cx="553278" cy="502377"/>
          </a:xfrm>
          <a:prstGeom prst="rect">
            <a:avLst/>
          </a:prstGeom>
          <a:solidFill>
            <a:srgbClr val="72BC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0161F2-63FE-D7D0-C071-2CB3FADFBD2A}"/>
              </a:ext>
            </a:extLst>
          </p:cNvPr>
          <p:cNvSpPr/>
          <p:nvPr userDrawn="1"/>
        </p:nvSpPr>
        <p:spPr>
          <a:xfrm>
            <a:off x="2570922" y="224610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C6C8B-7D04-F1DC-88ED-4B4EE5498B39}"/>
              </a:ext>
            </a:extLst>
          </p:cNvPr>
          <p:cNvSpPr/>
          <p:nvPr userDrawn="1"/>
        </p:nvSpPr>
        <p:spPr>
          <a:xfrm>
            <a:off x="561561" y="2228571"/>
            <a:ext cx="553278" cy="502377"/>
          </a:xfrm>
          <a:prstGeom prst="rect">
            <a:avLst/>
          </a:prstGeom>
          <a:solidFill>
            <a:srgbClr val="37679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492BF5-494B-4BE4-709D-FB2112364DD6}"/>
              </a:ext>
            </a:extLst>
          </p:cNvPr>
          <p:cNvSpPr/>
          <p:nvPr userDrawn="1"/>
        </p:nvSpPr>
        <p:spPr>
          <a:xfrm>
            <a:off x="2570922" y="3046861"/>
            <a:ext cx="553278" cy="518784"/>
          </a:xfrm>
          <a:prstGeom prst="rect">
            <a:avLst/>
          </a:prstGeom>
          <a:solidFill>
            <a:srgbClr val="FCE2D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7DFB5F-12A2-63A9-95E9-BB741AD5BE28}"/>
              </a:ext>
            </a:extLst>
          </p:cNvPr>
          <p:cNvSpPr/>
          <p:nvPr userDrawn="1"/>
        </p:nvSpPr>
        <p:spPr>
          <a:xfrm>
            <a:off x="1656211" y="4243188"/>
            <a:ext cx="553279" cy="503721"/>
          </a:xfrm>
          <a:prstGeom prst="rect">
            <a:avLst/>
          </a:prstGeom>
          <a:solidFill>
            <a:srgbClr val="F7A85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5871CD-4399-36A1-3253-4B0BB32C4D3D}"/>
              </a:ext>
            </a:extLst>
          </p:cNvPr>
          <p:cNvSpPr/>
          <p:nvPr userDrawn="1"/>
        </p:nvSpPr>
        <p:spPr>
          <a:xfrm>
            <a:off x="1656213" y="5046351"/>
            <a:ext cx="553278" cy="503721"/>
          </a:xfrm>
          <a:prstGeom prst="rect">
            <a:avLst/>
          </a:prstGeom>
          <a:solidFill>
            <a:srgbClr val="E5860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6D2525-DFE5-C548-4358-DBBB03B838EE}"/>
              </a:ext>
            </a:extLst>
          </p:cNvPr>
          <p:cNvSpPr/>
          <p:nvPr userDrawn="1"/>
        </p:nvSpPr>
        <p:spPr>
          <a:xfrm>
            <a:off x="591035" y="5046351"/>
            <a:ext cx="553278" cy="502377"/>
          </a:xfrm>
          <a:prstGeom prst="rect">
            <a:avLst/>
          </a:prstGeom>
          <a:solidFill>
            <a:srgbClr val="F2AB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748769-125E-C9B7-16F9-5C2B1EB7A452}"/>
              </a:ext>
            </a:extLst>
          </p:cNvPr>
          <p:cNvSpPr/>
          <p:nvPr userDrawn="1"/>
        </p:nvSpPr>
        <p:spPr>
          <a:xfrm>
            <a:off x="2600396" y="4245598"/>
            <a:ext cx="553277" cy="501311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133E4F-DF31-F074-FDA8-6D6D35FFF0B4}"/>
              </a:ext>
            </a:extLst>
          </p:cNvPr>
          <p:cNvSpPr/>
          <p:nvPr userDrawn="1"/>
        </p:nvSpPr>
        <p:spPr>
          <a:xfrm>
            <a:off x="591035" y="4228061"/>
            <a:ext cx="553278" cy="502377"/>
          </a:xfrm>
          <a:prstGeom prst="rect">
            <a:avLst/>
          </a:prstGeom>
          <a:solidFill>
            <a:srgbClr val="EBCC2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DE0CA1-4658-0FB9-A733-3BE9DDB4D172}"/>
              </a:ext>
            </a:extLst>
          </p:cNvPr>
          <p:cNvSpPr/>
          <p:nvPr userDrawn="1"/>
        </p:nvSpPr>
        <p:spPr>
          <a:xfrm>
            <a:off x="2600396" y="5046351"/>
            <a:ext cx="553278" cy="518784"/>
          </a:xfrm>
          <a:prstGeom prst="rect">
            <a:avLst/>
          </a:prstGeom>
          <a:solidFill>
            <a:srgbClr val="01A08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521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vox Question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C5E4-F653-D1E5-781B-5C80DA9A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4B1EFF-8603-5BC3-A16F-837AA235F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DFCB76-F866-AFF2-45A8-D75DD768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77D54-9E7B-8CA3-C7DA-9BF166C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DFEFA-D601-40AB-9EFD-121C9BFF3B2B}" type="slidenum">
              <a:rPr lang="en-FI" smtClean="0"/>
              <a:t>‹#›</a:t>
            </a:fld>
            <a:endParaRPr lang="en-FI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3589107-4708-E9D3-0A18-B23A231F812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798321"/>
            <a:ext cx="10515600" cy="4399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88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46CF2-3EBA-681F-12E2-047B13DC5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F9307-5FB6-6290-DF8F-926071B84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B4A59CA-8A2F-AD9B-5DDF-63321882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A87A51AF-A455-2D0A-339C-664F8D85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7587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98B581-4BB0-C834-81E4-E83B8806A139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E7625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87F5E-5F3C-BBF6-59D2-5719676BD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587" y="1692613"/>
            <a:ext cx="9893031" cy="2626469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1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9CC17-3D2F-D715-FA5A-BB4C8CAD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E4E8-6CDF-2FD9-BF6F-EF2C59AB9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E2D8FD2-D909-4FAE-DA6B-D318B8A2C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9ADC7A76-56B7-AEBA-F17D-ECA744C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2C09436-7DF7-BDE9-CF95-052421BA3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4317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52BF6-ACFD-6764-A841-65A0CB3E2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B3D76-2A5A-300F-8F0E-8830F95DF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145A9-A05F-C1CB-E5C0-02A3BFF9A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071D9-E642-31AA-AE3F-69DEF1758E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5ABF6DF7-3183-A9DF-C891-522AE460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9B3DE170-4110-D1C3-D06E-5D7D884C6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2E5BA71-C08F-1D0F-0F81-B9192A0C0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71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59C097-32A5-A687-E53B-70511CAF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9E005-ECD2-D8B0-F2A6-7FF12C76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2392D4-0138-ECBD-532E-276BBF1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1153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12EB5B-91EF-4908-4A2A-172B36FE1DF3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E87AB-CAA0-4BDE-E584-6A2A21EB3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8889" y="6356349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97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A148E-F221-49F5-8FAD-8F9979F79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017" y="1489848"/>
            <a:ext cx="6491558" cy="4873625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CA531-6799-0A7D-BB52-DE792E83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C95B6-27F8-3A53-C994-DD92E5F8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93E98-5D4C-EB9B-5697-C0ED4B9F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CC033A0-C9EA-ED54-3B72-4192C4F04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569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FDEE3-635D-CB9C-9911-5F287B56C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71" y="193761"/>
            <a:ext cx="11110858" cy="91440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7404D5-B2D3-F6C7-A964-A19846114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09353" y="1352145"/>
            <a:ext cx="7402749" cy="50042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2E5A9-E23F-5DEE-AF48-F3FF759A3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2887" y="1916349"/>
            <a:ext cx="3871913" cy="3959156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64931-9660-71DE-C324-782959E13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6347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74101F-C579-3FA8-15A9-1156DC1C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1536" y="6363474"/>
            <a:ext cx="2743200" cy="365125"/>
          </a:xfrm>
          <a:prstGeom prst="rect">
            <a:avLst/>
          </a:prstGeom>
        </p:spPr>
        <p:txBody>
          <a:bodyPr/>
          <a:lstStyle/>
          <a:p>
            <a:fld id="{372769DB-CAE7-4C85-A9AF-7D4D8DE4CA2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60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5E911-D491-9FF0-A994-C6B793C0EB5E}"/>
              </a:ext>
            </a:extLst>
          </p:cNvPr>
          <p:cNvSpPr/>
          <p:nvPr userDrawn="1"/>
        </p:nvSpPr>
        <p:spPr>
          <a:xfrm>
            <a:off x="0" y="0"/>
            <a:ext cx="12192000" cy="1154097"/>
          </a:xfrm>
          <a:prstGeom prst="rect">
            <a:avLst/>
          </a:prstGeom>
          <a:solidFill>
            <a:srgbClr val="0070C0"/>
          </a:solidFill>
          <a:ln>
            <a:solidFill>
              <a:srgbClr val="376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A8125-450B-C759-EE28-E4766E4DA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027" y="93257"/>
            <a:ext cx="11685973" cy="11540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57A63-E583-0606-820E-D2535190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76EF038-572C-E3A7-507B-C8F66737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2918" y="6363474"/>
            <a:ext cx="3861881" cy="365125"/>
          </a:xfrm>
          <a:prstGeom prst="rect">
            <a:avLst/>
          </a:prstGeom>
        </p:spPr>
        <p:txBody>
          <a:bodyPr/>
          <a:lstStyle>
            <a:lvl1pPr algn="l">
              <a:defRPr sz="1400">
                <a:latin typeface="Gill Sans MT" panose="020B0502020104020203" pitchFamily="34" charset="0"/>
              </a:defRPr>
            </a:lvl1pPr>
          </a:lstStyle>
          <a:p>
            <a:endParaRPr lang="en-GB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22A7349-2727-7A03-4940-F40F76DE8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91536" y="6363474"/>
            <a:ext cx="2576209" cy="365125"/>
          </a:xfrm>
          <a:prstGeom prst="rect">
            <a:avLst/>
          </a:prstGeom>
        </p:spPr>
        <p:txBody>
          <a:bodyPr/>
          <a:lstStyle>
            <a:lvl1pPr algn="r">
              <a:defRPr sz="1400">
                <a:latin typeface="Gill Sans MT" panose="020B0502020104020203" pitchFamily="34" charset="0"/>
              </a:defRPr>
            </a:lvl1pPr>
          </a:lstStyle>
          <a:p>
            <a:fld id="{372769DB-CAE7-4C85-A9AF-7D4D8DE4CA22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437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bg1"/>
          </a:solidFill>
          <a:latin typeface="Franklin Gothic Demi" panose="020B07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93F3-E80D-4684-85BC-E4E24E79F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Literature Reviews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63FEF-E855-8DC3-5C0C-1B3D78422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3  Lecture</a:t>
            </a:r>
          </a:p>
          <a:p>
            <a:r>
              <a:rPr lang="en-GB" dirty="0"/>
              <a:t>Becoming a Political Researcher (POL2017)</a:t>
            </a:r>
          </a:p>
        </p:txBody>
      </p:sp>
    </p:spTree>
    <p:extLst>
      <p:ext uri="{BB962C8B-B14F-4D97-AF65-F5344CB8AC3E}">
        <p14:creationId xmlns:p14="http://schemas.microsoft.com/office/powerpoint/2010/main" val="2897853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7B454F2-ADD0-2801-7308-1D6CC28A46E5}"/>
              </a:ext>
            </a:extLst>
          </p:cNvPr>
          <p:cNvGrpSpPr/>
          <p:nvPr/>
        </p:nvGrpSpPr>
        <p:grpSpPr>
          <a:xfrm>
            <a:off x="1066978" y="1467597"/>
            <a:ext cx="3369454" cy="714890"/>
            <a:chOff x="822960" y="1950720"/>
            <a:chExt cx="1486530" cy="12395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85D37E0-ADCD-AF6D-2352-61A7063E2C54}"/>
                </a:ext>
              </a:extLst>
            </p:cNvPr>
            <p:cNvSpPr/>
            <p:nvPr/>
          </p:nvSpPr>
          <p:spPr>
            <a:xfrm>
              <a:off x="822960" y="1950720"/>
              <a:ext cx="1483360" cy="1239520"/>
            </a:xfrm>
            <a:prstGeom prst="roundRect">
              <a:avLst/>
            </a:prstGeom>
            <a:solidFill>
              <a:srgbClr val="0070C0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0EB022-A7D5-F406-116C-4D0740E8C179}"/>
                </a:ext>
              </a:extLst>
            </p:cNvPr>
            <p:cNvSpPr txBox="1"/>
            <p:nvPr/>
          </p:nvSpPr>
          <p:spPr>
            <a:xfrm>
              <a:off x="826130" y="2216537"/>
              <a:ext cx="1483360" cy="6036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Research Questions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DB708-BF3B-CD5D-3F8F-0766FE37258B}"/>
              </a:ext>
            </a:extLst>
          </p:cNvPr>
          <p:cNvGrpSpPr/>
          <p:nvPr/>
        </p:nvGrpSpPr>
        <p:grpSpPr>
          <a:xfrm>
            <a:off x="1079476" y="2484588"/>
            <a:ext cx="3373348" cy="700275"/>
            <a:chOff x="3007360" y="1950720"/>
            <a:chExt cx="1493520" cy="1239520"/>
          </a:xfrm>
          <a:solidFill>
            <a:srgbClr val="01A08A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7818EA-E963-5E9E-E2DA-597F79463020}"/>
                </a:ext>
              </a:extLst>
            </p:cNvPr>
            <p:cNvSpPr/>
            <p:nvPr/>
          </p:nvSpPr>
          <p:spPr>
            <a:xfrm>
              <a:off x="3017520" y="1950720"/>
              <a:ext cx="1483360" cy="1239520"/>
            </a:xfrm>
            <a:prstGeom prst="roundRect">
              <a:avLst/>
            </a:prstGeom>
            <a:grpFill/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C8D9C-923E-B3EF-8C3A-CFDA211821A2}"/>
                </a:ext>
              </a:extLst>
            </p:cNvPr>
            <p:cNvSpPr txBox="1"/>
            <p:nvPr/>
          </p:nvSpPr>
          <p:spPr>
            <a:xfrm>
              <a:off x="3007360" y="2216536"/>
              <a:ext cx="1483360" cy="6162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Literature Review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9CC2F-1D13-8EDC-3845-69F0E028BB57}"/>
              </a:ext>
            </a:extLst>
          </p:cNvPr>
          <p:cNvGrpSpPr/>
          <p:nvPr/>
        </p:nvGrpSpPr>
        <p:grpSpPr>
          <a:xfrm>
            <a:off x="1079476" y="3473709"/>
            <a:ext cx="3316523" cy="714889"/>
            <a:chOff x="4897120" y="1950720"/>
            <a:chExt cx="1483360" cy="1239520"/>
          </a:xfrm>
          <a:solidFill>
            <a:srgbClr val="F7AA58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D3BA0A-7498-0872-9162-885AA39CF886}"/>
                </a:ext>
              </a:extLst>
            </p:cNvPr>
            <p:cNvSpPr/>
            <p:nvPr/>
          </p:nvSpPr>
          <p:spPr>
            <a:xfrm>
              <a:off x="4897120" y="1950720"/>
              <a:ext cx="1483360" cy="1239520"/>
            </a:xfrm>
            <a:prstGeom prst="roundRect">
              <a:avLst/>
            </a:prstGeom>
            <a:solidFill>
              <a:srgbClr val="E76254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FBE331-3D2C-9E46-D38A-00069DDC76B8}"/>
                </a:ext>
              </a:extLst>
            </p:cNvPr>
            <p:cNvSpPr txBox="1"/>
            <p:nvPr/>
          </p:nvSpPr>
          <p:spPr>
            <a:xfrm>
              <a:off x="4897120" y="2216537"/>
              <a:ext cx="1483360" cy="603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Theory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76F3E-42C0-E779-9503-5A4C6AEFB818}"/>
              </a:ext>
            </a:extLst>
          </p:cNvPr>
          <p:cNvGrpSpPr/>
          <p:nvPr/>
        </p:nvGrpSpPr>
        <p:grpSpPr>
          <a:xfrm>
            <a:off x="1079576" y="4467281"/>
            <a:ext cx="3339395" cy="691479"/>
            <a:chOff x="3261360" y="4003040"/>
            <a:chExt cx="1483360" cy="1239520"/>
          </a:xfrm>
          <a:noFill/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768BD3E-580C-B519-62AA-54BF4F867955}"/>
                </a:ext>
              </a:extLst>
            </p:cNvPr>
            <p:cNvSpPr/>
            <p:nvPr/>
          </p:nvSpPr>
          <p:spPr>
            <a:xfrm>
              <a:off x="3261360" y="4003040"/>
              <a:ext cx="1483360" cy="1239520"/>
            </a:xfrm>
            <a:prstGeom prst="roundRect">
              <a:avLst/>
            </a:prstGeom>
            <a:solidFill>
              <a:srgbClr val="F7AA58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376EBE-80C1-3D41-8372-EC6C5B65E4C1}"/>
                </a:ext>
              </a:extLst>
            </p:cNvPr>
            <p:cNvSpPr txBox="1"/>
            <p:nvPr/>
          </p:nvSpPr>
          <p:spPr>
            <a:xfrm>
              <a:off x="3261360" y="4268856"/>
              <a:ext cx="1483360" cy="62409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Data Collection &amp; Analysis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7A6DC0-F900-0A52-0363-8F9F1594D4CC}"/>
              </a:ext>
            </a:extLst>
          </p:cNvPr>
          <p:cNvGrpSpPr/>
          <p:nvPr/>
        </p:nvGrpSpPr>
        <p:grpSpPr>
          <a:xfrm>
            <a:off x="1064574" y="5479822"/>
            <a:ext cx="3328316" cy="714888"/>
            <a:chOff x="7317923" y="4822855"/>
            <a:chExt cx="1483360" cy="12395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DDB6F1-4914-43E2-B540-A1EFFB625BC2}"/>
                </a:ext>
              </a:extLst>
            </p:cNvPr>
            <p:cNvSpPr/>
            <p:nvPr/>
          </p:nvSpPr>
          <p:spPr>
            <a:xfrm>
              <a:off x="7317923" y="4822855"/>
              <a:ext cx="1483360" cy="1239520"/>
            </a:xfrm>
            <a:prstGeom prst="roundRect">
              <a:avLst/>
            </a:prstGeom>
            <a:solidFill>
              <a:srgbClr val="B33F62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101F29-6B55-9AC5-A41A-23B123EF7786}"/>
                </a:ext>
              </a:extLst>
            </p:cNvPr>
            <p:cNvSpPr txBox="1"/>
            <p:nvPr/>
          </p:nvSpPr>
          <p:spPr>
            <a:xfrm>
              <a:off x="7317923" y="5107504"/>
              <a:ext cx="1483360" cy="60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Report Results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B7E357-2910-FD93-7985-62FFBC71E64C}"/>
              </a:ext>
            </a:extLst>
          </p:cNvPr>
          <p:cNvSpPr txBox="1"/>
          <p:nvPr/>
        </p:nvSpPr>
        <p:spPr>
          <a:xfrm>
            <a:off x="-245097" y="480654"/>
            <a:ext cx="5728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Example: </a:t>
            </a:r>
          </a:p>
          <a:p>
            <a:pPr algn="ctr"/>
            <a:r>
              <a:rPr lang="en-US" sz="2400" b="1" dirty="0">
                <a:latin typeface="Gill Sans MT" panose="020B0502020104020203" pitchFamily="34" charset="0"/>
              </a:rPr>
              <a:t>S</a:t>
            </a:r>
            <a:r>
              <a:rPr lang="en-GB" sz="2400" b="1" dirty="0" err="1">
                <a:latin typeface="Gill Sans MT" panose="020B0502020104020203" pitchFamily="34" charset="0"/>
              </a:rPr>
              <a:t>tages</a:t>
            </a:r>
            <a:r>
              <a:rPr lang="en-GB" sz="2400" b="1" dirty="0">
                <a:latin typeface="Gill Sans MT" panose="020B0502020104020203" pitchFamily="34" charset="0"/>
              </a:rPr>
              <a:t> of a research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F299D-9F63-5182-A2DC-B9B495237A28}"/>
              </a:ext>
            </a:extLst>
          </p:cNvPr>
          <p:cNvSpPr txBox="1"/>
          <p:nvPr/>
        </p:nvSpPr>
        <p:spPr>
          <a:xfrm>
            <a:off x="5442408" y="1462702"/>
            <a:ext cx="66333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type of research questions have been examined by researchers in your field?</a:t>
            </a:r>
          </a:p>
          <a:p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are the main theoretical approaches that have been offered as answers to your question?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How are your key concepts defined in the academic literature?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type of methods and data have researchers used when studying your topic?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latin typeface="Gill Sans MT" panose="020B05020201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latin typeface="Gill Sans MT" panose="020B0502020104020203" pitchFamily="34" charset="0"/>
              </a:rPr>
              <a:t>What kinds of cases do they examine?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5FBDD-DD09-24A8-74B2-79E9319DA5A9}"/>
              </a:ext>
            </a:extLst>
          </p:cNvPr>
          <p:cNvSpPr txBox="1"/>
          <p:nvPr/>
        </p:nvSpPr>
        <p:spPr>
          <a:xfrm>
            <a:off x="6708742" y="866744"/>
            <a:ext cx="572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Gill Sans MT" panose="020B0502020104020203" pitchFamily="34" charset="0"/>
              </a:rPr>
              <a:t>Questions to ask yourself</a:t>
            </a:r>
          </a:p>
        </p:txBody>
      </p:sp>
    </p:spTree>
    <p:extLst>
      <p:ext uri="{BB962C8B-B14F-4D97-AF65-F5344CB8AC3E}">
        <p14:creationId xmlns:p14="http://schemas.microsoft.com/office/powerpoint/2010/main" val="253244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A527-BB33-7E9B-1D26-3DA24228D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makes up the ‘literature’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AAC5D-FE6C-5415-771D-6944D9A2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Academic research</a:t>
            </a:r>
          </a:p>
          <a:p>
            <a:pPr marL="457200" lvl="1" indent="0">
              <a:buNone/>
            </a:pPr>
            <a:r>
              <a:rPr lang="en-GB" sz="2800" dirty="0"/>
              <a:t>- Journal articles, review articles, research notes</a:t>
            </a:r>
          </a:p>
          <a:p>
            <a:pPr marL="457200" lvl="1" indent="0">
              <a:buNone/>
            </a:pPr>
            <a:r>
              <a:rPr lang="en-GB" sz="2800" dirty="0"/>
              <a:t>- Books, book chapters, edited books, monographs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sz="3600" dirty="0"/>
              <a:t>Non-academic sources</a:t>
            </a:r>
          </a:p>
          <a:p>
            <a:pPr lvl="1"/>
            <a:r>
              <a:rPr lang="en-GB" sz="2800" dirty="0"/>
              <a:t>Policy reports, media articles, official statistics, legislation, blogposts, websites, videos, parliamentary speeches, manifestos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88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629744"/>
            <a:ext cx="10515600" cy="4351338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endParaRPr lang="en-GB" dirty="0"/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Reading the literature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Summarising the literature</a:t>
            </a:r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What still needs to be done?</a:t>
            </a:r>
          </a:p>
          <a:p>
            <a:pPr marL="742950" indent="-74295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372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629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742950" indent="-742950">
              <a:buFont typeface="+mj-lt"/>
              <a:buAutoNum type="arabicPeriod"/>
            </a:pPr>
            <a:r>
              <a:rPr lang="en-GB" dirty="0"/>
              <a:t>Reading the literature</a:t>
            </a:r>
          </a:p>
          <a:p>
            <a:pPr marL="0" indent="0">
              <a:buNone/>
            </a:pPr>
            <a:r>
              <a:rPr lang="en-GB" sz="3200" dirty="0"/>
              <a:t>	- identify relevant sources</a:t>
            </a:r>
          </a:p>
          <a:p>
            <a:pPr marL="0" indent="0">
              <a:buNone/>
            </a:pPr>
            <a:r>
              <a:rPr lang="en-GB" sz="3200" dirty="0"/>
              <a:t>	- summarise each text</a:t>
            </a:r>
          </a:p>
          <a:p>
            <a:pPr marL="0" indent="0">
              <a:buNone/>
            </a:pPr>
            <a:r>
              <a:rPr lang="en-GB" sz="3200" dirty="0"/>
              <a:t>	- take notes, ask questions</a:t>
            </a:r>
          </a:p>
          <a:p>
            <a:pPr marL="0" indent="0">
              <a:buNone/>
            </a:pPr>
            <a:r>
              <a:rPr lang="en-GB" sz="3200" dirty="0"/>
              <a:t>	- what are their strengths and weaknesses?</a:t>
            </a:r>
          </a:p>
        </p:txBody>
      </p:sp>
    </p:spTree>
    <p:extLst>
      <p:ext uri="{BB962C8B-B14F-4D97-AF65-F5344CB8AC3E}">
        <p14:creationId xmlns:p14="http://schemas.microsoft.com/office/powerpoint/2010/main" val="65957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7" y="1629744"/>
            <a:ext cx="1101129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2.   Summarising the literature</a:t>
            </a:r>
          </a:p>
          <a:p>
            <a:pPr marL="0" indent="0">
              <a:buNone/>
            </a:pPr>
            <a:r>
              <a:rPr lang="en-GB" sz="3200" dirty="0"/>
              <a:t>	- organise the sources you examined in step 1</a:t>
            </a:r>
          </a:p>
          <a:p>
            <a:pPr marL="0" indent="0">
              <a:buNone/>
            </a:pPr>
            <a:r>
              <a:rPr lang="en-GB" sz="3200" dirty="0"/>
              <a:t>	- identify major themes, issues, arguments</a:t>
            </a:r>
          </a:p>
          <a:p>
            <a:pPr marL="0" indent="0">
              <a:buNone/>
            </a:pPr>
            <a:r>
              <a:rPr lang="en-GB" sz="3200" dirty="0"/>
              <a:t>	- not everything, just what’s relevant to your question</a:t>
            </a:r>
          </a:p>
        </p:txBody>
      </p:sp>
    </p:spTree>
    <p:extLst>
      <p:ext uri="{BB962C8B-B14F-4D97-AF65-F5344CB8AC3E}">
        <p14:creationId xmlns:p14="http://schemas.microsoft.com/office/powerpoint/2010/main" val="3467783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94ED4-7751-517F-60A4-9E619AACC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conduct a lit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688BC-8E2B-9BFA-3853-23A951C6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078" y="16297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3.   What still needs to be done?</a:t>
            </a:r>
          </a:p>
          <a:p>
            <a:pPr marL="0" indent="0">
              <a:buNone/>
            </a:pPr>
            <a:r>
              <a:rPr lang="en-GB" sz="3200" dirty="0"/>
              <a:t>	- based on steps 1 and 2 how does your research build</a:t>
            </a:r>
          </a:p>
          <a:p>
            <a:pPr marL="0" indent="0">
              <a:buNone/>
            </a:pPr>
            <a:r>
              <a:rPr lang="en-GB" sz="3200" dirty="0"/>
              <a:t>          upon, and improve on what we already know?</a:t>
            </a:r>
          </a:p>
          <a:p>
            <a:pPr marL="0" indent="0">
              <a:buNone/>
            </a:pPr>
            <a:r>
              <a:rPr lang="en-GB" sz="3200" dirty="0"/>
              <a:t>	- What still needs to be done to be able to effectively</a:t>
            </a:r>
          </a:p>
          <a:p>
            <a:pPr marL="0" indent="0">
              <a:buNone/>
            </a:pPr>
            <a:r>
              <a:rPr lang="en-GB" sz="3200" dirty="0"/>
              <a:t>	  answer your research question?</a:t>
            </a:r>
          </a:p>
        </p:txBody>
      </p:sp>
    </p:spTree>
    <p:extLst>
      <p:ext uri="{BB962C8B-B14F-4D97-AF65-F5344CB8AC3E}">
        <p14:creationId xmlns:p14="http://schemas.microsoft.com/office/powerpoint/2010/main" val="2192471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6C9-9B80-4E92-FBAD-218B963E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B308-0935-1E82-CE70-D2A73518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996"/>
            <a:ext cx="11105561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b="1" dirty="0"/>
              <a:t>Lecture</a:t>
            </a:r>
          </a:p>
          <a:p>
            <a:r>
              <a:rPr lang="en-GB" sz="3200" dirty="0"/>
              <a:t>How do we find information for a literature review?</a:t>
            </a:r>
          </a:p>
          <a:p>
            <a:r>
              <a:rPr lang="en-GB" sz="3200" dirty="0"/>
              <a:t>What tools can we use for finding literature?</a:t>
            </a:r>
          </a:p>
          <a:p>
            <a:r>
              <a:rPr lang="en-GB" sz="3200" dirty="0"/>
              <a:t>What types of resources and support are available to us?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3600" b="1" dirty="0"/>
              <a:t>Canvas video</a:t>
            </a:r>
          </a:p>
          <a:p>
            <a:r>
              <a:rPr lang="en-GB" sz="3200" dirty="0"/>
              <a:t>How do we read critically?</a:t>
            </a:r>
          </a:p>
          <a:p>
            <a:r>
              <a:rPr lang="en-GB" sz="3200" dirty="0"/>
              <a:t>How can we take notes effectively?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837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132ECAE3-F561-96E1-DE29-6376297F5CE4}"/>
              </a:ext>
            </a:extLst>
          </p:cNvPr>
          <p:cNvSpPr/>
          <p:nvPr/>
        </p:nvSpPr>
        <p:spPr>
          <a:xfrm>
            <a:off x="-7514" y="-54500"/>
            <a:ext cx="12199513" cy="2338165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C8E116-5D6D-0AE3-4EA7-5904DAD2B7E0}"/>
              </a:ext>
            </a:extLst>
          </p:cNvPr>
          <p:cNvSpPr/>
          <p:nvPr/>
        </p:nvSpPr>
        <p:spPr>
          <a:xfrm>
            <a:off x="-7515" y="4581122"/>
            <a:ext cx="12199514" cy="2338164"/>
          </a:xfrm>
          <a:prstGeom prst="rect">
            <a:avLst/>
          </a:prstGeom>
          <a:solidFill>
            <a:schemeClr val="tx1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206594-314A-E653-2522-80938F9A39A8}"/>
              </a:ext>
            </a:extLst>
          </p:cNvPr>
          <p:cNvSpPr txBox="1"/>
          <p:nvPr/>
        </p:nvSpPr>
        <p:spPr>
          <a:xfrm>
            <a:off x="872084" y="1001975"/>
            <a:ext cx="1093803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4400" dirty="0">
                <a:solidFill>
                  <a:srgbClr val="FFC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FOOD</a:t>
            </a:r>
            <a:r>
              <a:rPr lang="en-GB" sz="4400" dirty="0">
                <a:solidFill>
                  <a:schemeClr val="bg1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 FOR </a:t>
            </a:r>
            <a:r>
              <a:rPr lang="en-GB" sz="4400" dirty="0">
                <a:solidFill>
                  <a:srgbClr val="FFC000"/>
                </a:solidFill>
                <a:latin typeface="Aharoni" panose="020B0604020202020204" pitchFamily="2" charset="-79"/>
                <a:cs typeface="Aharoni" panose="020B0604020202020204" pitchFamily="2" charset="-79"/>
              </a:rPr>
              <a:t>THOUGHT </a:t>
            </a:r>
          </a:p>
          <a:p>
            <a:r>
              <a:rPr lang="en-GB" sz="2400" b="1" dirty="0">
                <a:solidFill>
                  <a:schemeClr val="bg1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‘Women at War and Why Familial Ties Matter’ </a:t>
            </a:r>
            <a:r>
              <a:rPr lang="en-GB" sz="2000" b="1" dirty="0">
                <a:solidFill>
                  <a:schemeClr val="bg1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with DR HANNA KETOLA</a:t>
            </a:r>
          </a:p>
          <a:p>
            <a:endParaRPr lang="en-GB" sz="2000" dirty="0">
              <a:solidFill>
                <a:schemeClr val="accent2">
                  <a:lumMod val="75000"/>
                </a:schemeClr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3EC7F9-6FAD-17FC-4D9C-6903688A8618}"/>
              </a:ext>
            </a:extLst>
          </p:cNvPr>
          <p:cNvSpPr txBox="1"/>
          <p:nvPr/>
        </p:nvSpPr>
        <p:spPr>
          <a:xfrm>
            <a:off x="630737" y="4824254"/>
            <a:ext cx="11179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C000"/>
                </a:solidFill>
                <a:latin typeface="Bierstadt" panose="020B0604020202020204" pitchFamily="34" charset="0"/>
                <a:cs typeface="Aharoni" panose="020B0604020202020204" pitchFamily="2" charset="-79"/>
              </a:rPr>
              <a:t>FREE FOOD </a:t>
            </a:r>
            <a:r>
              <a:rPr lang="en-GB" b="1" dirty="0">
                <a:solidFill>
                  <a:schemeClr val="bg1"/>
                </a:solidFill>
                <a:latin typeface="Bierstadt" panose="020B0604020202020204" pitchFamily="34" charset="0"/>
                <a:cs typeface="Aharoni" panose="020B0604020202020204" pitchFamily="2" charset="-79"/>
              </a:rPr>
              <a:t>&amp; </a:t>
            </a:r>
            <a:r>
              <a:rPr lang="en-GB" b="1" dirty="0">
                <a:solidFill>
                  <a:srgbClr val="FFC000"/>
                </a:solidFill>
                <a:latin typeface="Bierstadt" panose="020B0604020202020204" pitchFamily="34" charset="0"/>
                <a:cs typeface="Aharoni" panose="020B0604020202020204" pitchFamily="2" charset="-79"/>
              </a:rPr>
              <a:t>FREE THINKING</a:t>
            </a:r>
            <a:r>
              <a:rPr lang="en-GB" b="1" dirty="0">
                <a:solidFill>
                  <a:schemeClr val="bg1"/>
                </a:solidFill>
                <a:latin typeface="Bierstadt" panose="020B0604020202020204" pitchFamily="34" charset="0"/>
                <a:cs typeface="Aharoni" panose="020B0604020202020204" pitchFamily="2" charset="-79"/>
              </a:rPr>
              <a:t> – A CONVERSATION ABOUT GLOBAL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Bierstadt" panose="020B0604020202020204" pitchFamily="34" charset="0"/>
                <a:cs typeface="Aharoni" panose="020B0604020202020204" pitchFamily="2" charset="-79"/>
              </a:rPr>
              <a:t>SANDWICHES, COFFEE, CAKE &amp; EXPERT ANALYSIS OF THE WEEK’S BIGGEST NEWS STORIES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  <a:latin typeface="Bierstadt" panose="020B0604020202020204" pitchFamily="34" charset="0"/>
                <a:cs typeface="Aharoni" panose="020B0604020202020204" pitchFamily="2" charset="-79"/>
              </a:rPr>
              <a:t>A DIFFERENT THEME EACH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FFC000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WHEN AND WHERE: WEDNESDAY 12</a:t>
            </a:r>
            <a:r>
              <a:rPr lang="en-GB" b="1" baseline="30000" dirty="0">
                <a:solidFill>
                  <a:srgbClr val="FFC000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th</a:t>
            </a:r>
            <a:r>
              <a:rPr lang="en-GB" b="1" dirty="0">
                <a:solidFill>
                  <a:srgbClr val="FFC000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 of Feb, 4</a:t>
            </a:r>
            <a:r>
              <a:rPr lang="en-GB" b="1" baseline="30000" dirty="0">
                <a:solidFill>
                  <a:srgbClr val="FFC000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TH</a:t>
            </a:r>
            <a:r>
              <a:rPr lang="en-GB" b="1" dirty="0">
                <a:solidFill>
                  <a:srgbClr val="FFC000"/>
                </a:solidFill>
                <a:latin typeface="Bierstadt" panose="020B0604020202020204" pitchFamily="34" charset="0"/>
                <a:cs typeface="Aharoni" panose="02010803020104030203" pitchFamily="2" charset="-79"/>
              </a:rPr>
              <a:t> FLOOR HDB, 12.15-12:45</a:t>
            </a:r>
            <a:endParaRPr lang="en-GB" b="1" dirty="0">
              <a:solidFill>
                <a:schemeClr val="bg1"/>
              </a:solidFill>
              <a:latin typeface="Bierstadt" panose="020B0604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E188AA-7C17-AFA2-2CBE-122E43C1133E}"/>
              </a:ext>
            </a:extLst>
          </p:cNvPr>
          <p:cNvSpPr txBox="1"/>
          <p:nvPr/>
        </p:nvSpPr>
        <p:spPr>
          <a:xfrm>
            <a:off x="6452594" y="608152"/>
            <a:ext cx="562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NEWCASTLE POLITICS DEPARTMENT PRESENTS</a:t>
            </a:r>
            <a:r>
              <a:rPr lang="en-GB" dirty="0"/>
              <a:t>: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2C5660-A3C1-A866-BB6C-24D10BF53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63311"/>
            <a:ext cx="4613476" cy="233816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839A62-8783-ADD1-AFF2-11DAE9617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9997" y="2263312"/>
            <a:ext cx="4841302" cy="232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51CE77-21BF-33ED-E802-EF6E46E86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8504" y="2283665"/>
            <a:ext cx="2691493" cy="23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01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6C9-9B80-4E92-FBAD-218B963E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B308-0935-1E82-CE70-D2A73518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4800" dirty="0"/>
          </a:p>
          <a:p>
            <a:r>
              <a:rPr lang="en-GB" sz="4800" dirty="0"/>
              <a:t>Food for thought</a:t>
            </a:r>
          </a:p>
          <a:p>
            <a:r>
              <a:rPr lang="en-GB" sz="4800" dirty="0"/>
              <a:t>Assessment 1</a:t>
            </a:r>
          </a:p>
          <a:p>
            <a:r>
              <a:rPr lang="en-GB" sz="48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58137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F6C9-9B80-4E92-FBAD-218B963ED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for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B308-0935-1E82-CE70-D2A735181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996"/>
            <a:ext cx="10515600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this week’s seminar: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Assigned readings &amp; seminar questions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Attend lecture (pick an academic source)</a:t>
            </a:r>
          </a:p>
          <a:p>
            <a:pPr marL="742950" indent="-742950">
              <a:buFont typeface="+mj-lt"/>
              <a:buAutoNum type="arabicPeriod"/>
            </a:pPr>
            <a:r>
              <a:rPr lang="en-GB" sz="3600" dirty="0"/>
              <a:t>Watch canvas critical reading video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At the seminar:</a:t>
            </a:r>
          </a:p>
          <a:p>
            <a:pPr lvl="1"/>
            <a:r>
              <a:rPr lang="en-GB" dirty="0"/>
              <a:t>Bring along article from lecture</a:t>
            </a:r>
          </a:p>
          <a:p>
            <a:pPr lvl="1"/>
            <a:r>
              <a:rPr lang="en-GB" dirty="0"/>
              <a:t>Bring notes for seminar questions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20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829ED-A900-4F1F-CE76-D4CD7E8B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we will cover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4AEB9-DDBA-50B4-DF19-D6666442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What is a literature review?</a:t>
            </a:r>
          </a:p>
          <a:p>
            <a:r>
              <a:rPr lang="en-GB" dirty="0"/>
              <a:t>Why do we conduct literature reviews?</a:t>
            </a:r>
          </a:p>
          <a:p>
            <a:r>
              <a:rPr lang="en-GB" dirty="0"/>
              <a:t>Role of literature reviews in political research</a:t>
            </a:r>
          </a:p>
          <a:p>
            <a:r>
              <a:rPr lang="en-GB" dirty="0"/>
              <a:t>What do we mean by the ‘literature’?</a:t>
            </a:r>
          </a:p>
          <a:p>
            <a:r>
              <a:rPr lang="en-GB" dirty="0"/>
              <a:t>How do we conduct a literature review?</a:t>
            </a:r>
          </a:p>
          <a:p>
            <a:endParaRPr lang="en-GB" dirty="0"/>
          </a:p>
          <a:p>
            <a:r>
              <a:rPr lang="en-GB" dirty="0"/>
              <a:t>Interactive Library Skills Session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617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F3A0-4745-32E5-95CE-F8252A73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FCBD4-AF4C-6827-5500-C01CA4014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Research questions</a:t>
            </a:r>
          </a:p>
          <a:p>
            <a:pPr marL="0" indent="0">
              <a:buNone/>
            </a:pPr>
            <a:r>
              <a:rPr lang="en-GB" sz="3000" dirty="0"/>
              <a:t> - What you want to find out</a:t>
            </a:r>
          </a:p>
          <a:p>
            <a:pPr marL="0" indent="0">
              <a:buNone/>
            </a:pPr>
            <a:r>
              <a:rPr lang="en-GB" sz="3000" dirty="0"/>
              <a:t> - Relevance (societal, academic)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Theories and concepts</a:t>
            </a:r>
          </a:p>
          <a:p>
            <a:pPr marL="0" indent="0">
              <a:buNone/>
            </a:pPr>
            <a:r>
              <a:rPr lang="en-GB" sz="3000" dirty="0"/>
              <a:t> - Ways to make sense of and explain the social world  </a:t>
            </a:r>
          </a:p>
          <a:p>
            <a:pPr marL="0" indent="0">
              <a:buNone/>
            </a:pPr>
            <a:r>
              <a:rPr lang="en-GB" sz="3000" dirty="0"/>
              <a:t> - Relationship between concepts</a:t>
            </a:r>
          </a:p>
          <a:p>
            <a:pPr marL="0" indent="0">
              <a:buNone/>
            </a:pPr>
            <a:r>
              <a:rPr lang="en-GB" sz="3000" dirty="0"/>
              <a:t> - Potential answers to our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34437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7B454F2-ADD0-2801-7308-1D6CC28A46E5}"/>
              </a:ext>
            </a:extLst>
          </p:cNvPr>
          <p:cNvGrpSpPr/>
          <p:nvPr/>
        </p:nvGrpSpPr>
        <p:grpSpPr>
          <a:xfrm>
            <a:off x="3574508" y="1485151"/>
            <a:ext cx="4420128" cy="758373"/>
            <a:chOff x="822960" y="1950720"/>
            <a:chExt cx="1486530" cy="123952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85D37E0-ADCD-AF6D-2352-61A7063E2C54}"/>
                </a:ext>
              </a:extLst>
            </p:cNvPr>
            <p:cNvSpPr/>
            <p:nvPr/>
          </p:nvSpPr>
          <p:spPr>
            <a:xfrm>
              <a:off x="822960" y="1950720"/>
              <a:ext cx="1483360" cy="1239520"/>
            </a:xfrm>
            <a:prstGeom prst="roundRect">
              <a:avLst/>
            </a:prstGeom>
            <a:solidFill>
              <a:srgbClr val="0070C0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D0EB022-A7D5-F406-116C-4D0740E8C179}"/>
                </a:ext>
              </a:extLst>
            </p:cNvPr>
            <p:cNvSpPr txBox="1"/>
            <p:nvPr/>
          </p:nvSpPr>
          <p:spPr>
            <a:xfrm>
              <a:off x="826130" y="2216537"/>
              <a:ext cx="1483360" cy="754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Research Questions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BDB708-BF3B-CD5D-3F8F-0766FE37258B}"/>
              </a:ext>
            </a:extLst>
          </p:cNvPr>
          <p:cNvGrpSpPr/>
          <p:nvPr/>
        </p:nvGrpSpPr>
        <p:grpSpPr>
          <a:xfrm>
            <a:off x="3587006" y="2502143"/>
            <a:ext cx="4425236" cy="742869"/>
            <a:chOff x="3007360" y="1950720"/>
            <a:chExt cx="1493520" cy="1239520"/>
          </a:xfrm>
          <a:solidFill>
            <a:srgbClr val="01A08A"/>
          </a:solidFill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7818EA-E963-5E9E-E2DA-597F79463020}"/>
                </a:ext>
              </a:extLst>
            </p:cNvPr>
            <p:cNvSpPr/>
            <p:nvPr/>
          </p:nvSpPr>
          <p:spPr>
            <a:xfrm>
              <a:off x="3017520" y="1950720"/>
              <a:ext cx="1483360" cy="1239520"/>
            </a:xfrm>
            <a:prstGeom prst="roundRect">
              <a:avLst/>
            </a:prstGeom>
            <a:grpFill/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9BC8D9C-923E-B3EF-8C3A-CFDA211821A2}"/>
                </a:ext>
              </a:extLst>
            </p:cNvPr>
            <p:cNvSpPr txBox="1"/>
            <p:nvPr/>
          </p:nvSpPr>
          <p:spPr>
            <a:xfrm>
              <a:off x="3007360" y="2216536"/>
              <a:ext cx="1483360" cy="770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Literature Review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9CC2F-1D13-8EDC-3845-69F0E028BB57}"/>
              </a:ext>
            </a:extLst>
          </p:cNvPr>
          <p:cNvGrpSpPr/>
          <p:nvPr/>
        </p:nvGrpSpPr>
        <p:grpSpPr>
          <a:xfrm>
            <a:off x="3587006" y="3491264"/>
            <a:ext cx="4350692" cy="758372"/>
            <a:chOff x="4897120" y="1950720"/>
            <a:chExt cx="1483360" cy="1239520"/>
          </a:xfrm>
          <a:solidFill>
            <a:srgbClr val="F7AA58"/>
          </a:solidFill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1D3BA0A-7498-0872-9162-885AA39CF886}"/>
                </a:ext>
              </a:extLst>
            </p:cNvPr>
            <p:cNvSpPr/>
            <p:nvPr/>
          </p:nvSpPr>
          <p:spPr>
            <a:xfrm>
              <a:off x="4897120" y="1950720"/>
              <a:ext cx="1483360" cy="1239520"/>
            </a:xfrm>
            <a:prstGeom prst="roundRect">
              <a:avLst/>
            </a:prstGeom>
            <a:solidFill>
              <a:srgbClr val="E76254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DFBE331-3D2C-9E46-D38A-00069DDC76B8}"/>
                </a:ext>
              </a:extLst>
            </p:cNvPr>
            <p:cNvSpPr txBox="1"/>
            <p:nvPr/>
          </p:nvSpPr>
          <p:spPr>
            <a:xfrm>
              <a:off x="4897120" y="2216537"/>
              <a:ext cx="1483360" cy="754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Theory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776F3E-42C0-E779-9503-5A4C6AEFB818}"/>
              </a:ext>
            </a:extLst>
          </p:cNvPr>
          <p:cNvGrpSpPr/>
          <p:nvPr/>
        </p:nvGrpSpPr>
        <p:grpSpPr>
          <a:xfrm>
            <a:off x="3587106" y="4484836"/>
            <a:ext cx="4380696" cy="733538"/>
            <a:chOff x="3261360" y="4003040"/>
            <a:chExt cx="1483360" cy="1239520"/>
          </a:xfrm>
          <a:noFill/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768BD3E-580C-B519-62AA-54BF4F867955}"/>
                </a:ext>
              </a:extLst>
            </p:cNvPr>
            <p:cNvSpPr/>
            <p:nvPr/>
          </p:nvSpPr>
          <p:spPr>
            <a:xfrm>
              <a:off x="3261360" y="4003040"/>
              <a:ext cx="1483360" cy="1239520"/>
            </a:xfrm>
            <a:prstGeom prst="roundRect">
              <a:avLst/>
            </a:prstGeom>
            <a:solidFill>
              <a:srgbClr val="F7AA58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F376EBE-80C1-3D41-8372-EC6C5B65E4C1}"/>
                </a:ext>
              </a:extLst>
            </p:cNvPr>
            <p:cNvSpPr txBox="1"/>
            <p:nvPr/>
          </p:nvSpPr>
          <p:spPr>
            <a:xfrm>
              <a:off x="3261360" y="4268856"/>
              <a:ext cx="1483360" cy="78011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Data Collection &amp; Analysis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77A6DC0-F900-0A52-0363-8F9F1594D4CC}"/>
              </a:ext>
            </a:extLst>
          </p:cNvPr>
          <p:cNvGrpSpPr/>
          <p:nvPr/>
        </p:nvGrpSpPr>
        <p:grpSpPr>
          <a:xfrm>
            <a:off x="3572104" y="5497376"/>
            <a:ext cx="4366162" cy="758371"/>
            <a:chOff x="7317923" y="4822855"/>
            <a:chExt cx="1483360" cy="1239520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22DDB6F1-4914-43E2-B540-A1EFFB625BC2}"/>
                </a:ext>
              </a:extLst>
            </p:cNvPr>
            <p:cNvSpPr/>
            <p:nvPr/>
          </p:nvSpPr>
          <p:spPr>
            <a:xfrm>
              <a:off x="7317923" y="4822855"/>
              <a:ext cx="1483360" cy="1239520"/>
            </a:xfrm>
            <a:prstGeom prst="roundRect">
              <a:avLst/>
            </a:prstGeom>
            <a:solidFill>
              <a:srgbClr val="B33F62"/>
            </a:solidFill>
            <a:ln w="57150">
              <a:solidFill>
                <a:srgbClr val="203B5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7101F29-6B55-9AC5-A41A-23B123EF7786}"/>
                </a:ext>
              </a:extLst>
            </p:cNvPr>
            <p:cNvSpPr txBox="1"/>
            <p:nvPr/>
          </p:nvSpPr>
          <p:spPr>
            <a:xfrm>
              <a:off x="7317923" y="5107504"/>
              <a:ext cx="1483360" cy="7545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bg1"/>
                  </a:solidFill>
                  <a:latin typeface="Franklin Gothic Demi" panose="020B0703020102020204" pitchFamily="34" charset="0"/>
                </a:rPr>
                <a:t>Report Results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DB7E357-2910-FD93-7985-62FFBC71E64C}"/>
              </a:ext>
            </a:extLst>
          </p:cNvPr>
          <p:cNvSpPr txBox="1"/>
          <p:nvPr/>
        </p:nvSpPr>
        <p:spPr>
          <a:xfrm>
            <a:off x="593888" y="216279"/>
            <a:ext cx="10661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Gill Sans MT" panose="020B0502020104020203" pitchFamily="34" charset="0"/>
              </a:rPr>
              <a:t>Example s</a:t>
            </a:r>
            <a:r>
              <a:rPr lang="en-GB" sz="4400" dirty="0" err="1">
                <a:latin typeface="Gill Sans MT" panose="020B0502020104020203" pitchFamily="34" charset="0"/>
              </a:rPr>
              <a:t>tages</a:t>
            </a:r>
            <a:r>
              <a:rPr lang="en-GB" sz="4400" dirty="0">
                <a:latin typeface="Gill Sans MT" panose="020B0502020104020203" pitchFamily="34" charset="0"/>
              </a:rPr>
              <a:t> of a research project</a:t>
            </a:r>
          </a:p>
        </p:txBody>
      </p:sp>
    </p:spTree>
    <p:extLst>
      <p:ext uri="{BB962C8B-B14F-4D97-AF65-F5344CB8AC3E}">
        <p14:creationId xmlns:p14="http://schemas.microsoft.com/office/powerpoint/2010/main" val="3716929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D9A-B968-5A4D-6FBC-C7DFBBF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literature review?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31BC-2362-0C1D-4F13-2A3C7A9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1641513"/>
            <a:ext cx="11543490" cy="484742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3200" b="1" dirty="0"/>
              <a:t>A piece of academic writing that addresses: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What research has already been conducted on your topic?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What answers have been offered regarding your research question?</a:t>
            </a:r>
          </a:p>
          <a:p>
            <a:pPr>
              <a:lnSpc>
                <a:spcPct val="120000"/>
              </a:lnSpc>
            </a:pPr>
            <a:r>
              <a:rPr lang="en-GB" sz="3200" dirty="0"/>
              <a:t>How does your project fit into what has already been discovered?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/>
          </a:p>
          <a:p>
            <a:pPr marL="0" indent="0">
              <a:lnSpc>
                <a:spcPct val="120000"/>
              </a:lnSpc>
              <a:buNone/>
            </a:pPr>
            <a:r>
              <a:rPr lang="en-GB" sz="3200" b="1" dirty="0"/>
              <a:t>Not an essay!</a:t>
            </a:r>
          </a:p>
          <a:p>
            <a:pPr>
              <a:lnSpc>
                <a:spcPct val="120000"/>
              </a:lnSpc>
            </a:pPr>
            <a:r>
              <a:rPr lang="en-GB" sz="2400" dirty="0"/>
              <a:t>Identifying relevant studies; summarising and critically evaluating sources; arguing how we can build on this existing work</a:t>
            </a:r>
          </a:p>
        </p:txBody>
      </p:sp>
    </p:spTree>
    <p:extLst>
      <p:ext uri="{BB962C8B-B14F-4D97-AF65-F5344CB8AC3E}">
        <p14:creationId xmlns:p14="http://schemas.microsoft.com/office/powerpoint/2010/main" val="134156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73D9A-B968-5A4D-6FBC-C7DFBBF5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we conduct lit reviews?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31BC-2362-0C1D-4F13-2A3C7A964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21064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Contextualise our work within broader academic knowledge of the field </a:t>
            </a:r>
          </a:p>
          <a:p>
            <a:endParaRPr lang="en-GB" dirty="0"/>
          </a:p>
          <a:p>
            <a:r>
              <a:rPr lang="en-GB" dirty="0"/>
              <a:t>Identify understudied areas within the field</a:t>
            </a:r>
          </a:p>
          <a:p>
            <a:endParaRPr lang="en-GB" dirty="0"/>
          </a:p>
          <a:p>
            <a:r>
              <a:rPr lang="en-GB" dirty="0"/>
              <a:t>Help focus our research questions</a:t>
            </a:r>
          </a:p>
          <a:p>
            <a:endParaRPr lang="en-GB" dirty="0"/>
          </a:p>
          <a:p>
            <a:r>
              <a:rPr lang="en-GB" dirty="0"/>
              <a:t>Get familiar with relevant theory/methods</a:t>
            </a:r>
          </a:p>
        </p:txBody>
      </p:sp>
    </p:spTree>
    <p:extLst>
      <p:ext uri="{BB962C8B-B14F-4D97-AF65-F5344CB8AC3E}">
        <p14:creationId xmlns:p14="http://schemas.microsoft.com/office/powerpoint/2010/main" val="226036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23AFCB4-6ED2-4A1B-B74C-8E17736BF60B}">
  <we:reference id="3e0fcce7-415c-4081-926c-b4e449c650e4" version="1.1.0.2" store="EXCatalog" storeType="EXCatalog"/>
  <we:alternateReferences>
    <we:reference id="WA200004709" version="1.1.0.2" store="en-GB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680</Words>
  <Application>Microsoft Office PowerPoint</Application>
  <PresentationFormat>Widescreen</PresentationFormat>
  <Paragraphs>121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Aharoni</vt:lpstr>
      <vt:lpstr>Arial</vt:lpstr>
      <vt:lpstr>Bierstadt</vt:lpstr>
      <vt:lpstr>Calibri</vt:lpstr>
      <vt:lpstr>Franklin Gothic Demi</vt:lpstr>
      <vt:lpstr>Gill Sans MT</vt:lpstr>
      <vt:lpstr>Office Theme</vt:lpstr>
      <vt:lpstr>Literature Reviews</vt:lpstr>
      <vt:lpstr>PowerPoint Presentation</vt:lpstr>
      <vt:lpstr>Updates</vt:lpstr>
      <vt:lpstr>Plan for this week</vt:lpstr>
      <vt:lpstr>What we will cover</vt:lpstr>
      <vt:lpstr>Recap </vt:lpstr>
      <vt:lpstr>PowerPoint Presentation</vt:lpstr>
      <vt:lpstr>What is a literature review?</vt:lpstr>
      <vt:lpstr>Why do we conduct lit reviews?</vt:lpstr>
      <vt:lpstr>PowerPoint Presentation</vt:lpstr>
      <vt:lpstr>What makes up the ‘literature’</vt:lpstr>
      <vt:lpstr>How to conduct a lit review</vt:lpstr>
      <vt:lpstr>How to conduct a lit review</vt:lpstr>
      <vt:lpstr>How to conduct a lit review</vt:lpstr>
      <vt:lpstr>How to conduct a lit review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 – Lecture 2  Becoming a Political Researcher (POL2017)</dc:title>
  <dc:creator>brian boyle</dc:creator>
  <cp:lastModifiedBy>Brian Boyle</cp:lastModifiedBy>
  <cp:revision>168</cp:revision>
  <dcterms:created xsi:type="dcterms:W3CDTF">2023-12-20T10:52:04Z</dcterms:created>
  <dcterms:modified xsi:type="dcterms:W3CDTF">2025-02-10T10:10:37Z</dcterms:modified>
</cp:coreProperties>
</file>