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99" r:id="rId3"/>
    <p:sldId id="303" r:id="rId4"/>
    <p:sldId id="304" r:id="rId5"/>
    <p:sldId id="305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08A"/>
    <a:srgbClr val="376795"/>
    <a:srgbClr val="E76254"/>
    <a:srgbClr val="F7AA58"/>
    <a:srgbClr val="B33F62"/>
    <a:srgbClr val="4C3957"/>
    <a:srgbClr val="A003E7"/>
    <a:srgbClr val="203B56"/>
    <a:srgbClr val="72BCD5"/>
    <a:srgbClr val="7EC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171F-7F37-458B-E310-C64CC24B9571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F7A855"/>
          </a:solidFill>
          <a:ln>
            <a:solidFill>
              <a:srgbClr val="F7A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760" y="1825625"/>
            <a:ext cx="489204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B5922-6DD0-09AE-40A9-EC242DC6857E}"/>
              </a:ext>
            </a:extLst>
          </p:cNvPr>
          <p:cNvSpPr/>
          <p:nvPr userDrawn="1"/>
        </p:nvSpPr>
        <p:spPr>
          <a:xfrm>
            <a:off x="2892797" y="215225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B5CBE-ECB8-D850-33FA-52C867A9611F}"/>
              </a:ext>
            </a:extLst>
          </p:cNvPr>
          <p:cNvSpPr/>
          <p:nvPr userDrawn="1"/>
        </p:nvSpPr>
        <p:spPr>
          <a:xfrm>
            <a:off x="2892799" y="295542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FF8C6-A5E1-9C6A-E79E-405B34F814DD}"/>
              </a:ext>
            </a:extLst>
          </p:cNvPr>
          <p:cNvSpPr/>
          <p:nvPr userDrawn="1"/>
        </p:nvSpPr>
        <p:spPr>
          <a:xfrm>
            <a:off x="1827621" y="295542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F75A-002C-2529-CB1D-D09D74F122F8}"/>
              </a:ext>
            </a:extLst>
          </p:cNvPr>
          <p:cNvSpPr/>
          <p:nvPr userDrawn="1"/>
        </p:nvSpPr>
        <p:spPr>
          <a:xfrm>
            <a:off x="3836982" y="215466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0ED7E-B825-169D-5F98-6B2CD58FDAA0}"/>
              </a:ext>
            </a:extLst>
          </p:cNvPr>
          <p:cNvSpPr/>
          <p:nvPr userDrawn="1"/>
        </p:nvSpPr>
        <p:spPr>
          <a:xfrm>
            <a:off x="1827621" y="213713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89A4-D434-533C-A09D-9183CB354F82}"/>
              </a:ext>
            </a:extLst>
          </p:cNvPr>
          <p:cNvSpPr/>
          <p:nvPr userDrawn="1"/>
        </p:nvSpPr>
        <p:spPr>
          <a:xfrm>
            <a:off x="3836982" y="295542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F9D73-E78B-94A1-E5C2-22FA154344C3}"/>
              </a:ext>
            </a:extLst>
          </p:cNvPr>
          <p:cNvSpPr/>
          <p:nvPr userDrawn="1"/>
        </p:nvSpPr>
        <p:spPr>
          <a:xfrm>
            <a:off x="2922271" y="415174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5E622-FB98-73DB-5586-C0ADCB995613}"/>
              </a:ext>
            </a:extLst>
          </p:cNvPr>
          <p:cNvSpPr/>
          <p:nvPr userDrawn="1"/>
        </p:nvSpPr>
        <p:spPr>
          <a:xfrm>
            <a:off x="2922273" y="495491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642DA-A018-C45D-85CD-175791132943}"/>
              </a:ext>
            </a:extLst>
          </p:cNvPr>
          <p:cNvSpPr/>
          <p:nvPr userDrawn="1"/>
        </p:nvSpPr>
        <p:spPr>
          <a:xfrm>
            <a:off x="1857095" y="495491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73BA-C0E1-9DB6-F14F-F326ED0C8700}"/>
              </a:ext>
            </a:extLst>
          </p:cNvPr>
          <p:cNvSpPr/>
          <p:nvPr userDrawn="1"/>
        </p:nvSpPr>
        <p:spPr>
          <a:xfrm>
            <a:off x="3866456" y="415415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22483-2999-7D3D-422B-23683B72C1E1}"/>
              </a:ext>
            </a:extLst>
          </p:cNvPr>
          <p:cNvSpPr/>
          <p:nvPr userDrawn="1"/>
        </p:nvSpPr>
        <p:spPr>
          <a:xfrm>
            <a:off x="1857095" y="413662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352-04A8-CA95-2A5A-CBD134AE176C}"/>
              </a:ext>
            </a:extLst>
          </p:cNvPr>
          <p:cNvSpPr/>
          <p:nvPr userDrawn="1"/>
        </p:nvSpPr>
        <p:spPr>
          <a:xfrm>
            <a:off x="3866456" y="495491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2320" y="365125"/>
            <a:ext cx="52501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1951A-8D87-4F43-FC6B-A657181FC6FF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C020D-E67A-E299-C503-6697E5A42110}"/>
              </a:ext>
            </a:extLst>
          </p:cNvPr>
          <p:cNvSpPr/>
          <p:nvPr userDrawn="1"/>
        </p:nvSpPr>
        <p:spPr>
          <a:xfrm>
            <a:off x="1626737" y="224369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7976-0675-37B6-6301-B5E08A25B6EE}"/>
              </a:ext>
            </a:extLst>
          </p:cNvPr>
          <p:cNvSpPr/>
          <p:nvPr userDrawn="1"/>
        </p:nvSpPr>
        <p:spPr>
          <a:xfrm>
            <a:off x="1626739" y="304686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848C-7A3C-EDDF-7749-D9687FA7D534}"/>
              </a:ext>
            </a:extLst>
          </p:cNvPr>
          <p:cNvSpPr/>
          <p:nvPr userDrawn="1"/>
        </p:nvSpPr>
        <p:spPr>
          <a:xfrm>
            <a:off x="561561" y="304686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161F2-63FE-D7D0-C071-2CB3FADFBD2A}"/>
              </a:ext>
            </a:extLst>
          </p:cNvPr>
          <p:cNvSpPr/>
          <p:nvPr userDrawn="1"/>
        </p:nvSpPr>
        <p:spPr>
          <a:xfrm>
            <a:off x="2570922" y="224610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C6C8B-7D04-F1DC-88ED-4B4EE5498B39}"/>
              </a:ext>
            </a:extLst>
          </p:cNvPr>
          <p:cNvSpPr/>
          <p:nvPr userDrawn="1"/>
        </p:nvSpPr>
        <p:spPr>
          <a:xfrm>
            <a:off x="561561" y="222857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92BF5-494B-4BE4-709D-FB2112364DD6}"/>
              </a:ext>
            </a:extLst>
          </p:cNvPr>
          <p:cNvSpPr/>
          <p:nvPr userDrawn="1"/>
        </p:nvSpPr>
        <p:spPr>
          <a:xfrm>
            <a:off x="2570922" y="304686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DFB5F-12A2-63A9-95E9-BB741AD5BE28}"/>
              </a:ext>
            </a:extLst>
          </p:cNvPr>
          <p:cNvSpPr/>
          <p:nvPr userDrawn="1"/>
        </p:nvSpPr>
        <p:spPr>
          <a:xfrm>
            <a:off x="1656211" y="424318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5871CD-4399-36A1-3253-4B0BB32C4D3D}"/>
              </a:ext>
            </a:extLst>
          </p:cNvPr>
          <p:cNvSpPr/>
          <p:nvPr userDrawn="1"/>
        </p:nvSpPr>
        <p:spPr>
          <a:xfrm>
            <a:off x="1656213" y="504635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D2525-DFE5-C548-4358-DBBB03B838EE}"/>
              </a:ext>
            </a:extLst>
          </p:cNvPr>
          <p:cNvSpPr/>
          <p:nvPr userDrawn="1"/>
        </p:nvSpPr>
        <p:spPr>
          <a:xfrm>
            <a:off x="591035" y="504635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48769-125E-C9B7-16F9-5C2B1EB7A452}"/>
              </a:ext>
            </a:extLst>
          </p:cNvPr>
          <p:cNvSpPr/>
          <p:nvPr userDrawn="1"/>
        </p:nvSpPr>
        <p:spPr>
          <a:xfrm>
            <a:off x="2600396" y="424559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33E4F-DF31-F074-FDA8-6D6D35FFF0B4}"/>
              </a:ext>
            </a:extLst>
          </p:cNvPr>
          <p:cNvSpPr/>
          <p:nvPr userDrawn="1"/>
        </p:nvSpPr>
        <p:spPr>
          <a:xfrm>
            <a:off x="591035" y="422806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E0CA1-4658-0FB9-A733-3BE9DDB4D172}"/>
              </a:ext>
            </a:extLst>
          </p:cNvPr>
          <p:cNvSpPr/>
          <p:nvPr userDrawn="1"/>
        </p:nvSpPr>
        <p:spPr>
          <a:xfrm>
            <a:off x="2600396" y="504635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vox Questio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5E4-F653-D1E5-781B-5C80DA9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B1EFF-8603-5BC3-A16F-837AA23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CB76-F866-AFF2-45A8-D75DD768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FI"/>
              <a:t>POL2017 W2 L2 – Theories &amp;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7D54-9E7B-8CA3-C7DA-9BF166C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FEFA-D601-40AB-9EFD-121C9BFF3B2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89107-4708-E9D3-0A18-B23A231F8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1"/>
            <a:ext cx="10515600" cy="4399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88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09436-7DF7-BDE9-CF95-052421B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5BA71-C08F-1D0F-0F81-B919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2392D4-0138-ECBD-532E-276BBF1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033A0-C9EA-ED54-3B72-4192C4F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solidFill>
              <a:srgbClr val="376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93257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GB"/>
              <a:t>POL2017 W2 L2 – Theories &amp; Concepts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Surveys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5</a:t>
            </a:r>
          </a:p>
          <a:p>
            <a:r>
              <a:rPr lang="en-GB" dirty="0"/>
              <a:t>Becoming a Political Researcher (POL2017)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F122-505D-A7B5-B170-9BD85E65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35" y="2696726"/>
            <a:ext cx="10798882" cy="283031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dirty="0"/>
              <a:t>1) What are some of the main advantages and limitations of survey research?</a:t>
            </a:r>
          </a:p>
          <a:p>
            <a:pPr marL="0" lv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2CE6-289F-32AF-92C1-1D15499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CE2F3-48C4-2C11-A3F2-BB091FD7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Seminar Questions</a:t>
            </a:r>
          </a:p>
        </p:txBody>
      </p:sp>
    </p:spTree>
    <p:extLst>
      <p:ext uri="{BB962C8B-B14F-4D97-AF65-F5344CB8AC3E}">
        <p14:creationId xmlns:p14="http://schemas.microsoft.com/office/powerpoint/2010/main" val="35580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F122-505D-A7B5-B170-9BD85E65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9958" y="2767846"/>
            <a:ext cx="7811842" cy="416127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dirty="0"/>
              <a:t>2) What types of research questions can we answer using surveys?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2CE6-289F-32AF-92C1-1D15499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CE2F3-48C4-2C11-A3F2-BB091FD7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Seminar Questions</a:t>
            </a:r>
          </a:p>
        </p:txBody>
      </p:sp>
    </p:spTree>
    <p:extLst>
      <p:ext uri="{BB962C8B-B14F-4D97-AF65-F5344CB8AC3E}">
        <p14:creationId xmlns:p14="http://schemas.microsoft.com/office/powerpoint/2010/main" val="410809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F122-505D-A7B5-B170-9BD85E65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0959" y="3265686"/>
            <a:ext cx="9295202" cy="30030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3) What makes a good survey question?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2CE6-289F-32AF-92C1-1D15499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CE2F3-48C4-2C11-A3F2-BB091FD7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Seminar Questions</a:t>
            </a:r>
          </a:p>
        </p:txBody>
      </p:sp>
    </p:spTree>
    <p:extLst>
      <p:ext uri="{BB962C8B-B14F-4D97-AF65-F5344CB8AC3E}">
        <p14:creationId xmlns:p14="http://schemas.microsoft.com/office/powerpoint/2010/main" val="239212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C0417-914F-0804-75BE-638497CB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886" y="1460500"/>
            <a:ext cx="11110858" cy="14147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dirty="0"/>
              <a:t>Applying what we have learned, what are strengths and weaknesses of the following survey questions?</a:t>
            </a:r>
          </a:p>
          <a:p>
            <a:pPr marL="0" indent="0" algn="ctr">
              <a:buNone/>
            </a:pPr>
            <a:r>
              <a:rPr lang="en-GB" dirty="0"/>
              <a:t>How would you improve them?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B128D-0377-5A01-F6B3-0DDDCB89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5416F1-83E6-7C2F-E65B-D3C58FE5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Task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62396AB-9300-3A68-C241-EBFB6F58A22F}"/>
              </a:ext>
            </a:extLst>
          </p:cNvPr>
          <p:cNvSpPr txBox="1">
            <a:spLocks/>
          </p:cNvSpPr>
          <p:nvPr/>
        </p:nvSpPr>
        <p:spPr>
          <a:xfrm>
            <a:off x="756885" y="4071620"/>
            <a:ext cx="11029545" cy="124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7691FE3-8F24-DF0D-3666-85D7F7A93341}"/>
              </a:ext>
            </a:extLst>
          </p:cNvPr>
          <p:cNvSpPr txBox="1">
            <a:spLocks/>
          </p:cNvSpPr>
          <p:nvPr/>
        </p:nvSpPr>
        <p:spPr>
          <a:xfrm>
            <a:off x="581227" y="3227618"/>
            <a:ext cx="11029545" cy="3318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GB" b="1" dirty="0">
                <a:solidFill>
                  <a:srgbClr val="01A08A"/>
                </a:solidFill>
                <a:effectLst/>
                <a:latin typeface="National 2"/>
              </a:rPr>
              <a:t>Did you vote in the most recent election?</a:t>
            </a:r>
          </a:p>
          <a:p>
            <a:pPr marL="742950" indent="-742950">
              <a:buFont typeface="+mj-lt"/>
              <a:buAutoNum type="arabicPeriod"/>
            </a:pPr>
            <a:endParaRPr lang="en-GB" b="1" dirty="0">
              <a:solidFill>
                <a:srgbClr val="01A08A"/>
              </a:solidFill>
              <a:effectLst/>
              <a:latin typeface="National 2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b="1" dirty="0">
                <a:solidFill>
                  <a:srgbClr val="01A08A"/>
                </a:solidFill>
                <a:effectLst/>
                <a:latin typeface="National 2"/>
              </a:rPr>
              <a:t>On average, how many minutes do you spend on TikTok each month?</a:t>
            </a:r>
          </a:p>
          <a:p>
            <a:pPr marL="742950" indent="-742950">
              <a:buFont typeface="+mj-lt"/>
              <a:buAutoNum type="arabicPeriod"/>
            </a:pPr>
            <a:endParaRPr lang="en-GB" b="1" dirty="0">
              <a:solidFill>
                <a:srgbClr val="01A08A"/>
              </a:solidFill>
              <a:effectLst/>
              <a:latin typeface="National 2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b="1" dirty="0">
                <a:solidFill>
                  <a:srgbClr val="01A08A"/>
                </a:solidFill>
                <a:latin typeface="National 2"/>
              </a:rPr>
              <a:t>What are your views on Russia?</a:t>
            </a:r>
            <a:endParaRPr lang="en-GB" b="1" dirty="0">
              <a:solidFill>
                <a:srgbClr val="01A08A"/>
              </a:solidFill>
            </a:endParaRPr>
          </a:p>
          <a:p>
            <a:pPr marL="742950" indent="-742950">
              <a:buFont typeface="Arial" panose="020B0604020202020204" pitchFamily="34" charset="0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15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F122-505D-A7B5-B170-9BD85E65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758" y="1883926"/>
            <a:ext cx="11356483" cy="4161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In your groups, construct a survey question(s) to collect data about one of the following concepts:</a:t>
            </a:r>
          </a:p>
          <a:p>
            <a:pPr>
              <a:buFontTx/>
              <a:buChar char="-"/>
            </a:pPr>
            <a:r>
              <a:rPr lang="en-GB" sz="3200" dirty="0"/>
              <a:t>What will you ask?</a:t>
            </a:r>
          </a:p>
          <a:p>
            <a:pPr>
              <a:buFontTx/>
              <a:buChar char="-"/>
            </a:pPr>
            <a:r>
              <a:rPr lang="en-GB" sz="3200" dirty="0"/>
              <a:t>What type of response options will you provide?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b="1" dirty="0">
                <a:solidFill>
                  <a:srgbClr val="01A08A"/>
                </a:solidFill>
              </a:rPr>
              <a:t>Education</a:t>
            </a:r>
          </a:p>
          <a:p>
            <a:r>
              <a:rPr lang="en-GB" sz="3200" b="1" dirty="0">
                <a:solidFill>
                  <a:srgbClr val="01A08A"/>
                </a:solidFill>
              </a:rPr>
              <a:t>Attitudes towards the EU</a:t>
            </a:r>
          </a:p>
          <a:p>
            <a:r>
              <a:rPr lang="en-GB" sz="3200" b="1" dirty="0">
                <a:solidFill>
                  <a:srgbClr val="01A08A"/>
                </a:solidFill>
              </a:rPr>
              <a:t>Attitudes towards Donald Trump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2CE6-289F-32AF-92C1-1D15499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CE2F3-48C4-2C11-A3F2-BB091FD7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Task</a:t>
            </a:r>
          </a:p>
        </p:txBody>
      </p:sp>
    </p:spTree>
    <p:extLst>
      <p:ext uri="{BB962C8B-B14F-4D97-AF65-F5344CB8AC3E}">
        <p14:creationId xmlns:p14="http://schemas.microsoft.com/office/powerpoint/2010/main" val="327412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3AFCB4-6ED2-4A1B-B74C-8E17736BF60B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159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Demi</vt:lpstr>
      <vt:lpstr>Gill Sans MT</vt:lpstr>
      <vt:lpstr>National 2</vt:lpstr>
      <vt:lpstr>Office Theme</vt:lpstr>
      <vt:lpstr>Surveys</vt:lpstr>
      <vt:lpstr>Seminar Questions</vt:lpstr>
      <vt:lpstr>Seminar Questions</vt:lpstr>
      <vt:lpstr>Seminar Questions</vt:lpstr>
      <vt:lpstr>Group Task</vt:lpstr>
      <vt:lpstr>Group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Brian Boyle</cp:lastModifiedBy>
  <cp:revision>121</cp:revision>
  <dcterms:created xsi:type="dcterms:W3CDTF">2023-12-20T10:52:04Z</dcterms:created>
  <dcterms:modified xsi:type="dcterms:W3CDTF">2025-02-25T16:13:59Z</dcterms:modified>
</cp:coreProperties>
</file>