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75" r:id="rId10"/>
    <p:sldId id="269" r:id="rId11"/>
    <p:sldId id="267" r:id="rId12"/>
    <p:sldId id="270" r:id="rId13"/>
    <p:sldId id="274" r:id="rId14"/>
    <p:sldId id="273" r:id="rId15"/>
    <p:sldId id="271" r:id="rId16"/>
    <p:sldId id="272" r:id="rId17"/>
    <p:sldId id="276" r:id="rId18"/>
    <p:sldId id="278" r:id="rId19"/>
    <p:sldId id="279" r:id="rId20"/>
    <p:sldId id="277" r:id="rId21"/>
    <p:sldId id="281" r:id="rId22"/>
    <p:sldId id="280" r:id="rId23"/>
    <p:sldId id="268" r:id="rId24"/>
    <p:sldId id="282" r:id="rId25"/>
    <p:sldId id="283" r:id="rId26"/>
    <p:sldId id="286" r:id="rId27"/>
    <p:sldId id="285" r:id="rId28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29B0F-0950-4276-8AAC-D31D8B8E45DC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12BB5-EEB5-4828-97F0-7C83C5BA8F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0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003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05"/>
              </a:lnSpc>
            </a:pPr>
            <a:r>
              <a:rPr lang="en-GB" spc="30"/>
              <a:t>Boyle, Brandenburg &amp; Lemesheva</a:t>
            </a:r>
            <a:endParaRPr spc="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5F3E-4978-44A3-92CD-6905EEAF0001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64135">
              <a:lnSpc>
                <a:spcPts val="80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03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05"/>
              </a:lnSpc>
            </a:pPr>
            <a:r>
              <a:rPr lang="en-GB" spc="30"/>
              <a:t>Boyle, Brandenburg &amp; Lemesheva</a:t>
            </a:r>
            <a:endParaRPr spc="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00ED-060D-4754-9E9C-3AA228135A8B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64135">
              <a:lnSpc>
                <a:spcPts val="80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03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05"/>
              </a:lnSpc>
            </a:pPr>
            <a:r>
              <a:rPr lang="en-GB" spc="30"/>
              <a:t>Boyle, Brandenburg &amp; Lemesheva</a:t>
            </a:r>
            <a:endParaRPr spc="4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39B2-02C6-4D0D-893B-E791F35D4DDB}" type="datetime1">
              <a:rPr lang="en-US" smtClean="0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64135">
              <a:lnSpc>
                <a:spcPts val="80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03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05"/>
              </a:lnSpc>
            </a:pPr>
            <a:r>
              <a:rPr lang="en-GB" spc="30"/>
              <a:t>Boyle, Brandenburg &amp; Lemesheva</a:t>
            </a:r>
            <a:endParaRPr spc="4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88EC-2CF8-4D2F-BE01-947F52CBE09E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64135">
              <a:lnSpc>
                <a:spcPts val="80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05"/>
              </a:lnSpc>
            </a:pPr>
            <a:r>
              <a:rPr lang="en-GB" spc="30"/>
              <a:t>Boyle, Brandenburg &amp; Lemesheva</a:t>
            </a:r>
            <a:endParaRPr spc="4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09B0-BA52-48FE-97B3-E8A4FC1DA3A4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64135">
              <a:lnSpc>
                <a:spcPts val="80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388" y="167299"/>
            <a:ext cx="3656329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0030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288" y="686438"/>
            <a:ext cx="5252720" cy="2214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0962" y="3116506"/>
            <a:ext cx="1510664" cy="119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05"/>
              </a:lnSpc>
            </a:pPr>
            <a:r>
              <a:rPr lang="en-GB" spc="30"/>
              <a:t>Boyle, Brandenburg &amp; Lemesheva</a:t>
            </a:r>
            <a:endParaRPr spc="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29EC-9B15-449A-A6D3-A8A18D501688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05488" y="3116506"/>
            <a:ext cx="274320" cy="119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3054"/>
                </a:solidFill>
                <a:latin typeface="Trebuchet MS"/>
                <a:cs typeface="Trebuchet MS"/>
              </a:defRPr>
            </a:lvl1pPr>
          </a:lstStyle>
          <a:p>
            <a:pPr marL="64135">
              <a:lnSpc>
                <a:spcPts val="80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55" y="311425"/>
            <a:ext cx="4309241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GB" sz="1800" spc="120" dirty="0">
                <a:latin typeface="Gill Sans MT" panose="020B0502020104020203" pitchFamily="34" charset="0"/>
              </a:rPr>
              <a:t>Party Representation &amp; Responsiveness in Public</a:t>
            </a:r>
            <a:br>
              <a:rPr lang="en-GB" sz="1800" spc="120" dirty="0">
                <a:latin typeface="Gill Sans MT" panose="020B0502020104020203" pitchFamily="34" charset="0"/>
              </a:rPr>
            </a:br>
            <a:r>
              <a:rPr lang="en-GB" sz="1800" spc="120" dirty="0">
                <a:latin typeface="Gill Sans MT" panose="020B0502020104020203" pitchFamily="34" charset="0"/>
              </a:rPr>
              <a:t>Participation Broadcasting:</a:t>
            </a:r>
            <a:br>
              <a:rPr lang="en-GB" sz="1800" spc="120" dirty="0">
                <a:latin typeface="Gill Sans MT" panose="020B0502020104020203" pitchFamily="34" charset="0"/>
              </a:rPr>
            </a:br>
            <a:r>
              <a:rPr lang="en-GB" sz="1800" spc="120" dirty="0">
                <a:latin typeface="Gill Sans MT" panose="020B0502020104020203" pitchFamily="34" charset="0"/>
              </a:rPr>
              <a:t> </a:t>
            </a:r>
            <a:br>
              <a:rPr lang="en-GB" sz="1800" spc="120" dirty="0">
                <a:latin typeface="Gill Sans MT" panose="020B0502020104020203" pitchFamily="34" charset="0"/>
              </a:rPr>
            </a:br>
            <a:r>
              <a:rPr lang="en-GB" sz="1800" spc="120" dirty="0">
                <a:latin typeface="Gill Sans MT" panose="020B0502020104020203" pitchFamily="34" charset="0"/>
              </a:rPr>
              <a:t>BBC Question Time (1979-2019</a:t>
            </a:r>
            <a:r>
              <a:rPr lang="en-GB" sz="1800" spc="120" dirty="0"/>
              <a:t>)</a:t>
            </a:r>
            <a:endParaRPr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346058" y="2155825"/>
            <a:ext cx="3660294" cy="56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000" b="1" dirty="0">
                <a:latin typeface="Gill Sans MT" panose="020B0502020104020203" pitchFamily="34" charset="0"/>
                <a:cs typeface="Arial"/>
              </a:rPr>
              <a:t>Brian</a:t>
            </a:r>
            <a:r>
              <a:rPr lang="en-GB" sz="1000" b="1" spc="80" dirty="0">
                <a:latin typeface="Gill Sans MT" panose="020B0502020104020203" pitchFamily="34" charset="0"/>
                <a:cs typeface="Arial"/>
              </a:rPr>
              <a:t> </a:t>
            </a:r>
            <a:r>
              <a:rPr lang="en-GB" sz="1000" b="1" dirty="0">
                <a:latin typeface="Gill Sans MT" panose="020B0502020104020203" pitchFamily="34" charset="0"/>
                <a:cs typeface="Arial"/>
              </a:rPr>
              <a:t>Boyle,</a:t>
            </a:r>
            <a:r>
              <a:rPr lang="en-GB" sz="1000" b="1" spc="75" dirty="0">
                <a:latin typeface="Gill Sans MT" panose="020B0502020104020203" pitchFamily="34" charset="0"/>
                <a:cs typeface="Arial"/>
              </a:rPr>
              <a:t> </a:t>
            </a:r>
            <a:r>
              <a:rPr sz="1000" b="1" dirty="0">
                <a:latin typeface="Gill Sans MT" panose="020B0502020104020203" pitchFamily="34" charset="0"/>
                <a:cs typeface="Arial"/>
              </a:rPr>
              <a:t>Heinz</a:t>
            </a:r>
            <a:r>
              <a:rPr sz="1000" b="1" spc="75" dirty="0">
                <a:latin typeface="Gill Sans MT" panose="020B0502020104020203" pitchFamily="34" charset="0"/>
                <a:cs typeface="Arial"/>
              </a:rPr>
              <a:t> </a:t>
            </a:r>
            <a:r>
              <a:rPr sz="1000" b="1" spc="50" dirty="0">
                <a:latin typeface="Gill Sans MT" panose="020B0502020104020203" pitchFamily="34" charset="0"/>
                <a:cs typeface="Arial"/>
              </a:rPr>
              <a:t>Brandenburg,</a:t>
            </a:r>
            <a:r>
              <a:rPr sz="1000" b="1" spc="75" dirty="0">
                <a:latin typeface="Gill Sans MT" panose="020B0502020104020203" pitchFamily="34" charset="0"/>
                <a:cs typeface="Arial"/>
              </a:rPr>
              <a:t> </a:t>
            </a:r>
            <a:r>
              <a:rPr sz="1000" b="1" dirty="0">
                <a:latin typeface="Gill Sans MT" panose="020B0502020104020203" pitchFamily="34" charset="0"/>
                <a:cs typeface="Arial"/>
              </a:rPr>
              <a:t>&amp;</a:t>
            </a:r>
            <a:r>
              <a:rPr sz="1000" b="1" spc="80" dirty="0">
                <a:latin typeface="Gill Sans MT" panose="020B0502020104020203" pitchFamily="34" charset="0"/>
                <a:cs typeface="Arial"/>
              </a:rPr>
              <a:t> </a:t>
            </a:r>
            <a:r>
              <a:rPr sz="1000" b="1" dirty="0">
                <a:latin typeface="Gill Sans MT" panose="020B0502020104020203" pitchFamily="34" charset="0"/>
                <a:cs typeface="Arial"/>
              </a:rPr>
              <a:t>Yulia</a:t>
            </a:r>
            <a:r>
              <a:rPr sz="1000" b="1" spc="75" dirty="0">
                <a:latin typeface="Gill Sans MT" panose="020B0502020104020203" pitchFamily="34" charset="0"/>
                <a:cs typeface="Arial"/>
              </a:rPr>
              <a:t> </a:t>
            </a:r>
            <a:r>
              <a:rPr sz="1000" b="1" spc="40" dirty="0">
                <a:latin typeface="Gill Sans MT" panose="020B0502020104020203" pitchFamily="34" charset="0"/>
                <a:cs typeface="Arial"/>
              </a:rPr>
              <a:t>Lemesheva</a:t>
            </a:r>
            <a:endParaRPr sz="1000" dirty="0">
              <a:latin typeface="Gill Sans MT" panose="020B0502020104020203" pitchFamily="34" charset="0"/>
              <a:cs typeface="Arial"/>
            </a:endParaRPr>
          </a:p>
          <a:p>
            <a:pPr marL="12700" marR="2095500">
              <a:lnSpc>
                <a:spcPct val="112700"/>
              </a:lnSpc>
              <a:spcBef>
                <a:spcPts val="505"/>
              </a:spcBef>
            </a:pPr>
            <a:r>
              <a:rPr lang="en-GB" sz="1000" spc="20" dirty="0">
                <a:latin typeface="Gill Sans MT" panose="020B0502020104020203" pitchFamily="34" charset="0"/>
                <a:cs typeface="Trebuchet MS"/>
              </a:rPr>
              <a:t>Newcastle University</a:t>
            </a:r>
          </a:p>
          <a:p>
            <a:pPr marL="12700" marR="2095500">
              <a:lnSpc>
                <a:spcPct val="112700"/>
              </a:lnSpc>
            </a:pPr>
            <a:r>
              <a:rPr lang="en-GB" sz="1000" spc="20" dirty="0">
                <a:latin typeface="Gill Sans MT" panose="020B0502020104020203" pitchFamily="34" charset="0"/>
                <a:cs typeface="Trebuchet MS"/>
              </a:rPr>
              <a:t>University of Strathclyde</a:t>
            </a:r>
            <a:endParaRPr lang="en-GB" sz="1000" spc="-10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606" y="2938943"/>
            <a:ext cx="1069493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55" dirty="0">
                <a:latin typeface="Trebuchet MS"/>
                <a:cs typeface="Trebuchet MS"/>
              </a:rPr>
              <a:t>September</a:t>
            </a:r>
            <a:r>
              <a:rPr sz="700" spc="-30" dirty="0">
                <a:latin typeface="Trebuchet MS"/>
                <a:cs typeface="Trebuchet MS"/>
              </a:rPr>
              <a:t> </a:t>
            </a:r>
            <a:r>
              <a:rPr lang="en-GB" sz="700" spc="-10" dirty="0">
                <a:latin typeface="Trebuchet MS"/>
                <a:cs typeface="Trebuchet MS"/>
              </a:rPr>
              <a:t>13</a:t>
            </a:r>
            <a:r>
              <a:rPr sz="700" spc="-10" dirty="0">
                <a:latin typeface="Trebuchet MS"/>
                <a:cs typeface="Trebuchet MS"/>
              </a:rPr>
              <a:t>,</a:t>
            </a:r>
            <a:r>
              <a:rPr sz="700" spc="-25" dirty="0">
                <a:latin typeface="Trebuchet MS"/>
                <a:cs typeface="Trebuchet MS"/>
              </a:rPr>
              <a:t> </a:t>
            </a:r>
            <a:r>
              <a:rPr lang="en-GB" sz="700" spc="-20" dirty="0">
                <a:latin typeface="Trebuchet MS"/>
                <a:cs typeface="Trebuchet MS"/>
              </a:rPr>
              <a:t>2024</a:t>
            </a:r>
            <a:endParaRPr sz="7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3586" y="181447"/>
            <a:ext cx="1529999" cy="287996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with numbers and a line of red and blue triangles&#10;&#10;Description automatically generated with medium confidence">
            <a:extLst>
              <a:ext uri="{FF2B5EF4-FFF2-40B4-BE49-F238E27FC236}">
                <a16:creationId xmlns:a16="http://schemas.microsoft.com/office/drawing/2014/main" id="{E1FFF21C-1806-99DA-A290-61124906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8" y="31115"/>
            <a:ext cx="4876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7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graph with blue and purple triangles&#10;&#10;Description automatically generated with medium confidence">
            <a:extLst>
              <a:ext uri="{FF2B5EF4-FFF2-40B4-BE49-F238E27FC236}">
                <a16:creationId xmlns:a16="http://schemas.microsoft.com/office/drawing/2014/main" id="{F9B19ED2-8B94-7D77-068B-8F3737E3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8425"/>
            <a:ext cx="4787900" cy="31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the election&#10;&#10;Description automatically generated with medium confidence">
            <a:extLst>
              <a:ext uri="{FF2B5EF4-FFF2-40B4-BE49-F238E27FC236}">
                <a16:creationId xmlns:a16="http://schemas.microsoft.com/office/drawing/2014/main" id="{CAAF70F7-EB6D-14FE-8457-65F244C5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52917"/>
            <a:ext cx="4787900" cy="31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candidates&#10;&#10;Description automatically generated with medium confidence">
            <a:extLst>
              <a:ext uri="{FF2B5EF4-FFF2-40B4-BE49-F238E27FC236}">
                <a16:creationId xmlns:a16="http://schemas.microsoft.com/office/drawing/2014/main" id="{E6D4D15B-69D0-8807-7158-7FA4A2455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8567"/>
            <a:ext cx="4601908" cy="30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seats and seats&#10;&#10;Description automatically generated with medium confidence">
            <a:extLst>
              <a:ext uri="{FF2B5EF4-FFF2-40B4-BE49-F238E27FC236}">
                <a16:creationId xmlns:a16="http://schemas.microsoft.com/office/drawing/2014/main" id="{00078B76-C74D-34E1-D73C-C742435A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3668"/>
            <a:ext cx="4826270" cy="3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seats and seats&#10;&#10;Description automatically generated with medium confidence">
            <a:extLst>
              <a:ext uri="{FF2B5EF4-FFF2-40B4-BE49-F238E27FC236}">
                <a16:creationId xmlns:a16="http://schemas.microsoft.com/office/drawing/2014/main" id="{B559D5CD-367A-145F-19A5-E06F4D77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4" y="21580"/>
            <a:ext cx="4936920" cy="32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A37DEA2-6166-A5CF-5655-750B84540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0" y="98425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EF431-EB2D-D987-BEAC-129C610E8B38}"/>
              </a:ext>
            </a:extLst>
          </p:cNvPr>
          <p:cNvSpPr txBox="1"/>
          <p:nvPr/>
        </p:nvSpPr>
        <p:spPr>
          <a:xfrm>
            <a:off x="1054100" y="124142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Devolved Elections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4581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showing the seat share of the presidential election&#10;&#10;Description automatically generated with medium confidence">
            <a:extLst>
              <a:ext uri="{FF2B5EF4-FFF2-40B4-BE49-F238E27FC236}">
                <a16:creationId xmlns:a16="http://schemas.microsoft.com/office/drawing/2014/main" id="{1BF30694-B044-A06E-6615-32989C70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7024"/>
            <a:ext cx="4787900" cy="31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4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showing the seat share of the presidential election&#10;&#10;Description automatically generated with medium confidence">
            <a:extLst>
              <a:ext uri="{FF2B5EF4-FFF2-40B4-BE49-F238E27FC236}">
                <a16:creationId xmlns:a16="http://schemas.microsoft.com/office/drawing/2014/main" id="{4050C22C-A7FF-D128-5F03-1AFD1B74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" y="131444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88" y="167299"/>
            <a:ext cx="3656329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Background : BBC Question Time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288" y="715845"/>
            <a:ext cx="4256812" cy="20495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sz="105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B6FC-4048-36A8-B827-1E7017F1265B}"/>
              </a:ext>
            </a:extLst>
          </p:cNvPr>
          <p:cNvSpPr txBox="1"/>
          <p:nvPr/>
        </p:nvSpPr>
        <p:spPr>
          <a:xfrm>
            <a:off x="277088" y="784225"/>
            <a:ext cx="4968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latin typeface="Gill Sans MT" panose="020B0502020104020203" pitchFamily="34" charset="0"/>
              </a:rPr>
              <a:t>Pioneering format in Public Election Broadcasting(1979-)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spc="30" dirty="0">
                <a:latin typeface="Gill Sans MT" panose="020B0502020104020203" pitchFamily="34" charset="0"/>
                <a:cs typeface="Trebuchet MS"/>
              </a:rPr>
              <a:t>Weekly</a:t>
            </a:r>
            <a:r>
              <a:rPr lang="en-GB" sz="1400" spc="-1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65" dirty="0">
                <a:latin typeface="Gill Sans MT" panose="020B0502020104020203" pitchFamily="34" charset="0"/>
                <a:cs typeface="Trebuchet MS"/>
              </a:rPr>
              <a:t>panel</a:t>
            </a:r>
            <a:r>
              <a:rPr lang="en-GB" sz="1400" spc="-1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85" dirty="0">
                <a:latin typeface="Gill Sans MT" panose="020B0502020104020203" pitchFamily="34" charset="0"/>
                <a:cs typeface="Trebuchet MS"/>
              </a:rPr>
              <a:t>of</a:t>
            </a:r>
            <a:r>
              <a:rPr lang="en-GB" sz="1400" spc="-1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30" dirty="0">
                <a:latin typeface="Gill Sans MT" panose="020B0502020104020203" pitchFamily="34" charset="0"/>
                <a:cs typeface="Trebuchet MS"/>
              </a:rPr>
              <a:t>politicians,</a:t>
            </a:r>
            <a:r>
              <a:rPr lang="en-GB" sz="1400" spc="-1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55" dirty="0">
                <a:latin typeface="Gill Sans MT" panose="020B0502020104020203" pitchFamily="34" charset="0"/>
                <a:cs typeface="Trebuchet MS"/>
              </a:rPr>
              <a:t>journalists</a:t>
            </a:r>
            <a:r>
              <a:rPr lang="en-GB" sz="1400" spc="-1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30" dirty="0">
                <a:latin typeface="Gill Sans MT" panose="020B0502020104020203" pitchFamily="34" charset="0"/>
                <a:cs typeface="Trebuchet MS"/>
              </a:rPr>
              <a:t>&amp;</a:t>
            </a:r>
            <a:r>
              <a:rPr lang="en-GB" sz="1400" spc="-1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80" dirty="0">
                <a:latin typeface="Gill Sans MT" panose="020B0502020104020203" pitchFamily="34" charset="0"/>
                <a:cs typeface="Trebuchet MS"/>
              </a:rPr>
              <a:t>commentators</a:t>
            </a: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spc="20" dirty="0">
                <a:latin typeface="Gill Sans MT" panose="020B0502020104020203" pitchFamily="34" charset="0"/>
                <a:cs typeface="Trebuchet MS"/>
              </a:rPr>
              <a:t>Political </a:t>
            </a:r>
            <a:r>
              <a:rPr lang="en-GB" sz="1400" spc="60" dirty="0">
                <a:latin typeface="Gill Sans MT" panose="020B0502020104020203" pitchFamily="34" charset="0"/>
                <a:cs typeface="Trebuchet MS"/>
              </a:rPr>
              <a:t>elites</a:t>
            </a:r>
            <a:r>
              <a:rPr lang="en-GB" sz="1400" spc="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85" dirty="0">
                <a:latin typeface="Gill Sans MT" panose="020B0502020104020203" pitchFamily="34" charset="0"/>
                <a:cs typeface="Trebuchet MS"/>
              </a:rPr>
              <a:t>questioned</a:t>
            </a:r>
            <a:r>
              <a:rPr lang="en-GB" sz="1400" spc="20" dirty="0">
                <a:latin typeface="Gill Sans MT" panose="020B0502020104020203" pitchFamily="34" charset="0"/>
                <a:cs typeface="Trebuchet MS"/>
              </a:rPr>
              <a:t> directly by </a:t>
            </a:r>
            <a:r>
              <a:rPr lang="en-GB" sz="1400" spc="85" dirty="0">
                <a:latin typeface="Gill Sans MT" panose="020B0502020104020203" pitchFamily="34" charset="0"/>
                <a:cs typeface="Trebuchet MS"/>
              </a:rPr>
              <a:t>the</a:t>
            </a:r>
            <a:r>
              <a:rPr lang="en-GB" sz="1400" spc="2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40" dirty="0">
                <a:latin typeface="Gill Sans MT" panose="020B0502020104020203" pitchFamily="34" charset="0"/>
                <a:cs typeface="Trebuchet MS"/>
              </a:rPr>
              <a:t>public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spc="40" dirty="0">
              <a:latin typeface="Gill Sans MT" panose="020B0502020104020203" pitchFamily="34" charset="0"/>
              <a:cs typeface="Trebuchet M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spc="40" dirty="0">
              <a:latin typeface="Gill Sans MT" panose="020B0502020104020203" pitchFamily="34" charset="0"/>
              <a:cs typeface="Trebuchet MS"/>
            </a:endParaRPr>
          </a:p>
          <a:p>
            <a:r>
              <a:rPr lang="en-GB" sz="1400" b="1" spc="4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Trebuchet MS"/>
              </a:rPr>
              <a:t>Accusations of bias in 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spc="40" dirty="0">
                <a:latin typeface="Gill Sans MT" panose="020B0502020104020203" pitchFamily="34" charset="0"/>
                <a:cs typeface="Trebuchet MS"/>
              </a:rPr>
              <a:t>Audience, location, and </a:t>
            </a:r>
            <a:r>
              <a:rPr lang="en-GB" sz="1400" b="1" spc="4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panel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spc="40" dirty="0">
                <a:latin typeface="Gill Sans MT" panose="020B0502020104020203" pitchFamily="34" charset="0"/>
                <a:cs typeface="Trebuchet MS"/>
              </a:rPr>
              <a:t>Issues, ideology, </a:t>
            </a:r>
            <a:r>
              <a:rPr lang="en-GB" sz="1400" b="1" spc="4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party representation</a:t>
            </a:r>
            <a:endParaRPr lang="en-GB" sz="1400" b="1" dirty="0">
              <a:solidFill>
                <a:srgbClr val="0070C0"/>
              </a:solidFill>
              <a:latin typeface="Gill Sans MT" panose="020B0502020104020203" pitchFamily="34" charset="0"/>
              <a:cs typeface="Trebuchet M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EF431-EB2D-D987-BEAC-129C610E8B38}"/>
              </a:ext>
            </a:extLst>
          </p:cNvPr>
          <p:cNvSpPr txBox="1"/>
          <p:nvPr/>
        </p:nvSpPr>
        <p:spPr>
          <a:xfrm>
            <a:off x="863600" y="1089025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European Parliament</a:t>
            </a:r>
          </a:p>
          <a:p>
            <a:pPr algn="ctr"/>
            <a:r>
              <a:rPr lang="en-US" sz="2800" b="1" dirty="0"/>
              <a:t>Elections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62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showing the seat share of the seat share&#10;&#10;Description automatically generated with medium confidence">
            <a:extLst>
              <a:ext uri="{FF2B5EF4-FFF2-40B4-BE49-F238E27FC236}">
                <a16:creationId xmlns:a16="http://schemas.microsoft.com/office/drawing/2014/main" id="{06E9FF1C-4957-8894-8CC3-263261803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0475"/>
            <a:ext cx="4635500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55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political party&#10;&#10;Description automatically generated with medium confidence">
            <a:extLst>
              <a:ext uri="{FF2B5EF4-FFF2-40B4-BE49-F238E27FC236}">
                <a16:creationId xmlns:a16="http://schemas.microsoft.com/office/drawing/2014/main" id="{9AA9B19D-CC28-EF14-BCEE-D0D63F11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87352"/>
            <a:ext cx="4864100" cy="32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3EEC7-05CC-4793-5D99-E74C8EF77043}"/>
              </a:ext>
            </a:extLst>
          </p:cNvPr>
          <p:cNvSpPr txBox="1"/>
          <p:nvPr/>
        </p:nvSpPr>
        <p:spPr>
          <a:xfrm>
            <a:off x="863600" y="1012825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Cabinet and Party Rebel Appearances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5033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398D8F7-4981-F361-CE7B-09A14A12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"/>
            <a:ext cx="5765800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EE77F2D-F17A-8AEB-3E1E-71BDB7AF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"/>
            <a:ext cx="5765800" cy="3243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5E01B-371F-4571-6971-8075F06D1A6F}"/>
              </a:ext>
            </a:extLst>
          </p:cNvPr>
          <p:cNvSpPr/>
          <p:nvPr/>
        </p:nvSpPr>
        <p:spPr>
          <a:xfrm>
            <a:off x="3403600" y="1774825"/>
            <a:ext cx="2413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47BC1-01F1-049D-64EE-AE7B35BCBE4D}"/>
              </a:ext>
            </a:extLst>
          </p:cNvPr>
          <p:cNvSpPr/>
          <p:nvPr/>
        </p:nvSpPr>
        <p:spPr>
          <a:xfrm>
            <a:off x="3636481" y="250825"/>
            <a:ext cx="541819" cy="106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0A9EE-F06A-139E-2287-29CA1FD3C96D}"/>
              </a:ext>
            </a:extLst>
          </p:cNvPr>
          <p:cNvSpPr/>
          <p:nvPr/>
        </p:nvSpPr>
        <p:spPr>
          <a:xfrm>
            <a:off x="4178301" y="250825"/>
            <a:ext cx="381000" cy="106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3D6066-9ABD-F7BE-348B-5740FF4529A4}"/>
              </a:ext>
            </a:extLst>
          </p:cNvPr>
          <p:cNvSpPr/>
          <p:nvPr/>
        </p:nvSpPr>
        <p:spPr>
          <a:xfrm>
            <a:off x="1511300" y="242570"/>
            <a:ext cx="922819" cy="106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CFB70-391D-D0AE-A429-9B3490B43767}"/>
              </a:ext>
            </a:extLst>
          </p:cNvPr>
          <p:cNvSpPr/>
          <p:nvPr/>
        </p:nvSpPr>
        <p:spPr>
          <a:xfrm>
            <a:off x="673100" y="242570"/>
            <a:ext cx="838200" cy="1066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0A7BB-FED7-ECF8-7436-70BBDA7E1ADA}"/>
              </a:ext>
            </a:extLst>
          </p:cNvPr>
          <p:cNvSpPr/>
          <p:nvPr/>
        </p:nvSpPr>
        <p:spPr>
          <a:xfrm>
            <a:off x="2434119" y="1774825"/>
            <a:ext cx="969481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92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3C7F58-A77E-9E5B-8926-7A14169E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" y="174625"/>
            <a:ext cx="5185832" cy="29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5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0685-19C6-6805-A2A3-29A8A160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8" y="167299"/>
            <a:ext cx="3656329" cy="307777"/>
          </a:xfrm>
        </p:spPr>
        <p:txBody>
          <a:bodyPr/>
          <a:lstStyle/>
          <a:p>
            <a:r>
              <a:rPr lang="en-US" sz="2000" dirty="0">
                <a:latin typeface="Gill Sans MT" panose="020B0502020104020203" pitchFamily="34" charset="0"/>
              </a:rPr>
              <a:t>Summary</a:t>
            </a:r>
            <a:endParaRPr lang="en-GB" sz="2000" dirty="0">
              <a:latin typeface="Gill Sans MT" panose="020B05020201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916E-EF03-11A2-B328-1A3F3242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40" y="784225"/>
            <a:ext cx="5399812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Gill Sans MT" panose="020B0502020104020203" pitchFamily="34" charset="0"/>
              </a:rPr>
              <a:t>Party appearances largely reflective of </a:t>
            </a:r>
            <a:r>
              <a:rPr lang="en-US" sz="1400" dirty="0">
                <a:latin typeface="Gill Sans MT" panose="020B0502020104020203" pitchFamily="34" charset="0"/>
              </a:rPr>
              <a:t>general election </a:t>
            </a:r>
            <a:r>
              <a:rPr lang="en-US" sz="1400" dirty="0">
                <a:solidFill>
                  <a:srgbClr val="0070C0"/>
                </a:solidFill>
                <a:latin typeface="Gill Sans MT" panose="020B0502020104020203" pitchFamily="34" charset="0"/>
              </a:rPr>
              <a:t>vote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</a:rPr>
              <a:t>Exceptions of: </a:t>
            </a:r>
            <a:r>
              <a:rPr lang="en-US" sz="1400" dirty="0">
                <a:solidFill>
                  <a:srgbClr val="0070C0"/>
                </a:solidFill>
                <a:latin typeface="Gill Sans MT" panose="020B0502020104020203" pitchFamily="34" charset="0"/>
              </a:rPr>
              <a:t>SNP 2015, UKIP 2015</a:t>
            </a:r>
          </a:p>
          <a:p>
            <a:endParaRPr lang="en-US" sz="1400" b="0" dirty="0">
              <a:latin typeface="Gill Sans MT" panose="020B0502020104020203" pitchFamily="34" charset="0"/>
            </a:endParaRPr>
          </a:p>
          <a:p>
            <a:r>
              <a:rPr lang="en-US" sz="1400" dirty="0">
                <a:latin typeface="Gill Sans MT" panose="020B0502020104020203" pitchFamily="34" charset="0"/>
              </a:rPr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Gill Sans MT" panose="020B0502020104020203" pitchFamily="34" charset="0"/>
              </a:rPr>
              <a:t>Examine pre-post election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Gill Sans MT" panose="020B0502020104020203" pitchFamily="34" charset="0"/>
              </a:rPr>
              <a:t>Periods where main parties are divided (Brexit, Iraq War)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Gill Sans MT" panose="020B0502020104020203" pitchFamily="34" charset="0"/>
              </a:rPr>
              <a:t>Cabinet position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Gill Sans MT" panose="020B0502020104020203" pitchFamily="34" charset="0"/>
              </a:rPr>
              <a:t>Responsiveness to results versus tracking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88" y="167299"/>
            <a:ext cx="3656329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Background : BBC Question Time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288" y="715845"/>
            <a:ext cx="4256812" cy="20495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sz="105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B6FC-4048-36A8-B827-1E7017F1265B}"/>
              </a:ext>
            </a:extLst>
          </p:cNvPr>
          <p:cNvSpPr txBox="1"/>
          <p:nvPr/>
        </p:nvSpPr>
        <p:spPr>
          <a:xfrm>
            <a:off x="226288" y="615487"/>
            <a:ext cx="4968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1" i="0" u="none" strike="noStrike" baseline="0" dirty="0">
                <a:solidFill>
                  <a:schemeClr val="tx1"/>
                </a:solidFill>
                <a:latin typeface="Epilogue-Bold"/>
              </a:rPr>
              <a:t>Labour MP Rupa Huq: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70C0"/>
                </a:solidFill>
                <a:latin typeface="Epilogue-Regular"/>
              </a:rPr>
              <a:t>“</a:t>
            </a:r>
            <a:r>
              <a:rPr lang="en-US" sz="1200" b="1" i="0" u="none" strike="noStrike" baseline="0" dirty="0">
                <a:solidFill>
                  <a:srgbClr val="0070C0"/>
                </a:solidFill>
                <a:latin typeface="Epilogue-Bold"/>
              </a:rPr>
              <a:t>One barometer people have of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70C0"/>
                </a:solidFill>
                <a:latin typeface="Epilogue-Bold"/>
              </a:rPr>
              <a:t>impartiality is the panels that you see on</a:t>
            </a:r>
          </a:p>
          <a:p>
            <a:pPr algn="l"/>
            <a:r>
              <a:rPr lang="en-GB" sz="1200" b="1" i="0" u="none" strike="noStrike" baseline="0" dirty="0">
                <a:solidFill>
                  <a:srgbClr val="0070C0"/>
                </a:solidFill>
                <a:latin typeface="Epilogue-Bold"/>
              </a:rPr>
              <a:t>Question Time</a:t>
            </a:r>
            <a:r>
              <a:rPr lang="en-GB" sz="1200" b="0" i="0" u="none" strike="noStrike" baseline="0" dirty="0">
                <a:solidFill>
                  <a:srgbClr val="0070C0"/>
                </a:solidFill>
                <a:latin typeface="Epilogue-Regular"/>
              </a:rPr>
              <a:t>”.</a:t>
            </a:r>
          </a:p>
          <a:p>
            <a:pPr algn="l"/>
            <a:endParaRPr lang="en-GB" sz="1200" b="0" i="0" u="none" strike="noStrike" baseline="0" dirty="0">
              <a:solidFill>
                <a:srgbClr val="000000"/>
              </a:solidFill>
              <a:latin typeface="Epilogue-Regular"/>
            </a:endParaRPr>
          </a:p>
          <a:p>
            <a:pPr algn="l"/>
            <a:r>
              <a:rPr lang="en-US" sz="1200" b="1" i="0" u="none" strike="noStrike" baseline="0" dirty="0">
                <a:solidFill>
                  <a:schemeClr val="tx1"/>
                </a:solidFill>
                <a:latin typeface="Epilogue-Bold"/>
              </a:rPr>
              <a:t>BBC Director of Editorial Policy: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Epilogue-Regular"/>
              </a:rPr>
              <a:t>“...trying to make sure </a:t>
            </a:r>
            <a:r>
              <a:rPr lang="en-US" sz="1200" i="0" u="none" strike="noStrike" baseline="0" dirty="0">
                <a:solidFill>
                  <a:srgbClr val="000000"/>
                </a:solidFill>
                <a:latin typeface="Epilogue-Regular"/>
              </a:rPr>
              <a:t>that its </a:t>
            </a:r>
            <a:r>
              <a:rPr lang="en-US" sz="1200" i="0" u="none" strike="noStrike" baseline="0" dirty="0">
                <a:solidFill>
                  <a:srgbClr val="000000"/>
                </a:solidFill>
                <a:latin typeface="Epilogue-Bold"/>
              </a:rPr>
              <a:t>panels are</a:t>
            </a:r>
          </a:p>
          <a:p>
            <a:pPr algn="l"/>
            <a:r>
              <a:rPr lang="en-GB" sz="1200" i="0" u="none" strike="noStrike" baseline="0" dirty="0">
                <a:solidFill>
                  <a:srgbClr val="000000"/>
                </a:solidFill>
                <a:latin typeface="Epilogue-Bold"/>
              </a:rPr>
              <a:t>gender representative, are ethnically</a:t>
            </a:r>
          </a:p>
          <a:p>
            <a:pPr algn="l"/>
            <a:r>
              <a:rPr lang="en-US" sz="1200" i="0" u="none" strike="noStrike" baseline="0" dirty="0">
                <a:solidFill>
                  <a:srgbClr val="000000"/>
                </a:solidFill>
                <a:latin typeface="Epilogue-Bold"/>
              </a:rPr>
              <a:t>diverse</a:t>
            </a:r>
            <a:r>
              <a:rPr lang="en-US" sz="1200" i="0" u="none" strike="noStrike" baseline="0" dirty="0">
                <a:solidFill>
                  <a:srgbClr val="000000"/>
                </a:solidFill>
                <a:latin typeface="Epilogue-Regular"/>
              </a:rPr>
              <a:t>, are geographically disparate, are</a:t>
            </a:r>
          </a:p>
          <a:p>
            <a:pPr algn="l"/>
            <a:r>
              <a:rPr lang="en-GB" sz="1200" i="0" u="none" strike="noStrike" baseline="0" dirty="0">
                <a:solidFill>
                  <a:srgbClr val="000000"/>
                </a:solidFill>
                <a:latin typeface="Epilogue-Bold"/>
              </a:rPr>
              <a:t>socioeconomically representative</a:t>
            </a:r>
            <a:r>
              <a:rPr lang="en-GB" sz="1200" b="1" i="0" u="none" strike="noStrike" baseline="0" dirty="0">
                <a:solidFill>
                  <a:srgbClr val="000000"/>
                </a:solidFill>
                <a:latin typeface="Epilogue-Bold"/>
              </a:rPr>
              <a:t>, </a:t>
            </a:r>
            <a:r>
              <a:rPr lang="en-GB" sz="1200" i="0" u="none" strike="noStrike" baseline="0" dirty="0">
                <a:solidFill>
                  <a:srgbClr val="000000"/>
                </a:solidFill>
                <a:latin typeface="Epilogue-Bold"/>
              </a:rPr>
              <a:t>are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70C0"/>
                </a:solidFill>
                <a:latin typeface="Epilogue-Bold"/>
              </a:rPr>
              <a:t>politically representative </a:t>
            </a:r>
            <a:r>
              <a:rPr lang="en-US" sz="1200" b="1" i="0" u="none" strike="noStrike" baseline="0" dirty="0">
                <a:solidFill>
                  <a:srgbClr val="0070C0"/>
                </a:solidFill>
                <a:latin typeface="Epilogue-Regular"/>
              </a:rPr>
              <a:t>of all of the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70C0"/>
                </a:solidFill>
                <a:latin typeface="Epilogue-Regular"/>
              </a:rPr>
              <a:t>different political parties in the country</a:t>
            </a:r>
            <a:r>
              <a:rPr lang="en-US" sz="1200" b="0" i="0" u="none" strike="noStrike" baseline="0" dirty="0">
                <a:solidFill>
                  <a:srgbClr val="0070C0"/>
                </a:solidFill>
                <a:latin typeface="Epilogue-Regular"/>
              </a:rPr>
              <a:t>...”</a:t>
            </a:r>
            <a:endParaRPr lang="en-GB" sz="105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9D1BCB-BFC8-9478-F7DD-69ADA2D3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615487"/>
            <a:ext cx="2578100" cy="23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888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288" y="715845"/>
            <a:ext cx="5171212" cy="26609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2245">
              <a:lnSpc>
                <a:spcPct val="100000"/>
              </a:lnSpc>
              <a:buClr>
                <a:srgbClr val="003054"/>
              </a:buClr>
              <a:buSzPct val="114285"/>
              <a:tabLst>
                <a:tab pos="327025" algn="l"/>
              </a:tabLst>
            </a:pPr>
            <a:r>
              <a:rPr lang="en-GB" sz="1200" dirty="0">
                <a:latin typeface="Gill Sans MT" panose="020B0502020104020203" pitchFamily="34" charset="0"/>
                <a:cs typeface="Trebuchet MS"/>
              </a:rPr>
              <a:t>Aims to achieve </a:t>
            </a:r>
            <a:r>
              <a:rPr lang="en-GB" sz="1200" b="1" dirty="0">
                <a:latin typeface="Gill Sans MT" panose="020B0502020104020203" pitchFamily="34" charset="0"/>
                <a:cs typeface="Trebuchet MS"/>
              </a:rPr>
              <a:t>fair and appropriate representation from the various political parties across the UK.</a:t>
            </a:r>
          </a:p>
          <a:p>
            <a:pPr marL="182245">
              <a:lnSpc>
                <a:spcPct val="100000"/>
              </a:lnSpc>
              <a:buClr>
                <a:srgbClr val="003054"/>
              </a:buClr>
              <a:buSzPct val="114285"/>
              <a:tabLst>
                <a:tab pos="327025" algn="l"/>
              </a:tabLst>
            </a:pPr>
            <a:endParaRPr lang="en-GB" sz="1200" dirty="0"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lnSpc>
                <a:spcPct val="100000"/>
              </a:lnSpc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200" dirty="0">
                <a:latin typeface="Gill Sans MT" panose="020B0502020104020203" pitchFamily="34" charset="0"/>
                <a:cs typeface="Trebuchet MS"/>
              </a:rPr>
              <a:t>Will nearly always be a </a:t>
            </a:r>
            <a:r>
              <a:rPr lang="en-GB" sz="1200" b="1" dirty="0">
                <a:latin typeface="Gill Sans MT" panose="020B0502020104020203" pitchFamily="34" charset="0"/>
                <a:cs typeface="Trebuchet MS"/>
              </a:rPr>
              <a:t>representative from the UK government and the official opposition</a:t>
            </a:r>
          </a:p>
          <a:p>
            <a:pPr marL="327025" indent="-144780">
              <a:lnSpc>
                <a:spcPct val="100000"/>
              </a:lnSpc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lang="en-GB" sz="1200" dirty="0"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lnSpc>
                <a:spcPct val="100000"/>
              </a:lnSpc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200" dirty="0">
                <a:latin typeface="Gill Sans MT" panose="020B0502020104020203" pitchFamily="34" charset="0"/>
                <a:cs typeface="Trebuchet MS"/>
              </a:rPr>
              <a:t>‘The panel will also feature representatives from other political parties across the series, taking as our guide </a:t>
            </a:r>
            <a:r>
              <a:rPr lang="en-GB" sz="12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the level of electoral support at national level which each party enjoys</a:t>
            </a:r>
          </a:p>
          <a:p>
            <a:pPr marL="327025" indent="-144780">
              <a:lnSpc>
                <a:spcPct val="100000"/>
              </a:lnSpc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lang="en-GB" sz="1200" dirty="0"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lnSpc>
                <a:spcPct val="100000"/>
              </a:lnSpc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200" dirty="0">
                <a:latin typeface="Gill Sans MT" panose="020B0502020104020203" pitchFamily="34" charset="0"/>
                <a:cs typeface="Trebuchet MS"/>
              </a:rPr>
              <a:t>Sometimes parties may be represented by </a:t>
            </a:r>
            <a:r>
              <a:rPr lang="en-GB" sz="1200" b="1" dirty="0">
                <a:latin typeface="Gill Sans MT" panose="020B0502020104020203" pitchFamily="34" charset="0"/>
                <a:cs typeface="Trebuchet MS"/>
              </a:rPr>
              <a:t>politicians who conspicuously do not support their party leadership</a:t>
            </a:r>
            <a:r>
              <a:rPr lang="en-GB" sz="1200" dirty="0">
                <a:latin typeface="Gill Sans MT" panose="020B0502020104020203" pitchFamily="34" charset="0"/>
                <a:cs typeface="Trebuchet MS"/>
              </a:rPr>
              <a:t> – this too will be on a consistent basis.</a:t>
            </a: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sz="1200" dirty="0">
              <a:latin typeface="Gill Sans MT" panose="020B0502020104020203" pitchFamily="34" charset="0"/>
              <a:cs typeface="Trebuchet M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0C07290-EFD3-9B4D-9033-01E45D68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87" y="98425"/>
            <a:ext cx="5041100" cy="646331"/>
          </a:xfrm>
        </p:spPr>
        <p:txBody>
          <a:bodyPr/>
          <a:lstStyle/>
          <a:p>
            <a:r>
              <a:rPr lang="en-GB" sz="1400" b="1" dirty="0">
                <a:latin typeface="Gill Sans MT" panose="020B0502020104020203" pitchFamily="34" charset="0"/>
              </a:rPr>
              <a:t>How does the BBC decide which political parties are represented on Question Time? </a:t>
            </a:r>
            <a:r>
              <a:rPr lang="en-GB" sz="1400" i="1" dirty="0">
                <a:latin typeface="Gill Sans MT" panose="020B0502020104020203" pitchFamily="34" charset="0"/>
              </a:rPr>
              <a:t>(from BBCQT FAQ)</a:t>
            </a:r>
            <a:br>
              <a:rPr lang="en-GB" sz="1400" i="1" dirty="0">
                <a:latin typeface="Gill Sans MT" panose="020B0502020104020203" pitchFamily="34" charset="0"/>
              </a:rPr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032008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88" y="167299"/>
            <a:ext cx="4371112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Party support in the UK political landscape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458" y="631825"/>
            <a:ext cx="5353520" cy="224548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What does “electoral support at national level” mean and how does the BBC implement this?</a:t>
            </a:r>
          </a:p>
          <a:p>
            <a:pPr marL="353695" lvl="1" indent="-171450">
              <a:spcBef>
                <a:spcPts val="290"/>
              </a:spcBef>
              <a:buClr>
                <a:srgbClr val="003054"/>
              </a:buClr>
              <a:buSzPct val="114285"/>
              <a:buFont typeface="Wingdings" panose="05000000000000000000" pitchFamily="2" charset="2"/>
              <a:buChar char="§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Seats or votes in national elections?</a:t>
            </a:r>
          </a:p>
          <a:p>
            <a:pPr marL="353695" indent="-17145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Wingdings" panose="05000000000000000000" pitchFamily="2" charset="2"/>
              <a:buChar char="§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Opinion polls in-between elections?</a:t>
            </a:r>
          </a:p>
          <a:p>
            <a:pPr marL="353695" indent="-17145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Wingdings" panose="05000000000000000000" pitchFamily="2" charset="2"/>
              <a:buChar char="§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Results from second order elections?</a:t>
            </a:r>
          </a:p>
          <a:p>
            <a:pPr marL="353695" indent="-17145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Wingdings" panose="05000000000000000000" pitchFamily="2" charset="2"/>
              <a:buChar char="§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53695" indent="-17145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Due impartiality</a:t>
            </a:r>
          </a:p>
          <a:p>
            <a:pPr marL="353695" indent="-17145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Responsiveness vs platforming groups</a:t>
            </a:r>
          </a:p>
        </p:txBody>
      </p:sp>
    </p:spTree>
    <p:extLst>
      <p:ext uri="{BB962C8B-B14F-4D97-AF65-F5344CB8AC3E}">
        <p14:creationId xmlns:p14="http://schemas.microsoft.com/office/powerpoint/2010/main" val="60426606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88" y="167299"/>
            <a:ext cx="3656329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The stated BBC approach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538" y="631825"/>
            <a:ext cx="5418562" cy="347659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Interviewed the Executive editor of BBC Question Time 2000-2006, now Chief Advisor, Politics at the BBC</a:t>
            </a: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53695" lvl="4" indent="-171450"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Guaranteed slots for Gov and official Opposition</a:t>
            </a:r>
          </a:p>
          <a:p>
            <a:pPr marL="353695" lvl="4" indent="-171450"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Initial contact can be from </a:t>
            </a: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parties, politicians, or the show</a:t>
            </a:r>
          </a:p>
          <a:p>
            <a:pPr marL="353695" lvl="4" indent="-171450"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Other parties get </a:t>
            </a: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slots allocated on a roughly annual basis</a:t>
            </a: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Not algorithm based, but by editorial decision</a:t>
            </a: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Can also taking </a:t>
            </a: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polling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into account (e.g. when a party like Reform in 2024 consistently polls in double figures)</a:t>
            </a:r>
          </a:p>
          <a:p>
            <a:pPr marL="353695" lvl="4" indent="-171450"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53695" lvl="4" indent="-171450"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53695" lvl="5" indent="-171450">
              <a:spcBef>
                <a:spcPts val="290"/>
              </a:spcBef>
              <a:buClr>
                <a:srgbClr val="003054"/>
              </a:buClr>
              <a:buSzPct val="114285"/>
              <a:buFont typeface="Arial" panose="020B0604020202020204" pitchFamily="34" charset="0"/>
              <a:buChar char="•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sz="1400" dirty="0">
              <a:latin typeface="Gill Sans MT" panose="020B0502020104020203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6504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88" y="167299"/>
            <a:ext cx="3656329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Initial Research Aims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274" y="576681"/>
            <a:ext cx="4448426" cy="222240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lang="en-GB" sz="1050" dirty="0">
              <a:latin typeface="+mn-lt"/>
              <a:cs typeface="Trebuchet MS"/>
            </a:endParaRPr>
          </a:p>
          <a:p>
            <a:pPr marL="410845" indent="-22860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+mj-lt"/>
              <a:buAutoNum type="arabicPeriod"/>
              <a:tabLst>
                <a:tab pos="327025" algn="l"/>
              </a:tabLst>
            </a:pPr>
            <a:endParaRPr lang="en-GB" sz="1050" dirty="0">
              <a:latin typeface="+mn-lt"/>
              <a:cs typeface="Trebuchet MS"/>
            </a:endParaRPr>
          </a:p>
          <a:p>
            <a:pPr marL="410845" indent="-22860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+mj-lt"/>
              <a:buAutoNum type="arabicPeriod"/>
              <a:tabLst>
                <a:tab pos="327025" algn="l"/>
              </a:tabLst>
            </a:pP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To what extent do party appearances reflect levels of party support in terms of</a:t>
            </a:r>
            <a:r>
              <a:rPr lang="en-GB" sz="140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: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vote/seat shares; national/devolved/European elections</a:t>
            </a:r>
          </a:p>
          <a:p>
            <a:pPr marL="410845" indent="-22860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+mj-lt"/>
              <a:buAutoNum type="arabicPeriod"/>
              <a:tabLst>
                <a:tab pos="327025" algn="l"/>
              </a:tabLst>
            </a:pPr>
            <a:endParaRPr lang="en-GB" sz="1400" dirty="0">
              <a:latin typeface="Gill Sans MT" panose="020B0502020104020203" pitchFamily="34" charset="0"/>
              <a:cs typeface="Trebuchet MS"/>
            </a:endParaRPr>
          </a:p>
          <a:p>
            <a:pPr marL="410845" indent="-22860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+mj-lt"/>
              <a:buAutoNum type="arabicPeriod"/>
              <a:tabLst>
                <a:tab pos="327025" algn="l"/>
              </a:tabLst>
            </a:pP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Trace over-time variation in the composition of representatives from major parties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(cabinet, loyal backbenchers, rebels)</a:t>
            </a: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lang="en-GB" sz="1050" dirty="0">
              <a:latin typeface="+mn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8397717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88" y="167299"/>
            <a:ext cx="3656329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Data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7088" y="576681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ln w="5060">
            <a:solidFill>
              <a:srgbClr val="0030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288" y="715844"/>
            <a:ext cx="5079200" cy="2460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7025" indent="-144780"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spc="60" dirty="0">
                <a:latin typeface="Gill Sans MT" panose="020B0502020104020203" pitchFamily="34" charset="0"/>
                <a:cs typeface="Trebuchet MS"/>
              </a:rPr>
              <a:t>Collected</a:t>
            </a:r>
            <a:r>
              <a:rPr lang="en-GB" sz="1400" spc="8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panellist</a:t>
            </a:r>
            <a:r>
              <a:rPr lang="en-GB" sz="1400" spc="10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information</a:t>
            </a:r>
            <a:r>
              <a:rPr lang="en-GB" sz="1400" spc="9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50" dirty="0">
                <a:latin typeface="Gill Sans MT" panose="020B0502020104020203" pitchFamily="34" charset="0"/>
                <a:cs typeface="Trebuchet MS"/>
              </a:rPr>
              <a:t>for</a:t>
            </a:r>
            <a:r>
              <a:rPr lang="en-GB" sz="1400" spc="9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-1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all</a:t>
            </a:r>
            <a:r>
              <a:rPr lang="en-GB" sz="1400" b="1" spc="10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appearances</a:t>
            </a:r>
            <a:r>
              <a:rPr lang="en-GB" sz="1400" b="1" spc="8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7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between </a:t>
            </a: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1979-2019</a:t>
            </a:r>
            <a:r>
              <a:rPr lang="en-GB" sz="1400" b="1" spc="-2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(6300</a:t>
            </a:r>
            <a:r>
              <a:rPr lang="en-GB" sz="1400" b="1" spc="-2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6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apps,</a:t>
            </a:r>
            <a:r>
              <a:rPr lang="en-GB" sz="1400" b="1" spc="-2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-1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1400</a:t>
            </a:r>
            <a:r>
              <a:rPr lang="en-GB" sz="1400" b="1" spc="-2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8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eps)</a:t>
            </a:r>
            <a:endParaRPr lang="en-GB" sz="1400" b="1" dirty="0">
              <a:solidFill>
                <a:srgbClr val="0070C0"/>
              </a:solidFill>
              <a:latin typeface="Gill Sans MT" panose="020B0502020104020203" pitchFamily="34" charset="0"/>
              <a:cs typeface="Trebuchet MS"/>
            </a:endParaRPr>
          </a:p>
          <a:p>
            <a:pPr marL="327025" indent="-144780"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spc="60" dirty="0">
                <a:latin typeface="Gill Sans MT" panose="020B0502020104020203" pitchFamily="34" charset="0"/>
                <a:cs typeface="Trebuchet MS"/>
              </a:rPr>
              <a:t>Combination</a:t>
            </a:r>
            <a:r>
              <a:rPr lang="en-GB" sz="1400" spc="-6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spc="85" dirty="0">
                <a:latin typeface="Gill Sans MT" panose="020B0502020104020203" pitchFamily="34" charset="0"/>
                <a:cs typeface="Trebuchet MS"/>
              </a:rPr>
              <a:t>of</a:t>
            </a:r>
            <a:r>
              <a:rPr lang="en-GB" sz="1400" spc="-6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9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web-</a:t>
            </a:r>
            <a:r>
              <a:rPr lang="en-GB" sz="1400" b="1" spc="80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scraping</a:t>
            </a:r>
            <a:r>
              <a:rPr lang="en-GB" sz="1400" b="1" spc="-6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8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and</a:t>
            </a:r>
            <a:r>
              <a:rPr lang="en-GB" sz="1400" b="1" spc="-5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8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hand</a:t>
            </a:r>
            <a:r>
              <a:rPr lang="en-GB" sz="1400" b="1" spc="-5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b="1" spc="7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coding</a:t>
            </a:r>
          </a:p>
          <a:p>
            <a:pPr marL="182245">
              <a:spcBef>
                <a:spcPts val="290"/>
              </a:spcBef>
              <a:buClr>
                <a:srgbClr val="003054"/>
              </a:buClr>
              <a:buSzPct val="114285"/>
              <a:tabLst>
                <a:tab pos="327025" algn="l"/>
              </a:tabLst>
            </a:pPr>
            <a:endParaRPr lang="en-GB" sz="1400" b="1" spc="75" dirty="0">
              <a:latin typeface="Gill Sans MT" panose="020B0502020104020203" pitchFamily="34" charset="0"/>
              <a:cs typeface="Trebuchet MS"/>
            </a:endParaRPr>
          </a:p>
          <a:p>
            <a:pPr marL="182245">
              <a:spcBef>
                <a:spcPts val="290"/>
              </a:spcBef>
              <a:buClr>
                <a:srgbClr val="003054"/>
              </a:buClr>
              <a:buSzPct val="114285"/>
              <a:tabLst>
                <a:tab pos="327025" algn="l"/>
              </a:tabLst>
            </a:pPr>
            <a:r>
              <a:rPr lang="en-GB" sz="1400" b="1" spc="75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Variables</a:t>
            </a:r>
          </a:p>
          <a:p>
            <a:pPr marL="327025" indent="-144780"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Party</a:t>
            </a:r>
            <a:r>
              <a:rPr lang="en-GB" sz="1400" spc="130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affiliation,</a:t>
            </a:r>
            <a:r>
              <a:rPr lang="en-GB" sz="1400" spc="145" dirty="0">
                <a:latin typeface="Gill Sans MT" panose="020B0502020104020203" pitchFamily="34" charset="0"/>
                <a:cs typeface="Trebuchet MS"/>
              </a:rPr>
              <a:t> </a:t>
            </a:r>
            <a:r>
              <a:rPr lang="en-GB" sz="1400" dirty="0">
                <a:latin typeface="Gill Sans MT" panose="020B0502020104020203" pitchFamily="34" charset="0"/>
                <a:cs typeface="Trebuchet MS"/>
              </a:rPr>
              <a:t>cabinet/shadow cabinet membership, voting records</a:t>
            </a:r>
            <a:endParaRPr lang="en-GB" sz="1400" b="1" dirty="0">
              <a:latin typeface="Gill Sans MT" panose="020B0502020104020203" pitchFamily="34" charset="0"/>
              <a:cs typeface="Trebuchet MS"/>
            </a:endParaRPr>
          </a:p>
          <a:p>
            <a:pPr marL="182245">
              <a:spcBef>
                <a:spcPts val="290"/>
              </a:spcBef>
              <a:buClr>
                <a:srgbClr val="003054"/>
              </a:buClr>
              <a:buSzPct val="114285"/>
              <a:tabLst>
                <a:tab pos="327025" algn="l"/>
              </a:tabLst>
            </a:pPr>
            <a:r>
              <a:rPr lang="en-GB" sz="1400" b="1" dirty="0">
                <a:solidFill>
                  <a:srgbClr val="0070C0"/>
                </a:solidFill>
                <a:latin typeface="Gill Sans MT" panose="020B0502020104020203" pitchFamily="34" charset="0"/>
                <a:cs typeface="Trebuchet MS"/>
              </a:rPr>
              <a:t>Party Support</a:t>
            </a:r>
          </a:p>
          <a:p>
            <a:pPr marL="327025" indent="-144780"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r>
              <a:rPr lang="en-GB" sz="1400" dirty="0">
                <a:latin typeface="Gill Sans MT" panose="020B0502020104020203" pitchFamily="34" charset="0"/>
                <a:cs typeface="Trebuchet MS"/>
              </a:rPr>
              <a:t>Election results (General, Devolved, European)</a:t>
            </a:r>
          </a:p>
          <a:p>
            <a:pPr marL="327025" indent="-144780">
              <a:lnSpc>
                <a:spcPct val="100000"/>
              </a:lnSpc>
              <a:spcBef>
                <a:spcPts val="290"/>
              </a:spcBef>
              <a:buClr>
                <a:srgbClr val="003054"/>
              </a:buClr>
              <a:buSzPct val="114285"/>
              <a:buFont typeface="Times New Roman"/>
              <a:buChar char="•"/>
              <a:tabLst>
                <a:tab pos="327025" algn="l"/>
              </a:tabLst>
            </a:pPr>
            <a:endParaRPr sz="1400" dirty="0">
              <a:latin typeface="Gill Sans MT" panose="020B0502020104020203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061467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EF431-EB2D-D987-BEAC-129C610E8B38}"/>
              </a:ext>
            </a:extLst>
          </p:cNvPr>
          <p:cNvSpPr txBox="1"/>
          <p:nvPr/>
        </p:nvSpPr>
        <p:spPr>
          <a:xfrm>
            <a:off x="1054100" y="124142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UK General Elections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04379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546</Words>
  <Application>Microsoft Office PowerPoint</Application>
  <PresentationFormat>Custom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Epilogue-Bold</vt:lpstr>
      <vt:lpstr>Epilogue-Regular</vt:lpstr>
      <vt:lpstr>Gill Sans MT</vt:lpstr>
      <vt:lpstr>Times New Roman</vt:lpstr>
      <vt:lpstr>Trebuchet MS</vt:lpstr>
      <vt:lpstr>Wingdings</vt:lpstr>
      <vt:lpstr>Office Theme</vt:lpstr>
      <vt:lpstr>Party Representation &amp; Responsiveness in Public Participation Broadcasting:   BBC Question Time (1979-2019)</vt:lpstr>
      <vt:lpstr>Background : BBC Question Time</vt:lpstr>
      <vt:lpstr>Background : BBC Question Time</vt:lpstr>
      <vt:lpstr>How does the BBC decide which political parties are represented on Question Time? (from BBCQT FAQ) </vt:lpstr>
      <vt:lpstr>Party support in the UK political landscape</vt:lpstr>
      <vt:lpstr>The stated BBC approach</vt:lpstr>
      <vt:lpstr>Initial Research Aims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in UK Public Broadcasting - Brexit &amp; the Iraq War on BBC Question Time</dc:title>
  <dc:creator>Heinz Brandenburg, Brian Boyle &amp; Yulia Lemesheva</dc:creator>
  <cp:lastModifiedBy>Brian Boyle</cp:lastModifiedBy>
  <cp:revision>46</cp:revision>
  <dcterms:created xsi:type="dcterms:W3CDTF">2023-09-05T12:15:53Z</dcterms:created>
  <dcterms:modified xsi:type="dcterms:W3CDTF">2024-09-12T22:55:17Z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(20211117)</vt:lpwstr>
  </property>
  <property fmtid="{D5CDD505-2E9C-101B-9397-08002B2CF9AE}" pid="5" name="LastSaved">
    <vt:filetime>2023-09-05T00:00:00Z</vt:filetime>
  </property>
</Properties>
</file>