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7" r:id="rId5"/>
    <p:sldId id="257" r:id="rId6"/>
    <p:sldId id="261" r:id="rId7"/>
    <p:sldId id="263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Capital Bikeshare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Cook</a:t>
            </a:r>
            <a:r>
              <a:rPr lang="en-US"/>
              <a:t>, 21 </a:t>
            </a:r>
            <a:r>
              <a:rPr lang="en-US" dirty="0" err="1"/>
              <a:t>feb.</a:t>
            </a:r>
            <a:r>
              <a:rPr lang="en-US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8776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Absolute Source &amp; Sink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0357" y="2409181"/>
            <a:ext cx="4395787" cy="359573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97248" y="2409181"/>
            <a:ext cx="4453585" cy="3598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2368" y="1871331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16</a:t>
            </a:r>
            <a:r>
              <a:rPr lang="en-US" baseline="30000" dirty="0"/>
              <a:t>th</a:t>
            </a:r>
            <a:r>
              <a:rPr lang="en-US" dirty="0"/>
              <a:t> &amp; Harvard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9949" y="1909700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Sink: 13</a:t>
            </a:r>
            <a:r>
              <a:rPr lang="en-US" baseline="30000" dirty="0"/>
              <a:t>th</a:t>
            </a:r>
            <a:r>
              <a:rPr lang="en-US" dirty="0"/>
              <a:t>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165386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Rush Hour Patterns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112" y="1594257"/>
            <a:ext cx="4239524" cy="251775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5617" y="1593867"/>
            <a:ext cx="4317441" cy="2564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61" y="4218559"/>
            <a:ext cx="4239752" cy="2517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6365" y="116177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Morning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618" y="4218559"/>
            <a:ext cx="4239094" cy="25175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92886" y="113471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288063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Capital Bikeshare is just what it sounds: a point-to-point bicycle rental service in the DC metro area</a:t>
            </a:r>
          </a:p>
          <a:p>
            <a:pPr lvl="1"/>
            <a:r>
              <a:rPr lang="en-US" dirty="0"/>
              <a:t>408 stations in DC, MD, VA</a:t>
            </a:r>
          </a:p>
          <a:p>
            <a:pPr lvl="1"/>
            <a:r>
              <a:rPr lang="en-US" dirty="0"/>
              <a:t>Users pay based on duration of trip =&gt; most trips are short</a:t>
            </a:r>
          </a:p>
          <a:p>
            <a:pPr lvl="1"/>
            <a:r>
              <a:rPr lang="en-US" dirty="0"/>
              <a:t>Popular with commuters</a:t>
            </a:r>
          </a:p>
          <a:p>
            <a:r>
              <a:rPr lang="en-US" dirty="0"/>
              <a:t>Questions of interest</a:t>
            </a:r>
          </a:p>
          <a:p>
            <a:pPr lvl="1"/>
            <a:r>
              <a:rPr lang="en-US" dirty="0"/>
              <a:t>Limits of capacity (stations filling up, running out)</a:t>
            </a:r>
          </a:p>
          <a:p>
            <a:pPr lvl="1"/>
            <a:r>
              <a:rPr lang="en-US" dirty="0"/>
              <a:t>Need to re-balance directional traffic by trucking bikes to depleted stations</a:t>
            </a:r>
          </a:p>
        </p:txBody>
      </p:sp>
    </p:spTree>
    <p:extLst>
      <p:ext uri="{BB962C8B-B14F-4D97-AF65-F5344CB8AC3E}">
        <p14:creationId xmlns:p14="http://schemas.microsoft.com/office/powerpoint/2010/main" val="394267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from Capital Bikeshare:</a:t>
            </a:r>
          </a:p>
          <a:p>
            <a:pPr lvl="1"/>
            <a:r>
              <a:rPr lang="en-US" dirty="0"/>
              <a:t>List of stations </a:t>
            </a:r>
          </a:p>
          <a:p>
            <a:pPr lvl="2"/>
            <a:r>
              <a:rPr lang="en-US" dirty="0"/>
              <a:t>latitude &amp; longitude, capacity</a:t>
            </a:r>
          </a:p>
          <a:p>
            <a:pPr lvl="2"/>
            <a:r>
              <a:rPr lang="en-US" dirty="0"/>
              <a:t>XML format</a:t>
            </a:r>
          </a:p>
          <a:p>
            <a:pPr lvl="1"/>
            <a:r>
              <a:rPr lang="en-US" dirty="0"/>
              <a:t>Anonymous trip data (start &amp; end stations  &amp; times)</a:t>
            </a:r>
          </a:p>
          <a:p>
            <a:pPr lvl="2"/>
            <a:r>
              <a:rPr lang="en-US" dirty="0"/>
              <a:t>CSV format, one file per quarter year</a:t>
            </a:r>
          </a:p>
          <a:p>
            <a:pPr lvl="2"/>
            <a:r>
              <a:rPr lang="en-US" dirty="0"/>
              <a:t>Analyzed 2014-2016 (963 MB csv)</a:t>
            </a:r>
          </a:p>
          <a:p>
            <a:pPr lvl="1"/>
            <a:r>
              <a:rPr lang="en-US" dirty="0"/>
              <a:t>Mostly used DC because of DEM for elevation &amp; visualization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Auxiliary data:</a:t>
            </a:r>
          </a:p>
          <a:p>
            <a:pPr lvl="1"/>
            <a:r>
              <a:rPr lang="en-US" dirty="0"/>
              <a:t>Digital Elevation Model (1-meter LIDAR scan of DC)</a:t>
            </a:r>
          </a:p>
          <a:p>
            <a:pPr lvl="2"/>
            <a:r>
              <a:rPr lang="en-US" dirty="0"/>
              <a:t>Single </a:t>
            </a:r>
            <a:r>
              <a:rPr lang="en-US" dirty="0" err="1"/>
              <a:t>GeoTIFF</a:t>
            </a:r>
            <a:r>
              <a:rPr lang="en-US" dirty="0"/>
              <a:t>: 326 MB</a:t>
            </a:r>
          </a:p>
          <a:p>
            <a:pPr lvl="2"/>
            <a:r>
              <a:rPr lang="en-US" dirty="0"/>
              <a:t>Read with GDAL</a:t>
            </a:r>
          </a:p>
          <a:p>
            <a:pPr lvl="2"/>
            <a:r>
              <a:rPr lang="en-US" dirty="0"/>
              <a:t>Coordinate transform with </a:t>
            </a:r>
            <a:r>
              <a:rPr lang="en-US" dirty="0" err="1"/>
              <a:t>PyProj</a:t>
            </a:r>
            <a:r>
              <a:rPr lang="en-US" dirty="0"/>
              <a:t> (Proj.4 wrapper)</a:t>
            </a:r>
          </a:p>
          <a:p>
            <a:pPr lvl="2"/>
            <a:r>
              <a:rPr lang="en-US" dirty="0"/>
              <a:t>Had to define Maryland State Plane map projection</a:t>
            </a:r>
          </a:p>
          <a:p>
            <a:pPr lvl="3"/>
            <a:r>
              <a:rPr lang="en-US" dirty="0"/>
              <a:t>Lambert Conformal Conic with defined parameters</a:t>
            </a:r>
          </a:p>
          <a:p>
            <a:pPr lvl="3"/>
            <a:r>
              <a:rPr lang="en-US" dirty="0"/>
              <a:t>Not in standard Proj.4 WKT projection list</a:t>
            </a:r>
          </a:p>
          <a:p>
            <a:pPr lvl="1"/>
            <a:r>
              <a:rPr lang="en-US" dirty="0"/>
              <a:t>WMATA (metro) rail station locations</a:t>
            </a:r>
          </a:p>
          <a:p>
            <a:pPr lvl="2"/>
            <a:r>
              <a:rPr lang="en-US" dirty="0"/>
              <a:t>Download through URL API</a:t>
            </a:r>
          </a:p>
          <a:p>
            <a:pPr lvl="2"/>
            <a:r>
              <a:rPr lang="en-US" dirty="0"/>
              <a:t>JSON format</a:t>
            </a:r>
          </a:p>
          <a:p>
            <a:pPr lvl="1"/>
            <a:r>
              <a:rPr lang="en-US" dirty="0"/>
              <a:t>Daily weather (NOAA)</a:t>
            </a:r>
          </a:p>
          <a:p>
            <a:pPr lvl="2"/>
            <a:r>
              <a:rPr lang="en-US" dirty="0"/>
              <a:t>Web request</a:t>
            </a:r>
          </a:p>
          <a:p>
            <a:pPr lvl="2"/>
            <a:r>
              <a:rPr lang="en-US" dirty="0"/>
              <a:t>CSV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6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 2.7</a:t>
            </a:r>
          </a:p>
          <a:p>
            <a:r>
              <a:rPr lang="en-US" dirty="0" err="1"/>
              <a:t>Matplotlib</a:t>
            </a:r>
            <a:r>
              <a:rPr lang="en-US" dirty="0"/>
              <a:t> / Seaborn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GDAL</a:t>
            </a:r>
          </a:p>
          <a:p>
            <a:r>
              <a:rPr lang="en-US" dirty="0" err="1"/>
              <a:t>PyProj</a:t>
            </a:r>
            <a:r>
              <a:rPr lang="en-US" dirty="0"/>
              <a:t> / Proj.4</a:t>
            </a:r>
          </a:p>
          <a:p>
            <a:r>
              <a:rPr lang="en-US" dirty="0" err="1"/>
              <a:t>Simplejson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further analysis:</a:t>
            </a:r>
          </a:p>
          <a:p>
            <a:pPr lvl="1"/>
            <a:r>
              <a:rPr lang="en-US" dirty="0"/>
              <a:t>Spark </a:t>
            </a:r>
            <a:r>
              <a:rPr lang="en-US" dirty="0" err="1"/>
              <a:t>GraphX</a:t>
            </a:r>
            <a:endParaRPr lang="en-US" dirty="0"/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7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weekly usage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2" y="2364752"/>
            <a:ext cx="4657725" cy="1685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67" y="1747077"/>
            <a:ext cx="3726180" cy="1348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867" y="3364116"/>
            <a:ext cx="3764280" cy="1348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867" y="4981156"/>
            <a:ext cx="3726180" cy="1394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24" y="5064193"/>
            <a:ext cx="3726180" cy="13487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36035" y="1952001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usage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6730" y="461778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Wind &gt; 15 mph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50834" y="2136667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</a:t>
            </a:r>
            <a:r>
              <a:rPr lang="en-US" dirty="0" err="1"/>
              <a:t>Precip</a:t>
            </a:r>
            <a:r>
              <a:rPr lang="en-US" dirty="0"/>
              <a:t> &gt;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52146" y="3773678"/>
            <a:ext cx="21643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Temp. &gt; 85°F</a:t>
            </a:r>
          </a:p>
          <a:p>
            <a:r>
              <a:rPr lang="en-US" sz="1200" dirty="0"/>
              <a:t>Higher than average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52147" y="5454129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Temp. &lt; 40°F</a:t>
            </a:r>
          </a:p>
        </p:txBody>
      </p:sp>
    </p:spTree>
    <p:extLst>
      <p:ext uri="{BB962C8B-B14F-4D97-AF65-F5344CB8AC3E}">
        <p14:creationId xmlns:p14="http://schemas.microsoft.com/office/powerpoint/2010/main" val="172830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 Utilization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0735" r="4481" b="15356"/>
          <a:stretch/>
        </p:blipFill>
        <p:spPr>
          <a:xfrm>
            <a:off x="1289880" y="1853248"/>
            <a:ext cx="3739326" cy="428251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0474" y="2777442"/>
            <a:ext cx="3300892" cy="33246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8292" y="5406887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Yellow = high, violet = low</a:t>
            </a:r>
          </a:p>
          <a:p>
            <a:r>
              <a:rPr lang="en-US" sz="1200" dirty="0"/>
              <a:t>(square-root scale)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4500" y="2087545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– capacity relationship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51234" y="2683761"/>
            <a:ext cx="275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Union Station</a:t>
            </a:r>
          </a:p>
          <a:p>
            <a:r>
              <a:rPr lang="en-US" sz="1400" dirty="0"/>
              <a:t>(WMATA, AMTRAK)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8105914" y="3206981"/>
            <a:ext cx="945320" cy="42308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120" y="3350771"/>
            <a:ext cx="2830098" cy="22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 proximity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9782" y="2097803"/>
            <a:ext cx="6114988" cy="363155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4119" y="2097803"/>
            <a:ext cx="4931540" cy="3521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126" y="4938643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Yellow = high, violet = low</a:t>
            </a:r>
          </a:p>
          <a:p>
            <a:r>
              <a:rPr lang="en-US" sz="1200" dirty="0"/>
              <a:t>Sigmoidal scale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934" y="5073374"/>
            <a:ext cx="1681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Green: &lt; 300 meters</a:t>
            </a:r>
          </a:p>
        </p:txBody>
      </p:sp>
    </p:spTree>
    <p:extLst>
      <p:ext uri="{BB962C8B-B14F-4D97-AF65-F5344CB8AC3E}">
        <p14:creationId xmlns:p14="http://schemas.microsoft.com/office/powerpoint/2010/main" val="221683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Flux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970" y="2628348"/>
            <a:ext cx="5095766" cy="23954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19270" y="1105926"/>
            <a:ext cx="4395788" cy="2610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8948" y="5265530"/>
            <a:ext cx="3491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Absolute flux: bikes arriving – bikes departing</a:t>
            </a:r>
          </a:p>
          <a:p>
            <a:r>
              <a:rPr lang="en-US" sz="1200" dirty="0"/>
              <a:t>Relative flux: absolute / total trips</a:t>
            </a:r>
          </a:p>
          <a:p>
            <a:endParaRPr lang="en-US" sz="1200" dirty="0"/>
          </a:p>
          <a:p>
            <a:r>
              <a:rPr lang="en-US" sz="1200" dirty="0"/>
              <a:t>Sources tend to be high elevation</a:t>
            </a:r>
          </a:p>
          <a:p>
            <a:r>
              <a:rPr lang="en-US" sz="1200" dirty="0"/>
              <a:t>Sinks tend to be low elevation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270" y="3826071"/>
            <a:ext cx="4395788" cy="26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6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Assymetric</a:t>
            </a:r>
            <a:r>
              <a:rPr lang="en-US" dirty="0"/>
              <a:t> traffic by route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7237" y="2823386"/>
            <a:ext cx="4981235" cy="24951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945" y="2027142"/>
            <a:ext cx="4396341" cy="4200245"/>
          </a:xfrm>
        </p:spPr>
        <p:txBody>
          <a:bodyPr/>
          <a:lstStyle/>
          <a:p>
            <a:r>
              <a:rPr lang="en-US" dirty="0"/>
              <a:t>Riders clearly prefer downhill rides</a:t>
            </a:r>
          </a:p>
          <a:p>
            <a:r>
              <a:rPr lang="en-US" dirty="0"/>
              <a:t>Weekend and weekday riders show similar behavior</a:t>
            </a:r>
          </a:p>
          <a:p>
            <a:r>
              <a:rPr lang="en-US" dirty="0"/>
              <a:t>Data seems to suggest more than one trend at play</a:t>
            </a:r>
          </a:p>
          <a:p>
            <a:pPr lvl="1"/>
            <a:r>
              <a:rPr lang="en-US" dirty="0"/>
              <a:t>Trips to metro may be less sensitive</a:t>
            </a:r>
          </a:p>
          <a:p>
            <a:pPr lvl="1"/>
            <a:r>
              <a:rPr lang="en-US" dirty="0"/>
              <a:t>Trips between metro stations may be more sensitive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75565" y="2027142"/>
                <a:ext cx="12942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65" y="2027142"/>
                <a:ext cx="1294200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377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399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Ion</vt:lpstr>
      <vt:lpstr>Capital Bikeshare Analytics</vt:lpstr>
      <vt:lpstr>Overview</vt:lpstr>
      <vt:lpstr>Data</vt:lpstr>
      <vt:lpstr>Tools</vt:lpstr>
      <vt:lpstr>Average weekly usage</vt:lpstr>
      <vt:lpstr>Station Utilization</vt:lpstr>
      <vt:lpstr>Metro proximity</vt:lpstr>
      <vt:lpstr>Bicycle Flux</vt:lpstr>
      <vt:lpstr>Assymetric traffic by route</vt:lpstr>
      <vt:lpstr>Largest Absolute Source &amp; Sink</vt:lpstr>
      <vt:lpstr>Rush Hour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 Analytics</dc:title>
  <dc:creator>Ben</dc:creator>
  <cp:lastModifiedBy>Ben</cp:lastModifiedBy>
  <cp:revision>20</cp:revision>
  <dcterms:created xsi:type="dcterms:W3CDTF">2017-02-21T18:20:18Z</dcterms:created>
  <dcterms:modified xsi:type="dcterms:W3CDTF">2017-02-21T19:46:59Z</dcterms:modified>
</cp:coreProperties>
</file>