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C7CF-6DAF-4AE3-BD0F-84FC7F9735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100C41-F7D0-4737-A789-7B201E8405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9DB313-76E1-4D87-8E1E-CE005AC63257}"/>
              </a:ext>
            </a:extLst>
          </p:cNvPr>
          <p:cNvSpPr>
            <a:spLocks noGrp="1"/>
          </p:cNvSpPr>
          <p:nvPr>
            <p:ph type="dt" sz="half" idx="10"/>
          </p:nvPr>
        </p:nvSpPr>
        <p:spPr/>
        <p:txBody>
          <a:bodyPr/>
          <a:lstStyle/>
          <a:p>
            <a:fld id="{0F2414BA-78C2-4F97-BDA6-E044CDEFA07E}" type="datetimeFigureOut">
              <a:rPr lang="en-IN" smtClean="0"/>
              <a:t>07-07-2019</a:t>
            </a:fld>
            <a:endParaRPr lang="en-IN"/>
          </a:p>
        </p:txBody>
      </p:sp>
      <p:sp>
        <p:nvSpPr>
          <p:cNvPr id="5" name="Footer Placeholder 4">
            <a:extLst>
              <a:ext uri="{FF2B5EF4-FFF2-40B4-BE49-F238E27FC236}">
                <a16:creationId xmlns:a16="http://schemas.microsoft.com/office/drawing/2014/main" id="{2E967A11-E7B1-46DD-B3E4-E9CAB5D1BF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772129-C88B-446F-B262-B6A7AB5BCA8F}"/>
              </a:ext>
            </a:extLst>
          </p:cNvPr>
          <p:cNvSpPr>
            <a:spLocks noGrp="1"/>
          </p:cNvSpPr>
          <p:nvPr>
            <p:ph type="sldNum" sz="quarter" idx="12"/>
          </p:nvPr>
        </p:nvSpPr>
        <p:spPr/>
        <p:txBody>
          <a:bodyPr/>
          <a:lstStyle/>
          <a:p>
            <a:fld id="{8D744D31-6412-47D9-9407-EC8805A2D413}" type="slidenum">
              <a:rPr lang="en-IN" smtClean="0"/>
              <a:t>‹#›</a:t>
            </a:fld>
            <a:endParaRPr lang="en-IN"/>
          </a:p>
        </p:txBody>
      </p:sp>
    </p:spTree>
    <p:extLst>
      <p:ext uri="{BB962C8B-B14F-4D97-AF65-F5344CB8AC3E}">
        <p14:creationId xmlns:p14="http://schemas.microsoft.com/office/powerpoint/2010/main" val="1040221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1FEC3-1DF5-4F40-A4EB-BBF96C1E5B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3E515C-729A-47D4-82CD-B368B68640A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D64244-A8A5-4825-B262-92E292D1EC8B}"/>
              </a:ext>
            </a:extLst>
          </p:cNvPr>
          <p:cNvSpPr>
            <a:spLocks noGrp="1"/>
          </p:cNvSpPr>
          <p:nvPr>
            <p:ph type="dt" sz="half" idx="10"/>
          </p:nvPr>
        </p:nvSpPr>
        <p:spPr/>
        <p:txBody>
          <a:bodyPr/>
          <a:lstStyle/>
          <a:p>
            <a:fld id="{0F2414BA-78C2-4F97-BDA6-E044CDEFA07E}" type="datetimeFigureOut">
              <a:rPr lang="en-IN" smtClean="0"/>
              <a:t>07-07-2019</a:t>
            </a:fld>
            <a:endParaRPr lang="en-IN"/>
          </a:p>
        </p:txBody>
      </p:sp>
      <p:sp>
        <p:nvSpPr>
          <p:cNvPr id="5" name="Footer Placeholder 4">
            <a:extLst>
              <a:ext uri="{FF2B5EF4-FFF2-40B4-BE49-F238E27FC236}">
                <a16:creationId xmlns:a16="http://schemas.microsoft.com/office/drawing/2014/main" id="{234883A7-2D54-428A-835B-AEB699FD19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AFF4E8-4FF8-4858-9D87-9A41A648E4BE}"/>
              </a:ext>
            </a:extLst>
          </p:cNvPr>
          <p:cNvSpPr>
            <a:spLocks noGrp="1"/>
          </p:cNvSpPr>
          <p:nvPr>
            <p:ph type="sldNum" sz="quarter" idx="12"/>
          </p:nvPr>
        </p:nvSpPr>
        <p:spPr/>
        <p:txBody>
          <a:bodyPr/>
          <a:lstStyle/>
          <a:p>
            <a:fld id="{8D744D31-6412-47D9-9407-EC8805A2D413}" type="slidenum">
              <a:rPr lang="en-IN" smtClean="0"/>
              <a:t>‹#›</a:t>
            </a:fld>
            <a:endParaRPr lang="en-IN"/>
          </a:p>
        </p:txBody>
      </p:sp>
    </p:spTree>
    <p:extLst>
      <p:ext uri="{BB962C8B-B14F-4D97-AF65-F5344CB8AC3E}">
        <p14:creationId xmlns:p14="http://schemas.microsoft.com/office/powerpoint/2010/main" val="2651525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2D244D-D5DC-44F3-9975-C5B52156F1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523177-0449-4D39-AF6E-91BA9FEEAD4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FF3138-8ED7-4B6D-8AF1-1C568CE4C397}"/>
              </a:ext>
            </a:extLst>
          </p:cNvPr>
          <p:cNvSpPr>
            <a:spLocks noGrp="1"/>
          </p:cNvSpPr>
          <p:nvPr>
            <p:ph type="dt" sz="half" idx="10"/>
          </p:nvPr>
        </p:nvSpPr>
        <p:spPr/>
        <p:txBody>
          <a:bodyPr/>
          <a:lstStyle/>
          <a:p>
            <a:fld id="{0F2414BA-78C2-4F97-BDA6-E044CDEFA07E}" type="datetimeFigureOut">
              <a:rPr lang="en-IN" smtClean="0"/>
              <a:t>07-07-2019</a:t>
            </a:fld>
            <a:endParaRPr lang="en-IN"/>
          </a:p>
        </p:txBody>
      </p:sp>
      <p:sp>
        <p:nvSpPr>
          <p:cNvPr id="5" name="Footer Placeholder 4">
            <a:extLst>
              <a:ext uri="{FF2B5EF4-FFF2-40B4-BE49-F238E27FC236}">
                <a16:creationId xmlns:a16="http://schemas.microsoft.com/office/drawing/2014/main" id="{F1052028-9321-479B-A0C3-E3567793BF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9C91FC-8E55-47CC-A84F-87D6FE2BC472}"/>
              </a:ext>
            </a:extLst>
          </p:cNvPr>
          <p:cNvSpPr>
            <a:spLocks noGrp="1"/>
          </p:cNvSpPr>
          <p:nvPr>
            <p:ph type="sldNum" sz="quarter" idx="12"/>
          </p:nvPr>
        </p:nvSpPr>
        <p:spPr/>
        <p:txBody>
          <a:bodyPr/>
          <a:lstStyle/>
          <a:p>
            <a:fld id="{8D744D31-6412-47D9-9407-EC8805A2D413}" type="slidenum">
              <a:rPr lang="en-IN" smtClean="0"/>
              <a:t>‹#›</a:t>
            </a:fld>
            <a:endParaRPr lang="en-IN"/>
          </a:p>
        </p:txBody>
      </p:sp>
    </p:spTree>
    <p:extLst>
      <p:ext uri="{BB962C8B-B14F-4D97-AF65-F5344CB8AC3E}">
        <p14:creationId xmlns:p14="http://schemas.microsoft.com/office/powerpoint/2010/main" val="351495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FF3C1-EE30-4AC0-ADFD-3E28792D42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23ADE9-5885-4130-95BC-F3515BB391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E4B93D-F618-4BB4-9322-B9AD22220D9E}"/>
              </a:ext>
            </a:extLst>
          </p:cNvPr>
          <p:cNvSpPr>
            <a:spLocks noGrp="1"/>
          </p:cNvSpPr>
          <p:nvPr>
            <p:ph type="dt" sz="half" idx="10"/>
          </p:nvPr>
        </p:nvSpPr>
        <p:spPr/>
        <p:txBody>
          <a:bodyPr/>
          <a:lstStyle/>
          <a:p>
            <a:fld id="{0F2414BA-78C2-4F97-BDA6-E044CDEFA07E}" type="datetimeFigureOut">
              <a:rPr lang="en-IN" smtClean="0"/>
              <a:t>07-07-2019</a:t>
            </a:fld>
            <a:endParaRPr lang="en-IN"/>
          </a:p>
        </p:txBody>
      </p:sp>
      <p:sp>
        <p:nvSpPr>
          <p:cNvPr id="5" name="Footer Placeholder 4">
            <a:extLst>
              <a:ext uri="{FF2B5EF4-FFF2-40B4-BE49-F238E27FC236}">
                <a16:creationId xmlns:a16="http://schemas.microsoft.com/office/drawing/2014/main" id="{64741489-47C5-457F-BFEC-3AF02390BE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099979-A88A-4A03-B9D6-D3EF37B83D09}"/>
              </a:ext>
            </a:extLst>
          </p:cNvPr>
          <p:cNvSpPr>
            <a:spLocks noGrp="1"/>
          </p:cNvSpPr>
          <p:nvPr>
            <p:ph type="sldNum" sz="quarter" idx="12"/>
          </p:nvPr>
        </p:nvSpPr>
        <p:spPr/>
        <p:txBody>
          <a:bodyPr/>
          <a:lstStyle/>
          <a:p>
            <a:fld id="{8D744D31-6412-47D9-9407-EC8805A2D413}" type="slidenum">
              <a:rPr lang="en-IN" smtClean="0"/>
              <a:t>‹#›</a:t>
            </a:fld>
            <a:endParaRPr lang="en-IN"/>
          </a:p>
        </p:txBody>
      </p:sp>
    </p:spTree>
    <p:extLst>
      <p:ext uri="{BB962C8B-B14F-4D97-AF65-F5344CB8AC3E}">
        <p14:creationId xmlns:p14="http://schemas.microsoft.com/office/powerpoint/2010/main" val="2005629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C7F8D-A3D4-41E2-B59B-E15122D14A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5CF0A3-1B09-4078-9E8C-C4205248D4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CB68B1E-48E9-46FE-8F8E-37472A44909E}"/>
              </a:ext>
            </a:extLst>
          </p:cNvPr>
          <p:cNvSpPr>
            <a:spLocks noGrp="1"/>
          </p:cNvSpPr>
          <p:nvPr>
            <p:ph type="dt" sz="half" idx="10"/>
          </p:nvPr>
        </p:nvSpPr>
        <p:spPr/>
        <p:txBody>
          <a:bodyPr/>
          <a:lstStyle/>
          <a:p>
            <a:fld id="{0F2414BA-78C2-4F97-BDA6-E044CDEFA07E}" type="datetimeFigureOut">
              <a:rPr lang="en-IN" smtClean="0"/>
              <a:t>07-07-2019</a:t>
            </a:fld>
            <a:endParaRPr lang="en-IN"/>
          </a:p>
        </p:txBody>
      </p:sp>
      <p:sp>
        <p:nvSpPr>
          <p:cNvPr id="5" name="Footer Placeholder 4">
            <a:extLst>
              <a:ext uri="{FF2B5EF4-FFF2-40B4-BE49-F238E27FC236}">
                <a16:creationId xmlns:a16="http://schemas.microsoft.com/office/drawing/2014/main" id="{98390649-4E87-44C6-BB74-166F0A3FE4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8B440E-7D97-4B73-8225-3ADF530F0257}"/>
              </a:ext>
            </a:extLst>
          </p:cNvPr>
          <p:cNvSpPr>
            <a:spLocks noGrp="1"/>
          </p:cNvSpPr>
          <p:nvPr>
            <p:ph type="sldNum" sz="quarter" idx="12"/>
          </p:nvPr>
        </p:nvSpPr>
        <p:spPr/>
        <p:txBody>
          <a:bodyPr/>
          <a:lstStyle/>
          <a:p>
            <a:fld id="{8D744D31-6412-47D9-9407-EC8805A2D413}" type="slidenum">
              <a:rPr lang="en-IN" smtClean="0"/>
              <a:t>‹#›</a:t>
            </a:fld>
            <a:endParaRPr lang="en-IN"/>
          </a:p>
        </p:txBody>
      </p:sp>
    </p:spTree>
    <p:extLst>
      <p:ext uri="{BB962C8B-B14F-4D97-AF65-F5344CB8AC3E}">
        <p14:creationId xmlns:p14="http://schemas.microsoft.com/office/powerpoint/2010/main" val="69841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EA0E-0357-4A9B-A4F5-07FD59C52B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C8EB6D-FC45-411C-B0CF-0FB01560EFC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AB25CE-C296-4F13-A6B1-97376D25B99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BE92B3-C446-4BF1-80AF-474B80572AA9}"/>
              </a:ext>
            </a:extLst>
          </p:cNvPr>
          <p:cNvSpPr>
            <a:spLocks noGrp="1"/>
          </p:cNvSpPr>
          <p:nvPr>
            <p:ph type="dt" sz="half" idx="10"/>
          </p:nvPr>
        </p:nvSpPr>
        <p:spPr/>
        <p:txBody>
          <a:bodyPr/>
          <a:lstStyle/>
          <a:p>
            <a:fld id="{0F2414BA-78C2-4F97-BDA6-E044CDEFA07E}" type="datetimeFigureOut">
              <a:rPr lang="en-IN" smtClean="0"/>
              <a:t>07-07-2019</a:t>
            </a:fld>
            <a:endParaRPr lang="en-IN"/>
          </a:p>
        </p:txBody>
      </p:sp>
      <p:sp>
        <p:nvSpPr>
          <p:cNvPr id="6" name="Footer Placeholder 5">
            <a:extLst>
              <a:ext uri="{FF2B5EF4-FFF2-40B4-BE49-F238E27FC236}">
                <a16:creationId xmlns:a16="http://schemas.microsoft.com/office/drawing/2014/main" id="{A77AF82C-69D3-438C-A98D-C75DC8AAA6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0FA87E-2790-46FF-92F2-939B1048CD7E}"/>
              </a:ext>
            </a:extLst>
          </p:cNvPr>
          <p:cNvSpPr>
            <a:spLocks noGrp="1"/>
          </p:cNvSpPr>
          <p:nvPr>
            <p:ph type="sldNum" sz="quarter" idx="12"/>
          </p:nvPr>
        </p:nvSpPr>
        <p:spPr/>
        <p:txBody>
          <a:bodyPr/>
          <a:lstStyle/>
          <a:p>
            <a:fld id="{8D744D31-6412-47D9-9407-EC8805A2D413}" type="slidenum">
              <a:rPr lang="en-IN" smtClean="0"/>
              <a:t>‹#›</a:t>
            </a:fld>
            <a:endParaRPr lang="en-IN"/>
          </a:p>
        </p:txBody>
      </p:sp>
    </p:spTree>
    <p:extLst>
      <p:ext uri="{BB962C8B-B14F-4D97-AF65-F5344CB8AC3E}">
        <p14:creationId xmlns:p14="http://schemas.microsoft.com/office/powerpoint/2010/main" val="1384238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A2837-FEFE-48A1-85DA-6BB753ABA7F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38B10E-F111-414D-8577-B4DEE95356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509EDF2-BAC2-44A6-8B09-8FE389AAD95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5069A0-A3BC-4F6D-AA9A-F02C2E8871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3FEA633-F5F8-4069-9D76-13D9E7D689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A8311F-2A4E-4772-9006-B59FE5022C88}"/>
              </a:ext>
            </a:extLst>
          </p:cNvPr>
          <p:cNvSpPr>
            <a:spLocks noGrp="1"/>
          </p:cNvSpPr>
          <p:nvPr>
            <p:ph type="dt" sz="half" idx="10"/>
          </p:nvPr>
        </p:nvSpPr>
        <p:spPr/>
        <p:txBody>
          <a:bodyPr/>
          <a:lstStyle/>
          <a:p>
            <a:fld id="{0F2414BA-78C2-4F97-BDA6-E044CDEFA07E}" type="datetimeFigureOut">
              <a:rPr lang="en-IN" smtClean="0"/>
              <a:t>07-07-2019</a:t>
            </a:fld>
            <a:endParaRPr lang="en-IN"/>
          </a:p>
        </p:txBody>
      </p:sp>
      <p:sp>
        <p:nvSpPr>
          <p:cNvPr id="8" name="Footer Placeholder 7">
            <a:extLst>
              <a:ext uri="{FF2B5EF4-FFF2-40B4-BE49-F238E27FC236}">
                <a16:creationId xmlns:a16="http://schemas.microsoft.com/office/drawing/2014/main" id="{ACA8F4FD-6DBB-4C11-9602-DF52663E58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EF78C1-302D-43E6-90D0-0E7D09D94D9D}"/>
              </a:ext>
            </a:extLst>
          </p:cNvPr>
          <p:cNvSpPr>
            <a:spLocks noGrp="1"/>
          </p:cNvSpPr>
          <p:nvPr>
            <p:ph type="sldNum" sz="quarter" idx="12"/>
          </p:nvPr>
        </p:nvSpPr>
        <p:spPr/>
        <p:txBody>
          <a:bodyPr/>
          <a:lstStyle/>
          <a:p>
            <a:fld id="{8D744D31-6412-47D9-9407-EC8805A2D413}" type="slidenum">
              <a:rPr lang="en-IN" smtClean="0"/>
              <a:t>‹#›</a:t>
            </a:fld>
            <a:endParaRPr lang="en-IN"/>
          </a:p>
        </p:txBody>
      </p:sp>
    </p:spTree>
    <p:extLst>
      <p:ext uri="{BB962C8B-B14F-4D97-AF65-F5344CB8AC3E}">
        <p14:creationId xmlns:p14="http://schemas.microsoft.com/office/powerpoint/2010/main" val="3915945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92CF-B4CD-4B14-B6E7-38DF2E2C93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DFD74-CA57-41BE-B1A6-FE05500CE9F7}"/>
              </a:ext>
            </a:extLst>
          </p:cNvPr>
          <p:cNvSpPr>
            <a:spLocks noGrp="1"/>
          </p:cNvSpPr>
          <p:nvPr>
            <p:ph type="dt" sz="half" idx="10"/>
          </p:nvPr>
        </p:nvSpPr>
        <p:spPr/>
        <p:txBody>
          <a:bodyPr/>
          <a:lstStyle/>
          <a:p>
            <a:fld id="{0F2414BA-78C2-4F97-BDA6-E044CDEFA07E}" type="datetimeFigureOut">
              <a:rPr lang="en-IN" smtClean="0"/>
              <a:t>07-07-2019</a:t>
            </a:fld>
            <a:endParaRPr lang="en-IN"/>
          </a:p>
        </p:txBody>
      </p:sp>
      <p:sp>
        <p:nvSpPr>
          <p:cNvPr id="4" name="Footer Placeholder 3">
            <a:extLst>
              <a:ext uri="{FF2B5EF4-FFF2-40B4-BE49-F238E27FC236}">
                <a16:creationId xmlns:a16="http://schemas.microsoft.com/office/drawing/2014/main" id="{EBFA8E7F-F854-4A44-9001-BCF9C95B2C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708208-1174-4A86-A3C8-F72088240A9F}"/>
              </a:ext>
            </a:extLst>
          </p:cNvPr>
          <p:cNvSpPr>
            <a:spLocks noGrp="1"/>
          </p:cNvSpPr>
          <p:nvPr>
            <p:ph type="sldNum" sz="quarter" idx="12"/>
          </p:nvPr>
        </p:nvSpPr>
        <p:spPr/>
        <p:txBody>
          <a:bodyPr/>
          <a:lstStyle/>
          <a:p>
            <a:fld id="{8D744D31-6412-47D9-9407-EC8805A2D413}" type="slidenum">
              <a:rPr lang="en-IN" smtClean="0"/>
              <a:t>‹#›</a:t>
            </a:fld>
            <a:endParaRPr lang="en-IN"/>
          </a:p>
        </p:txBody>
      </p:sp>
    </p:spTree>
    <p:extLst>
      <p:ext uri="{BB962C8B-B14F-4D97-AF65-F5344CB8AC3E}">
        <p14:creationId xmlns:p14="http://schemas.microsoft.com/office/powerpoint/2010/main" val="53420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016825-2C79-41D5-A4CC-3AED8D0C96C0}"/>
              </a:ext>
            </a:extLst>
          </p:cNvPr>
          <p:cNvSpPr>
            <a:spLocks noGrp="1"/>
          </p:cNvSpPr>
          <p:nvPr>
            <p:ph type="dt" sz="half" idx="10"/>
          </p:nvPr>
        </p:nvSpPr>
        <p:spPr/>
        <p:txBody>
          <a:bodyPr/>
          <a:lstStyle/>
          <a:p>
            <a:fld id="{0F2414BA-78C2-4F97-BDA6-E044CDEFA07E}" type="datetimeFigureOut">
              <a:rPr lang="en-IN" smtClean="0"/>
              <a:t>07-07-2019</a:t>
            </a:fld>
            <a:endParaRPr lang="en-IN"/>
          </a:p>
        </p:txBody>
      </p:sp>
      <p:sp>
        <p:nvSpPr>
          <p:cNvPr id="3" name="Footer Placeholder 2">
            <a:extLst>
              <a:ext uri="{FF2B5EF4-FFF2-40B4-BE49-F238E27FC236}">
                <a16:creationId xmlns:a16="http://schemas.microsoft.com/office/drawing/2014/main" id="{F441C941-1264-4CDB-83C8-6BBCBE85FB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D3CD2F-0476-4658-A1C0-5D13A8D9A4A9}"/>
              </a:ext>
            </a:extLst>
          </p:cNvPr>
          <p:cNvSpPr>
            <a:spLocks noGrp="1"/>
          </p:cNvSpPr>
          <p:nvPr>
            <p:ph type="sldNum" sz="quarter" idx="12"/>
          </p:nvPr>
        </p:nvSpPr>
        <p:spPr/>
        <p:txBody>
          <a:bodyPr/>
          <a:lstStyle/>
          <a:p>
            <a:fld id="{8D744D31-6412-47D9-9407-EC8805A2D413}" type="slidenum">
              <a:rPr lang="en-IN" smtClean="0"/>
              <a:t>‹#›</a:t>
            </a:fld>
            <a:endParaRPr lang="en-IN"/>
          </a:p>
        </p:txBody>
      </p:sp>
    </p:spTree>
    <p:extLst>
      <p:ext uri="{BB962C8B-B14F-4D97-AF65-F5344CB8AC3E}">
        <p14:creationId xmlns:p14="http://schemas.microsoft.com/office/powerpoint/2010/main" val="2292076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29E6C-24F3-4109-BFD0-1FF4600D7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2D7041-E805-4E60-80EF-157AFEC29A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7121E3-96C0-4280-B4D1-E18043F77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37998A-B303-4CDA-A781-6DE907B182B9}"/>
              </a:ext>
            </a:extLst>
          </p:cNvPr>
          <p:cNvSpPr>
            <a:spLocks noGrp="1"/>
          </p:cNvSpPr>
          <p:nvPr>
            <p:ph type="dt" sz="half" idx="10"/>
          </p:nvPr>
        </p:nvSpPr>
        <p:spPr/>
        <p:txBody>
          <a:bodyPr/>
          <a:lstStyle/>
          <a:p>
            <a:fld id="{0F2414BA-78C2-4F97-BDA6-E044CDEFA07E}" type="datetimeFigureOut">
              <a:rPr lang="en-IN" smtClean="0"/>
              <a:t>07-07-2019</a:t>
            </a:fld>
            <a:endParaRPr lang="en-IN"/>
          </a:p>
        </p:txBody>
      </p:sp>
      <p:sp>
        <p:nvSpPr>
          <p:cNvPr id="6" name="Footer Placeholder 5">
            <a:extLst>
              <a:ext uri="{FF2B5EF4-FFF2-40B4-BE49-F238E27FC236}">
                <a16:creationId xmlns:a16="http://schemas.microsoft.com/office/drawing/2014/main" id="{5742858D-8B62-49EA-A1D8-C9945CABB9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B3BEA7-EF1B-41C4-85D5-44EB31168C6E}"/>
              </a:ext>
            </a:extLst>
          </p:cNvPr>
          <p:cNvSpPr>
            <a:spLocks noGrp="1"/>
          </p:cNvSpPr>
          <p:nvPr>
            <p:ph type="sldNum" sz="quarter" idx="12"/>
          </p:nvPr>
        </p:nvSpPr>
        <p:spPr/>
        <p:txBody>
          <a:bodyPr/>
          <a:lstStyle/>
          <a:p>
            <a:fld id="{8D744D31-6412-47D9-9407-EC8805A2D413}" type="slidenum">
              <a:rPr lang="en-IN" smtClean="0"/>
              <a:t>‹#›</a:t>
            </a:fld>
            <a:endParaRPr lang="en-IN"/>
          </a:p>
        </p:txBody>
      </p:sp>
    </p:spTree>
    <p:extLst>
      <p:ext uri="{BB962C8B-B14F-4D97-AF65-F5344CB8AC3E}">
        <p14:creationId xmlns:p14="http://schemas.microsoft.com/office/powerpoint/2010/main" val="1784371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2451E-2B44-4983-9476-9BC15078E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4D1CC7B-EE89-452E-AB84-78E039278E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5E0D51-8494-45A7-A97D-343463EC94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736261-0C5C-41B1-A6F8-F4A85895C95B}"/>
              </a:ext>
            </a:extLst>
          </p:cNvPr>
          <p:cNvSpPr>
            <a:spLocks noGrp="1"/>
          </p:cNvSpPr>
          <p:nvPr>
            <p:ph type="dt" sz="half" idx="10"/>
          </p:nvPr>
        </p:nvSpPr>
        <p:spPr/>
        <p:txBody>
          <a:bodyPr/>
          <a:lstStyle/>
          <a:p>
            <a:fld id="{0F2414BA-78C2-4F97-BDA6-E044CDEFA07E}" type="datetimeFigureOut">
              <a:rPr lang="en-IN" smtClean="0"/>
              <a:t>07-07-2019</a:t>
            </a:fld>
            <a:endParaRPr lang="en-IN"/>
          </a:p>
        </p:txBody>
      </p:sp>
      <p:sp>
        <p:nvSpPr>
          <p:cNvPr id="6" name="Footer Placeholder 5">
            <a:extLst>
              <a:ext uri="{FF2B5EF4-FFF2-40B4-BE49-F238E27FC236}">
                <a16:creationId xmlns:a16="http://schemas.microsoft.com/office/drawing/2014/main" id="{979E7269-A6C8-4D10-A162-6ABBAEE84C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8583E9-30A9-461B-BE99-14EAA91F013D}"/>
              </a:ext>
            </a:extLst>
          </p:cNvPr>
          <p:cNvSpPr>
            <a:spLocks noGrp="1"/>
          </p:cNvSpPr>
          <p:nvPr>
            <p:ph type="sldNum" sz="quarter" idx="12"/>
          </p:nvPr>
        </p:nvSpPr>
        <p:spPr/>
        <p:txBody>
          <a:bodyPr/>
          <a:lstStyle/>
          <a:p>
            <a:fld id="{8D744D31-6412-47D9-9407-EC8805A2D413}" type="slidenum">
              <a:rPr lang="en-IN" smtClean="0"/>
              <a:t>‹#›</a:t>
            </a:fld>
            <a:endParaRPr lang="en-IN"/>
          </a:p>
        </p:txBody>
      </p:sp>
    </p:spTree>
    <p:extLst>
      <p:ext uri="{BB962C8B-B14F-4D97-AF65-F5344CB8AC3E}">
        <p14:creationId xmlns:p14="http://schemas.microsoft.com/office/powerpoint/2010/main" val="33634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30568E-FB32-48F4-B4F9-379706356C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EFA9AC-0379-48A8-B37E-7A64AEE267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924390-BB5E-4ADC-AACF-3C2735AAA2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2414BA-78C2-4F97-BDA6-E044CDEFA07E}" type="datetimeFigureOut">
              <a:rPr lang="en-IN" smtClean="0"/>
              <a:t>07-07-2019</a:t>
            </a:fld>
            <a:endParaRPr lang="en-IN"/>
          </a:p>
        </p:txBody>
      </p:sp>
      <p:sp>
        <p:nvSpPr>
          <p:cNvPr id="5" name="Footer Placeholder 4">
            <a:extLst>
              <a:ext uri="{FF2B5EF4-FFF2-40B4-BE49-F238E27FC236}">
                <a16:creationId xmlns:a16="http://schemas.microsoft.com/office/drawing/2014/main" id="{A2013BC3-CBE5-4186-96C5-0C8178873B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832B81-4EA1-4EC0-AB80-A1894CB182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44D31-6412-47D9-9407-EC8805A2D413}" type="slidenum">
              <a:rPr lang="en-IN" smtClean="0"/>
              <a:t>‹#›</a:t>
            </a:fld>
            <a:endParaRPr lang="en-IN"/>
          </a:p>
        </p:txBody>
      </p:sp>
    </p:spTree>
    <p:extLst>
      <p:ext uri="{BB962C8B-B14F-4D97-AF65-F5344CB8AC3E}">
        <p14:creationId xmlns:p14="http://schemas.microsoft.com/office/powerpoint/2010/main" val="1074645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FDE4A-4105-4C8E-B00A-9A3DF68473D2}"/>
              </a:ext>
            </a:extLst>
          </p:cNvPr>
          <p:cNvSpPr>
            <a:spLocks noGrp="1"/>
          </p:cNvSpPr>
          <p:nvPr>
            <p:ph type="ctrTitle"/>
          </p:nvPr>
        </p:nvSpPr>
        <p:spPr/>
        <p:txBody>
          <a:bodyPr/>
          <a:lstStyle/>
          <a:p>
            <a:r>
              <a:rPr lang="en-IN" dirty="0"/>
              <a:t>Text2KG – Design Document</a:t>
            </a:r>
          </a:p>
        </p:txBody>
      </p:sp>
      <p:sp>
        <p:nvSpPr>
          <p:cNvPr id="3" name="Subtitle 2">
            <a:extLst>
              <a:ext uri="{FF2B5EF4-FFF2-40B4-BE49-F238E27FC236}">
                <a16:creationId xmlns:a16="http://schemas.microsoft.com/office/drawing/2014/main" id="{CCC9FB8D-498B-4922-888E-433923C08678}"/>
              </a:ext>
            </a:extLst>
          </p:cNvPr>
          <p:cNvSpPr>
            <a:spLocks noGrp="1"/>
          </p:cNvSpPr>
          <p:nvPr>
            <p:ph type="subTitle" idx="1"/>
          </p:nvPr>
        </p:nvSpPr>
        <p:spPr>
          <a:xfrm>
            <a:off x="5712642" y="3602038"/>
            <a:ext cx="4955357" cy="1655762"/>
          </a:xfrm>
        </p:spPr>
        <p:txBody>
          <a:bodyPr/>
          <a:lstStyle/>
          <a:p>
            <a:pPr algn="l"/>
            <a:r>
              <a:rPr lang="en-IN" dirty="0"/>
              <a:t>By Biswapratap Chatterjee,</a:t>
            </a:r>
          </a:p>
        </p:txBody>
      </p:sp>
    </p:spTree>
    <p:extLst>
      <p:ext uri="{BB962C8B-B14F-4D97-AF65-F5344CB8AC3E}">
        <p14:creationId xmlns:p14="http://schemas.microsoft.com/office/powerpoint/2010/main" val="3170494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377FB-AF4B-4608-8130-4200A3A747F2}"/>
              </a:ext>
            </a:extLst>
          </p:cNvPr>
          <p:cNvSpPr>
            <a:spLocks noGrp="1"/>
          </p:cNvSpPr>
          <p:nvPr>
            <p:ph type="title"/>
          </p:nvPr>
        </p:nvSpPr>
        <p:spPr>
          <a:xfrm>
            <a:off x="838200" y="366823"/>
            <a:ext cx="10515600" cy="1325563"/>
          </a:xfrm>
        </p:spPr>
        <p:txBody>
          <a:bodyPr/>
          <a:lstStyle/>
          <a:p>
            <a:r>
              <a:rPr lang="en-IN" dirty="0"/>
              <a:t>High Level Design</a:t>
            </a:r>
          </a:p>
        </p:txBody>
      </p:sp>
      <p:sp>
        <p:nvSpPr>
          <p:cNvPr id="4" name="Rectangle 3">
            <a:extLst>
              <a:ext uri="{FF2B5EF4-FFF2-40B4-BE49-F238E27FC236}">
                <a16:creationId xmlns:a16="http://schemas.microsoft.com/office/drawing/2014/main" id="{74233030-BA42-4C6E-BA49-FB5050977BF6}"/>
              </a:ext>
            </a:extLst>
          </p:cNvPr>
          <p:cNvSpPr/>
          <p:nvPr/>
        </p:nvSpPr>
        <p:spPr>
          <a:xfrm>
            <a:off x="395926" y="1690688"/>
            <a:ext cx="1442300" cy="473006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Corpus Management Service</a:t>
            </a:r>
          </a:p>
        </p:txBody>
      </p:sp>
      <p:sp>
        <p:nvSpPr>
          <p:cNvPr id="22" name="Rectangle 21">
            <a:extLst>
              <a:ext uri="{FF2B5EF4-FFF2-40B4-BE49-F238E27FC236}">
                <a16:creationId xmlns:a16="http://schemas.microsoft.com/office/drawing/2014/main" id="{15598D0F-5CF6-4E72-9658-3AB99B2B532C}"/>
              </a:ext>
            </a:extLst>
          </p:cNvPr>
          <p:cNvSpPr/>
          <p:nvPr/>
        </p:nvSpPr>
        <p:spPr>
          <a:xfrm>
            <a:off x="2593158" y="1690687"/>
            <a:ext cx="1286759" cy="473006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Embedding Service</a:t>
            </a:r>
          </a:p>
        </p:txBody>
      </p:sp>
      <p:sp>
        <p:nvSpPr>
          <p:cNvPr id="25" name="Arrow: Right 24">
            <a:extLst>
              <a:ext uri="{FF2B5EF4-FFF2-40B4-BE49-F238E27FC236}">
                <a16:creationId xmlns:a16="http://schemas.microsoft.com/office/drawing/2014/main" id="{DD6EFE7A-A0D1-4867-AF2A-AACCA00F5D4B}"/>
              </a:ext>
            </a:extLst>
          </p:cNvPr>
          <p:cNvSpPr/>
          <p:nvPr/>
        </p:nvSpPr>
        <p:spPr>
          <a:xfrm>
            <a:off x="1937995" y="3874416"/>
            <a:ext cx="546755" cy="311085"/>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 name="Rectangle 107">
            <a:extLst>
              <a:ext uri="{FF2B5EF4-FFF2-40B4-BE49-F238E27FC236}">
                <a16:creationId xmlns:a16="http://schemas.microsoft.com/office/drawing/2014/main" id="{8EAB890E-D595-4A86-A41A-6679D8D16543}"/>
              </a:ext>
            </a:extLst>
          </p:cNvPr>
          <p:cNvSpPr/>
          <p:nvPr/>
        </p:nvSpPr>
        <p:spPr>
          <a:xfrm>
            <a:off x="4689942" y="1688080"/>
            <a:ext cx="1286759" cy="473006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Latent Knowledge Extraction Service</a:t>
            </a:r>
          </a:p>
        </p:txBody>
      </p:sp>
      <p:sp>
        <p:nvSpPr>
          <p:cNvPr id="109" name="Rectangle 108">
            <a:extLst>
              <a:ext uri="{FF2B5EF4-FFF2-40B4-BE49-F238E27FC236}">
                <a16:creationId xmlns:a16="http://schemas.microsoft.com/office/drawing/2014/main" id="{55A02DAD-51DD-4814-BC93-3082A5C30893}"/>
              </a:ext>
            </a:extLst>
          </p:cNvPr>
          <p:cNvSpPr/>
          <p:nvPr/>
        </p:nvSpPr>
        <p:spPr>
          <a:xfrm>
            <a:off x="6759222" y="1688081"/>
            <a:ext cx="1286759" cy="473006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KG Generation Service</a:t>
            </a:r>
          </a:p>
        </p:txBody>
      </p:sp>
      <p:sp>
        <p:nvSpPr>
          <p:cNvPr id="110" name="Rectangle 109">
            <a:extLst>
              <a:ext uri="{FF2B5EF4-FFF2-40B4-BE49-F238E27FC236}">
                <a16:creationId xmlns:a16="http://schemas.microsoft.com/office/drawing/2014/main" id="{6DF2E3DE-6FF6-4F08-893C-CC7C8B57F4AA}"/>
              </a:ext>
            </a:extLst>
          </p:cNvPr>
          <p:cNvSpPr/>
          <p:nvPr/>
        </p:nvSpPr>
        <p:spPr>
          <a:xfrm>
            <a:off x="10472790" y="1690687"/>
            <a:ext cx="1286759" cy="473006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KG Database Service</a:t>
            </a:r>
          </a:p>
        </p:txBody>
      </p:sp>
      <p:sp>
        <p:nvSpPr>
          <p:cNvPr id="111" name="Arrow: Right 110">
            <a:extLst>
              <a:ext uri="{FF2B5EF4-FFF2-40B4-BE49-F238E27FC236}">
                <a16:creationId xmlns:a16="http://schemas.microsoft.com/office/drawing/2014/main" id="{1E3212F7-9030-41DD-8BF9-FA4B18AB04A8}"/>
              </a:ext>
            </a:extLst>
          </p:cNvPr>
          <p:cNvSpPr/>
          <p:nvPr/>
        </p:nvSpPr>
        <p:spPr>
          <a:xfrm>
            <a:off x="4033298" y="3897572"/>
            <a:ext cx="546755" cy="311085"/>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 name="Arrow: Right 111">
            <a:extLst>
              <a:ext uri="{FF2B5EF4-FFF2-40B4-BE49-F238E27FC236}">
                <a16:creationId xmlns:a16="http://schemas.microsoft.com/office/drawing/2014/main" id="{E930FDDE-FCFE-4075-8556-FF2217F0B917}"/>
              </a:ext>
            </a:extLst>
          </p:cNvPr>
          <p:cNvSpPr/>
          <p:nvPr/>
        </p:nvSpPr>
        <p:spPr>
          <a:xfrm>
            <a:off x="6130082" y="3897572"/>
            <a:ext cx="546755" cy="311085"/>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Arrow: Right 112">
            <a:extLst>
              <a:ext uri="{FF2B5EF4-FFF2-40B4-BE49-F238E27FC236}">
                <a16:creationId xmlns:a16="http://schemas.microsoft.com/office/drawing/2014/main" id="{DF990CC3-597B-45BE-8239-FB00AB2638FD}"/>
              </a:ext>
            </a:extLst>
          </p:cNvPr>
          <p:cNvSpPr/>
          <p:nvPr/>
        </p:nvSpPr>
        <p:spPr>
          <a:xfrm>
            <a:off x="9954712" y="3874003"/>
            <a:ext cx="452483" cy="311498"/>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722D9B4A-7394-441B-AD80-5A2FC8D57BFF}"/>
              </a:ext>
            </a:extLst>
          </p:cNvPr>
          <p:cNvSpPr/>
          <p:nvPr/>
        </p:nvSpPr>
        <p:spPr>
          <a:xfrm>
            <a:off x="8585568" y="1688080"/>
            <a:ext cx="1253864" cy="473006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Doc2KG Embedding Service</a:t>
            </a:r>
          </a:p>
        </p:txBody>
      </p:sp>
      <p:sp>
        <p:nvSpPr>
          <p:cNvPr id="13" name="Arrow: Right 12">
            <a:extLst>
              <a:ext uri="{FF2B5EF4-FFF2-40B4-BE49-F238E27FC236}">
                <a16:creationId xmlns:a16="http://schemas.microsoft.com/office/drawing/2014/main" id="{F36A44B3-0E9C-4E24-8A7C-4CF60909DDEF}"/>
              </a:ext>
            </a:extLst>
          </p:cNvPr>
          <p:cNvSpPr/>
          <p:nvPr/>
        </p:nvSpPr>
        <p:spPr>
          <a:xfrm>
            <a:off x="8089533" y="3897572"/>
            <a:ext cx="452483" cy="311498"/>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95105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08EA9-A056-4713-8E61-CF99BAB15929}"/>
              </a:ext>
            </a:extLst>
          </p:cNvPr>
          <p:cNvSpPr>
            <a:spLocks noGrp="1"/>
          </p:cNvSpPr>
          <p:nvPr>
            <p:ph type="title"/>
          </p:nvPr>
        </p:nvSpPr>
        <p:spPr>
          <a:xfrm>
            <a:off x="838200" y="365125"/>
            <a:ext cx="10515600" cy="1325563"/>
          </a:xfrm>
        </p:spPr>
        <p:txBody>
          <a:bodyPr/>
          <a:lstStyle/>
          <a:p>
            <a:r>
              <a:rPr lang="en-IN" dirty="0"/>
              <a:t>Corpus Management Service</a:t>
            </a:r>
          </a:p>
        </p:txBody>
      </p:sp>
      <p:sp>
        <p:nvSpPr>
          <p:cNvPr id="6" name="Cylinder 5">
            <a:extLst>
              <a:ext uri="{FF2B5EF4-FFF2-40B4-BE49-F238E27FC236}">
                <a16:creationId xmlns:a16="http://schemas.microsoft.com/office/drawing/2014/main" id="{D8BF7AB3-2EC1-4FCA-A84A-E7DF7E98B1EC}"/>
              </a:ext>
            </a:extLst>
          </p:cNvPr>
          <p:cNvSpPr/>
          <p:nvPr/>
        </p:nvSpPr>
        <p:spPr>
          <a:xfrm>
            <a:off x="1036947" y="3022470"/>
            <a:ext cx="1696825" cy="1241981"/>
          </a:xfrm>
          <a:prstGeom prst="can">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Raw Documents</a:t>
            </a:r>
          </a:p>
        </p:txBody>
      </p:sp>
      <p:sp>
        <p:nvSpPr>
          <p:cNvPr id="7" name="Rectangle: Rounded Corners 6">
            <a:extLst>
              <a:ext uri="{FF2B5EF4-FFF2-40B4-BE49-F238E27FC236}">
                <a16:creationId xmlns:a16="http://schemas.microsoft.com/office/drawing/2014/main" id="{E0327564-BF3A-4BC4-A1BA-028E05E8E3BA}"/>
              </a:ext>
            </a:extLst>
          </p:cNvPr>
          <p:cNvSpPr/>
          <p:nvPr/>
        </p:nvSpPr>
        <p:spPr>
          <a:xfrm>
            <a:off x="3657600" y="2288358"/>
            <a:ext cx="1211344" cy="907330"/>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PDF2Text Service</a:t>
            </a:r>
          </a:p>
        </p:txBody>
      </p:sp>
      <p:sp>
        <p:nvSpPr>
          <p:cNvPr id="8" name="Rectangle: Rounded Corners 7">
            <a:extLst>
              <a:ext uri="{FF2B5EF4-FFF2-40B4-BE49-F238E27FC236}">
                <a16:creationId xmlns:a16="http://schemas.microsoft.com/office/drawing/2014/main" id="{63822849-D0F9-4120-B4B7-163299EF8BC0}"/>
              </a:ext>
            </a:extLst>
          </p:cNvPr>
          <p:cNvSpPr/>
          <p:nvPr/>
        </p:nvSpPr>
        <p:spPr>
          <a:xfrm>
            <a:off x="3657600" y="3477477"/>
            <a:ext cx="1211344" cy="907330"/>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Direct Text Read Service</a:t>
            </a:r>
          </a:p>
        </p:txBody>
      </p:sp>
      <p:sp>
        <p:nvSpPr>
          <p:cNvPr id="9" name="Rectangle: Rounded Corners 8">
            <a:extLst>
              <a:ext uri="{FF2B5EF4-FFF2-40B4-BE49-F238E27FC236}">
                <a16:creationId xmlns:a16="http://schemas.microsoft.com/office/drawing/2014/main" id="{114794DB-9BAC-4F5D-9628-6CB7357DDCFE}"/>
              </a:ext>
            </a:extLst>
          </p:cNvPr>
          <p:cNvSpPr/>
          <p:nvPr/>
        </p:nvSpPr>
        <p:spPr>
          <a:xfrm>
            <a:off x="3657600" y="4666596"/>
            <a:ext cx="1211344" cy="907330"/>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Abbey Service</a:t>
            </a:r>
          </a:p>
        </p:txBody>
      </p:sp>
      <p:cxnSp>
        <p:nvCxnSpPr>
          <p:cNvPr id="11" name="Straight Arrow Connector 10">
            <a:extLst>
              <a:ext uri="{FF2B5EF4-FFF2-40B4-BE49-F238E27FC236}">
                <a16:creationId xmlns:a16="http://schemas.microsoft.com/office/drawing/2014/main" id="{7BFDAD91-EC78-4035-823F-D20F8E51FCFC}"/>
              </a:ext>
            </a:extLst>
          </p:cNvPr>
          <p:cNvCxnSpPr>
            <a:cxnSpLocks/>
            <a:stCxn id="6" idx="4"/>
            <a:endCxn id="7" idx="1"/>
          </p:cNvCxnSpPr>
          <p:nvPr/>
        </p:nvCxnSpPr>
        <p:spPr>
          <a:xfrm flipV="1">
            <a:off x="2733772" y="2742023"/>
            <a:ext cx="923828" cy="901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EC2C99C-53C2-4F57-B851-1059260AFD6A}"/>
              </a:ext>
            </a:extLst>
          </p:cNvPr>
          <p:cNvCxnSpPr>
            <a:stCxn id="6" idx="4"/>
            <a:endCxn id="8" idx="1"/>
          </p:cNvCxnSpPr>
          <p:nvPr/>
        </p:nvCxnSpPr>
        <p:spPr>
          <a:xfrm>
            <a:off x="2733772" y="3643461"/>
            <a:ext cx="923828" cy="2876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5286ADE-9F38-4199-8A57-9D88AF1782A2}"/>
              </a:ext>
            </a:extLst>
          </p:cNvPr>
          <p:cNvCxnSpPr>
            <a:stCxn id="6" idx="4"/>
            <a:endCxn id="9" idx="1"/>
          </p:cNvCxnSpPr>
          <p:nvPr/>
        </p:nvCxnSpPr>
        <p:spPr>
          <a:xfrm>
            <a:off x="2733772" y="3643461"/>
            <a:ext cx="923828" cy="1476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86656043-3202-4DCD-8635-0C3C3E245C7F}"/>
              </a:ext>
            </a:extLst>
          </p:cNvPr>
          <p:cNvSpPr/>
          <p:nvPr/>
        </p:nvSpPr>
        <p:spPr>
          <a:xfrm>
            <a:off x="5419626" y="2742023"/>
            <a:ext cx="1903432" cy="1325563"/>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Text Clean Up Service</a:t>
            </a:r>
          </a:p>
        </p:txBody>
      </p:sp>
      <p:sp>
        <p:nvSpPr>
          <p:cNvPr id="18" name="Rectangle: Rounded Corners 17">
            <a:extLst>
              <a:ext uri="{FF2B5EF4-FFF2-40B4-BE49-F238E27FC236}">
                <a16:creationId xmlns:a16="http://schemas.microsoft.com/office/drawing/2014/main" id="{5F5D0E53-3BF6-4865-81DE-91C675065AA8}"/>
              </a:ext>
            </a:extLst>
          </p:cNvPr>
          <p:cNvSpPr/>
          <p:nvPr/>
        </p:nvSpPr>
        <p:spPr>
          <a:xfrm>
            <a:off x="5419625" y="4456139"/>
            <a:ext cx="1903433" cy="1325563"/>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Text Rearrangement Service</a:t>
            </a:r>
          </a:p>
        </p:txBody>
      </p:sp>
      <p:cxnSp>
        <p:nvCxnSpPr>
          <p:cNvPr id="22" name="Connector: Elbow 21">
            <a:extLst>
              <a:ext uri="{FF2B5EF4-FFF2-40B4-BE49-F238E27FC236}">
                <a16:creationId xmlns:a16="http://schemas.microsoft.com/office/drawing/2014/main" id="{F113FDCE-2C75-4700-9C1B-4942CECDECFE}"/>
              </a:ext>
            </a:extLst>
          </p:cNvPr>
          <p:cNvCxnSpPr>
            <a:cxnSpLocks/>
            <a:stCxn id="7" idx="3"/>
            <a:endCxn id="17" idx="1"/>
          </p:cNvCxnSpPr>
          <p:nvPr/>
        </p:nvCxnSpPr>
        <p:spPr>
          <a:xfrm>
            <a:off x="4868944" y="2742023"/>
            <a:ext cx="550682" cy="66278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2EA08D7-5251-4320-B5D1-8DD2F9EC1CB6}"/>
              </a:ext>
            </a:extLst>
          </p:cNvPr>
          <p:cNvCxnSpPr>
            <a:cxnSpLocks/>
            <a:stCxn id="8" idx="3"/>
            <a:endCxn id="17" idx="1"/>
          </p:cNvCxnSpPr>
          <p:nvPr/>
        </p:nvCxnSpPr>
        <p:spPr>
          <a:xfrm flipV="1">
            <a:off x="4868944" y="3404805"/>
            <a:ext cx="550682" cy="52633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B8AAEEBC-34B7-4F7A-87EE-2811DD0E3657}"/>
              </a:ext>
            </a:extLst>
          </p:cNvPr>
          <p:cNvCxnSpPr>
            <a:cxnSpLocks/>
            <a:stCxn id="9" idx="3"/>
            <a:endCxn id="18" idx="1"/>
          </p:cNvCxnSpPr>
          <p:nvPr/>
        </p:nvCxnSpPr>
        <p:spPr>
          <a:xfrm flipV="1">
            <a:off x="4868944" y="5118921"/>
            <a:ext cx="550681" cy="134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59E8AAE-782E-4276-B7EC-A77CD1B191A5}"/>
              </a:ext>
            </a:extLst>
          </p:cNvPr>
          <p:cNvCxnSpPr>
            <a:cxnSpLocks/>
            <a:stCxn id="18" idx="0"/>
            <a:endCxn id="17" idx="2"/>
          </p:cNvCxnSpPr>
          <p:nvPr/>
        </p:nvCxnSpPr>
        <p:spPr>
          <a:xfrm flipV="1">
            <a:off x="6371342" y="4067586"/>
            <a:ext cx="0" cy="3885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0931464A-B6CF-4E1C-B4A8-C8080C6E15AB}"/>
              </a:ext>
            </a:extLst>
          </p:cNvPr>
          <p:cNvSpPr/>
          <p:nvPr/>
        </p:nvSpPr>
        <p:spPr>
          <a:xfrm>
            <a:off x="7873740" y="2742022"/>
            <a:ext cx="1903432" cy="1325563"/>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Line Tokenizing Service</a:t>
            </a:r>
          </a:p>
        </p:txBody>
      </p:sp>
      <p:cxnSp>
        <p:nvCxnSpPr>
          <p:cNvPr id="38" name="Straight Arrow Connector 37">
            <a:extLst>
              <a:ext uri="{FF2B5EF4-FFF2-40B4-BE49-F238E27FC236}">
                <a16:creationId xmlns:a16="http://schemas.microsoft.com/office/drawing/2014/main" id="{E2FF9C8E-2842-4D54-A3EA-0EC744F07D0E}"/>
              </a:ext>
            </a:extLst>
          </p:cNvPr>
          <p:cNvCxnSpPr>
            <a:stCxn id="17" idx="3"/>
            <a:endCxn id="36" idx="1"/>
          </p:cNvCxnSpPr>
          <p:nvPr/>
        </p:nvCxnSpPr>
        <p:spPr>
          <a:xfrm flipV="1">
            <a:off x="7323058" y="3404804"/>
            <a:ext cx="55068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Folded Corner 39">
            <a:extLst>
              <a:ext uri="{FF2B5EF4-FFF2-40B4-BE49-F238E27FC236}">
                <a16:creationId xmlns:a16="http://schemas.microsoft.com/office/drawing/2014/main" id="{851E166C-8DD7-4621-95AC-725D624B206C}"/>
              </a:ext>
            </a:extLst>
          </p:cNvPr>
          <p:cNvSpPr/>
          <p:nvPr/>
        </p:nvSpPr>
        <p:spPr>
          <a:xfrm>
            <a:off x="7873739" y="4496586"/>
            <a:ext cx="1903433" cy="1451725"/>
          </a:xfrm>
          <a:prstGeom prst="foldedCorner">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Pre-embedding Corpus </a:t>
            </a:r>
          </a:p>
        </p:txBody>
      </p:sp>
      <p:cxnSp>
        <p:nvCxnSpPr>
          <p:cNvPr id="42" name="Straight Arrow Connector 41">
            <a:extLst>
              <a:ext uri="{FF2B5EF4-FFF2-40B4-BE49-F238E27FC236}">
                <a16:creationId xmlns:a16="http://schemas.microsoft.com/office/drawing/2014/main" id="{2D00A15D-CEEC-499F-8746-6BCE3DE8E14D}"/>
              </a:ext>
            </a:extLst>
          </p:cNvPr>
          <p:cNvCxnSpPr>
            <a:stCxn id="36" idx="2"/>
            <a:endCxn id="40" idx="0"/>
          </p:cNvCxnSpPr>
          <p:nvPr/>
        </p:nvCxnSpPr>
        <p:spPr>
          <a:xfrm>
            <a:off x="8825456" y="4067585"/>
            <a:ext cx="0" cy="429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EC41AF7-A03A-4C89-9CDE-A792D4378725}"/>
              </a:ext>
            </a:extLst>
          </p:cNvPr>
          <p:cNvSpPr txBox="1"/>
          <p:nvPr/>
        </p:nvSpPr>
        <p:spPr>
          <a:xfrm>
            <a:off x="1231374" y="2557356"/>
            <a:ext cx="1293054" cy="369332"/>
          </a:xfrm>
          <a:prstGeom prst="rect">
            <a:avLst/>
          </a:prstGeom>
          <a:noFill/>
          <a:ln>
            <a:solidFill>
              <a:schemeClr val="tx1"/>
            </a:solidFill>
          </a:ln>
        </p:spPr>
        <p:txBody>
          <a:bodyPr wrap="square" rtlCol="0">
            <a:spAutoFit/>
          </a:bodyPr>
          <a:lstStyle/>
          <a:p>
            <a:pPr algn="ctr"/>
            <a:r>
              <a:rPr lang="en-IN" dirty="0"/>
              <a:t>INPUT</a:t>
            </a:r>
          </a:p>
        </p:txBody>
      </p:sp>
      <p:sp>
        <p:nvSpPr>
          <p:cNvPr id="27" name="TextBox 26">
            <a:extLst>
              <a:ext uri="{FF2B5EF4-FFF2-40B4-BE49-F238E27FC236}">
                <a16:creationId xmlns:a16="http://schemas.microsoft.com/office/drawing/2014/main" id="{57E4B8B3-80E9-4345-8820-0C559A5F4C29}"/>
              </a:ext>
            </a:extLst>
          </p:cNvPr>
          <p:cNvSpPr txBox="1"/>
          <p:nvPr/>
        </p:nvSpPr>
        <p:spPr>
          <a:xfrm>
            <a:off x="8178928" y="6007980"/>
            <a:ext cx="1293054" cy="369332"/>
          </a:xfrm>
          <a:prstGeom prst="rect">
            <a:avLst/>
          </a:prstGeom>
          <a:noFill/>
          <a:ln>
            <a:solidFill>
              <a:schemeClr val="tx1"/>
            </a:solidFill>
          </a:ln>
        </p:spPr>
        <p:txBody>
          <a:bodyPr wrap="square" rtlCol="0">
            <a:spAutoFit/>
          </a:bodyPr>
          <a:lstStyle/>
          <a:p>
            <a:pPr algn="ctr"/>
            <a:r>
              <a:rPr lang="en-IN" dirty="0"/>
              <a:t>OUTPUT</a:t>
            </a:r>
          </a:p>
        </p:txBody>
      </p:sp>
    </p:spTree>
    <p:extLst>
      <p:ext uri="{BB962C8B-B14F-4D97-AF65-F5344CB8AC3E}">
        <p14:creationId xmlns:p14="http://schemas.microsoft.com/office/powerpoint/2010/main" val="2855269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C2065-0882-4878-AA38-E89EBBAE1A12}"/>
              </a:ext>
            </a:extLst>
          </p:cNvPr>
          <p:cNvSpPr>
            <a:spLocks noGrp="1"/>
          </p:cNvSpPr>
          <p:nvPr>
            <p:ph type="title"/>
          </p:nvPr>
        </p:nvSpPr>
        <p:spPr/>
        <p:txBody>
          <a:bodyPr/>
          <a:lstStyle/>
          <a:p>
            <a:r>
              <a:rPr lang="en-IN" dirty="0"/>
              <a:t>Embedding Service</a:t>
            </a:r>
          </a:p>
        </p:txBody>
      </p:sp>
      <p:sp>
        <p:nvSpPr>
          <p:cNvPr id="4" name="Rectangle: Folded Corner 3">
            <a:extLst>
              <a:ext uri="{FF2B5EF4-FFF2-40B4-BE49-F238E27FC236}">
                <a16:creationId xmlns:a16="http://schemas.microsoft.com/office/drawing/2014/main" id="{63A8F003-CAB6-4482-B8FC-F057C89A1368}"/>
              </a:ext>
            </a:extLst>
          </p:cNvPr>
          <p:cNvSpPr/>
          <p:nvPr/>
        </p:nvSpPr>
        <p:spPr>
          <a:xfrm>
            <a:off x="838200" y="4956144"/>
            <a:ext cx="1903433" cy="1451725"/>
          </a:xfrm>
          <a:prstGeom prst="foldedCorner">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Pre-embedding Corpus </a:t>
            </a:r>
          </a:p>
        </p:txBody>
      </p:sp>
      <p:sp>
        <p:nvSpPr>
          <p:cNvPr id="5" name="Cylinder 4">
            <a:extLst>
              <a:ext uri="{FF2B5EF4-FFF2-40B4-BE49-F238E27FC236}">
                <a16:creationId xmlns:a16="http://schemas.microsoft.com/office/drawing/2014/main" id="{B9432E4C-D364-43DC-A1BB-3BC4FEA3FD2E}"/>
              </a:ext>
            </a:extLst>
          </p:cNvPr>
          <p:cNvSpPr/>
          <p:nvPr/>
        </p:nvSpPr>
        <p:spPr>
          <a:xfrm>
            <a:off x="3516197" y="1690688"/>
            <a:ext cx="1696825" cy="1241981"/>
          </a:xfrm>
          <a:prstGeom prst="can">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Seed Relationships</a:t>
            </a:r>
          </a:p>
        </p:txBody>
      </p:sp>
      <p:sp>
        <p:nvSpPr>
          <p:cNvPr id="6" name="Rectangle 5">
            <a:extLst>
              <a:ext uri="{FF2B5EF4-FFF2-40B4-BE49-F238E27FC236}">
                <a16:creationId xmlns:a16="http://schemas.microsoft.com/office/drawing/2014/main" id="{C5A8D459-DFC5-468C-BAE9-E8BA95F0FA5D}"/>
              </a:ext>
            </a:extLst>
          </p:cNvPr>
          <p:cNvSpPr/>
          <p:nvPr/>
        </p:nvSpPr>
        <p:spPr>
          <a:xfrm>
            <a:off x="6003306" y="1027906"/>
            <a:ext cx="1951348" cy="171567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 (Credit, Debit), (Product, Price), (Profit, Loss), (Name, Address), etc. ] </a:t>
            </a:r>
          </a:p>
        </p:txBody>
      </p:sp>
      <p:cxnSp>
        <p:nvCxnSpPr>
          <p:cNvPr id="8" name="Connector: Elbow 7">
            <a:extLst>
              <a:ext uri="{FF2B5EF4-FFF2-40B4-BE49-F238E27FC236}">
                <a16:creationId xmlns:a16="http://schemas.microsoft.com/office/drawing/2014/main" id="{9A674969-1CC7-4607-8E07-29A3662382DC}"/>
              </a:ext>
            </a:extLst>
          </p:cNvPr>
          <p:cNvCxnSpPr>
            <a:stCxn id="5" idx="4"/>
            <a:endCxn id="6" idx="1"/>
          </p:cNvCxnSpPr>
          <p:nvPr/>
        </p:nvCxnSpPr>
        <p:spPr>
          <a:xfrm flipV="1">
            <a:off x="5213022" y="1885745"/>
            <a:ext cx="790284" cy="42593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62D8472E-B525-4B1D-9E9F-954FF7BD9CC2}"/>
              </a:ext>
            </a:extLst>
          </p:cNvPr>
          <p:cNvSpPr/>
          <p:nvPr/>
        </p:nvSpPr>
        <p:spPr>
          <a:xfrm>
            <a:off x="3412893" y="3444622"/>
            <a:ext cx="1903432" cy="1325563"/>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Seed Enrichment Services (ex – Synonym addition)</a:t>
            </a:r>
          </a:p>
        </p:txBody>
      </p:sp>
      <p:cxnSp>
        <p:nvCxnSpPr>
          <p:cNvPr id="13" name="Straight Arrow Connector 12">
            <a:extLst>
              <a:ext uri="{FF2B5EF4-FFF2-40B4-BE49-F238E27FC236}">
                <a16:creationId xmlns:a16="http://schemas.microsoft.com/office/drawing/2014/main" id="{455B83CD-0A97-4911-B2C0-6197D87EECB1}"/>
              </a:ext>
            </a:extLst>
          </p:cNvPr>
          <p:cNvCxnSpPr/>
          <p:nvPr/>
        </p:nvCxnSpPr>
        <p:spPr>
          <a:xfrm>
            <a:off x="4091233" y="2932669"/>
            <a:ext cx="0" cy="5119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F649246-8F0A-4679-8153-6DB5A9C26B8E}"/>
              </a:ext>
            </a:extLst>
          </p:cNvPr>
          <p:cNvCxnSpPr/>
          <p:nvPr/>
        </p:nvCxnSpPr>
        <p:spPr>
          <a:xfrm flipV="1">
            <a:off x="4600280" y="2932669"/>
            <a:ext cx="0" cy="5119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EAE4CE26-D7A5-4494-9FA0-30CC35D0D77A}"/>
              </a:ext>
            </a:extLst>
          </p:cNvPr>
          <p:cNvSpPr/>
          <p:nvPr/>
        </p:nvSpPr>
        <p:spPr>
          <a:xfrm>
            <a:off x="7233504" y="5019224"/>
            <a:ext cx="2147349" cy="1325563"/>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Seed Relationship’s Vector Extraction Service</a:t>
            </a:r>
          </a:p>
        </p:txBody>
      </p:sp>
      <p:sp>
        <p:nvSpPr>
          <p:cNvPr id="28" name="Rectangle: Rounded Corners 27">
            <a:extLst>
              <a:ext uri="{FF2B5EF4-FFF2-40B4-BE49-F238E27FC236}">
                <a16:creationId xmlns:a16="http://schemas.microsoft.com/office/drawing/2014/main" id="{F216FDF2-7352-4CE1-BE0B-D683BB630D86}"/>
              </a:ext>
            </a:extLst>
          </p:cNvPr>
          <p:cNvSpPr/>
          <p:nvPr/>
        </p:nvSpPr>
        <p:spPr>
          <a:xfrm>
            <a:off x="3220829" y="5019223"/>
            <a:ext cx="2147349" cy="1325563"/>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Word2Vec Embedding Service</a:t>
            </a:r>
          </a:p>
        </p:txBody>
      </p:sp>
      <p:cxnSp>
        <p:nvCxnSpPr>
          <p:cNvPr id="30" name="Straight Arrow Connector 29">
            <a:extLst>
              <a:ext uri="{FF2B5EF4-FFF2-40B4-BE49-F238E27FC236}">
                <a16:creationId xmlns:a16="http://schemas.microsoft.com/office/drawing/2014/main" id="{18E64E07-CEED-4FF3-925F-80B0FF5D34A1}"/>
              </a:ext>
            </a:extLst>
          </p:cNvPr>
          <p:cNvCxnSpPr>
            <a:stCxn id="4" idx="3"/>
            <a:endCxn id="28" idx="1"/>
          </p:cNvCxnSpPr>
          <p:nvPr/>
        </p:nvCxnSpPr>
        <p:spPr>
          <a:xfrm flipV="1">
            <a:off x="2741633" y="5682005"/>
            <a:ext cx="479196"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412A62C-2F21-47AB-BE13-A19EEB499DF7}"/>
              </a:ext>
            </a:extLst>
          </p:cNvPr>
          <p:cNvCxnSpPr>
            <a:stCxn id="28" idx="3"/>
            <a:endCxn id="18" idx="1"/>
          </p:cNvCxnSpPr>
          <p:nvPr/>
        </p:nvCxnSpPr>
        <p:spPr>
          <a:xfrm>
            <a:off x="5368178" y="5682005"/>
            <a:ext cx="186532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Cylinder 33">
            <a:extLst>
              <a:ext uri="{FF2B5EF4-FFF2-40B4-BE49-F238E27FC236}">
                <a16:creationId xmlns:a16="http://schemas.microsoft.com/office/drawing/2014/main" id="{AE5F181A-91F2-4680-A16C-AEE05B97D1D6}"/>
              </a:ext>
            </a:extLst>
          </p:cNvPr>
          <p:cNvSpPr/>
          <p:nvPr/>
        </p:nvSpPr>
        <p:spPr>
          <a:xfrm>
            <a:off x="9473156" y="3193662"/>
            <a:ext cx="1696825" cy="1241981"/>
          </a:xfrm>
          <a:prstGeom prst="can">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Seed Relationship Vectors</a:t>
            </a:r>
          </a:p>
        </p:txBody>
      </p:sp>
      <p:cxnSp>
        <p:nvCxnSpPr>
          <p:cNvPr id="36" name="Connector: Elbow 35">
            <a:extLst>
              <a:ext uri="{FF2B5EF4-FFF2-40B4-BE49-F238E27FC236}">
                <a16:creationId xmlns:a16="http://schemas.microsoft.com/office/drawing/2014/main" id="{675AE8FC-046C-4CC5-ABB9-AEC77BF91837}"/>
              </a:ext>
            </a:extLst>
          </p:cNvPr>
          <p:cNvCxnSpPr>
            <a:stCxn id="18" idx="3"/>
            <a:endCxn id="34" idx="3"/>
          </p:cNvCxnSpPr>
          <p:nvPr/>
        </p:nvCxnSpPr>
        <p:spPr>
          <a:xfrm flipV="1">
            <a:off x="9380853" y="4435643"/>
            <a:ext cx="940716" cy="12463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FE95020-09DA-405F-A0C5-7B5076D37E4C}"/>
              </a:ext>
            </a:extLst>
          </p:cNvPr>
          <p:cNvSpPr/>
          <p:nvPr/>
        </p:nvSpPr>
        <p:spPr>
          <a:xfrm>
            <a:off x="9515383" y="930378"/>
            <a:ext cx="1605894" cy="171567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 </a:t>
            </a:r>
            <a:r>
              <a:rPr lang="en-IN" dirty="0" err="1">
                <a:solidFill>
                  <a:schemeClr val="tx1"/>
                </a:solidFill>
              </a:rPr>
              <a:t>V</a:t>
            </a:r>
            <a:r>
              <a:rPr lang="en-IN" baseline="-25000" dirty="0" err="1">
                <a:solidFill>
                  <a:schemeClr val="tx1"/>
                </a:solidFill>
              </a:rPr>
              <a:t>Credit</a:t>
            </a:r>
            <a:r>
              <a:rPr lang="en-IN" dirty="0">
                <a:solidFill>
                  <a:schemeClr val="tx1"/>
                </a:solidFill>
              </a:rPr>
              <a:t> - </a:t>
            </a:r>
            <a:r>
              <a:rPr lang="en-IN" dirty="0" err="1">
                <a:solidFill>
                  <a:schemeClr val="tx1"/>
                </a:solidFill>
              </a:rPr>
              <a:t>V</a:t>
            </a:r>
            <a:r>
              <a:rPr lang="en-IN" baseline="-25000" dirty="0" err="1">
                <a:solidFill>
                  <a:schemeClr val="tx1"/>
                </a:solidFill>
              </a:rPr>
              <a:t>Debit</a:t>
            </a:r>
            <a:r>
              <a:rPr lang="en-IN" dirty="0">
                <a:solidFill>
                  <a:schemeClr val="tx1"/>
                </a:solidFill>
              </a:rPr>
              <a:t>, </a:t>
            </a:r>
            <a:r>
              <a:rPr lang="en-IN" dirty="0" err="1">
                <a:solidFill>
                  <a:schemeClr val="tx1"/>
                </a:solidFill>
              </a:rPr>
              <a:t>V</a:t>
            </a:r>
            <a:r>
              <a:rPr lang="en-IN" baseline="-25000" dirty="0" err="1">
                <a:solidFill>
                  <a:schemeClr val="tx1"/>
                </a:solidFill>
              </a:rPr>
              <a:t>Product</a:t>
            </a:r>
            <a:r>
              <a:rPr lang="en-IN" dirty="0">
                <a:solidFill>
                  <a:schemeClr val="tx1"/>
                </a:solidFill>
              </a:rPr>
              <a:t> - </a:t>
            </a:r>
            <a:r>
              <a:rPr lang="en-IN" dirty="0" err="1">
                <a:solidFill>
                  <a:schemeClr val="tx1"/>
                </a:solidFill>
              </a:rPr>
              <a:t>V</a:t>
            </a:r>
            <a:r>
              <a:rPr lang="en-IN" baseline="-25000" dirty="0" err="1">
                <a:solidFill>
                  <a:schemeClr val="tx1"/>
                </a:solidFill>
              </a:rPr>
              <a:t>Price</a:t>
            </a:r>
            <a:r>
              <a:rPr lang="en-IN" dirty="0">
                <a:solidFill>
                  <a:schemeClr val="tx1"/>
                </a:solidFill>
              </a:rPr>
              <a:t>, </a:t>
            </a:r>
            <a:r>
              <a:rPr lang="en-IN" dirty="0" err="1">
                <a:solidFill>
                  <a:schemeClr val="tx1"/>
                </a:solidFill>
              </a:rPr>
              <a:t>V</a:t>
            </a:r>
            <a:r>
              <a:rPr lang="en-IN" baseline="-25000" dirty="0" err="1">
                <a:solidFill>
                  <a:schemeClr val="tx1"/>
                </a:solidFill>
              </a:rPr>
              <a:t>Profit</a:t>
            </a:r>
            <a:r>
              <a:rPr lang="en-IN" dirty="0">
                <a:solidFill>
                  <a:schemeClr val="tx1"/>
                </a:solidFill>
              </a:rPr>
              <a:t> - </a:t>
            </a:r>
            <a:r>
              <a:rPr lang="en-IN" dirty="0" err="1">
                <a:solidFill>
                  <a:schemeClr val="tx1"/>
                </a:solidFill>
              </a:rPr>
              <a:t>V</a:t>
            </a:r>
            <a:r>
              <a:rPr lang="en-IN" baseline="-25000" dirty="0" err="1">
                <a:solidFill>
                  <a:schemeClr val="tx1"/>
                </a:solidFill>
              </a:rPr>
              <a:t>Loss</a:t>
            </a:r>
            <a:r>
              <a:rPr lang="en-IN" dirty="0">
                <a:solidFill>
                  <a:schemeClr val="tx1"/>
                </a:solidFill>
              </a:rPr>
              <a:t>, </a:t>
            </a:r>
            <a:r>
              <a:rPr lang="en-IN" dirty="0" err="1">
                <a:solidFill>
                  <a:schemeClr val="tx1"/>
                </a:solidFill>
              </a:rPr>
              <a:t>V</a:t>
            </a:r>
            <a:r>
              <a:rPr lang="en-IN" baseline="-25000" dirty="0" err="1">
                <a:solidFill>
                  <a:schemeClr val="tx1"/>
                </a:solidFill>
              </a:rPr>
              <a:t>Name</a:t>
            </a:r>
            <a:r>
              <a:rPr lang="en-IN" dirty="0">
                <a:solidFill>
                  <a:schemeClr val="tx1"/>
                </a:solidFill>
              </a:rPr>
              <a:t> - </a:t>
            </a:r>
            <a:r>
              <a:rPr lang="en-IN" dirty="0" err="1">
                <a:solidFill>
                  <a:schemeClr val="tx1"/>
                </a:solidFill>
              </a:rPr>
              <a:t>V</a:t>
            </a:r>
            <a:r>
              <a:rPr lang="en-IN" baseline="-25000" dirty="0" err="1">
                <a:solidFill>
                  <a:schemeClr val="tx1"/>
                </a:solidFill>
              </a:rPr>
              <a:t>Address</a:t>
            </a:r>
            <a:r>
              <a:rPr lang="en-IN" dirty="0">
                <a:solidFill>
                  <a:schemeClr val="tx1"/>
                </a:solidFill>
              </a:rPr>
              <a:t>, etc. ] </a:t>
            </a:r>
          </a:p>
        </p:txBody>
      </p:sp>
      <p:cxnSp>
        <p:nvCxnSpPr>
          <p:cNvPr id="39" name="Straight Connector 38">
            <a:extLst>
              <a:ext uri="{FF2B5EF4-FFF2-40B4-BE49-F238E27FC236}">
                <a16:creationId xmlns:a16="http://schemas.microsoft.com/office/drawing/2014/main" id="{F201956F-68CC-42AD-871F-E67A4F9483A5}"/>
              </a:ext>
            </a:extLst>
          </p:cNvPr>
          <p:cNvCxnSpPr>
            <a:cxnSpLocks/>
            <a:stCxn id="34" idx="0"/>
            <a:endCxn id="37" idx="2"/>
          </p:cNvCxnSpPr>
          <p:nvPr/>
        </p:nvCxnSpPr>
        <p:spPr>
          <a:xfrm flipH="1" flipV="1">
            <a:off x="10318330" y="2646056"/>
            <a:ext cx="3239" cy="8581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66527F7B-534D-4C15-9315-7EF0762E24C2}"/>
              </a:ext>
            </a:extLst>
          </p:cNvPr>
          <p:cNvSpPr/>
          <p:nvPr/>
        </p:nvSpPr>
        <p:spPr>
          <a:xfrm>
            <a:off x="8172073" y="2366927"/>
            <a:ext cx="1024469" cy="221915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 </a:t>
            </a:r>
            <a:r>
              <a:rPr lang="en-IN" sz="1600" dirty="0" err="1">
                <a:solidFill>
                  <a:schemeClr val="tx1"/>
                </a:solidFill>
              </a:rPr>
              <a:t>V</a:t>
            </a:r>
            <a:r>
              <a:rPr lang="en-IN" sz="1600" baseline="-25000" dirty="0" err="1">
                <a:solidFill>
                  <a:schemeClr val="tx1"/>
                </a:solidFill>
              </a:rPr>
              <a:t>Credit</a:t>
            </a:r>
            <a:r>
              <a:rPr lang="en-IN" sz="1600" dirty="0">
                <a:solidFill>
                  <a:schemeClr val="tx1"/>
                </a:solidFill>
              </a:rPr>
              <a:t>, </a:t>
            </a:r>
            <a:r>
              <a:rPr lang="en-IN" sz="1600" dirty="0" err="1">
                <a:solidFill>
                  <a:schemeClr val="tx1"/>
                </a:solidFill>
              </a:rPr>
              <a:t>V</a:t>
            </a:r>
            <a:r>
              <a:rPr lang="en-IN" sz="1600" baseline="-25000" dirty="0" err="1">
                <a:solidFill>
                  <a:schemeClr val="tx1"/>
                </a:solidFill>
              </a:rPr>
              <a:t>Debit</a:t>
            </a:r>
            <a:r>
              <a:rPr lang="en-IN" sz="1600" dirty="0">
                <a:solidFill>
                  <a:schemeClr val="tx1"/>
                </a:solidFill>
              </a:rPr>
              <a:t>, </a:t>
            </a:r>
            <a:r>
              <a:rPr lang="en-IN" sz="1600" dirty="0" err="1">
                <a:solidFill>
                  <a:schemeClr val="tx1"/>
                </a:solidFill>
              </a:rPr>
              <a:t>V</a:t>
            </a:r>
            <a:r>
              <a:rPr lang="en-IN" sz="1600" baseline="-25000" dirty="0" err="1">
                <a:solidFill>
                  <a:schemeClr val="tx1"/>
                </a:solidFill>
              </a:rPr>
              <a:t>Product</a:t>
            </a:r>
            <a:r>
              <a:rPr lang="en-IN" sz="1600" dirty="0">
                <a:solidFill>
                  <a:schemeClr val="tx1"/>
                </a:solidFill>
              </a:rPr>
              <a:t>, </a:t>
            </a:r>
            <a:r>
              <a:rPr lang="en-IN" sz="1600" dirty="0" err="1">
                <a:solidFill>
                  <a:schemeClr val="tx1"/>
                </a:solidFill>
              </a:rPr>
              <a:t>V</a:t>
            </a:r>
            <a:r>
              <a:rPr lang="en-IN" sz="1600" baseline="-25000" dirty="0" err="1">
                <a:solidFill>
                  <a:schemeClr val="tx1"/>
                </a:solidFill>
              </a:rPr>
              <a:t>Price</a:t>
            </a:r>
            <a:r>
              <a:rPr lang="en-IN" sz="1600" dirty="0">
                <a:solidFill>
                  <a:schemeClr val="tx1"/>
                </a:solidFill>
              </a:rPr>
              <a:t>, </a:t>
            </a:r>
            <a:r>
              <a:rPr lang="en-IN" sz="1600" dirty="0" err="1">
                <a:solidFill>
                  <a:schemeClr val="tx1"/>
                </a:solidFill>
              </a:rPr>
              <a:t>V</a:t>
            </a:r>
            <a:r>
              <a:rPr lang="en-IN" sz="1600" baseline="-25000" dirty="0" err="1">
                <a:solidFill>
                  <a:schemeClr val="tx1"/>
                </a:solidFill>
              </a:rPr>
              <a:t>Profit</a:t>
            </a:r>
            <a:r>
              <a:rPr lang="en-IN" sz="1600" dirty="0">
                <a:solidFill>
                  <a:schemeClr val="tx1"/>
                </a:solidFill>
              </a:rPr>
              <a:t>, </a:t>
            </a:r>
            <a:r>
              <a:rPr lang="en-IN" sz="1600" dirty="0" err="1">
                <a:solidFill>
                  <a:schemeClr val="tx1"/>
                </a:solidFill>
              </a:rPr>
              <a:t>V</a:t>
            </a:r>
            <a:r>
              <a:rPr lang="en-IN" sz="1600" baseline="-25000" dirty="0" err="1">
                <a:solidFill>
                  <a:schemeClr val="tx1"/>
                </a:solidFill>
              </a:rPr>
              <a:t>Loss</a:t>
            </a:r>
            <a:r>
              <a:rPr lang="en-IN" sz="1600" dirty="0">
                <a:solidFill>
                  <a:schemeClr val="tx1"/>
                </a:solidFill>
              </a:rPr>
              <a:t>, </a:t>
            </a:r>
            <a:r>
              <a:rPr lang="en-IN" sz="1600" dirty="0" err="1">
                <a:solidFill>
                  <a:schemeClr val="tx1"/>
                </a:solidFill>
              </a:rPr>
              <a:t>V</a:t>
            </a:r>
            <a:r>
              <a:rPr lang="en-IN" sz="1600" baseline="-25000" dirty="0" err="1">
                <a:solidFill>
                  <a:schemeClr val="tx1"/>
                </a:solidFill>
              </a:rPr>
              <a:t>name</a:t>
            </a:r>
            <a:r>
              <a:rPr lang="en-IN" sz="1600" dirty="0">
                <a:solidFill>
                  <a:schemeClr val="tx1"/>
                </a:solidFill>
              </a:rPr>
              <a:t>, </a:t>
            </a:r>
            <a:r>
              <a:rPr lang="en-IN" sz="1600" dirty="0" err="1">
                <a:solidFill>
                  <a:schemeClr val="tx1"/>
                </a:solidFill>
              </a:rPr>
              <a:t>V</a:t>
            </a:r>
            <a:r>
              <a:rPr lang="en-IN" sz="1600" baseline="-25000" dirty="0" err="1">
                <a:solidFill>
                  <a:schemeClr val="tx1"/>
                </a:solidFill>
              </a:rPr>
              <a:t>Address</a:t>
            </a:r>
            <a:r>
              <a:rPr lang="en-IN" sz="1600" dirty="0">
                <a:solidFill>
                  <a:schemeClr val="tx1"/>
                </a:solidFill>
              </a:rPr>
              <a:t>, etc. ] </a:t>
            </a:r>
          </a:p>
        </p:txBody>
      </p:sp>
      <p:cxnSp>
        <p:nvCxnSpPr>
          <p:cNvPr id="46" name="Connector: Elbow 45">
            <a:extLst>
              <a:ext uri="{FF2B5EF4-FFF2-40B4-BE49-F238E27FC236}">
                <a16:creationId xmlns:a16="http://schemas.microsoft.com/office/drawing/2014/main" id="{9B3B8C3E-5E20-4B4A-A48C-95947A7D1653}"/>
              </a:ext>
            </a:extLst>
          </p:cNvPr>
          <p:cNvCxnSpPr>
            <a:cxnSpLocks/>
            <a:stCxn id="18" idx="0"/>
            <a:endCxn id="44" idx="1"/>
          </p:cNvCxnSpPr>
          <p:nvPr/>
        </p:nvCxnSpPr>
        <p:spPr>
          <a:xfrm rot="16200000" flipV="1">
            <a:off x="7468268" y="4180313"/>
            <a:ext cx="1542717" cy="135106"/>
          </a:xfrm>
          <a:prstGeom prst="bentConnector4">
            <a:avLst>
              <a:gd name="adj1" fmla="val 14038"/>
              <a:gd name="adj2" fmla="val 96389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98611BE-92B5-48BD-B6EE-4A15132248FA}"/>
              </a:ext>
            </a:extLst>
          </p:cNvPr>
          <p:cNvSpPr/>
          <p:nvPr/>
        </p:nvSpPr>
        <p:spPr>
          <a:xfrm>
            <a:off x="8165882" y="273188"/>
            <a:ext cx="1158112" cy="133342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 </a:t>
            </a:r>
            <a:r>
              <a:rPr lang="en-IN" sz="1600" dirty="0" err="1">
                <a:solidFill>
                  <a:schemeClr val="tx1"/>
                </a:solidFill>
              </a:rPr>
              <a:t>V</a:t>
            </a:r>
            <a:r>
              <a:rPr lang="en-IN" sz="1600" baseline="-25000" dirty="0" err="1">
                <a:solidFill>
                  <a:schemeClr val="tx1"/>
                </a:solidFill>
              </a:rPr>
              <a:t>CreditDebit</a:t>
            </a:r>
            <a:r>
              <a:rPr lang="en-IN" sz="1600" dirty="0">
                <a:solidFill>
                  <a:schemeClr val="tx1"/>
                </a:solidFill>
              </a:rPr>
              <a:t>, </a:t>
            </a:r>
            <a:r>
              <a:rPr lang="en-IN" sz="1600" dirty="0" err="1">
                <a:solidFill>
                  <a:schemeClr val="tx1"/>
                </a:solidFill>
              </a:rPr>
              <a:t>V</a:t>
            </a:r>
            <a:r>
              <a:rPr lang="en-IN" sz="1600" baseline="-25000" dirty="0" err="1">
                <a:solidFill>
                  <a:schemeClr val="tx1"/>
                </a:solidFill>
              </a:rPr>
              <a:t>ProductPrice</a:t>
            </a:r>
            <a:r>
              <a:rPr lang="en-IN" sz="1600" dirty="0">
                <a:solidFill>
                  <a:schemeClr val="tx1"/>
                </a:solidFill>
              </a:rPr>
              <a:t>, </a:t>
            </a:r>
            <a:r>
              <a:rPr lang="en-IN" sz="1600" dirty="0" err="1">
                <a:solidFill>
                  <a:schemeClr val="tx1"/>
                </a:solidFill>
              </a:rPr>
              <a:t>V</a:t>
            </a:r>
            <a:r>
              <a:rPr lang="en-IN" sz="1600" baseline="-25000" dirty="0" err="1">
                <a:solidFill>
                  <a:schemeClr val="tx1"/>
                </a:solidFill>
              </a:rPr>
              <a:t>ProfitLoss</a:t>
            </a:r>
            <a:r>
              <a:rPr lang="en-IN" sz="1600" dirty="0">
                <a:solidFill>
                  <a:schemeClr val="tx1"/>
                </a:solidFill>
              </a:rPr>
              <a:t>, </a:t>
            </a:r>
            <a:r>
              <a:rPr lang="en-IN" sz="1600" dirty="0" err="1">
                <a:solidFill>
                  <a:schemeClr val="tx1"/>
                </a:solidFill>
              </a:rPr>
              <a:t>V</a:t>
            </a:r>
            <a:r>
              <a:rPr lang="en-IN" sz="1600" baseline="-25000" dirty="0" err="1">
                <a:solidFill>
                  <a:schemeClr val="tx1"/>
                </a:solidFill>
              </a:rPr>
              <a:t>NameAddress</a:t>
            </a:r>
            <a:r>
              <a:rPr lang="en-IN" sz="1600" dirty="0">
                <a:solidFill>
                  <a:schemeClr val="tx1"/>
                </a:solidFill>
              </a:rPr>
              <a:t>, etc. ] </a:t>
            </a:r>
          </a:p>
        </p:txBody>
      </p:sp>
      <p:cxnSp>
        <p:nvCxnSpPr>
          <p:cNvPr id="50" name="Connector: Elbow 49">
            <a:extLst>
              <a:ext uri="{FF2B5EF4-FFF2-40B4-BE49-F238E27FC236}">
                <a16:creationId xmlns:a16="http://schemas.microsoft.com/office/drawing/2014/main" id="{04BBF707-8365-44DF-9299-F9CEF3ED953C}"/>
              </a:ext>
            </a:extLst>
          </p:cNvPr>
          <p:cNvCxnSpPr>
            <a:cxnSpLocks/>
            <a:stCxn id="37" idx="1"/>
            <a:endCxn id="48" idx="2"/>
          </p:cNvCxnSpPr>
          <p:nvPr/>
        </p:nvCxnSpPr>
        <p:spPr>
          <a:xfrm rot="10800000">
            <a:off x="8744939" y="1606617"/>
            <a:ext cx="770445" cy="18160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296BC15-6E69-49A4-AC8F-854F0CDFC2EE}"/>
              </a:ext>
            </a:extLst>
          </p:cNvPr>
          <p:cNvSpPr/>
          <p:nvPr/>
        </p:nvSpPr>
        <p:spPr>
          <a:xfrm>
            <a:off x="5721785" y="5002890"/>
            <a:ext cx="1158112" cy="133342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Corpus Vectors</a:t>
            </a:r>
          </a:p>
        </p:txBody>
      </p:sp>
      <p:sp>
        <p:nvSpPr>
          <p:cNvPr id="33" name="TextBox 32">
            <a:extLst>
              <a:ext uri="{FF2B5EF4-FFF2-40B4-BE49-F238E27FC236}">
                <a16:creationId xmlns:a16="http://schemas.microsoft.com/office/drawing/2014/main" id="{EFC88CB1-E89C-4373-A708-3B76ADF01D5F}"/>
              </a:ext>
            </a:extLst>
          </p:cNvPr>
          <p:cNvSpPr txBox="1"/>
          <p:nvPr/>
        </p:nvSpPr>
        <p:spPr>
          <a:xfrm>
            <a:off x="1143389" y="4505661"/>
            <a:ext cx="1293054" cy="369332"/>
          </a:xfrm>
          <a:prstGeom prst="rect">
            <a:avLst/>
          </a:prstGeom>
          <a:noFill/>
          <a:ln>
            <a:solidFill>
              <a:schemeClr val="tx1"/>
            </a:solidFill>
          </a:ln>
        </p:spPr>
        <p:txBody>
          <a:bodyPr wrap="square" rtlCol="0">
            <a:spAutoFit/>
          </a:bodyPr>
          <a:lstStyle/>
          <a:p>
            <a:pPr algn="ctr"/>
            <a:r>
              <a:rPr lang="en-IN" dirty="0"/>
              <a:t>INPUT</a:t>
            </a:r>
          </a:p>
        </p:txBody>
      </p:sp>
      <p:sp>
        <p:nvSpPr>
          <p:cNvPr id="35" name="TextBox 34">
            <a:extLst>
              <a:ext uri="{FF2B5EF4-FFF2-40B4-BE49-F238E27FC236}">
                <a16:creationId xmlns:a16="http://schemas.microsoft.com/office/drawing/2014/main" id="{5A5FC1B0-B037-44C9-9D34-5C05B4ED7550}"/>
              </a:ext>
            </a:extLst>
          </p:cNvPr>
          <p:cNvSpPr txBox="1"/>
          <p:nvPr/>
        </p:nvSpPr>
        <p:spPr>
          <a:xfrm>
            <a:off x="5608367" y="4586812"/>
            <a:ext cx="1293054" cy="369332"/>
          </a:xfrm>
          <a:prstGeom prst="rect">
            <a:avLst/>
          </a:prstGeom>
          <a:noFill/>
          <a:ln>
            <a:solidFill>
              <a:schemeClr val="tx1"/>
            </a:solidFill>
          </a:ln>
        </p:spPr>
        <p:txBody>
          <a:bodyPr wrap="square" rtlCol="0">
            <a:spAutoFit/>
          </a:bodyPr>
          <a:lstStyle/>
          <a:p>
            <a:pPr algn="ctr"/>
            <a:r>
              <a:rPr lang="en-IN" dirty="0"/>
              <a:t>OUTPUT 1</a:t>
            </a:r>
          </a:p>
        </p:txBody>
      </p:sp>
      <p:sp>
        <p:nvSpPr>
          <p:cNvPr id="38" name="TextBox 37">
            <a:extLst>
              <a:ext uri="{FF2B5EF4-FFF2-40B4-BE49-F238E27FC236}">
                <a16:creationId xmlns:a16="http://schemas.microsoft.com/office/drawing/2014/main" id="{2565B452-A2FC-443B-9520-0D5DD5049C75}"/>
              </a:ext>
            </a:extLst>
          </p:cNvPr>
          <p:cNvSpPr txBox="1"/>
          <p:nvPr/>
        </p:nvSpPr>
        <p:spPr>
          <a:xfrm>
            <a:off x="9448702" y="405996"/>
            <a:ext cx="1293054" cy="369332"/>
          </a:xfrm>
          <a:prstGeom prst="rect">
            <a:avLst/>
          </a:prstGeom>
          <a:noFill/>
          <a:ln>
            <a:solidFill>
              <a:schemeClr val="tx1"/>
            </a:solidFill>
          </a:ln>
        </p:spPr>
        <p:txBody>
          <a:bodyPr wrap="square" rtlCol="0">
            <a:spAutoFit/>
          </a:bodyPr>
          <a:lstStyle/>
          <a:p>
            <a:pPr algn="ctr"/>
            <a:r>
              <a:rPr lang="en-IN" dirty="0"/>
              <a:t>OUTPUT 2</a:t>
            </a:r>
          </a:p>
        </p:txBody>
      </p:sp>
    </p:spTree>
    <p:extLst>
      <p:ext uri="{BB962C8B-B14F-4D97-AF65-F5344CB8AC3E}">
        <p14:creationId xmlns:p14="http://schemas.microsoft.com/office/powerpoint/2010/main" val="104867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98EE3-3413-400A-96F8-48CADC4F8187}"/>
              </a:ext>
            </a:extLst>
          </p:cNvPr>
          <p:cNvSpPr>
            <a:spLocks noGrp="1"/>
          </p:cNvSpPr>
          <p:nvPr>
            <p:ph type="title"/>
          </p:nvPr>
        </p:nvSpPr>
        <p:spPr>
          <a:xfrm>
            <a:off x="838200" y="-98694"/>
            <a:ext cx="10515600" cy="1325563"/>
          </a:xfrm>
        </p:spPr>
        <p:txBody>
          <a:bodyPr/>
          <a:lstStyle/>
          <a:p>
            <a:r>
              <a:rPr lang="en-IN" dirty="0"/>
              <a:t>Latent Knowledge Extraction Service</a:t>
            </a:r>
          </a:p>
        </p:txBody>
      </p:sp>
      <p:sp>
        <p:nvSpPr>
          <p:cNvPr id="4" name="Cylinder 3">
            <a:extLst>
              <a:ext uri="{FF2B5EF4-FFF2-40B4-BE49-F238E27FC236}">
                <a16:creationId xmlns:a16="http://schemas.microsoft.com/office/drawing/2014/main" id="{42B63386-BA59-4280-A6D5-0559F2063261}"/>
              </a:ext>
            </a:extLst>
          </p:cNvPr>
          <p:cNvSpPr/>
          <p:nvPr/>
        </p:nvSpPr>
        <p:spPr>
          <a:xfrm>
            <a:off x="838199" y="3287994"/>
            <a:ext cx="1696825" cy="1241981"/>
          </a:xfrm>
          <a:prstGeom prst="can">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Seed Vectors</a:t>
            </a:r>
          </a:p>
        </p:txBody>
      </p:sp>
      <p:cxnSp>
        <p:nvCxnSpPr>
          <p:cNvPr id="7" name="Straight Connector 6">
            <a:extLst>
              <a:ext uri="{FF2B5EF4-FFF2-40B4-BE49-F238E27FC236}">
                <a16:creationId xmlns:a16="http://schemas.microsoft.com/office/drawing/2014/main" id="{E2A2F600-2831-4F4E-BE99-22E76B9F905E}"/>
              </a:ext>
            </a:extLst>
          </p:cNvPr>
          <p:cNvCxnSpPr>
            <a:cxnSpLocks/>
            <a:stCxn id="4" idx="0"/>
            <a:endCxn id="95" idx="2"/>
          </p:cNvCxnSpPr>
          <p:nvPr/>
        </p:nvCxnSpPr>
        <p:spPr>
          <a:xfrm flipV="1">
            <a:off x="1686612" y="2856189"/>
            <a:ext cx="1628" cy="742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CB0485B-4A20-441B-BDEA-7C069C230AFE}"/>
              </a:ext>
            </a:extLst>
          </p:cNvPr>
          <p:cNvSpPr/>
          <p:nvPr/>
        </p:nvSpPr>
        <p:spPr>
          <a:xfrm>
            <a:off x="3525627" y="1285194"/>
            <a:ext cx="4053518" cy="524758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81CEFE8-779D-4E4E-8DC6-27D9952A48CC}"/>
              </a:ext>
            </a:extLst>
          </p:cNvPr>
          <p:cNvSpPr txBox="1"/>
          <p:nvPr/>
        </p:nvSpPr>
        <p:spPr>
          <a:xfrm>
            <a:off x="3437647" y="981108"/>
            <a:ext cx="3733015" cy="369332"/>
          </a:xfrm>
          <a:prstGeom prst="rect">
            <a:avLst/>
          </a:prstGeom>
          <a:noFill/>
        </p:spPr>
        <p:txBody>
          <a:bodyPr wrap="square" rtlCol="0">
            <a:spAutoFit/>
          </a:bodyPr>
          <a:lstStyle/>
          <a:p>
            <a:r>
              <a:rPr lang="en-IN" dirty="0"/>
              <a:t>Guided RL Agent</a:t>
            </a:r>
          </a:p>
        </p:txBody>
      </p:sp>
      <p:sp>
        <p:nvSpPr>
          <p:cNvPr id="10" name="Oval 9">
            <a:extLst>
              <a:ext uri="{FF2B5EF4-FFF2-40B4-BE49-F238E27FC236}">
                <a16:creationId xmlns:a16="http://schemas.microsoft.com/office/drawing/2014/main" id="{94C0FD36-2BC6-4CE2-9A0C-15A4AC02B889}"/>
              </a:ext>
            </a:extLst>
          </p:cNvPr>
          <p:cNvSpPr/>
          <p:nvPr/>
        </p:nvSpPr>
        <p:spPr>
          <a:xfrm>
            <a:off x="4702776" y="2949680"/>
            <a:ext cx="1723581" cy="1039040"/>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New Seed Generator</a:t>
            </a:r>
          </a:p>
        </p:txBody>
      </p:sp>
      <mc:AlternateContent xmlns:mc="http://schemas.openxmlformats.org/markup-compatibility/2006">
        <mc:Choice xmlns:a14="http://schemas.microsoft.com/office/drawing/2010/main" Requires="a14">
          <p:sp>
            <p:nvSpPr>
              <p:cNvPr id="12" name="Rectangle: Rounded Corners 11">
                <a:extLst>
                  <a:ext uri="{FF2B5EF4-FFF2-40B4-BE49-F238E27FC236}">
                    <a16:creationId xmlns:a16="http://schemas.microsoft.com/office/drawing/2014/main" id="{E791E469-9DB7-49CE-B8C9-6D4FAA8C2322}"/>
                  </a:ext>
                </a:extLst>
              </p:cNvPr>
              <p:cNvSpPr/>
              <p:nvPr/>
            </p:nvSpPr>
            <p:spPr>
              <a:xfrm>
                <a:off x="3693818" y="1429977"/>
                <a:ext cx="3733015" cy="699163"/>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i="1" dirty="0">
                    <a:solidFill>
                      <a:schemeClr val="tx1"/>
                    </a:solidFill>
                    <a:latin typeface="Cambria Math" panose="02040503050406030204" pitchFamily="18" charset="0"/>
                  </a:rPr>
                  <a:t>V</a:t>
                </a:r>
                <a:r>
                  <a:rPr lang="en-IN" sz="1400" i="1" baseline="-25000" dirty="0" err="1">
                    <a:solidFill>
                      <a:schemeClr val="tx1"/>
                    </a:solidFill>
                    <a:latin typeface="Cambria Math" panose="02040503050406030204" pitchFamily="18" charset="0"/>
                  </a:rPr>
                  <a:t>new_seed</a:t>
                </a:r>
                <a:r>
                  <a:rPr lang="en-IN" sz="1400" i="1" baseline="-25000" dirty="0">
                    <a:solidFill>
                      <a:schemeClr val="tx1"/>
                    </a:solidFill>
                    <a:latin typeface="Cambria Math" panose="02040503050406030204" pitchFamily="18" charset="0"/>
                  </a:rPr>
                  <a:t>  </a:t>
                </a:r>
                <a14:m>
                  <m:oMath xmlns:m="http://schemas.openxmlformats.org/officeDocument/2006/math">
                    <m:r>
                      <a:rPr lang="en-IN" sz="1400" b="0" i="1" smtClean="0">
                        <a:solidFill>
                          <a:schemeClr val="tx1"/>
                        </a:solidFill>
                        <a:latin typeface="Cambria Math" panose="02040503050406030204" pitchFamily="18" charset="0"/>
                      </a:rPr>
                      <m:t>= </m:t>
                    </m:r>
                    <m:r>
                      <a:rPr lang="en-IN" sz="1400" b="0" i="1" smtClean="0">
                        <a:solidFill>
                          <a:schemeClr val="tx1"/>
                        </a:solidFill>
                        <a:latin typeface="Cambria Math" panose="02040503050406030204" pitchFamily="18" charset="0"/>
                      </a:rPr>
                      <m:t>h</m:t>
                    </m:r>
                    <m:d>
                      <m:dPr>
                        <m:ctrlPr>
                          <a:rPr lang="en-IN" sz="1400" i="1" smtClean="0">
                            <a:solidFill>
                              <a:schemeClr val="tx1"/>
                            </a:solidFill>
                            <a:latin typeface="Cambria Math" panose="02040503050406030204" pitchFamily="18" charset="0"/>
                          </a:rPr>
                        </m:ctrlPr>
                      </m:dPr>
                      <m:e>
                        <m:r>
                          <a:rPr lang="en-IN" sz="1400" b="0" i="1" smtClean="0">
                            <a:solidFill>
                              <a:schemeClr val="tx1"/>
                            </a:solidFill>
                            <a:latin typeface="Cambria Math" panose="02040503050406030204" pitchFamily="18" charset="0"/>
                          </a:rPr>
                          <m:t>𝑉</m:t>
                        </m:r>
                        <m:r>
                          <a:rPr lang="en-IN" sz="1400" b="0" i="1" baseline="-25000" smtClean="0">
                            <a:solidFill>
                              <a:schemeClr val="tx1"/>
                            </a:solidFill>
                            <a:latin typeface="Cambria Math" panose="02040503050406030204" pitchFamily="18" charset="0"/>
                          </a:rPr>
                          <m:t>𝑠𝑒𝑒𝑑</m:t>
                        </m:r>
                      </m:e>
                    </m:d>
                    <m:r>
                      <a:rPr lang="en-IN" sz="1400" b="0" i="1" smtClean="0">
                        <a:solidFill>
                          <a:schemeClr val="tx1"/>
                        </a:solidFill>
                        <a:latin typeface="Cambria Math" panose="02040503050406030204" pitchFamily="18" charset="0"/>
                      </a:rPr>
                      <m:t>=</m:t>
                    </m:r>
                    <m:r>
                      <a:rPr lang="en-IN" sz="1400" b="0" i="1" smtClean="0">
                        <a:solidFill>
                          <a:schemeClr val="tx1"/>
                        </a:solidFill>
                        <a:latin typeface="Cambria Math" panose="02040503050406030204" pitchFamily="18" charset="0"/>
                      </a:rPr>
                      <m:t>𝑎𝑛</m:t>
                    </m:r>
                    <m:r>
                      <a:rPr lang="en-IN" sz="1400" b="0" i="1" smtClean="0">
                        <a:solidFill>
                          <a:schemeClr val="tx1"/>
                        </a:solidFill>
                        <a:latin typeface="Cambria Math" panose="02040503050406030204" pitchFamily="18" charset="0"/>
                      </a:rPr>
                      <m:t>𝑉</m:t>
                    </m:r>
                    <m:r>
                      <a:rPr lang="en-IN" sz="1400" b="0" i="1" baseline="30000" smtClean="0">
                        <a:solidFill>
                          <a:schemeClr val="tx1"/>
                        </a:solidFill>
                        <a:latin typeface="Cambria Math" panose="02040503050406030204" pitchFamily="18" charset="0"/>
                      </a:rPr>
                      <m:t>𝑛</m:t>
                    </m:r>
                    <m:r>
                      <a:rPr lang="en-IN" sz="1400" b="0" i="1" baseline="-25000" smtClean="0">
                        <a:solidFill>
                          <a:schemeClr val="tx1"/>
                        </a:solidFill>
                        <a:latin typeface="Cambria Math" panose="02040503050406030204" pitchFamily="18" charset="0"/>
                      </a:rPr>
                      <m:t>𝑠𝑒𝑒𝑑</m:t>
                    </m:r>
                    <m:r>
                      <a:rPr lang="en-IN" sz="1400" b="0" i="1" smtClean="0">
                        <a:solidFill>
                          <a:schemeClr val="tx1"/>
                        </a:solidFill>
                        <a:latin typeface="Cambria Math" panose="02040503050406030204" pitchFamily="18" charset="0"/>
                      </a:rPr>
                      <m:t>+</m:t>
                    </m:r>
                    <m:r>
                      <m:rPr>
                        <m:nor/>
                      </m:rPr>
                      <a:rPr lang="en-IN" sz="1400" i="1" dirty="0" smtClean="0">
                        <a:solidFill>
                          <a:schemeClr val="tx1"/>
                        </a:solidFill>
                        <a:latin typeface="Cambria Math" panose="02040503050406030204" pitchFamily="18" charset="0"/>
                      </a:rPr>
                      <m:t>a</m:t>
                    </m:r>
                    <m:r>
                      <m:rPr>
                        <m:nor/>
                      </m:rPr>
                      <a:rPr lang="en-IN" sz="1400" i="1" baseline="-25000" dirty="0" smtClean="0">
                        <a:solidFill>
                          <a:schemeClr val="tx1"/>
                        </a:solidFill>
                        <a:latin typeface="Cambria Math" panose="02040503050406030204" pitchFamily="18" charset="0"/>
                      </a:rPr>
                      <m:t>n</m:t>
                    </m:r>
                    <m:r>
                      <m:rPr>
                        <m:nor/>
                      </m:rPr>
                      <a:rPr lang="en-IN" sz="1400" i="1" baseline="-25000" dirty="0" smtClean="0">
                        <a:solidFill>
                          <a:schemeClr val="tx1"/>
                        </a:solidFill>
                        <a:latin typeface="Cambria Math" panose="02040503050406030204" pitchFamily="18" charset="0"/>
                      </a:rPr>
                      <m:t>−1</m:t>
                    </m:r>
                    <m:r>
                      <a:rPr lang="en-IN" sz="1400" b="0" i="1" smtClean="0">
                        <a:solidFill>
                          <a:schemeClr val="tx1"/>
                        </a:solidFill>
                        <a:latin typeface="Cambria Math" panose="02040503050406030204" pitchFamily="18" charset="0"/>
                      </a:rPr>
                      <m:t>𝑉</m:t>
                    </m:r>
                    <m:r>
                      <a:rPr lang="en-IN" sz="1400" b="0" i="1" baseline="30000" smtClean="0">
                        <a:solidFill>
                          <a:schemeClr val="tx1"/>
                        </a:solidFill>
                        <a:latin typeface="Cambria Math" panose="02040503050406030204" pitchFamily="18" charset="0"/>
                      </a:rPr>
                      <m:t>𝑛</m:t>
                    </m:r>
                    <m:r>
                      <a:rPr lang="en-IN" sz="1400" b="0" i="1" baseline="30000" smtClean="0">
                        <a:solidFill>
                          <a:schemeClr val="tx1"/>
                        </a:solidFill>
                        <a:latin typeface="Cambria Math" panose="02040503050406030204" pitchFamily="18" charset="0"/>
                      </a:rPr>
                      <m:t>_1</m:t>
                    </m:r>
                    <m:r>
                      <a:rPr lang="en-IN" sz="1400" b="0" i="1" baseline="-25000" smtClean="0">
                        <a:solidFill>
                          <a:schemeClr val="tx1"/>
                        </a:solidFill>
                        <a:latin typeface="Cambria Math" panose="02040503050406030204" pitchFamily="18" charset="0"/>
                      </a:rPr>
                      <m:t>𝑠𝑒𝑒𝑑</m:t>
                    </m:r>
                    <m:r>
                      <a:rPr lang="en-IN" sz="1400" b="0" i="1" smtClean="0">
                        <a:solidFill>
                          <a:schemeClr val="tx1"/>
                        </a:solidFill>
                        <a:latin typeface="Cambria Math" panose="02040503050406030204" pitchFamily="18" charset="0"/>
                      </a:rPr>
                      <m:t>+</m:t>
                    </m:r>
                    <m:r>
                      <m:rPr>
                        <m:nor/>
                      </m:rPr>
                      <a:rPr lang="en-IN" sz="1400" i="1" dirty="0" smtClean="0">
                        <a:solidFill>
                          <a:schemeClr val="tx1"/>
                        </a:solidFill>
                        <a:latin typeface="Cambria Math" panose="02040503050406030204" pitchFamily="18" charset="0"/>
                      </a:rPr>
                      <m:t>a</m:t>
                    </m:r>
                    <m:r>
                      <m:rPr>
                        <m:nor/>
                      </m:rPr>
                      <a:rPr lang="en-IN" sz="1400" i="1" baseline="-25000" dirty="0" smtClean="0">
                        <a:solidFill>
                          <a:schemeClr val="tx1"/>
                        </a:solidFill>
                        <a:latin typeface="Cambria Math" panose="02040503050406030204" pitchFamily="18" charset="0"/>
                      </a:rPr>
                      <m:t>n</m:t>
                    </m:r>
                    <m:r>
                      <m:rPr>
                        <m:nor/>
                      </m:rPr>
                      <a:rPr lang="en-IN" sz="1400" i="1" baseline="-25000" dirty="0" smtClean="0">
                        <a:solidFill>
                          <a:schemeClr val="tx1"/>
                        </a:solidFill>
                        <a:latin typeface="Cambria Math" panose="02040503050406030204" pitchFamily="18" charset="0"/>
                      </a:rPr>
                      <m:t>−2</m:t>
                    </m:r>
                    <m:r>
                      <a:rPr lang="en-IN" sz="1400" b="0" i="1" smtClean="0">
                        <a:solidFill>
                          <a:schemeClr val="tx1"/>
                        </a:solidFill>
                        <a:latin typeface="Cambria Math" panose="02040503050406030204" pitchFamily="18" charset="0"/>
                      </a:rPr>
                      <m:t>𝑉</m:t>
                    </m:r>
                    <m:r>
                      <a:rPr lang="en-IN" sz="1400" b="0" i="1" baseline="30000" smtClean="0">
                        <a:solidFill>
                          <a:schemeClr val="tx1"/>
                        </a:solidFill>
                        <a:latin typeface="Cambria Math" panose="02040503050406030204" pitchFamily="18" charset="0"/>
                      </a:rPr>
                      <m:t>𝑛</m:t>
                    </m:r>
                    <m:r>
                      <a:rPr lang="en-IN" sz="1400" b="0" i="1" baseline="30000" smtClean="0">
                        <a:solidFill>
                          <a:schemeClr val="tx1"/>
                        </a:solidFill>
                        <a:latin typeface="Cambria Math" panose="02040503050406030204" pitchFamily="18" charset="0"/>
                      </a:rPr>
                      <m:t>_2</m:t>
                    </m:r>
                    <m:r>
                      <a:rPr lang="en-IN" sz="1400" b="0" i="1" baseline="-25000" smtClean="0">
                        <a:solidFill>
                          <a:schemeClr val="tx1"/>
                        </a:solidFill>
                        <a:latin typeface="Cambria Math" panose="02040503050406030204" pitchFamily="18" charset="0"/>
                      </a:rPr>
                      <m:t>𝑠𝑒𝑒𝑑</m:t>
                    </m:r>
                  </m:oMath>
                </a14:m>
                <a:r>
                  <a:rPr lang="en-IN" sz="1400" dirty="0">
                    <a:solidFill>
                      <a:schemeClr val="tx1"/>
                    </a:solidFill>
                  </a:rPr>
                  <a:t> + . . . + a</a:t>
                </a:r>
                <a:r>
                  <a:rPr lang="en-IN" sz="1400" baseline="-25000" dirty="0">
                    <a:solidFill>
                      <a:schemeClr val="tx1"/>
                    </a:solidFill>
                  </a:rPr>
                  <a:t>2</a:t>
                </a:r>
                <a14:m>
                  <m:oMath xmlns:m="http://schemas.openxmlformats.org/officeDocument/2006/math">
                    <m:r>
                      <a:rPr lang="en-IN" sz="1400" b="0" i="1" smtClean="0">
                        <a:solidFill>
                          <a:schemeClr val="tx1"/>
                        </a:solidFill>
                        <a:latin typeface="Cambria Math" panose="02040503050406030204" pitchFamily="18" charset="0"/>
                      </a:rPr>
                      <m:t>𝑉</m:t>
                    </m:r>
                    <m:r>
                      <a:rPr lang="en-IN" sz="1400" b="0" i="1" baseline="30000" smtClean="0">
                        <a:solidFill>
                          <a:schemeClr val="tx1"/>
                        </a:solidFill>
                        <a:latin typeface="Cambria Math" panose="02040503050406030204" pitchFamily="18" charset="0"/>
                      </a:rPr>
                      <m:t>2</m:t>
                    </m:r>
                    <m:r>
                      <a:rPr lang="en-IN" sz="1400" b="0" i="1" baseline="-25000" smtClean="0">
                        <a:solidFill>
                          <a:schemeClr val="tx1"/>
                        </a:solidFill>
                        <a:latin typeface="Cambria Math" panose="02040503050406030204" pitchFamily="18" charset="0"/>
                      </a:rPr>
                      <m:t>𝑠𝑒𝑒𝑑</m:t>
                    </m:r>
                    <m:r>
                      <a:rPr lang="en-IN" sz="1400" b="0" i="1" smtClean="0">
                        <a:solidFill>
                          <a:schemeClr val="tx1"/>
                        </a:solidFill>
                        <a:latin typeface="Cambria Math" panose="02040503050406030204" pitchFamily="18" charset="0"/>
                      </a:rPr>
                      <m:t>+</m:t>
                    </m:r>
                    <m:r>
                      <a:rPr lang="en-IN" sz="1400" b="0" i="1" smtClean="0">
                        <a:solidFill>
                          <a:schemeClr val="tx1"/>
                        </a:solidFill>
                        <a:latin typeface="Cambria Math" panose="02040503050406030204" pitchFamily="18" charset="0"/>
                      </a:rPr>
                      <m:t>𝑎</m:t>
                    </m:r>
                    <m:r>
                      <a:rPr lang="en-IN" sz="1400" b="0" i="1" baseline="-25000" smtClean="0">
                        <a:solidFill>
                          <a:schemeClr val="tx1"/>
                        </a:solidFill>
                        <a:latin typeface="Cambria Math" panose="02040503050406030204" pitchFamily="18" charset="0"/>
                      </a:rPr>
                      <m:t>1</m:t>
                    </m:r>
                    <m:r>
                      <a:rPr lang="en-IN" sz="1400" b="0" i="1" smtClean="0">
                        <a:solidFill>
                          <a:schemeClr val="tx1"/>
                        </a:solidFill>
                        <a:latin typeface="Cambria Math" panose="02040503050406030204" pitchFamily="18" charset="0"/>
                      </a:rPr>
                      <m:t>𝑉</m:t>
                    </m:r>
                    <m:r>
                      <a:rPr lang="en-IN" sz="1400" b="0" i="1" baseline="-25000" smtClean="0">
                        <a:solidFill>
                          <a:schemeClr val="tx1"/>
                        </a:solidFill>
                        <a:latin typeface="Cambria Math" panose="02040503050406030204" pitchFamily="18" charset="0"/>
                      </a:rPr>
                      <m:t>𝑠𝑒𝑒𝑑</m:t>
                    </m:r>
                    <m:r>
                      <a:rPr lang="en-IN" sz="1400" b="0" i="1" smtClean="0">
                        <a:solidFill>
                          <a:schemeClr val="tx1"/>
                        </a:solidFill>
                        <a:latin typeface="Cambria Math" panose="02040503050406030204" pitchFamily="18" charset="0"/>
                      </a:rPr>
                      <m:t>+</m:t>
                    </m:r>
                    <m:r>
                      <a:rPr lang="en-IN" sz="1400" b="0" i="1" smtClean="0">
                        <a:solidFill>
                          <a:schemeClr val="tx1"/>
                        </a:solidFill>
                        <a:latin typeface="Cambria Math" panose="02040503050406030204" pitchFamily="18" charset="0"/>
                      </a:rPr>
                      <m:t>𝑎</m:t>
                    </m:r>
                    <m:r>
                      <a:rPr lang="en-IN" sz="1400" b="0" i="1" baseline="-25000" smtClean="0">
                        <a:solidFill>
                          <a:schemeClr val="tx1"/>
                        </a:solidFill>
                        <a:latin typeface="Cambria Math" panose="02040503050406030204" pitchFamily="18" charset="0"/>
                      </a:rPr>
                      <m:t>0</m:t>
                    </m:r>
                  </m:oMath>
                </a14:m>
                <a:r>
                  <a:rPr lang="en-IN" sz="1400" dirty="0">
                    <a:solidFill>
                      <a:schemeClr val="tx1"/>
                    </a:solidFill>
                  </a:rPr>
                  <a:t>, where n is a hyper parameter.</a:t>
                </a:r>
              </a:p>
            </p:txBody>
          </p:sp>
        </mc:Choice>
        <mc:Fallback>
          <p:sp>
            <p:nvSpPr>
              <p:cNvPr id="12" name="Rectangle: Rounded Corners 11">
                <a:extLst>
                  <a:ext uri="{FF2B5EF4-FFF2-40B4-BE49-F238E27FC236}">
                    <a16:creationId xmlns:a16="http://schemas.microsoft.com/office/drawing/2014/main" id="{E791E469-9DB7-49CE-B8C9-6D4FAA8C2322}"/>
                  </a:ext>
                </a:extLst>
              </p:cNvPr>
              <p:cNvSpPr>
                <a:spLocks noRot="1" noChangeAspect="1" noMove="1" noResize="1" noEditPoints="1" noAdjustHandles="1" noChangeArrowheads="1" noChangeShapeType="1" noTextEdit="1"/>
              </p:cNvSpPr>
              <p:nvPr/>
            </p:nvSpPr>
            <p:spPr>
              <a:xfrm>
                <a:off x="3693818" y="1429977"/>
                <a:ext cx="3733015" cy="699163"/>
              </a:xfrm>
              <a:prstGeom prst="roundRect">
                <a:avLst/>
              </a:prstGeom>
              <a:blipFill>
                <a:blip r:embed="rId2"/>
                <a:stretch>
                  <a:fillRect t="-4310" b="-10345"/>
                </a:stretch>
              </a:blipFill>
              <a:ln>
                <a:solidFill>
                  <a:schemeClr val="tx1"/>
                </a:solidFill>
              </a:ln>
            </p:spPr>
            <p:txBody>
              <a:bodyPr/>
              <a:lstStyle/>
              <a:p>
                <a:r>
                  <a:rPr lang="en-IN">
                    <a:noFill/>
                  </a:rPr>
                  <a:t> </a:t>
                </a:r>
              </a:p>
            </p:txBody>
          </p:sp>
        </mc:Fallback>
      </mc:AlternateContent>
      <p:sp>
        <p:nvSpPr>
          <p:cNvPr id="17" name="Oval 16">
            <a:extLst>
              <a:ext uri="{FF2B5EF4-FFF2-40B4-BE49-F238E27FC236}">
                <a16:creationId xmlns:a16="http://schemas.microsoft.com/office/drawing/2014/main" id="{181F88D8-E3A7-459D-B452-40FA35E44A85}"/>
              </a:ext>
            </a:extLst>
          </p:cNvPr>
          <p:cNvSpPr/>
          <p:nvPr/>
        </p:nvSpPr>
        <p:spPr>
          <a:xfrm>
            <a:off x="3940404" y="4110083"/>
            <a:ext cx="1329184" cy="1291472"/>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ACTOR Deep NN</a:t>
            </a:r>
          </a:p>
        </p:txBody>
      </p:sp>
      <p:sp>
        <p:nvSpPr>
          <p:cNvPr id="18" name="Oval 17">
            <a:extLst>
              <a:ext uri="{FF2B5EF4-FFF2-40B4-BE49-F238E27FC236}">
                <a16:creationId xmlns:a16="http://schemas.microsoft.com/office/drawing/2014/main" id="{8514BBBA-4A49-4421-ADA4-92AE42D9AD31}"/>
              </a:ext>
            </a:extLst>
          </p:cNvPr>
          <p:cNvSpPr/>
          <p:nvPr/>
        </p:nvSpPr>
        <p:spPr>
          <a:xfrm>
            <a:off x="5841478" y="4110083"/>
            <a:ext cx="1329184" cy="1291472"/>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CRITIC Deep NN</a:t>
            </a:r>
          </a:p>
        </p:txBody>
      </p:sp>
      <p:cxnSp>
        <p:nvCxnSpPr>
          <p:cNvPr id="20" name="Connector: Elbow 19">
            <a:extLst>
              <a:ext uri="{FF2B5EF4-FFF2-40B4-BE49-F238E27FC236}">
                <a16:creationId xmlns:a16="http://schemas.microsoft.com/office/drawing/2014/main" id="{A6D8C90A-2C1A-4393-B8E5-1275A7843762}"/>
              </a:ext>
            </a:extLst>
          </p:cNvPr>
          <p:cNvCxnSpPr>
            <a:cxnSpLocks/>
            <a:stCxn id="17" idx="4"/>
            <a:endCxn id="10" idx="2"/>
          </p:cNvCxnSpPr>
          <p:nvPr/>
        </p:nvCxnSpPr>
        <p:spPr>
          <a:xfrm rot="5400000" flipH="1" flipV="1">
            <a:off x="3687708" y="4386488"/>
            <a:ext cx="1932355" cy="97780"/>
          </a:xfrm>
          <a:prstGeom prst="bentConnector4">
            <a:avLst>
              <a:gd name="adj1" fmla="val -11830"/>
              <a:gd name="adj2" fmla="val -91347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BA4E283-ABB6-4150-B742-97654003CBAB}"/>
              </a:ext>
            </a:extLst>
          </p:cNvPr>
          <p:cNvSpPr txBox="1"/>
          <p:nvPr/>
        </p:nvSpPr>
        <p:spPr>
          <a:xfrm>
            <a:off x="3064587" y="5634574"/>
            <a:ext cx="2485838" cy="646331"/>
          </a:xfrm>
          <a:prstGeom prst="rect">
            <a:avLst/>
          </a:prstGeom>
          <a:noFill/>
        </p:spPr>
        <p:txBody>
          <a:bodyPr wrap="square" rtlCol="0">
            <a:spAutoFit/>
          </a:bodyPr>
          <a:lstStyle/>
          <a:p>
            <a:r>
              <a:rPr lang="en-IN" dirty="0"/>
              <a:t>               Predict </a:t>
            </a:r>
            <a:br>
              <a:rPr lang="en-IN" dirty="0"/>
            </a:br>
            <a:r>
              <a:rPr lang="en-IN" i="1" dirty="0">
                <a:latin typeface="Cambria Math" panose="02040503050406030204" pitchFamily="18" charset="0"/>
              </a:rPr>
              <a:t>[a</a:t>
            </a:r>
            <a:r>
              <a:rPr lang="en-IN" i="1" baseline="-25000" dirty="0">
                <a:latin typeface="Cambria Math" panose="02040503050406030204" pitchFamily="18" charset="0"/>
              </a:rPr>
              <a:t>n</a:t>
            </a:r>
            <a:r>
              <a:rPr lang="en-IN" i="1" dirty="0">
                <a:latin typeface="Cambria Math" panose="02040503050406030204" pitchFamily="18" charset="0"/>
              </a:rPr>
              <a:t>, a</a:t>
            </a:r>
            <a:r>
              <a:rPr lang="en-IN" i="1" baseline="-25000" dirty="0">
                <a:latin typeface="Cambria Math" panose="02040503050406030204" pitchFamily="18" charset="0"/>
              </a:rPr>
              <a:t>n-1</a:t>
            </a:r>
            <a:r>
              <a:rPr lang="en-IN" i="1" dirty="0">
                <a:latin typeface="Cambria Math" panose="02040503050406030204" pitchFamily="18" charset="0"/>
              </a:rPr>
              <a:t>, a</a:t>
            </a:r>
            <a:r>
              <a:rPr lang="en-IN" i="1" baseline="-25000" dirty="0">
                <a:latin typeface="Cambria Math" panose="02040503050406030204" pitchFamily="18" charset="0"/>
              </a:rPr>
              <a:t>n-2</a:t>
            </a:r>
            <a:r>
              <a:rPr lang="en-IN" i="1" dirty="0">
                <a:latin typeface="Cambria Math" panose="02040503050406030204" pitchFamily="18" charset="0"/>
              </a:rPr>
              <a:t>. . . a</a:t>
            </a:r>
            <a:r>
              <a:rPr lang="en-IN" i="1" baseline="-25000" dirty="0">
                <a:latin typeface="Cambria Math" panose="02040503050406030204" pitchFamily="18" charset="0"/>
              </a:rPr>
              <a:t>2, </a:t>
            </a:r>
            <a:r>
              <a:rPr lang="en-IN" i="1" dirty="0">
                <a:latin typeface="Cambria Math" panose="02040503050406030204" pitchFamily="18" charset="0"/>
              </a:rPr>
              <a:t>a</a:t>
            </a:r>
            <a:r>
              <a:rPr lang="en-IN" i="1" baseline="-25000" dirty="0">
                <a:latin typeface="Cambria Math" panose="02040503050406030204" pitchFamily="18" charset="0"/>
              </a:rPr>
              <a:t>1, </a:t>
            </a:r>
            <a:r>
              <a:rPr lang="en-IN" i="1" dirty="0">
                <a:latin typeface="Cambria Math" panose="02040503050406030204" pitchFamily="18" charset="0"/>
              </a:rPr>
              <a:t>a</a:t>
            </a:r>
            <a:r>
              <a:rPr lang="en-IN" i="1" baseline="-25000" dirty="0">
                <a:latin typeface="Cambria Math" panose="02040503050406030204" pitchFamily="18" charset="0"/>
              </a:rPr>
              <a:t>0</a:t>
            </a:r>
            <a:r>
              <a:rPr lang="en-IN" i="1" dirty="0">
                <a:latin typeface="Cambria Math" panose="02040503050406030204" pitchFamily="18" charset="0"/>
              </a:rPr>
              <a:t>]</a:t>
            </a:r>
          </a:p>
        </p:txBody>
      </p:sp>
      <p:sp>
        <p:nvSpPr>
          <p:cNvPr id="26" name="Rectangle: Rounded Corners 25">
            <a:extLst>
              <a:ext uri="{FF2B5EF4-FFF2-40B4-BE49-F238E27FC236}">
                <a16:creationId xmlns:a16="http://schemas.microsoft.com/office/drawing/2014/main" id="{331E4EC0-6C85-4066-88B2-379B07D76F94}"/>
              </a:ext>
            </a:extLst>
          </p:cNvPr>
          <p:cNvSpPr/>
          <p:nvPr/>
        </p:nvSpPr>
        <p:spPr>
          <a:xfrm>
            <a:off x="7996679" y="1350440"/>
            <a:ext cx="2582945" cy="156485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Count how many pairs of vectors in the “Corpus Vectors” has a difference </a:t>
            </a:r>
            <a:r>
              <a:rPr lang="en-IN" b="1" dirty="0">
                <a:solidFill>
                  <a:schemeClr val="tx1"/>
                </a:solidFill>
              </a:rPr>
              <a:t>“similar”</a:t>
            </a:r>
            <a:r>
              <a:rPr lang="en-IN" dirty="0">
                <a:solidFill>
                  <a:schemeClr val="tx1"/>
                </a:solidFill>
              </a:rPr>
              <a:t> to </a:t>
            </a:r>
            <a:r>
              <a:rPr lang="en-IN" dirty="0" err="1">
                <a:solidFill>
                  <a:schemeClr val="tx1"/>
                </a:solidFill>
              </a:rPr>
              <a:t>V</a:t>
            </a:r>
            <a:r>
              <a:rPr lang="en-IN" baseline="-25000" dirty="0" err="1">
                <a:solidFill>
                  <a:schemeClr val="tx1"/>
                </a:solidFill>
              </a:rPr>
              <a:t>new_seed</a:t>
            </a:r>
            <a:endParaRPr lang="en-IN" baseline="-25000" dirty="0">
              <a:solidFill>
                <a:schemeClr val="tx1"/>
              </a:solidFill>
            </a:endParaRPr>
          </a:p>
        </p:txBody>
      </p:sp>
      <p:sp>
        <p:nvSpPr>
          <p:cNvPr id="27" name="Rectangle 26">
            <a:extLst>
              <a:ext uri="{FF2B5EF4-FFF2-40B4-BE49-F238E27FC236}">
                <a16:creationId xmlns:a16="http://schemas.microsoft.com/office/drawing/2014/main" id="{FAC8E041-EA0A-4963-9C9F-73D6B1C2F2F0}"/>
              </a:ext>
            </a:extLst>
          </p:cNvPr>
          <p:cNvSpPr/>
          <p:nvPr/>
        </p:nvSpPr>
        <p:spPr>
          <a:xfrm>
            <a:off x="10774744" y="1466151"/>
            <a:ext cx="1158112" cy="133342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Corpus Vectors</a:t>
            </a:r>
          </a:p>
        </p:txBody>
      </p:sp>
      <p:cxnSp>
        <p:nvCxnSpPr>
          <p:cNvPr id="29" name="Connector: Elbow 28">
            <a:extLst>
              <a:ext uri="{FF2B5EF4-FFF2-40B4-BE49-F238E27FC236}">
                <a16:creationId xmlns:a16="http://schemas.microsoft.com/office/drawing/2014/main" id="{D0AA007D-B15C-4774-9136-00289903A2CF}"/>
              </a:ext>
            </a:extLst>
          </p:cNvPr>
          <p:cNvCxnSpPr>
            <a:cxnSpLocks/>
            <a:stCxn id="10" idx="6"/>
            <a:endCxn id="26" idx="1"/>
          </p:cNvCxnSpPr>
          <p:nvPr/>
        </p:nvCxnSpPr>
        <p:spPr>
          <a:xfrm flipV="1">
            <a:off x="6426357" y="2132865"/>
            <a:ext cx="1570322" cy="1336335"/>
          </a:xfrm>
          <a:prstGeom prst="bentConnector3">
            <a:avLst>
              <a:gd name="adj1" fmla="val 8301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088687E-5106-484C-90CD-94B2A905249B}"/>
              </a:ext>
            </a:extLst>
          </p:cNvPr>
          <p:cNvCxnSpPr>
            <a:stCxn id="26" idx="3"/>
            <a:endCxn id="27" idx="1"/>
          </p:cNvCxnSpPr>
          <p:nvPr/>
        </p:nvCxnSpPr>
        <p:spPr>
          <a:xfrm>
            <a:off x="10579624" y="2132865"/>
            <a:ext cx="195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B7214154-BE5D-4DEF-9600-B8E9232B06E1}"/>
              </a:ext>
            </a:extLst>
          </p:cNvPr>
          <p:cNvSpPr/>
          <p:nvPr/>
        </p:nvSpPr>
        <p:spPr>
          <a:xfrm>
            <a:off x="8934557" y="3305756"/>
            <a:ext cx="707187" cy="53816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Count</a:t>
            </a:r>
          </a:p>
        </p:txBody>
      </p:sp>
      <p:cxnSp>
        <p:nvCxnSpPr>
          <p:cNvPr id="35" name="Straight Connector 34">
            <a:extLst>
              <a:ext uri="{FF2B5EF4-FFF2-40B4-BE49-F238E27FC236}">
                <a16:creationId xmlns:a16="http://schemas.microsoft.com/office/drawing/2014/main" id="{CF7B3008-E470-4BC1-B872-D41B9834DA82}"/>
              </a:ext>
            </a:extLst>
          </p:cNvPr>
          <p:cNvCxnSpPr>
            <a:stCxn id="26" idx="2"/>
            <a:endCxn id="33" idx="0"/>
          </p:cNvCxnSpPr>
          <p:nvPr/>
        </p:nvCxnSpPr>
        <p:spPr>
          <a:xfrm flipH="1">
            <a:off x="9288151" y="2915290"/>
            <a:ext cx="1" cy="3904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Diamond 35">
            <a:extLst>
              <a:ext uri="{FF2B5EF4-FFF2-40B4-BE49-F238E27FC236}">
                <a16:creationId xmlns:a16="http://schemas.microsoft.com/office/drawing/2014/main" id="{411D7A9A-E2B4-47C7-987A-C99CA25E50B8}"/>
              </a:ext>
            </a:extLst>
          </p:cNvPr>
          <p:cNvSpPr/>
          <p:nvPr/>
        </p:nvSpPr>
        <p:spPr>
          <a:xfrm>
            <a:off x="8151035" y="4063151"/>
            <a:ext cx="2276575" cy="1564845"/>
          </a:xfrm>
          <a:prstGeom prst="diamon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If Count &gt; Threshold</a:t>
            </a:r>
          </a:p>
        </p:txBody>
      </p:sp>
      <p:cxnSp>
        <p:nvCxnSpPr>
          <p:cNvPr id="38" name="Straight Arrow Connector 37">
            <a:extLst>
              <a:ext uri="{FF2B5EF4-FFF2-40B4-BE49-F238E27FC236}">
                <a16:creationId xmlns:a16="http://schemas.microsoft.com/office/drawing/2014/main" id="{DDC40D5F-0033-408E-BCFA-4235707F51AB}"/>
              </a:ext>
            </a:extLst>
          </p:cNvPr>
          <p:cNvCxnSpPr>
            <a:cxnSpLocks/>
            <a:stCxn id="33" idx="2"/>
            <a:endCxn id="36" idx="0"/>
          </p:cNvCxnSpPr>
          <p:nvPr/>
        </p:nvCxnSpPr>
        <p:spPr>
          <a:xfrm>
            <a:off x="9288151" y="3843916"/>
            <a:ext cx="1172" cy="2192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0C49B8D2-A257-44C4-B73E-14CB8F964E27}"/>
              </a:ext>
            </a:extLst>
          </p:cNvPr>
          <p:cNvSpPr/>
          <p:nvPr/>
        </p:nvSpPr>
        <p:spPr>
          <a:xfrm>
            <a:off x="8495516" y="5957740"/>
            <a:ext cx="1585268" cy="44306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IN" dirty="0" err="1">
                <a:solidFill>
                  <a:schemeClr val="tx1"/>
                </a:solidFill>
              </a:rPr>
              <a:t>ve</a:t>
            </a:r>
            <a:r>
              <a:rPr lang="en-IN" dirty="0">
                <a:solidFill>
                  <a:schemeClr val="tx1"/>
                </a:solidFill>
              </a:rPr>
              <a:t> REWARD</a:t>
            </a:r>
          </a:p>
        </p:txBody>
      </p:sp>
      <p:cxnSp>
        <p:nvCxnSpPr>
          <p:cNvPr id="42" name="Straight Arrow Connector 41">
            <a:extLst>
              <a:ext uri="{FF2B5EF4-FFF2-40B4-BE49-F238E27FC236}">
                <a16:creationId xmlns:a16="http://schemas.microsoft.com/office/drawing/2014/main" id="{B3F0443A-A305-4A2E-AFB8-7486C17F998F}"/>
              </a:ext>
            </a:extLst>
          </p:cNvPr>
          <p:cNvCxnSpPr>
            <a:stCxn id="36" idx="2"/>
            <a:endCxn id="40" idx="0"/>
          </p:cNvCxnSpPr>
          <p:nvPr/>
        </p:nvCxnSpPr>
        <p:spPr>
          <a:xfrm flipH="1">
            <a:off x="9288150" y="5627996"/>
            <a:ext cx="1173" cy="3297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F25E0A6A-908D-4033-AD74-CABD874C2874}"/>
              </a:ext>
            </a:extLst>
          </p:cNvPr>
          <p:cNvSpPr/>
          <p:nvPr/>
        </p:nvSpPr>
        <p:spPr>
          <a:xfrm>
            <a:off x="10439793" y="5957740"/>
            <a:ext cx="1585268" cy="44306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IN" dirty="0" err="1">
                <a:solidFill>
                  <a:schemeClr val="tx1"/>
                </a:solidFill>
              </a:rPr>
              <a:t>ve</a:t>
            </a:r>
            <a:r>
              <a:rPr lang="en-IN" dirty="0">
                <a:solidFill>
                  <a:schemeClr val="tx1"/>
                </a:solidFill>
              </a:rPr>
              <a:t> REWARD</a:t>
            </a:r>
          </a:p>
        </p:txBody>
      </p:sp>
      <p:cxnSp>
        <p:nvCxnSpPr>
          <p:cNvPr id="45" name="Connector: Elbow 44">
            <a:extLst>
              <a:ext uri="{FF2B5EF4-FFF2-40B4-BE49-F238E27FC236}">
                <a16:creationId xmlns:a16="http://schemas.microsoft.com/office/drawing/2014/main" id="{E7490464-ED8C-4FE8-8DB7-05047478DE41}"/>
              </a:ext>
            </a:extLst>
          </p:cNvPr>
          <p:cNvCxnSpPr>
            <a:stCxn id="36" idx="3"/>
            <a:endCxn id="43" idx="0"/>
          </p:cNvCxnSpPr>
          <p:nvPr/>
        </p:nvCxnSpPr>
        <p:spPr>
          <a:xfrm>
            <a:off x="10427610" y="4845574"/>
            <a:ext cx="804817" cy="111216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A00AB836-E46E-41D4-A09F-3F5FA96DAE65}"/>
              </a:ext>
            </a:extLst>
          </p:cNvPr>
          <p:cNvSpPr txBox="1"/>
          <p:nvPr/>
        </p:nvSpPr>
        <p:spPr>
          <a:xfrm>
            <a:off x="9341846" y="5571435"/>
            <a:ext cx="599796" cy="369332"/>
          </a:xfrm>
          <a:prstGeom prst="rect">
            <a:avLst/>
          </a:prstGeom>
          <a:noFill/>
        </p:spPr>
        <p:txBody>
          <a:bodyPr wrap="square" rtlCol="0">
            <a:spAutoFit/>
          </a:bodyPr>
          <a:lstStyle/>
          <a:p>
            <a:r>
              <a:rPr lang="en-IN" dirty="0"/>
              <a:t>True</a:t>
            </a:r>
          </a:p>
        </p:txBody>
      </p:sp>
      <p:sp>
        <p:nvSpPr>
          <p:cNvPr id="47" name="TextBox 46">
            <a:extLst>
              <a:ext uri="{FF2B5EF4-FFF2-40B4-BE49-F238E27FC236}">
                <a16:creationId xmlns:a16="http://schemas.microsoft.com/office/drawing/2014/main" id="{323B60C2-692B-47C9-A154-76C8AE12C78B}"/>
              </a:ext>
            </a:extLst>
          </p:cNvPr>
          <p:cNvSpPr txBox="1"/>
          <p:nvPr/>
        </p:nvSpPr>
        <p:spPr>
          <a:xfrm>
            <a:off x="10426734" y="4515830"/>
            <a:ext cx="696019" cy="369332"/>
          </a:xfrm>
          <a:prstGeom prst="rect">
            <a:avLst/>
          </a:prstGeom>
          <a:noFill/>
        </p:spPr>
        <p:txBody>
          <a:bodyPr wrap="square" rtlCol="0">
            <a:spAutoFit/>
          </a:bodyPr>
          <a:lstStyle/>
          <a:p>
            <a:r>
              <a:rPr lang="en-IN" dirty="0"/>
              <a:t>False</a:t>
            </a:r>
          </a:p>
        </p:txBody>
      </p:sp>
      <p:sp>
        <p:nvSpPr>
          <p:cNvPr id="48" name="Rectangle: Rounded Corners 47">
            <a:extLst>
              <a:ext uri="{FF2B5EF4-FFF2-40B4-BE49-F238E27FC236}">
                <a16:creationId xmlns:a16="http://schemas.microsoft.com/office/drawing/2014/main" id="{B63EA411-7678-4F45-B8B0-65A0BF60F259}"/>
              </a:ext>
            </a:extLst>
          </p:cNvPr>
          <p:cNvSpPr/>
          <p:nvPr/>
        </p:nvSpPr>
        <p:spPr>
          <a:xfrm>
            <a:off x="5713436" y="5679882"/>
            <a:ext cx="1585268" cy="64054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Predicted REWARD</a:t>
            </a:r>
          </a:p>
        </p:txBody>
      </p:sp>
      <p:cxnSp>
        <p:nvCxnSpPr>
          <p:cNvPr id="50" name="Straight Arrow Connector 49">
            <a:extLst>
              <a:ext uri="{FF2B5EF4-FFF2-40B4-BE49-F238E27FC236}">
                <a16:creationId xmlns:a16="http://schemas.microsoft.com/office/drawing/2014/main" id="{BB4BAF55-53B7-431A-9F37-86048E198818}"/>
              </a:ext>
            </a:extLst>
          </p:cNvPr>
          <p:cNvCxnSpPr>
            <a:cxnSpLocks/>
            <a:stCxn id="18" idx="4"/>
            <a:endCxn id="48" idx="0"/>
          </p:cNvCxnSpPr>
          <p:nvPr/>
        </p:nvCxnSpPr>
        <p:spPr>
          <a:xfrm>
            <a:off x="6506070" y="5401555"/>
            <a:ext cx="0" cy="278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5B81774-BB06-4BE4-B574-75FA16C5D337}"/>
              </a:ext>
            </a:extLst>
          </p:cNvPr>
          <p:cNvCxnSpPr>
            <a:stCxn id="18" idx="2"/>
          </p:cNvCxnSpPr>
          <p:nvPr/>
        </p:nvCxnSpPr>
        <p:spPr>
          <a:xfrm flipH="1">
            <a:off x="5269588" y="4755819"/>
            <a:ext cx="57189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CB687C73-B166-4D5C-A4D0-68DBE4D467F7}"/>
              </a:ext>
            </a:extLst>
          </p:cNvPr>
          <p:cNvCxnSpPr>
            <a:stCxn id="40" idx="2"/>
            <a:endCxn id="48" idx="3"/>
          </p:cNvCxnSpPr>
          <p:nvPr/>
        </p:nvCxnSpPr>
        <p:spPr>
          <a:xfrm rot="5400000" flipH="1">
            <a:off x="8093105" y="5205756"/>
            <a:ext cx="400643" cy="1989446"/>
          </a:xfrm>
          <a:prstGeom prst="bentConnector4">
            <a:avLst>
              <a:gd name="adj1" fmla="val -57058"/>
              <a:gd name="adj2" fmla="val 6992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5678F5E8-78E1-4C37-8732-22D51F319B6A}"/>
              </a:ext>
            </a:extLst>
          </p:cNvPr>
          <p:cNvCxnSpPr>
            <a:stCxn id="43" idx="2"/>
            <a:endCxn id="48" idx="3"/>
          </p:cNvCxnSpPr>
          <p:nvPr/>
        </p:nvCxnSpPr>
        <p:spPr>
          <a:xfrm rot="5400000" flipH="1">
            <a:off x="9065244" y="4233618"/>
            <a:ext cx="400643" cy="3933723"/>
          </a:xfrm>
          <a:prstGeom prst="bentConnector4">
            <a:avLst>
              <a:gd name="adj1" fmla="val -57058"/>
              <a:gd name="adj2" fmla="val 8475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40E5A825-7C96-48FF-BBD9-04A7668535B8}"/>
              </a:ext>
            </a:extLst>
          </p:cNvPr>
          <p:cNvCxnSpPr>
            <a:cxnSpLocks/>
            <a:endCxn id="18" idx="7"/>
          </p:cNvCxnSpPr>
          <p:nvPr/>
        </p:nvCxnSpPr>
        <p:spPr>
          <a:xfrm rot="5400000" flipH="1" flipV="1">
            <a:off x="6050707" y="4754581"/>
            <a:ext cx="1380667" cy="469936"/>
          </a:xfrm>
          <a:prstGeom prst="bentConnector5">
            <a:avLst>
              <a:gd name="adj1" fmla="val 10079"/>
              <a:gd name="adj2" fmla="val 190066"/>
              <a:gd name="adj3" fmla="val 11655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E226F70B-185C-456D-B2B6-5607A4F29A9C}"/>
              </a:ext>
            </a:extLst>
          </p:cNvPr>
          <p:cNvSpPr txBox="1"/>
          <p:nvPr/>
        </p:nvSpPr>
        <p:spPr>
          <a:xfrm>
            <a:off x="6624600" y="3706093"/>
            <a:ext cx="753203" cy="369332"/>
          </a:xfrm>
          <a:prstGeom prst="rect">
            <a:avLst/>
          </a:prstGeom>
          <a:noFill/>
        </p:spPr>
        <p:txBody>
          <a:bodyPr wrap="square" rtlCol="0">
            <a:spAutoFit/>
          </a:bodyPr>
          <a:lstStyle/>
          <a:p>
            <a:r>
              <a:rPr lang="en-IN" dirty="0"/>
              <a:t>Learn</a:t>
            </a:r>
          </a:p>
        </p:txBody>
      </p:sp>
      <p:sp>
        <p:nvSpPr>
          <p:cNvPr id="67" name="TextBox 66">
            <a:extLst>
              <a:ext uri="{FF2B5EF4-FFF2-40B4-BE49-F238E27FC236}">
                <a16:creationId xmlns:a16="http://schemas.microsoft.com/office/drawing/2014/main" id="{29D5F938-54BE-4B4D-A592-267EA0F31943}"/>
              </a:ext>
            </a:extLst>
          </p:cNvPr>
          <p:cNvSpPr txBox="1"/>
          <p:nvPr/>
        </p:nvSpPr>
        <p:spPr>
          <a:xfrm>
            <a:off x="5183725" y="4382762"/>
            <a:ext cx="753203" cy="369332"/>
          </a:xfrm>
          <a:prstGeom prst="rect">
            <a:avLst/>
          </a:prstGeom>
          <a:noFill/>
        </p:spPr>
        <p:txBody>
          <a:bodyPr wrap="square" rtlCol="0">
            <a:spAutoFit/>
          </a:bodyPr>
          <a:lstStyle/>
          <a:p>
            <a:r>
              <a:rPr lang="en-IN" dirty="0"/>
              <a:t>Learn</a:t>
            </a:r>
          </a:p>
        </p:txBody>
      </p:sp>
      <p:cxnSp>
        <p:nvCxnSpPr>
          <p:cNvPr id="77" name="Connector: Elbow 76">
            <a:extLst>
              <a:ext uri="{FF2B5EF4-FFF2-40B4-BE49-F238E27FC236}">
                <a16:creationId xmlns:a16="http://schemas.microsoft.com/office/drawing/2014/main" id="{37CBDAFE-CB84-45E0-9A4C-E12FD57C4E29}"/>
              </a:ext>
            </a:extLst>
          </p:cNvPr>
          <p:cNvCxnSpPr>
            <a:stCxn id="40" idx="2"/>
            <a:endCxn id="4" idx="3"/>
          </p:cNvCxnSpPr>
          <p:nvPr/>
        </p:nvCxnSpPr>
        <p:spPr>
          <a:xfrm rot="5400000" flipH="1">
            <a:off x="4551968" y="1664619"/>
            <a:ext cx="1870825" cy="7601538"/>
          </a:xfrm>
          <a:prstGeom prst="bentConnector3">
            <a:avLst>
              <a:gd name="adj1" fmla="val -1826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FD973D22-75FE-46AF-A8CB-627724501BB4}"/>
              </a:ext>
            </a:extLst>
          </p:cNvPr>
          <p:cNvSpPr txBox="1"/>
          <p:nvPr/>
        </p:nvSpPr>
        <p:spPr>
          <a:xfrm>
            <a:off x="207378" y="5279047"/>
            <a:ext cx="1413287" cy="954107"/>
          </a:xfrm>
          <a:prstGeom prst="rect">
            <a:avLst/>
          </a:prstGeom>
          <a:noFill/>
          <a:ln>
            <a:solidFill>
              <a:schemeClr val="tx1"/>
            </a:solidFill>
          </a:ln>
        </p:spPr>
        <p:txBody>
          <a:bodyPr wrap="square" rtlCol="0">
            <a:spAutoFit/>
          </a:bodyPr>
          <a:lstStyle/>
          <a:p>
            <a:r>
              <a:rPr lang="en-IN" sz="1400" dirty="0"/>
              <a:t>V</a:t>
            </a:r>
            <a:r>
              <a:rPr lang="en-IN" sz="1400" baseline="-25000" dirty="0"/>
              <a:t>R</a:t>
            </a:r>
            <a:r>
              <a:rPr lang="en-IN" sz="1400" dirty="0"/>
              <a:t> = </a:t>
            </a:r>
            <a:r>
              <a:rPr lang="en-IN" sz="1400" dirty="0" err="1"/>
              <a:t>V</a:t>
            </a:r>
            <a:r>
              <a:rPr lang="en-IN" sz="1400" baseline="-25000" dirty="0" err="1"/>
              <a:t>new_seed</a:t>
            </a:r>
            <a:r>
              <a:rPr lang="en-IN" sz="1400" baseline="-25000" dirty="0"/>
              <a:t> : </a:t>
            </a:r>
            <a:br>
              <a:rPr lang="en-IN" sz="1400" baseline="-25000" dirty="0"/>
            </a:br>
            <a:r>
              <a:rPr lang="en-IN" sz="1400" dirty="0"/>
              <a:t>[List of vector pairs satisfying this relationship]</a:t>
            </a:r>
          </a:p>
        </p:txBody>
      </p:sp>
      <p:sp>
        <p:nvSpPr>
          <p:cNvPr id="95" name="Rectangle 94">
            <a:extLst>
              <a:ext uri="{FF2B5EF4-FFF2-40B4-BE49-F238E27FC236}">
                <a16:creationId xmlns:a16="http://schemas.microsoft.com/office/drawing/2014/main" id="{CC71278E-109F-44DF-9270-D035165C28F2}"/>
              </a:ext>
            </a:extLst>
          </p:cNvPr>
          <p:cNvSpPr/>
          <p:nvPr/>
        </p:nvSpPr>
        <p:spPr>
          <a:xfrm>
            <a:off x="1109184" y="1522761"/>
            <a:ext cx="1158112" cy="133342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 </a:t>
            </a:r>
            <a:r>
              <a:rPr lang="en-IN" sz="1600" dirty="0" err="1">
                <a:solidFill>
                  <a:schemeClr val="tx1"/>
                </a:solidFill>
              </a:rPr>
              <a:t>V</a:t>
            </a:r>
            <a:r>
              <a:rPr lang="en-IN" sz="1600" baseline="-25000" dirty="0" err="1">
                <a:solidFill>
                  <a:schemeClr val="tx1"/>
                </a:solidFill>
              </a:rPr>
              <a:t>CreditDebit</a:t>
            </a:r>
            <a:r>
              <a:rPr lang="en-IN" sz="1600" dirty="0">
                <a:solidFill>
                  <a:schemeClr val="tx1"/>
                </a:solidFill>
              </a:rPr>
              <a:t>, </a:t>
            </a:r>
            <a:r>
              <a:rPr lang="en-IN" sz="1600" dirty="0" err="1">
                <a:solidFill>
                  <a:schemeClr val="tx1"/>
                </a:solidFill>
              </a:rPr>
              <a:t>V</a:t>
            </a:r>
            <a:r>
              <a:rPr lang="en-IN" sz="1600" baseline="-25000" dirty="0" err="1">
                <a:solidFill>
                  <a:schemeClr val="tx1"/>
                </a:solidFill>
              </a:rPr>
              <a:t>ProductPrice</a:t>
            </a:r>
            <a:r>
              <a:rPr lang="en-IN" sz="1600" dirty="0">
                <a:solidFill>
                  <a:schemeClr val="tx1"/>
                </a:solidFill>
              </a:rPr>
              <a:t>, </a:t>
            </a:r>
            <a:r>
              <a:rPr lang="en-IN" sz="1600" dirty="0" err="1">
                <a:solidFill>
                  <a:schemeClr val="tx1"/>
                </a:solidFill>
              </a:rPr>
              <a:t>V</a:t>
            </a:r>
            <a:r>
              <a:rPr lang="en-IN" sz="1600" baseline="-25000" dirty="0" err="1">
                <a:solidFill>
                  <a:schemeClr val="tx1"/>
                </a:solidFill>
              </a:rPr>
              <a:t>ProfitLoss</a:t>
            </a:r>
            <a:r>
              <a:rPr lang="en-IN" sz="1600" dirty="0">
                <a:solidFill>
                  <a:schemeClr val="tx1"/>
                </a:solidFill>
              </a:rPr>
              <a:t>, </a:t>
            </a:r>
            <a:r>
              <a:rPr lang="en-IN" sz="1600" dirty="0" err="1">
                <a:solidFill>
                  <a:schemeClr val="tx1"/>
                </a:solidFill>
              </a:rPr>
              <a:t>V</a:t>
            </a:r>
            <a:r>
              <a:rPr lang="en-IN" sz="1600" baseline="-25000" dirty="0" err="1">
                <a:solidFill>
                  <a:schemeClr val="tx1"/>
                </a:solidFill>
              </a:rPr>
              <a:t>NameAddress</a:t>
            </a:r>
            <a:r>
              <a:rPr lang="en-IN" sz="1600" dirty="0">
                <a:solidFill>
                  <a:schemeClr val="tx1"/>
                </a:solidFill>
              </a:rPr>
              <a:t>, etc. ] </a:t>
            </a:r>
          </a:p>
        </p:txBody>
      </p:sp>
      <mc:AlternateContent xmlns:mc="http://schemas.openxmlformats.org/markup-compatibility/2006" xmlns:a14="http://schemas.microsoft.com/office/drawing/2010/main">
        <mc:Choice Requires="a14">
          <p:sp>
            <p:nvSpPr>
              <p:cNvPr id="98" name="Rectangle 97">
                <a:extLst>
                  <a:ext uri="{FF2B5EF4-FFF2-40B4-BE49-F238E27FC236}">
                    <a16:creationId xmlns:a16="http://schemas.microsoft.com/office/drawing/2014/main" id="{4685FB7D-D812-466F-A346-587EC463AF18}"/>
                  </a:ext>
                </a:extLst>
              </p:cNvPr>
              <p:cNvSpPr/>
              <p:nvPr/>
            </p:nvSpPr>
            <p:spPr>
              <a:xfrm>
                <a:off x="2502593" y="3506473"/>
                <a:ext cx="9244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IN" b="1" i="1" smtClean="0">
                              <a:solidFill>
                                <a:schemeClr val="tx1"/>
                              </a:solidFill>
                              <a:latin typeface="Cambria Math" panose="02040503050406030204" pitchFamily="18" charset="0"/>
                            </a:rPr>
                          </m:ctrlPr>
                        </m:dPr>
                        <m:e>
                          <m:r>
                            <a:rPr lang="en-IN" b="1" i="1" smtClean="0">
                              <a:solidFill>
                                <a:schemeClr val="tx1"/>
                              </a:solidFill>
                              <a:latin typeface="Cambria Math" panose="02040503050406030204" pitchFamily="18" charset="0"/>
                            </a:rPr>
                            <m:t>𝑽</m:t>
                          </m:r>
                          <m:r>
                            <a:rPr lang="en-IN" b="1" i="1" baseline="-25000" smtClean="0">
                              <a:solidFill>
                                <a:schemeClr val="tx1"/>
                              </a:solidFill>
                              <a:latin typeface="Cambria Math" panose="02040503050406030204" pitchFamily="18" charset="0"/>
                            </a:rPr>
                            <m:t>𝒔𝒆𝒆𝒅</m:t>
                          </m:r>
                        </m:e>
                      </m:d>
                    </m:oMath>
                  </m:oMathPara>
                </a14:m>
                <a:endParaRPr lang="en-IN" dirty="0"/>
              </a:p>
            </p:txBody>
          </p:sp>
        </mc:Choice>
        <mc:Fallback xmlns="">
          <p:sp>
            <p:nvSpPr>
              <p:cNvPr id="98" name="Rectangle 97">
                <a:extLst>
                  <a:ext uri="{FF2B5EF4-FFF2-40B4-BE49-F238E27FC236}">
                    <a16:creationId xmlns:a16="http://schemas.microsoft.com/office/drawing/2014/main" id="{4685FB7D-D812-466F-A346-587EC463AF18}"/>
                  </a:ext>
                </a:extLst>
              </p:cNvPr>
              <p:cNvSpPr>
                <a:spLocks noRot="1" noChangeAspect="1" noMove="1" noResize="1" noEditPoints="1" noAdjustHandles="1" noChangeArrowheads="1" noChangeShapeType="1" noTextEdit="1"/>
              </p:cNvSpPr>
              <p:nvPr/>
            </p:nvSpPr>
            <p:spPr>
              <a:xfrm>
                <a:off x="2502593" y="3506473"/>
                <a:ext cx="924484" cy="369332"/>
              </a:xfrm>
              <a:prstGeom prst="rect">
                <a:avLst/>
              </a:prstGeom>
              <a:blipFill>
                <a:blip r:embed="rId3"/>
                <a:stretch>
                  <a:fillRect/>
                </a:stretch>
              </a:blipFill>
            </p:spPr>
            <p:txBody>
              <a:bodyPr/>
              <a:lstStyle/>
              <a:p>
                <a:r>
                  <a:rPr lang="en-IN">
                    <a:noFill/>
                  </a:rPr>
                  <a:t> </a:t>
                </a:r>
              </a:p>
            </p:txBody>
          </p:sp>
        </mc:Fallback>
      </mc:AlternateContent>
      <p:cxnSp>
        <p:nvCxnSpPr>
          <p:cNvPr id="100" name="Connector: Elbow 99">
            <a:extLst>
              <a:ext uri="{FF2B5EF4-FFF2-40B4-BE49-F238E27FC236}">
                <a16:creationId xmlns:a16="http://schemas.microsoft.com/office/drawing/2014/main" id="{B03BAFDC-2E64-4E0F-9045-96612B1B1F54}"/>
              </a:ext>
            </a:extLst>
          </p:cNvPr>
          <p:cNvCxnSpPr>
            <a:stCxn id="4" idx="4"/>
          </p:cNvCxnSpPr>
          <p:nvPr/>
        </p:nvCxnSpPr>
        <p:spPr>
          <a:xfrm>
            <a:off x="2535024" y="3908985"/>
            <a:ext cx="1405379" cy="79151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72FA62-8829-44CF-8444-C23966FEFB13}"/>
              </a:ext>
            </a:extLst>
          </p:cNvPr>
          <p:cNvCxnSpPr>
            <a:cxnSpLocks/>
            <a:stCxn id="12" idx="2"/>
            <a:endCxn id="10" idx="0"/>
          </p:cNvCxnSpPr>
          <p:nvPr/>
        </p:nvCxnSpPr>
        <p:spPr>
          <a:xfrm>
            <a:off x="5560326" y="2129140"/>
            <a:ext cx="4241" cy="8205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7FC85227-F101-4B03-BB58-7B50AC87F6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4948" y="2195592"/>
            <a:ext cx="738488" cy="738488"/>
          </a:xfrm>
          <a:prstGeom prst="rect">
            <a:avLst/>
          </a:prstGeom>
        </p:spPr>
      </p:pic>
      <p:sp>
        <p:nvSpPr>
          <p:cNvPr id="16" name="Rectangle 15">
            <a:extLst>
              <a:ext uri="{FF2B5EF4-FFF2-40B4-BE49-F238E27FC236}">
                <a16:creationId xmlns:a16="http://schemas.microsoft.com/office/drawing/2014/main" id="{48BA62C3-94B8-4053-81A8-71119E91E470}"/>
              </a:ext>
            </a:extLst>
          </p:cNvPr>
          <p:cNvSpPr/>
          <p:nvPr/>
        </p:nvSpPr>
        <p:spPr>
          <a:xfrm>
            <a:off x="5889507" y="2328475"/>
            <a:ext cx="989502" cy="369332"/>
          </a:xfrm>
          <a:prstGeom prst="rect">
            <a:avLst/>
          </a:prstGeom>
        </p:spPr>
        <p:txBody>
          <a:bodyPr wrap="none">
            <a:spAutoFit/>
          </a:bodyPr>
          <a:lstStyle/>
          <a:p>
            <a:r>
              <a:rPr lang="en-IN" i="1" dirty="0" err="1">
                <a:latin typeface="Cambria Math" panose="02040503050406030204" pitchFamily="18" charset="0"/>
              </a:rPr>
              <a:t>V</a:t>
            </a:r>
            <a:r>
              <a:rPr lang="en-IN" i="1" baseline="-25000" dirty="0" err="1">
                <a:latin typeface="Cambria Math" panose="02040503050406030204" pitchFamily="18" charset="0"/>
              </a:rPr>
              <a:t>new_seed</a:t>
            </a:r>
            <a:r>
              <a:rPr lang="en-IN" i="1" baseline="-25000" dirty="0">
                <a:latin typeface="Cambria Math" panose="02040503050406030204" pitchFamily="18" charset="0"/>
              </a:rPr>
              <a:t> </a:t>
            </a:r>
            <a:endParaRPr lang="en-IN" dirty="0"/>
          </a:p>
        </p:txBody>
      </p:sp>
      <mc:AlternateContent xmlns:mc="http://schemas.openxmlformats.org/markup-compatibility/2006">
        <mc:Choice xmlns:a14="http://schemas.microsoft.com/office/drawing/2010/main" Requires="a14">
          <p:sp>
            <p:nvSpPr>
              <p:cNvPr id="19" name="Rectangle 18">
                <a:extLst>
                  <a:ext uri="{FF2B5EF4-FFF2-40B4-BE49-F238E27FC236}">
                    <a16:creationId xmlns:a16="http://schemas.microsoft.com/office/drawing/2014/main" id="{AD7624EA-D54A-48EB-BEB8-36AA3D0B785E}"/>
                  </a:ext>
                </a:extLst>
              </p:cNvPr>
              <p:cNvSpPr/>
              <p:nvPr/>
            </p:nvSpPr>
            <p:spPr>
              <a:xfrm>
                <a:off x="4594685" y="2301572"/>
                <a:ext cx="703334"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𝑉</m:t>
                      </m:r>
                      <m:r>
                        <a:rPr lang="en-IN" i="1" baseline="-25000">
                          <a:latin typeface="Cambria Math" panose="02040503050406030204" pitchFamily="18" charset="0"/>
                        </a:rPr>
                        <m:t>𝑠𝑒𝑒𝑑</m:t>
                      </m:r>
                    </m:oMath>
                  </m:oMathPara>
                </a14:m>
                <a:endParaRPr lang="en-IN" dirty="0"/>
              </a:p>
            </p:txBody>
          </p:sp>
        </mc:Choice>
        <mc:Fallback>
          <p:sp>
            <p:nvSpPr>
              <p:cNvPr id="19" name="Rectangle 18">
                <a:extLst>
                  <a:ext uri="{FF2B5EF4-FFF2-40B4-BE49-F238E27FC236}">
                    <a16:creationId xmlns:a16="http://schemas.microsoft.com/office/drawing/2014/main" id="{AD7624EA-D54A-48EB-BEB8-36AA3D0B785E}"/>
                  </a:ext>
                </a:extLst>
              </p:cNvPr>
              <p:cNvSpPr>
                <a:spLocks noRot="1" noChangeAspect="1" noMove="1" noResize="1" noEditPoints="1" noAdjustHandles="1" noChangeArrowheads="1" noChangeShapeType="1" noTextEdit="1"/>
              </p:cNvSpPr>
              <p:nvPr/>
            </p:nvSpPr>
            <p:spPr>
              <a:xfrm>
                <a:off x="4594685" y="2301572"/>
                <a:ext cx="703334" cy="369332"/>
              </a:xfrm>
              <a:prstGeom prst="rect">
                <a:avLst/>
              </a:prstGeom>
              <a:blipFill>
                <a:blip r:embed="rId5"/>
                <a:stretch>
                  <a:fillRect/>
                </a:stretch>
              </a:blipFill>
            </p:spPr>
            <p:txBody>
              <a:bodyPr/>
              <a:lstStyle/>
              <a:p>
                <a:r>
                  <a:rPr lang="en-IN">
                    <a:noFill/>
                  </a:rPr>
                  <a:t> </a:t>
                </a:r>
              </a:p>
            </p:txBody>
          </p:sp>
        </mc:Fallback>
      </mc:AlternateContent>
      <p:sp>
        <p:nvSpPr>
          <p:cNvPr id="22" name="TextBox 21">
            <a:extLst>
              <a:ext uri="{FF2B5EF4-FFF2-40B4-BE49-F238E27FC236}">
                <a16:creationId xmlns:a16="http://schemas.microsoft.com/office/drawing/2014/main" id="{FFB789E1-C0CC-4037-900A-7BBD273D62FC}"/>
              </a:ext>
            </a:extLst>
          </p:cNvPr>
          <p:cNvSpPr txBox="1"/>
          <p:nvPr/>
        </p:nvSpPr>
        <p:spPr>
          <a:xfrm>
            <a:off x="3866063" y="2289361"/>
            <a:ext cx="506939" cy="369332"/>
          </a:xfrm>
          <a:prstGeom prst="rect">
            <a:avLst/>
          </a:prstGeom>
          <a:noFill/>
        </p:spPr>
        <p:txBody>
          <a:bodyPr wrap="square" rtlCol="0">
            <a:spAutoFit/>
          </a:bodyPr>
          <a:lstStyle/>
          <a:p>
            <a:r>
              <a:rPr lang="en-IN" dirty="0"/>
              <a:t>OR</a:t>
            </a:r>
          </a:p>
        </p:txBody>
      </p:sp>
      <p:sp>
        <p:nvSpPr>
          <p:cNvPr id="52" name="TextBox 51">
            <a:extLst>
              <a:ext uri="{FF2B5EF4-FFF2-40B4-BE49-F238E27FC236}">
                <a16:creationId xmlns:a16="http://schemas.microsoft.com/office/drawing/2014/main" id="{CCA60697-F443-4C9E-90F2-E3B724F26929}"/>
              </a:ext>
            </a:extLst>
          </p:cNvPr>
          <p:cNvSpPr txBox="1"/>
          <p:nvPr/>
        </p:nvSpPr>
        <p:spPr>
          <a:xfrm>
            <a:off x="224518" y="4845573"/>
            <a:ext cx="1293054" cy="369332"/>
          </a:xfrm>
          <a:prstGeom prst="rect">
            <a:avLst/>
          </a:prstGeom>
          <a:noFill/>
          <a:ln>
            <a:solidFill>
              <a:schemeClr val="tx1"/>
            </a:solidFill>
          </a:ln>
        </p:spPr>
        <p:txBody>
          <a:bodyPr wrap="square" rtlCol="0">
            <a:spAutoFit/>
          </a:bodyPr>
          <a:lstStyle/>
          <a:p>
            <a:pPr algn="ctr"/>
            <a:r>
              <a:rPr lang="en-IN" dirty="0"/>
              <a:t>OUTPUT</a:t>
            </a:r>
          </a:p>
        </p:txBody>
      </p:sp>
      <p:sp>
        <p:nvSpPr>
          <p:cNvPr id="54" name="TextBox 53">
            <a:extLst>
              <a:ext uri="{FF2B5EF4-FFF2-40B4-BE49-F238E27FC236}">
                <a16:creationId xmlns:a16="http://schemas.microsoft.com/office/drawing/2014/main" id="{08364B47-1478-4C71-BDE7-19FD122D300C}"/>
              </a:ext>
            </a:extLst>
          </p:cNvPr>
          <p:cNvSpPr txBox="1"/>
          <p:nvPr/>
        </p:nvSpPr>
        <p:spPr>
          <a:xfrm>
            <a:off x="1056402" y="1121438"/>
            <a:ext cx="1293054" cy="369332"/>
          </a:xfrm>
          <a:prstGeom prst="rect">
            <a:avLst/>
          </a:prstGeom>
          <a:noFill/>
          <a:ln>
            <a:solidFill>
              <a:schemeClr val="tx1"/>
            </a:solidFill>
          </a:ln>
        </p:spPr>
        <p:txBody>
          <a:bodyPr wrap="square" rtlCol="0">
            <a:spAutoFit/>
          </a:bodyPr>
          <a:lstStyle/>
          <a:p>
            <a:pPr algn="ctr"/>
            <a:r>
              <a:rPr lang="en-IN" dirty="0"/>
              <a:t>INPUT 2</a:t>
            </a:r>
          </a:p>
        </p:txBody>
      </p:sp>
      <p:sp>
        <p:nvSpPr>
          <p:cNvPr id="56" name="TextBox 55">
            <a:extLst>
              <a:ext uri="{FF2B5EF4-FFF2-40B4-BE49-F238E27FC236}">
                <a16:creationId xmlns:a16="http://schemas.microsoft.com/office/drawing/2014/main" id="{AB5D42D9-3C24-4DD4-BFD9-A1116D1F0E91}"/>
              </a:ext>
            </a:extLst>
          </p:cNvPr>
          <p:cNvSpPr txBox="1"/>
          <p:nvPr/>
        </p:nvSpPr>
        <p:spPr>
          <a:xfrm>
            <a:off x="9877943" y="3002364"/>
            <a:ext cx="1904150" cy="1384995"/>
          </a:xfrm>
          <a:prstGeom prst="rect">
            <a:avLst/>
          </a:prstGeom>
          <a:noFill/>
          <a:ln>
            <a:solidFill>
              <a:schemeClr val="tx1"/>
            </a:solidFill>
          </a:ln>
        </p:spPr>
        <p:txBody>
          <a:bodyPr wrap="square" rtlCol="0">
            <a:spAutoFit/>
          </a:bodyPr>
          <a:lstStyle/>
          <a:p>
            <a:pPr algn="ctr"/>
            <a:r>
              <a:rPr lang="en-IN" sz="1400" b="1" dirty="0"/>
              <a:t>Stopping Criteria: </a:t>
            </a:r>
            <a:r>
              <a:rPr lang="en-IN" sz="1400" dirty="0"/>
              <a:t>When the RL agent stops getting any more +</a:t>
            </a:r>
            <a:r>
              <a:rPr lang="en-IN" sz="1400" dirty="0" err="1"/>
              <a:t>ve</a:t>
            </a:r>
            <a:r>
              <a:rPr lang="en-IN" sz="1400" dirty="0"/>
              <a:t> REWARD counts for “m” epochs, where “m” is a hyper-parameter</a:t>
            </a:r>
          </a:p>
        </p:txBody>
      </p:sp>
      <p:sp>
        <p:nvSpPr>
          <p:cNvPr id="58" name="TextBox 57">
            <a:extLst>
              <a:ext uri="{FF2B5EF4-FFF2-40B4-BE49-F238E27FC236}">
                <a16:creationId xmlns:a16="http://schemas.microsoft.com/office/drawing/2014/main" id="{1DE94E97-26DB-47D6-8B9F-485CE914FF08}"/>
              </a:ext>
            </a:extLst>
          </p:cNvPr>
          <p:cNvSpPr txBox="1"/>
          <p:nvPr/>
        </p:nvSpPr>
        <p:spPr>
          <a:xfrm>
            <a:off x="10738452" y="1037584"/>
            <a:ext cx="1293054" cy="369332"/>
          </a:xfrm>
          <a:prstGeom prst="rect">
            <a:avLst/>
          </a:prstGeom>
          <a:noFill/>
          <a:ln>
            <a:solidFill>
              <a:schemeClr val="tx1"/>
            </a:solidFill>
          </a:ln>
        </p:spPr>
        <p:txBody>
          <a:bodyPr wrap="square" rtlCol="0">
            <a:spAutoFit/>
          </a:bodyPr>
          <a:lstStyle/>
          <a:p>
            <a:pPr algn="ctr"/>
            <a:r>
              <a:rPr lang="en-IN" dirty="0"/>
              <a:t>INPUT 1</a:t>
            </a:r>
          </a:p>
        </p:txBody>
      </p:sp>
    </p:spTree>
    <p:extLst>
      <p:ext uri="{BB962C8B-B14F-4D97-AF65-F5344CB8AC3E}">
        <p14:creationId xmlns:p14="http://schemas.microsoft.com/office/powerpoint/2010/main" val="4251292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C179-5EE6-42D8-9745-5F50ED53E565}"/>
              </a:ext>
            </a:extLst>
          </p:cNvPr>
          <p:cNvSpPr>
            <a:spLocks noGrp="1"/>
          </p:cNvSpPr>
          <p:nvPr>
            <p:ph type="title"/>
          </p:nvPr>
        </p:nvSpPr>
        <p:spPr>
          <a:xfrm>
            <a:off x="569536" y="131553"/>
            <a:ext cx="10515600" cy="1325563"/>
          </a:xfrm>
        </p:spPr>
        <p:txBody>
          <a:bodyPr/>
          <a:lstStyle/>
          <a:p>
            <a:r>
              <a:rPr lang="en-IN" dirty="0"/>
              <a:t>KG Generation Service</a:t>
            </a:r>
          </a:p>
        </p:txBody>
      </p:sp>
      <p:sp>
        <p:nvSpPr>
          <p:cNvPr id="4" name="Cylinder 3">
            <a:extLst>
              <a:ext uri="{FF2B5EF4-FFF2-40B4-BE49-F238E27FC236}">
                <a16:creationId xmlns:a16="http://schemas.microsoft.com/office/drawing/2014/main" id="{D14DD62B-88AF-48CC-85C4-921C9A7D68FB}"/>
              </a:ext>
            </a:extLst>
          </p:cNvPr>
          <p:cNvSpPr/>
          <p:nvPr/>
        </p:nvSpPr>
        <p:spPr>
          <a:xfrm>
            <a:off x="1707264" y="5258226"/>
            <a:ext cx="1696825" cy="1241981"/>
          </a:xfrm>
          <a:prstGeom prst="can">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Seed Vectors</a:t>
            </a:r>
          </a:p>
        </p:txBody>
      </p:sp>
      <p:graphicFrame>
        <p:nvGraphicFramePr>
          <p:cNvPr id="5" name="Table 4">
            <a:extLst>
              <a:ext uri="{FF2B5EF4-FFF2-40B4-BE49-F238E27FC236}">
                <a16:creationId xmlns:a16="http://schemas.microsoft.com/office/drawing/2014/main" id="{EF84DA29-0578-42CF-BADE-8AC8BB38C10E}"/>
              </a:ext>
            </a:extLst>
          </p:cNvPr>
          <p:cNvGraphicFramePr>
            <a:graphicFrameLocks noGrp="1"/>
          </p:cNvGraphicFramePr>
          <p:nvPr>
            <p:extLst>
              <p:ext uri="{D42A27DB-BD31-4B8C-83A1-F6EECF244321}">
                <p14:modId xmlns:p14="http://schemas.microsoft.com/office/powerpoint/2010/main" val="119785485"/>
              </p:ext>
            </p:extLst>
          </p:nvPr>
        </p:nvGraphicFramePr>
        <p:xfrm>
          <a:off x="814337" y="1224222"/>
          <a:ext cx="3482681" cy="3627120"/>
        </p:xfrm>
        <a:graphic>
          <a:graphicData uri="http://schemas.openxmlformats.org/drawingml/2006/table">
            <a:tbl>
              <a:tblPr firstRow="1" bandRow="1">
                <a:tableStyleId>{D7AC3CCA-C797-4891-BE02-D94E43425B78}</a:tableStyleId>
              </a:tblPr>
              <a:tblGrid>
                <a:gridCol w="1108731">
                  <a:extLst>
                    <a:ext uri="{9D8B030D-6E8A-4147-A177-3AD203B41FA5}">
                      <a16:colId xmlns:a16="http://schemas.microsoft.com/office/drawing/2014/main" val="3530421197"/>
                    </a:ext>
                  </a:extLst>
                </a:gridCol>
                <a:gridCol w="1310326">
                  <a:extLst>
                    <a:ext uri="{9D8B030D-6E8A-4147-A177-3AD203B41FA5}">
                      <a16:colId xmlns:a16="http://schemas.microsoft.com/office/drawing/2014/main" val="1227067885"/>
                    </a:ext>
                  </a:extLst>
                </a:gridCol>
                <a:gridCol w="1063624">
                  <a:extLst>
                    <a:ext uri="{9D8B030D-6E8A-4147-A177-3AD203B41FA5}">
                      <a16:colId xmlns:a16="http://schemas.microsoft.com/office/drawing/2014/main" val="1029187747"/>
                    </a:ext>
                  </a:extLst>
                </a:gridCol>
              </a:tblGrid>
              <a:tr h="235024">
                <a:tc>
                  <a:txBody>
                    <a:bodyPr/>
                    <a:lstStyle/>
                    <a:p>
                      <a:pPr algn="ctr"/>
                      <a:r>
                        <a:rPr lang="en-IN" sz="1400" dirty="0"/>
                        <a:t>Relationship Vector</a:t>
                      </a:r>
                    </a:p>
                  </a:txBody>
                  <a:tcPr/>
                </a:tc>
                <a:tc>
                  <a:txBody>
                    <a:bodyPr/>
                    <a:lstStyle/>
                    <a:p>
                      <a:pPr algn="ctr"/>
                      <a:r>
                        <a:rPr lang="en-IN" sz="1400" dirty="0"/>
                        <a:t>Candidate Vector Tuples</a:t>
                      </a:r>
                    </a:p>
                  </a:txBody>
                  <a:tcPr/>
                </a:tc>
                <a:tc>
                  <a:txBody>
                    <a:bodyPr/>
                    <a:lstStyle/>
                    <a:p>
                      <a:pPr algn="ctr"/>
                      <a:r>
                        <a:rPr lang="en-IN" sz="1400" dirty="0"/>
                        <a:t>Candidate Classes</a:t>
                      </a:r>
                    </a:p>
                  </a:txBody>
                  <a:tcPr/>
                </a:tc>
                <a:extLst>
                  <a:ext uri="{0D108BD9-81ED-4DB2-BD59-A6C34878D82A}">
                    <a16:rowId xmlns:a16="http://schemas.microsoft.com/office/drawing/2014/main" val="4246738089"/>
                  </a:ext>
                </a:extLst>
              </a:tr>
              <a:tr h="235024">
                <a:tc>
                  <a:txBody>
                    <a:bodyPr/>
                    <a:lstStyle/>
                    <a:p>
                      <a:pPr algn="ctr"/>
                      <a:r>
                        <a:rPr lang="en-IN" sz="1400" dirty="0"/>
                        <a:t>V</a:t>
                      </a:r>
                      <a:r>
                        <a:rPr lang="en-IN" sz="1400" baseline="-25000" dirty="0"/>
                        <a:t>R1</a:t>
                      </a:r>
                    </a:p>
                  </a:txBody>
                  <a:tcPr/>
                </a:tc>
                <a:tc>
                  <a:txBody>
                    <a:bodyPr/>
                    <a:lstStyle/>
                    <a:p>
                      <a:pPr algn="ctr"/>
                      <a:r>
                        <a:rPr lang="en-IN" sz="1400" dirty="0"/>
                        <a:t>[(V</a:t>
                      </a:r>
                      <a:r>
                        <a:rPr lang="en-IN" sz="1400" baseline="-25000" dirty="0"/>
                        <a:t>a1</a:t>
                      </a:r>
                      <a:r>
                        <a:rPr lang="en-IN" sz="1400" baseline="0" dirty="0"/>
                        <a:t>, V</a:t>
                      </a:r>
                      <a:r>
                        <a:rPr lang="en-IN" sz="1400" baseline="-25000" dirty="0"/>
                        <a:t>b1</a:t>
                      </a:r>
                      <a:r>
                        <a:rPr lang="en-IN" sz="1400" dirty="0"/>
                        <a:t>),</a:t>
                      </a:r>
                      <a:br>
                        <a:rPr lang="en-IN" sz="1400" dirty="0"/>
                      </a:br>
                      <a:r>
                        <a:rPr lang="en-IN" sz="1400" dirty="0"/>
                        <a:t>(V</a:t>
                      </a:r>
                      <a:r>
                        <a:rPr lang="en-IN" sz="1400" baseline="-25000" dirty="0"/>
                        <a:t>a2</a:t>
                      </a:r>
                      <a:r>
                        <a:rPr lang="en-IN" sz="1400" baseline="0" dirty="0"/>
                        <a:t>, V</a:t>
                      </a:r>
                      <a:r>
                        <a:rPr lang="en-IN" sz="1400" baseline="-25000" dirty="0"/>
                        <a:t>b2</a:t>
                      </a:r>
                      <a:r>
                        <a:rPr lang="en-IN" sz="1400" dirty="0"/>
                        <a:t>)]</a:t>
                      </a:r>
                    </a:p>
                  </a:txBody>
                  <a:tcPr/>
                </a:tc>
                <a:tc>
                  <a:txBody>
                    <a:bodyPr/>
                    <a:lstStyle/>
                    <a:p>
                      <a:pPr algn="ctr"/>
                      <a:r>
                        <a:rPr lang="en-IN" sz="1400" dirty="0"/>
                        <a:t>a </a:t>
                      </a:r>
                      <a:r>
                        <a:rPr lang="en-IN" sz="1400" dirty="0">
                          <a:sym typeface="Wingdings" panose="05000000000000000000" pitchFamily="2" charset="2"/>
                        </a:rPr>
                        <a:t> b</a:t>
                      </a:r>
                      <a:endParaRPr lang="en-IN" sz="1400" dirty="0"/>
                    </a:p>
                  </a:txBody>
                  <a:tcPr/>
                </a:tc>
                <a:extLst>
                  <a:ext uri="{0D108BD9-81ED-4DB2-BD59-A6C34878D82A}">
                    <a16:rowId xmlns:a16="http://schemas.microsoft.com/office/drawing/2014/main" val="146290013"/>
                  </a:ext>
                </a:extLst>
              </a:tr>
              <a:tr h="235024">
                <a:tc>
                  <a:txBody>
                    <a:bodyPr/>
                    <a:lstStyle/>
                    <a:p>
                      <a:pPr algn="ctr"/>
                      <a:r>
                        <a:rPr lang="en-IN" sz="1400" dirty="0"/>
                        <a:t>V</a:t>
                      </a:r>
                      <a:r>
                        <a:rPr lang="en-IN" sz="1400" baseline="-25000" dirty="0"/>
                        <a:t>R2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[(V</a:t>
                      </a:r>
                      <a:r>
                        <a:rPr lang="en-IN" sz="1400" baseline="-25000" dirty="0"/>
                        <a:t>a2</a:t>
                      </a:r>
                      <a:r>
                        <a:rPr lang="en-IN" sz="1400" baseline="0" dirty="0"/>
                        <a:t>, V</a:t>
                      </a:r>
                      <a:r>
                        <a:rPr lang="en-IN" sz="1400" baseline="-25000" dirty="0"/>
                        <a:t>c1</a:t>
                      </a:r>
                      <a:r>
                        <a:rPr lang="en-IN" sz="1400" dirty="0"/>
                        <a:t>),</a:t>
                      </a:r>
                      <a:br>
                        <a:rPr lang="en-IN" sz="1400" dirty="0"/>
                      </a:br>
                      <a:r>
                        <a:rPr lang="en-IN" sz="1400" dirty="0"/>
                        <a:t>(V</a:t>
                      </a:r>
                      <a:r>
                        <a:rPr lang="en-IN" sz="1400" baseline="-25000" dirty="0"/>
                        <a:t>a3</a:t>
                      </a:r>
                      <a:r>
                        <a:rPr lang="en-IN" sz="1400" baseline="0" dirty="0"/>
                        <a:t>, V</a:t>
                      </a:r>
                      <a:r>
                        <a:rPr lang="en-IN" sz="1400" baseline="-25000" dirty="0"/>
                        <a:t>c2</a:t>
                      </a:r>
                      <a:r>
                        <a:rPr lang="en-IN" sz="14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a </a:t>
                      </a:r>
                      <a:r>
                        <a:rPr lang="en-IN" sz="1400" dirty="0">
                          <a:sym typeface="Wingdings" panose="05000000000000000000" pitchFamily="2" charset="2"/>
                        </a:rPr>
                        <a:t> c</a:t>
                      </a:r>
                      <a:endParaRPr lang="en-IN" sz="1400" dirty="0"/>
                    </a:p>
                  </a:txBody>
                  <a:tcPr/>
                </a:tc>
                <a:extLst>
                  <a:ext uri="{0D108BD9-81ED-4DB2-BD59-A6C34878D82A}">
                    <a16:rowId xmlns:a16="http://schemas.microsoft.com/office/drawing/2014/main" val="2914530407"/>
                  </a:ext>
                </a:extLst>
              </a:tr>
              <a:tr h="235024">
                <a:tc>
                  <a:txBody>
                    <a:bodyPr/>
                    <a:lstStyle/>
                    <a:p>
                      <a:pPr algn="ctr"/>
                      <a:r>
                        <a:rPr lang="en-IN" sz="1400" dirty="0"/>
                        <a:t>V</a:t>
                      </a:r>
                      <a:r>
                        <a:rPr lang="en-IN" sz="1400" baseline="-25000" dirty="0"/>
                        <a:t>R3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[(V</a:t>
                      </a:r>
                      <a:r>
                        <a:rPr lang="en-IN" sz="1400" baseline="-25000" dirty="0"/>
                        <a:t>b3</a:t>
                      </a:r>
                      <a:r>
                        <a:rPr lang="en-IN" sz="1400" baseline="0" dirty="0"/>
                        <a:t>, V</a:t>
                      </a:r>
                      <a:r>
                        <a:rPr lang="en-IN" sz="1400" baseline="-25000" dirty="0"/>
                        <a:t>c2</a:t>
                      </a:r>
                      <a:r>
                        <a:rPr lang="en-IN" sz="1400" dirty="0"/>
                        <a:t>),</a:t>
                      </a:r>
                      <a:br>
                        <a:rPr lang="en-IN" sz="1400" dirty="0"/>
                      </a:br>
                      <a:r>
                        <a:rPr lang="en-IN" sz="1400" dirty="0"/>
                        <a:t>(V</a:t>
                      </a:r>
                      <a:r>
                        <a:rPr lang="en-IN" sz="1400" baseline="-25000" dirty="0"/>
                        <a:t>b4</a:t>
                      </a:r>
                      <a:r>
                        <a:rPr lang="en-IN" sz="1400" baseline="0" dirty="0"/>
                        <a:t>, V</a:t>
                      </a:r>
                      <a:r>
                        <a:rPr lang="en-IN" sz="1400" baseline="-25000" dirty="0"/>
                        <a:t>c3</a:t>
                      </a:r>
                      <a:r>
                        <a:rPr lang="en-IN" sz="14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b </a:t>
                      </a:r>
                      <a:r>
                        <a:rPr lang="en-IN" sz="1400" dirty="0">
                          <a:sym typeface="Wingdings" panose="05000000000000000000" pitchFamily="2" charset="2"/>
                        </a:rPr>
                        <a:t> c</a:t>
                      </a:r>
                      <a:endParaRPr lang="en-IN" sz="1400" dirty="0"/>
                    </a:p>
                  </a:txBody>
                  <a:tcPr/>
                </a:tc>
                <a:extLst>
                  <a:ext uri="{0D108BD9-81ED-4DB2-BD59-A6C34878D82A}">
                    <a16:rowId xmlns:a16="http://schemas.microsoft.com/office/drawing/2014/main" val="4227965564"/>
                  </a:ext>
                </a:extLst>
              </a:tr>
              <a:tr h="235024">
                <a:tc>
                  <a:txBody>
                    <a:bodyPr/>
                    <a:lstStyle/>
                    <a:p>
                      <a:pPr algn="ctr"/>
                      <a:r>
                        <a:rPr lang="en-IN" sz="1400" baseline="0" dirty="0"/>
                        <a:t>V</a:t>
                      </a:r>
                      <a:r>
                        <a:rPr lang="en-IN" sz="1400" baseline="-25000" dirty="0"/>
                        <a:t>R4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[(V</a:t>
                      </a:r>
                      <a:r>
                        <a:rPr lang="en-IN" sz="1400" baseline="-25000" dirty="0"/>
                        <a:t>d1</a:t>
                      </a:r>
                      <a:r>
                        <a:rPr lang="en-IN" sz="1400" baseline="0" dirty="0"/>
                        <a:t>, V</a:t>
                      </a:r>
                      <a:r>
                        <a:rPr lang="en-IN" sz="1400" baseline="-25000" dirty="0"/>
                        <a:t>e1</a:t>
                      </a:r>
                      <a:r>
                        <a:rPr lang="en-IN" sz="1400" dirty="0"/>
                        <a:t>),</a:t>
                      </a:r>
                      <a:br>
                        <a:rPr lang="en-IN" sz="1400" dirty="0"/>
                      </a:br>
                      <a:r>
                        <a:rPr lang="en-IN" sz="1400" dirty="0"/>
                        <a:t>(V</a:t>
                      </a:r>
                      <a:r>
                        <a:rPr lang="en-IN" sz="1400" baseline="-25000" dirty="0"/>
                        <a:t>d3</a:t>
                      </a:r>
                      <a:r>
                        <a:rPr lang="en-IN" sz="1400" baseline="0" dirty="0"/>
                        <a:t>, V</a:t>
                      </a:r>
                      <a:r>
                        <a:rPr lang="en-IN" sz="1400" baseline="-25000" dirty="0"/>
                        <a:t>e2</a:t>
                      </a:r>
                      <a:r>
                        <a:rPr lang="en-IN" sz="14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d </a:t>
                      </a:r>
                      <a:r>
                        <a:rPr lang="en-IN" sz="1400" dirty="0">
                          <a:sym typeface="Wingdings" panose="05000000000000000000" pitchFamily="2" charset="2"/>
                        </a:rPr>
                        <a:t> e</a:t>
                      </a:r>
                      <a:endParaRPr lang="en-IN" sz="1400" dirty="0"/>
                    </a:p>
                  </a:txBody>
                  <a:tcPr/>
                </a:tc>
                <a:extLst>
                  <a:ext uri="{0D108BD9-81ED-4DB2-BD59-A6C34878D82A}">
                    <a16:rowId xmlns:a16="http://schemas.microsoft.com/office/drawing/2014/main" val="3091130004"/>
                  </a:ext>
                </a:extLst>
              </a:tr>
              <a:tr h="235024">
                <a:tc>
                  <a:txBody>
                    <a:bodyPr/>
                    <a:lstStyle/>
                    <a:p>
                      <a:pPr algn="ctr"/>
                      <a:r>
                        <a:rPr lang="en-IN" sz="1400" dirty="0"/>
                        <a:t>V</a:t>
                      </a:r>
                      <a:r>
                        <a:rPr lang="en-IN" sz="1400" baseline="-25000" dirty="0"/>
                        <a:t>R5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[(V</a:t>
                      </a:r>
                      <a:r>
                        <a:rPr lang="en-IN" sz="1400" baseline="-25000" dirty="0"/>
                        <a:t>b1</a:t>
                      </a:r>
                      <a:r>
                        <a:rPr lang="en-IN" sz="1400" baseline="0" dirty="0"/>
                        <a:t>, V</a:t>
                      </a:r>
                      <a:r>
                        <a:rPr lang="en-IN" sz="1400" baseline="-25000" dirty="0"/>
                        <a:t>d1</a:t>
                      </a:r>
                      <a:r>
                        <a:rPr lang="en-IN" sz="1400" dirty="0"/>
                        <a:t>),</a:t>
                      </a:r>
                      <a:br>
                        <a:rPr lang="en-IN" sz="1400" dirty="0"/>
                      </a:br>
                      <a:r>
                        <a:rPr lang="en-IN" sz="1400" dirty="0"/>
                        <a:t>(V</a:t>
                      </a:r>
                      <a:r>
                        <a:rPr lang="en-IN" sz="1400" baseline="-25000" dirty="0"/>
                        <a:t>b3</a:t>
                      </a:r>
                      <a:r>
                        <a:rPr lang="en-IN" sz="1400" baseline="0" dirty="0"/>
                        <a:t>, V</a:t>
                      </a:r>
                      <a:r>
                        <a:rPr lang="en-IN" sz="1400" baseline="-25000" dirty="0"/>
                        <a:t>d2</a:t>
                      </a:r>
                      <a:r>
                        <a:rPr lang="en-IN" sz="14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b </a:t>
                      </a:r>
                      <a:r>
                        <a:rPr lang="en-IN" sz="1400" dirty="0">
                          <a:sym typeface="Wingdings" panose="05000000000000000000" pitchFamily="2" charset="2"/>
                        </a:rPr>
                        <a:t> d</a:t>
                      </a:r>
                      <a:endParaRPr lang="en-IN" sz="1400" dirty="0"/>
                    </a:p>
                  </a:txBody>
                  <a:tcPr/>
                </a:tc>
                <a:extLst>
                  <a:ext uri="{0D108BD9-81ED-4DB2-BD59-A6C34878D82A}">
                    <a16:rowId xmlns:a16="http://schemas.microsoft.com/office/drawing/2014/main" val="2729052902"/>
                  </a:ext>
                </a:extLst>
              </a:tr>
              <a:tr h="235024">
                <a:tc>
                  <a:txBody>
                    <a:bodyPr/>
                    <a:lstStyle/>
                    <a:p>
                      <a:pPr algn="ctr"/>
                      <a:r>
                        <a:rPr lang="en-IN" sz="1400" dirty="0"/>
                        <a:t>V</a:t>
                      </a:r>
                      <a:r>
                        <a:rPr lang="en-IN" sz="1400" baseline="-25000" dirty="0"/>
                        <a:t>R6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[(V</a:t>
                      </a:r>
                      <a:r>
                        <a:rPr lang="en-IN" sz="1400" baseline="-25000" dirty="0"/>
                        <a:t>a1</a:t>
                      </a:r>
                      <a:r>
                        <a:rPr lang="en-IN" sz="1400" baseline="0" dirty="0"/>
                        <a:t>, V</a:t>
                      </a:r>
                      <a:r>
                        <a:rPr lang="en-IN" sz="1400" baseline="-25000" dirty="0"/>
                        <a:t>e1</a:t>
                      </a:r>
                      <a:r>
                        <a:rPr lang="en-IN" sz="1400" dirty="0"/>
                        <a:t>),</a:t>
                      </a:r>
                      <a:br>
                        <a:rPr lang="en-IN" sz="1400" dirty="0"/>
                      </a:br>
                      <a:r>
                        <a:rPr lang="en-IN" sz="1400" dirty="0"/>
                        <a:t>(V</a:t>
                      </a:r>
                      <a:r>
                        <a:rPr lang="en-IN" sz="1400" baseline="-25000" dirty="0"/>
                        <a:t>a2</a:t>
                      </a:r>
                      <a:r>
                        <a:rPr lang="en-IN" sz="1400" baseline="0" dirty="0"/>
                        <a:t>, V</a:t>
                      </a:r>
                      <a:r>
                        <a:rPr lang="en-IN" sz="1400" baseline="-25000" dirty="0"/>
                        <a:t>e2</a:t>
                      </a:r>
                      <a:r>
                        <a:rPr lang="en-IN" sz="14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a </a:t>
                      </a:r>
                      <a:r>
                        <a:rPr lang="en-IN" sz="1400" dirty="0">
                          <a:sym typeface="Wingdings" panose="05000000000000000000" pitchFamily="2" charset="2"/>
                        </a:rPr>
                        <a:t> e</a:t>
                      </a:r>
                      <a:endParaRPr lang="en-IN" sz="1400" dirty="0"/>
                    </a:p>
                  </a:txBody>
                  <a:tcPr/>
                </a:tc>
                <a:extLst>
                  <a:ext uri="{0D108BD9-81ED-4DB2-BD59-A6C34878D82A}">
                    <a16:rowId xmlns:a16="http://schemas.microsoft.com/office/drawing/2014/main" val="2000210097"/>
                  </a:ext>
                </a:extLst>
              </a:tr>
            </a:tbl>
          </a:graphicData>
        </a:graphic>
      </p:graphicFrame>
      <p:cxnSp>
        <p:nvCxnSpPr>
          <p:cNvPr id="7" name="Straight Connector 6">
            <a:extLst>
              <a:ext uri="{FF2B5EF4-FFF2-40B4-BE49-F238E27FC236}">
                <a16:creationId xmlns:a16="http://schemas.microsoft.com/office/drawing/2014/main" id="{809DAA77-7620-4F32-9C39-1600115706BE}"/>
              </a:ext>
            </a:extLst>
          </p:cNvPr>
          <p:cNvCxnSpPr>
            <a:cxnSpLocks/>
            <a:stCxn id="4" idx="0"/>
            <a:endCxn id="5" idx="2"/>
          </p:cNvCxnSpPr>
          <p:nvPr/>
        </p:nvCxnSpPr>
        <p:spPr>
          <a:xfrm flipV="1">
            <a:off x="2555677" y="4851342"/>
            <a:ext cx="0" cy="717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0904850-6D50-4881-8293-DD2D3C3FBE50}"/>
              </a:ext>
            </a:extLst>
          </p:cNvPr>
          <p:cNvSpPr txBox="1"/>
          <p:nvPr/>
        </p:nvSpPr>
        <p:spPr>
          <a:xfrm>
            <a:off x="7371814" y="2040172"/>
            <a:ext cx="537328" cy="369332"/>
          </a:xfrm>
          <a:prstGeom prst="rect">
            <a:avLst/>
          </a:prstGeom>
          <a:noFill/>
        </p:spPr>
        <p:txBody>
          <a:bodyPr wrap="square" rtlCol="0">
            <a:spAutoFit/>
          </a:bodyPr>
          <a:lstStyle/>
          <a:p>
            <a:r>
              <a:rPr lang="en-IN" dirty="0"/>
              <a:t>V</a:t>
            </a:r>
            <a:r>
              <a:rPr lang="en-IN" baseline="-25000" dirty="0"/>
              <a:t>R1</a:t>
            </a:r>
          </a:p>
        </p:txBody>
      </p:sp>
      <p:sp>
        <p:nvSpPr>
          <p:cNvPr id="72" name="Rectangle 71">
            <a:extLst>
              <a:ext uri="{FF2B5EF4-FFF2-40B4-BE49-F238E27FC236}">
                <a16:creationId xmlns:a16="http://schemas.microsoft.com/office/drawing/2014/main" id="{1A726565-CB24-4EAD-8C60-DCB7F47DB461}"/>
              </a:ext>
            </a:extLst>
          </p:cNvPr>
          <p:cNvSpPr/>
          <p:nvPr/>
        </p:nvSpPr>
        <p:spPr>
          <a:xfrm>
            <a:off x="5778631" y="1432874"/>
            <a:ext cx="5976590" cy="52130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Arrow: Right 72">
            <a:extLst>
              <a:ext uri="{FF2B5EF4-FFF2-40B4-BE49-F238E27FC236}">
                <a16:creationId xmlns:a16="http://schemas.microsoft.com/office/drawing/2014/main" id="{7EE72467-0940-4C0E-923C-FE2CD33D6BCA}"/>
              </a:ext>
            </a:extLst>
          </p:cNvPr>
          <p:cNvSpPr/>
          <p:nvPr/>
        </p:nvSpPr>
        <p:spPr>
          <a:xfrm>
            <a:off x="4506012" y="3232353"/>
            <a:ext cx="1007884" cy="724552"/>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9" name="Table 8">
            <a:extLst>
              <a:ext uri="{FF2B5EF4-FFF2-40B4-BE49-F238E27FC236}">
                <a16:creationId xmlns:a16="http://schemas.microsoft.com/office/drawing/2014/main" id="{41851076-D4B6-45D8-86C3-4C4CFE040D21}"/>
              </a:ext>
            </a:extLst>
          </p:cNvPr>
          <p:cNvGraphicFramePr>
            <a:graphicFrameLocks noGrp="1"/>
          </p:cNvGraphicFramePr>
          <p:nvPr>
            <p:extLst>
              <p:ext uri="{D42A27DB-BD31-4B8C-83A1-F6EECF244321}">
                <p14:modId xmlns:p14="http://schemas.microsoft.com/office/powerpoint/2010/main" val="72143583"/>
              </p:ext>
            </p:extLst>
          </p:nvPr>
        </p:nvGraphicFramePr>
        <p:xfrm>
          <a:off x="7972781" y="1784599"/>
          <a:ext cx="1708884" cy="370840"/>
        </p:xfrm>
        <a:graphic>
          <a:graphicData uri="http://schemas.openxmlformats.org/drawingml/2006/table">
            <a:tbl>
              <a:tblPr firstRow="1" bandRow="1">
                <a:tableStyleId>{5C22544A-7EE6-4342-B048-85BDC9FD1C3A}</a:tableStyleId>
              </a:tblPr>
              <a:tblGrid>
                <a:gridCol w="427221">
                  <a:extLst>
                    <a:ext uri="{9D8B030D-6E8A-4147-A177-3AD203B41FA5}">
                      <a16:colId xmlns:a16="http://schemas.microsoft.com/office/drawing/2014/main" val="2934307744"/>
                    </a:ext>
                  </a:extLst>
                </a:gridCol>
                <a:gridCol w="427221">
                  <a:extLst>
                    <a:ext uri="{9D8B030D-6E8A-4147-A177-3AD203B41FA5}">
                      <a16:colId xmlns:a16="http://schemas.microsoft.com/office/drawing/2014/main" val="502347073"/>
                    </a:ext>
                  </a:extLst>
                </a:gridCol>
                <a:gridCol w="427221">
                  <a:extLst>
                    <a:ext uri="{9D8B030D-6E8A-4147-A177-3AD203B41FA5}">
                      <a16:colId xmlns:a16="http://schemas.microsoft.com/office/drawing/2014/main" val="1409145098"/>
                    </a:ext>
                  </a:extLst>
                </a:gridCol>
                <a:gridCol w="427221">
                  <a:extLst>
                    <a:ext uri="{9D8B030D-6E8A-4147-A177-3AD203B41FA5}">
                      <a16:colId xmlns:a16="http://schemas.microsoft.com/office/drawing/2014/main" val="3065773266"/>
                    </a:ext>
                  </a:extLst>
                </a:gridCol>
              </a:tblGrid>
              <a:tr h="370840">
                <a:tc>
                  <a:txBody>
                    <a:bodyPr/>
                    <a:lstStyle/>
                    <a:p>
                      <a:r>
                        <a:rPr lang="en-IN" b="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r>
                        <a:rPr lang="en-IN" b="0" dirty="0">
                          <a:solidFill>
                            <a:schemeClr val="tx1"/>
                          </a:solidFill>
                        </a:rPr>
                        <a:t>a</a:t>
                      </a:r>
                      <a:r>
                        <a:rPr lang="en-IN" b="0" baseline="-25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dirty="0">
                          <a:solidFill>
                            <a:schemeClr val="tx1"/>
                          </a:solidFill>
                        </a:rPr>
                        <a:t>a</a:t>
                      </a:r>
                      <a:r>
                        <a:rPr lang="en-IN" b="0" baseline="-25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dirty="0">
                          <a:solidFill>
                            <a:schemeClr val="tx1"/>
                          </a:solidFill>
                        </a:rPr>
                        <a:t>a</a:t>
                      </a:r>
                      <a:r>
                        <a:rPr lang="en-IN" b="0" baseline="-25000" dirty="0">
                          <a:solidFill>
                            <a:schemeClr val="tx1"/>
                          </a:solidFill>
                        </a:rPr>
                        <a:t>3</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01945137"/>
                  </a:ext>
                </a:extLst>
              </a:tr>
            </a:tbl>
          </a:graphicData>
        </a:graphic>
      </p:graphicFrame>
      <p:graphicFrame>
        <p:nvGraphicFramePr>
          <p:cNvPr id="44" name="Table 43">
            <a:extLst>
              <a:ext uri="{FF2B5EF4-FFF2-40B4-BE49-F238E27FC236}">
                <a16:creationId xmlns:a16="http://schemas.microsoft.com/office/drawing/2014/main" id="{E5DB3B1A-A8E8-4B27-BB5B-1B87D64D2C5D}"/>
              </a:ext>
            </a:extLst>
          </p:cNvPr>
          <p:cNvGraphicFramePr>
            <a:graphicFrameLocks noGrp="1"/>
          </p:cNvGraphicFramePr>
          <p:nvPr>
            <p:extLst>
              <p:ext uri="{D42A27DB-BD31-4B8C-83A1-F6EECF244321}">
                <p14:modId xmlns:p14="http://schemas.microsoft.com/office/powerpoint/2010/main" val="2226609695"/>
              </p:ext>
            </p:extLst>
          </p:nvPr>
        </p:nvGraphicFramePr>
        <p:xfrm>
          <a:off x="6258474" y="2663569"/>
          <a:ext cx="1923990" cy="370840"/>
        </p:xfrm>
        <a:graphic>
          <a:graphicData uri="http://schemas.openxmlformats.org/drawingml/2006/table">
            <a:tbl>
              <a:tblPr firstRow="1" bandRow="1">
                <a:tableStyleId>{5C22544A-7EE6-4342-B048-85BDC9FD1C3A}</a:tableStyleId>
              </a:tblPr>
              <a:tblGrid>
                <a:gridCol w="384798">
                  <a:extLst>
                    <a:ext uri="{9D8B030D-6E8A-4147-A177-3AD203B41FA5}">
                      <a16:colId xmlns:a16="http://schemas.microsoft.com/office/drawing/2014/main" val="2934307744"/>
                    </a:ext>
                  </a:extLst>
                </a:gridCol>
                <a:gridCol w="384798">
                  <a:extLst>
                    <a:ext uri="{9D8B030D-6E8A-4147-A177-3AD203B41FA5}">
                      <a16:colId xmlns:a16="http://schemas.microsoft.com/office/drawing/2014/main" val="502347073"/>
                    </a:ext>
                  </a:extLst>
                </a:gridCol>
                <a:gridCol w="384798">
                  <a:extLst>
                    <a:ext uri="{9D8B030D-6E8A-4147-A177-3AD203B41FA5}">
                      <a16:colId xmlns:a16="http://schemas.microsoft.com/office/drawing/2014/main" val="1409145098"/>
                    </a:ext>
                  </a:extLst>
                </a:gridCol>
                <a:gridCol w="384798">
                  <a:extLst>
                    <a:ext uri="{9D8B030D-6E8A-4147-A177-3AD203B41FA5}">
                      <a16:colId xmlns:a16="http://schemas.microsoft.com/office/drawing/2014/main" val="3065773266"/>
                    </a:ext>
                  </a:extLst>
                </a:gridCol>
                <a:gridCol w="384798">
                  <a:extLst>
                    <a:ext uri="{9D8B030D-6E8A-4147-A177-3AD203B41FA5}">
                      <a16:colId xmlns:a16="http://schemas.microsoft.com/office/drawing/2014/main" val="3058001397"/>
                    </a:ext>
                  </a:extLst>
                </a:gridCol>
              </a:tblGrid>
              <a:tr h="370840">
                <a:tc>
                  <a:txBody>
                    <a:bodyPr/>
                    <a:lstStyle/>
                    <a:p>
                      <a:r>
                        <a:rPr lang="en-IN" b="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r>
                        <a:rPr lang="en-IN" b="0" baseline="0" dirty="0">
                          <a:solidFill>
                            <a:schemeClr val="tx1"/>
                          </a:solidFill>
                        </a:rPr>
                        <a:t>b</a:t>
                      </a:r>
                      <a:r>
                        <a:rPr lang="en-IN" b="0" baseline="-25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baseline="0" dirty="0">
                          <a:solidFill>
                            <a:schemeClr val="tx1"/>
                          </a:solidFill>
                        </a:rPr>
                        <a:t>b</a:t>
                      </a:r>
                      <a:r>
                        <a:rPr lang="en-IN" b="0" baseline="-25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baseline="0" dirty="0">
                          <a:solidFill>
                            <a:schemeClr val="tx1"/>
                          </a:solidFill>
                        </a:rPr>
                        <a:t>b</a:t>
                      </a:r>
                      <a:r>
                        <a:rPr lang="en-IN" b="0" baseline="-25000" dirty="0">
                          <a:solidFill>
                            <a:schemeClr val="tx1"/>
                          </a:solidFill>
                        </a:rPr>
                        <a:t>3</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dirty="0">
                          <a:solidFill>
                            <a:schemeClr val="tx1"/>
                          </a:solidFill>
                        </a:rPr>
                        <a:t>b</a:t>
                      </a:r>
                      <a:r>
                        <a:rPr lang="en-IN" b="0" baseline="-250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01945137"/>
                  </a:ext>
                </a:extLst>
              </a:tr>
            </a:tbl>
          </a:graphicData>
        </a:graphic>
      </p:graphicFrame>
      <p:cxnSp>
        <p:nvCxnSpPr>
          <p:cNvPr id="21" name="Straight Connector 20">
            <a:extLst>
              <a:ext uri="{FF2B5EF4-FFF2-40B4-BE49-F238E27FC236}">
                <a16:creationId xmlns:a16="http://schemas.microsoft.com/office/drawing/2014/main" id="{0528BEB8-34F5-4C0A-B957-B7EE6D499547}"/>
              </a:ext>
            </a:extLst>
          </p:cNvPr>
          <p:cNvCxnSpPr/>
          <p:nvPr/>
        </p:nvCxnSpPr>
        <p:spPr>
          <a:xfrm flipH="1">
            <a:off x="6792983" y="2155439"/>
            <a:ext cx="1787372" cy="508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E43C29F-0F9C-451D-B7D3-488D695488F5}"/>
              </a:ext>
            </a:extLst>
          </p:cNvPr>
          <p:cNvCxnSpPr>
            <a:cxnSpLocks/>
          </p:cNvCxnSpPr>
          <p:nvPr/>
        </p:nvCxnSpPr>
        <p:spPr>
          <a:xfrm flipH="1">
            <a:off x="7287784" y="2148003"/>
            <a:ext cx="1827080" cy="5046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0" name="Table 49">
            <a:extLst>
              <a:ext uri="{FF2B5EF4-FFF2-40B4-BE49-F238E27FC236}">
                <a16:creationId xmlns:a16="http://schemas.microsoft.com/office/drawing/2014/main" id="{63D9AC4E-EBD4-4CDD-80ED-ADA1765A456F}"/>
              </a:ext>
            </a:extLst>
          </p:cNvPr>
          <p:cNvGraphicFramePr>
            <a:graphicFrameLocks noGrp="1"/>
          </p:cNvGraphicFramePr>
          <p:nvPr>
            <p:extLst>
              <p:ext uri="{D42A27DB-BD31-4B8C-83A1-F6EECF244321}">
                <p14:modId xmlns:p14="http://schemas.microsoft.com/office/powerpoint/2010/main" val="155640391"/>
              </p:ext>
            </p:extLst>
          </p:nvPr>
        </p:nvGraphicFramePr>
        <p:xfrm>
          <a:off x="9410199" y="4148744"/>
          <a:ext cx="1708884" cy="370840"/>
        </p:xfrm>
        <a:graphic>
          <a:graphicData uri="http://schemas.openxmlformats.org/drawingml/2006/table">
            <a:tbl>
              <a:tblPr firstRow="1" bandRow="1">
                <a:tableStyleId>{5C22544A-7EE6-4342-B048-85BDC9FD1C3A}</a:tableStyleId>
              </a:tblPr>
              <a:tblGrid>
                <a:gridCol w="427221">
                  <a:extLst>
                    <a:ext uri="{9D8B030D-6E8A-4147-A177-3AD203B41FA5}">
                      <a16:colId xmlns:a16="http://schemas.microsoft.com/office/drawing/2014/main" val="2934307744"/>
                    </a:ext>
                  </a:extLst>
                </a:gridCol>
                <a:gridCol w="427221">
                  <a:extLst>
                    <a:ext uri="{9D8B030D-6E8A-4147-A177-3AD203B41FA5}">
                      <a16:colId xmlns:a16="http://schemas.microsoft.com/office/drawing/2014/main" val="502347073"/>
                    </a:ext>
                  </a:extLst>
                </a:gridCol>
                <a:gridCol w="427221">
                  <a:extLst>
                    <a:ext uri="{9D8B030D-6E8A-4147-A177-3AD203B41FA5}">
                      <a16:colId xmlns:a16="http://schemas.microsoft.com/office/drawing/2014/main" val="1409145098"/>
                    </a:ext>
                  </a:extLst>
                </a:gridCol>
                <a:gridCol w="427221">
                  <a:extLst>
                    <a:ext uri="{9D8B030D-6E8A-4147-A177-3AD203B41FA5}">
                      <a16:colId xmlns:a16="http://schemas.microsoft.com/office/drawing/2014/main" val="3065773266"/>
                    </a:ext>
                  </a:extLst>
                </a:gridCol>
              </a:tblGrid>
              <a:tr h="370840">
                <a:tc>
                  <a:txBody>
                    <a:bodyPr/>
                    <a:lstStyle/>
                    <a:p>
                      <a:r>
                        <a:rPr lang="en-IN" b="0"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r>
                        <a:rPr lang="en-IN" b="0" baseline="0" dirty="0">
                          <a:solidFill>
                            <a:schemeClr val="tx1"/>
                          </a:solidFill>
                        </a:rPr>
                        <a:t>c</a:t>
                      </a:r>
                      <a:r>
                        <a:rPr lang="en-IN" b="0" baseline="-25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baseline="0" dirty="0">
                          <a:solidFill>
                            <a:schemeClr val="tx1"/>
                          </a:solidFill>
                        </a:rPr>
                        <a:t>c</a:t>
                      </a:r>
                      <a:r>
                        <a:rPr lang="en-IN" b="0" baseline="-25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baseline="0" dirty="0">
                          <a:solidFill>
                            <a:schemeClr val="tx1"/>
                          </a:solidFill>
                        </a:rPr>
                        <a:t>c</a:t>
                      </a:r>
                      <a:r>
                        <a:rPr lang="en-IN" b="0" baseline="-25000" dirty="0">
                          <a:solidFill>
                            <a:schemeClr val="tx1"/>
                          </a:solidFill>
                        </a:rPr>
                        <a:t>3</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01945137"/>
                  </a:ext>
                </a:extLst>
              </a:tr>
            </a:tbl>
          </a:graphicData>
        </a:graphic>
      </p:graphicFrame>
      <p:cxnSp>
        <p:nvCxnSpPr>
          <p:cNvPr id="32" name="Straight Connector 31">
            <a:extLst>
              <a:ext uri="{FF2B5EF4-FFF2-40B4-BE49-F238E27FC236}">
                <a16:creationId xmlns:a16="http://schemas.microsoft.com/office/drawing/2014/main" id="{2B29FC22-9AD5-449C-8042-FB92ADB74FA9}"/>
              </a:ext>
            </a:extLst>
          </p:cNvPr>
          <p:cNvCxnSpPr>
            <a:cxnSpLocks/>
          </p:cNvCxnSpPr>
          <p:nvPr/>
        </p:nvCxnSpPr>
        <p:spPr>
          <a:xfrm>
            <a:off x="9114400" y="2148003"/>
            <a:ext cx="947568" cy="1992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8F64AB4-FE3E-4D18-8D60-F0B8AFBCAC46}"/>
              </a:ext>
            </a:extLst>
          </p:cNvPr>
          <p:cNvCxnSpPr>
            <a:cxnSpLocks/>
          </p:cNvCxnSpPr>
          <p:nvPr/>
        </p:nvCxnSpPr>
        <p:spPr>
          <a:xfrm>
            <a:off x="9513895" y="2160221"/>
            <a:ext cx="955764" cy="197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1EEA1D0-EBF6-4DC1-9A6A-D2113FA3CC91}"/>
              </a:ext>
            </a:extLst>
          </p:cNvPr>
          <p:cNvCxnSpPr>
            <a:cxnSpLocks/>
          </p:cNvCxnSpPr>
          <p:nvPr/>
        </p:nvCxnSpPr>
        <p:spPr>
          <a:xfrm>
            <a:off x="7607431" y="3034409"/>
            <a:ext cx="2862228" cy="1100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1534B2-1128-4091-AB6D-3F5458606D7C}"/>
              </a:ext>
            </a:extLst>
          </p:cNvPr>
          <p:cNvCxnSpPr>
            <a:cxnSpLocks/>
          </p:cNvCxnSpPr>
          <p:nvPr/>
        </p:nvCxnSpPr>
        <p:spPr>
          <a:xfrm>
            <a:off x="7972781" y="3034409"/>
            <a:ext cx="2895909" cy="10993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509880CC-325C-44F6-BAEA-6D2C822EC92E}"/>
              </a:ext>
            </a:extLst>
          </p:cNvPr>
          <p:cNvSpPr txBox="1"/>
          <p:nvPr/>
        </p:nvSpPr>
        <p:spPr>
          <a:xfrm flipH="1">
            <a:off x="9550080" y="2863021"/>
            <a:ext cx="509755" cy="369332"/>
          </a:xfrm>
          <a:prstGeom prst="rect">
            <a:avLst/>
          </a:prstGeom>
          <a:noFill/>
        </p:spPr>
        <p:txBody>
          <a:bodyPr wrap="square" rtlCol="0">
            <a:spAutoFit/>
          </a:bodyPr>
          <a:lstStyle/>
          <a:p>
            <a:r>
              <a:rPr lang="en-IN" dirty="0"/>
              <a:t>V</a:t>
            </a:r>
            <a:r>
              <a:rPr lang="en-IN" baseline="-25000" dirty="0"/>
              <a:t>R2</a:t>
            </a:r>
          </a:p>
        </p:txBody>
      </p:sp>
      <p:sp>
        <p:nvSpPr>
          <p:cNvPr id="65" name="TextBox 64">
            <a:extLst>
              <a:ext uri="{FF2B5EF4-FFF2-40B4-BE49-F238E27FC236}">
                <a16:creationId xmlns:a16="http://schemas.microsoft.com/office/drawing/2014/main" id="{AF6BD182-A5AA-4CE4-9FE4-D700A2BC827B}"/>
              </a:ext>
            </a:extLst>
          </p:cNvPr>
          <p:cNvSpPr txBox="1"/>
          <p:nvPr/>
        </p:nvSpPr>
        <p:spPr>
          <a:xfrm>
            <a:off x="9137945" y="3223277"/>
            <a:ext cx="537328" cy="369332"/>
          </a:xfrm>
          <a:prstGeom prst="rect">
            <a:avLst/>
          </a:prstGeom>
          <a:noFill/>
        </p:spPr>
        <p:txBody>
          <a:bodyPr wrap="square" rtlCol="0">
            <a:spAutoFit/>
          </a:bodyPr>
          <a:lstStyle/>
          <a:p>
            <a:r>
              <a:rPr lang="en-IN" dirty="0"/>
              <a:t>V</a:t>
            </a:r>
            <a:r>
              <a:rPr lang="en-IN" baseline="-25000" dirty="0"/>
              <a:t>R3</a:t>
            </a:r>
          </a:p>
        </p:txBody>
      </p:sp>
      <p:graphicFrame>
        <p:nvGraphicFramePr>
          <p:cNvPr id="66" name="Table 65">
            <a:extLst>
              <a:ext uri="{FF2B5EF4-FFF2-40B4-BE49-F238E27FC236}">
                <a16:creationId xmlns:a16="http://schemas.microsoft.com/office/drawing/2014/main" id="{D6F50E9D-E778-4EE8-80D4-258778094BC9}"/>
              </a:ext>
            </a:extLst>
          </p:cNvPr>
          <p:cNvGraphicFramePr>
            <a:graphicFrameLocks noGrp="1"/>
          </p:cNvGraphicFramePr>
          <p:nvPr>
            <p:extLst>
              <p:ext uri="{D42A27DB-BD31-4B8C-83A1-F6EECF244321}">
                <p14:modId xmlns:p14="http://schemas.microsoft.com/office/powerpoint/2010/main" val="2845493151"/>
              </p:ext>
            </p:extLst>
          </p:nvPr>
        </p:nvGraphicFramePr>
        <p:xfrm>
          <a:off x="6263911" y="5072806"/>
          <a:ext cx="1708872" cy="370840"/>
        </p:xfrm>
        <a:graphic>
          <a:graphicData uri="http://schemas.openxmlformats.org/drawingml/2006/table">
            <a:tbl>
              <a:tblPr firstRow="1" bandRow="1">
                <a:tableStyleId>{5C22544A-7EE6-4342-B048-85BDC9FD1C3A}</a:tableStyleId>
              </a:tblPr>
              <a:tblGrid>
                <a:gridCol w="427218">
                  <a:extLst>
                    <a:ext uri="{9D8B030D-6E8A-4147-A177-3AD203B41FA5}">
                      <a16:colId xmlns:a16="http://schemas.microsoft.com/office/drawing/2014/main" val="2934307744"/>
                    </a:ext>
                  </a:extLst>
                </a:gridCol>
                <a:gridCol w="427218">
                  <a:extLst>
                    <a:ext uri="{9D8B030D-6E8A-4147-A177-3AD203B41FA5}">
                      <a16:colId xmlns:a16="http://schemas.microsoft.com/office/drawing/2014/main" val="502347073"/>
                    </a:ext>
                  </a:extLst>
                </a:gridCol>
                <a:gridCol w="427218">
                  <a:extLst>
                    <a:ext uri="{9D8B030D-6E8A-4147-A177-3AD203B41FA5}">
                      <a16:colId xmlns:a16="http://schemas.microsoft.com/office/drawing/2014/main" val="1409145098"/>
                    </a:ext>
                  </a:extLst>
                </a:gridCol>
                <a:gridCol w="427218">
                  <a:extLst>
                    <a:ext uri="{9D8B030D-6E8A-4147-A177-3AD203B41FA5}">
                      <a16:colId xmlns:a16="http://schemas.microsoft.com/office/drawing/2014/main" val="2825500905"/>
                    </a:ext>
                  </a:extLst>
                </a:gridCol>
              </a:tblGrid>
              <a:tr h="370840">
                <a:tc>
                  <a:txBody>
                    <a:bodyPr/>
                    <a:lstStyle/>
                    <a:p>
                      <a:r>
                        <a:rPr lang="en-IN" b="0" dirty="0">
                          <a:solidFill>
                            <a:schemeClr val="tx1"/>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r>
                        <a:rPr lang="en-IN" b="0" baseline="0" dirty="0">
                          <a:solidFill>
                            <a:schemeClr val="tx1"/>
                          </a:solidFill>
                        </a:rPr>
                        <a:t>d</a:t>
                      </a:r>
                      <a:r>
                        <a:rPr lang="en-IN" b="0" baseline="-25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baseline="0" dirty="0">
                          <a:solidFill>
                            <a:schemeClr val="tx1"/>
                          </a:solidFill>
                        </a:rPr>
                        <a:t>d</a:t>
                      </a:r>
                      <a:r>
                        <a:rPr lang="en-IN" b="0" baseline="-25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baseline="0" dirty="0">
                          <a:solidFill>
                            <a:schemeClr val="tx1"/>
                          </a:solidFill>
                        </a:rPr>
                        <a:t>d</a:t>
                      </a:r>
                      <a:r>
                        <a:rPr lang="en-IN" b="0" baseline="-250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01945137"/>
                  </a:ext>
                </a:extLst>
              </a:tr>
            </a:tbl>
          </a:graphicData>
        </a:graphic>
      </p:graphicFrame>
      <p:cxnSp>
        <p:nvCxnSpPr>
          <p:cNvPr id="60" name="Straight Connector 59">
            <a:extLst>
              <a:ext uri="{FF2B5EF4-FFF2-40B4-BE49-F238E27FC236}">
                <a16:creationId xmlns:a16="http://schemas.microsoft.com/office/drawing/2014/main" id="{AC0ADE84-623F-4DBB-929F-80A749C08246}"/>
              </a:ext>
            </a:extLst>
          </p:cNvPr>
          <p:cNvCxnSpPr>
            <a:cxnSpLocks/>
          </p:cNvCxnSpPr>
          <p:nvPr/>
        </p:nvCxnSpPr>
        <p:spPr>
          <a:xfrm>
            <a:off x="6792983" y="3027236"/>
            <a:ext cx="95307" cy="20455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F9FFC69-5F6A-4A4F-97BE-C2EA9EA3DB1F}"/>
              </a:ext>
            </a:extLst>
          </p:cNvPr>
          <p:cNvCxnSpPr/>
          <p:nvPr/>
        </p:nvCxnSpPr>
        <p:spPr>
          <a:xfrm flipH="1">
            <a:off x="7287784" y="3027236"/>
            <a:ext cx="319647" cy="20455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6" name="Table 75">
            <a:extLst>
              <a:ext uri="{FF2B5EF4-FFF2-40B4-BE49-F238E27FC236}">
                <a16:creationId xmlns:a16="http://schemas.microsoft.com/office/drawing/2014/main" id="{63FFE1BF-2329-4F85-89FF-37E497AB1D1B}"/>
              </a:ext>
            </a:extLst>
          </p:cNvPr>
          <p:cNvGraphicFramePr>
            <a:graphicFrameLocks noGrp="1"/>
          </p:cNvGraphicFramePr>
          <p:nvPr>
            <p:extLst>
              <p:ext uri="{D42A27DB-BD31-4B8C-83A1-F6EECF244321}">
                <p14:modId xmlns:p14="http://schemas.microsoft.com/office/powerpoint/2010/main" val="1400146209"/>
              </p:ext>
            </p:extLst>
          </p:nvPr>
        </p:nvGraphicFramePr>
        <p:xfrm>
          <a:off x="8127904" y="5981859"/>
          <a:ext cx="1281654" cy="370840"/>
        </p:xfrm>
        <a:graphic>
          <a:graphicData uri="http://schemas.openxmlformats.org/drawingml/2006/table">
            <a:tbl>
              <a:tblPr firstRow="1" bandRow="1">
                <a:tableStyleId>{5C22544A-7EE6-4342-B048-85BDC9FD1C3A}</a:tableStyleId>
              </a:tblPr>
              <a:tblGrid>
                <a:gridCol w="427218">
                  <a:extLst>
                    <a:ext uri="{9D8B030D-6E8A-4147-A177-3AD203B41FA5}">
                      <a16:colId xmlns:a16="http://schemas.microsoft.com/office/drawing/2014/main" val="2934307744"/>
                    </a:ext>
                  </a:extLst>
                </a:gridCol>
                <a:gridCol w="427218">
                  <a:extLst>
                    <a:ext uri="{9D8B030D-6E8A-4147-A177-3AD203B41FA5}">
                      <a16:colId xmlns:a16="http://schemas.microsoft.com/office/drawing/2014/main" val="502347073"/>
                    </a:ext>
                  </a:extLst>
                </a:gridCol>
                <a:gridCol w="427218">
                  <a:extLst>
                    <a:ext uri="{9D8B030D-6E8A-4147-A177-3AD203B41FA5}">
                      <a16:colId xmlns:a16="http://schemas.microsoft.com/office/drawing/2014/main" val="1409145098"/>
                    </a:ext>
                  </a:extLst>
                </a:gridCol>
              </a:tblGrid>
              <a:tr h="370840">
                <a:tc>
                  <a:txBody>
                    <a:bodyPr/>
                    <a:lstStyle/>
                    <a:p>
                      <a:r>
                        <a:rPr lang="en-IN" b="0"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r>
                        <a:rPr lang="en-IN" b="0" baseline="0" dirty="0">
                          <a:solidFill>
                            <a:schemeClr val="tx1"/>
                          </a:solidFill>
                        </a:rPr>
                        <a:t>e</a:t>
                      </a:r>
                      <a:r>
                        <a:rPr lang="en-IN" b="0" baseline="-25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baseline="0" dirty="0">
                          <a:solidFill>
                            <a:schemeClr val="tx1"/>
                          </a:solidFill>
                        </a:rPr>
                        <a:t>e</a:t>
                      </a:r>
                      <a:r>
                        <a:rPr lang="en-IN" b="0" baseline="-25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01945137"/>
                  </a:ext>
                </a:extLst>
              </a:tr>
            </a:tbl>
          </a:graphicData>
        </a:graphic>
      </p:graphicFrame>
      <p:cxnSp>
        <p:nvCxnSpPr>
          <p:cNvPr id="78" name="Straight Connector 77">
            <a:extLst>
              <a:ext uri="{FF2B5EF4-FFF2-40B4-BE49-F238E27FC236}">
                <a16:creationId xmlns:a16="http://schemas.microsoft.com/office/drawing/2014/main" id="{CDF54563-6103-4AED-9E81-679769F6590F}"/>
              </a:ext>
            </a:extLst>
          </p:cNvPr>
          <p:cNvCxnSpPr>
            <a:cxnSpLocks/>
            <a:endCxn id="76" idx="0"/>
          </p:cNvCxnSpPr>
          <p:nvPr/>
        </p:nvCxnSpPr>
        <p:spPr>
          <a:xfrm>
            <a:off x="6840636" y="5435036"/>
            <a:ext cx="1928095" cy="5468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CB2D6D8-6A79-4886-AF8D-AA161C62D7B2}"/>
              </a:ext>
            </a:extLst>
          </p:cNvPr>
          <p:cNvCxnSpPr>
            <a:cxnSpLocks/>
          </p:cNvCxnSpPr>
          <p:nvPr/>
        </p:nvCxnSpPr>
        <p:spPr>
          <a:xfrm>
            <a:off x="7738193" y="5443646"/>
            <a:ext cx="1376207" cy="5271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ABE24D17-5FF7-43D0-A81A-0376C0B2B796}"/>
              </a:ext>
            </a:extLst>
          </p:cNvPr>
          <p:cNvSpPr txBox="1"/>
          <p:nvPr/>
        </p:nvSpPr>
        <p:spPr>
          <a:xfrm>
            <a:off x="7859240" y="5462166"/>
            <a:ext cx="537328" cy="369332"/>
          </a:xfrm>
          <a:prstGeom prst="rect">
            <a:avLst/>
          </a:prstGeom>
          <a:noFill/>
        </p:spPr>
        <p:txBody>
          <a:bodyPr wrap="square" rtlCol="0">
            <a:spAutoFit/>
          </a:bodyPr>
          <a:lstStyle/>
          <a:p>
            <a:r>
              <a:rPr lang="en-IN" dirty="0"/>
              <a:t>V</a:t>
            </a:r>
            <a:r>
              <a:rPr lang="en-IN" baseline="-25000" dirty="0"/>
              <a:t>R4</a:t>
            </a:r>
          </a:p>
        </p:txBody>
      </p:sp>
      <p:sp>
        <p:nvSpPr>
          <p:cNvPr id="82" name="TextBox 81">
            <a:extLst>
              <a:ext uri="{FF2B5EF4-FFF2-40B4-BE49-F238E27FC236}">
                <a16:creationId xmlns:a16="http://schemas.microsoft.com/office/drawing/2014/main" id="{1F560D7D-CD96-4568-8F02-A503013F65C8}"/>
              </a:ext>
            </a:extLst>
          </p:cNvPr>
          <p:cNvSpPr txBox="1"/>
          <p:nvPr/>
        </p:nvSpPr>
        <p:spPr>
          <a:xfrm>
            <a:off x="6905442" y="3859061"/>
            <a:ext cx="537328" cy="369332"/>
          </a:xfrm>
          <a:prstGeom prst="rect">
            <a:avLst/>
          </a:prstGeom>
          <a:noFill/>
        </p:spPr>
        <p:txBody>
          <a:bodyPr wrap="square" rtlCol="0">
            <a:spAutoFit/>
          </a:bodyPr>
          <a:lstStyle/>
          <a:p>
            <a:r>
              <a:rPr lang="en-IN" dirty="0"/>
              <a:t>V</a:t>
            </a:r>
            <a:r>
              <a:rPr lang="en-IN" baseline="-25000" dirty="0"/>
              <a:t>R5</a:t>
            </a:r>
          </a:p>
        </p:txBody>
      </p:sp>
      <p:cxnSp>
        <p:nvCxnSpPr>
          <p:cNvPr id="94" name="Straight Connector 93">
            <a:extLst>
              <a:ext uri="{FF2B5EF4-FFF2-40B4-BE49-F238E27FC236}">
                <a16:creationId xmlns:a16="http://schemas.microsoft.com/office/drawing/2014/main" id="{F3D98935-BD88-4E11-BB51-F22F06191877}"/>
              </a:ext>
            </a:extLst>
          </p:cNvPr>
          <p:cNvCxnSpPr>
            <a:endCxn id="76" idx="0"/>
          </p:cNvCxnSpPr>
          <p:nvPr/>
        </p:nvCxnSpPr>
        <p:spPr>
          <a:xfrm>
            <a:off x="8580355" y="2148003"/>
            <a:ext cx="188376" cy="3833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55EBFB7-D2CC-4E67-84E2-1B30D51728BD}"/>
              </a:ext>
            </a:extLst>
          </p:cNvPr>
          <p:cNvCxnSpPr/>
          <p:nvPr/>
        </p:nvCxnSpPr>
        <p:spPr>
          <a:xfrm>
            <a:off x="9105836" y="2155439"/>
            <a:ext cx="25717" cy="3815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81E7D84A-1FE8-49B3-A0C6-4E60B0DA38BA}"/>
              </a:ext>
            </a:extLst>
          </p:cNvPr>
          <p:cNvSpPr txBox="1"/>
          <p:nvPr/>
        </p:nvSpPr>
        <p:spPr>
          <a:xfrm>
            <a:off x="8631338" y="4281068"/>
            <a:ext cx="537328" cy="369332"/>
          </a:xfrm>
          <a:prstGeom prst="rect">
            <a:avLst/>
          </a:prstGeom>
          <a:noFill/>
        </p:spPr>
        <p:txBody>
          <a:bodyPr wrap="square" rtlCol="0">
            <a:spAutoFit/>
          </a:bodyPr>
          <a:lstStyle/>
          <a:p>
            <a:r>
              <a:rPr lang="en-IN" dirty="0"/>
              <a:t>V</a:t>
            </a:r>
            <a:r>
              <a:rPr lang="en-IN" baseline="-25000" dirty="0"/>
              <a:t>R6</a:t>
            </a:r>
          </a:p>
        </p:txBody>
      </p:sp>
    </p:spTree>
    <p:extLst>
      <p:ext uri="{BB962C8B-B14F-4D97-AF65-F5344CB8AC3E}">
        <p14:creationId xmlns:p14="http://schemas.microsoft.com/office/powerpoint/2010/main" val="1727102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D1B64-667F-415C-86C0-F049780E63C4}"/>
              </a:ext>
            </a:extLst>
          </p:cNvPr>
          <p:cNvSpPr>
            <a:spLocks noGrp="1"/>
          </p:cNvSpPr>
          <p:nvPr>
            <p:ph type="title"/>
          </p:nvPr>
        </p:nvSpPr>
        <p:spPr>
          <a:xfrm>
            <a:off x="397867" y="-21249"/>
            <a:ext cx="10515600" cy="1325563"/>
          </a:xfrm>
        </p:spPr>
        <p:txBody>
          <a:bodyPr/>
          <a:lstStyle/>
          <a:p>
            <a:r>
              <a:rPr lang="en-IN" dirty="0"/>
              <a:t>Doc2KG Embedding Service</a:t>
            </a:r>
          </a:p>
        </p:txBody>
      </p:sp>
      <p:sp>
        <p:nvSpPr>
          <p:cNvPr id="4" name="TextBox 3">
            <a:extLst>
              <a:ext uri="{FF2B5EF4-FFF2-40B4-BE49-F238E27FC236}">
                <a16:creationId xmlns:a16="http://schemas.microsoft.com/office/drawing/2014/main" id="{CEA0ABA4-9044-4F22-B6C9-6E411BD6F4FE}"/>
              </a:ext>
            </a:extLst>
          </p:cNvPr>
          <p:cNvSpPr txBox="1"/>
          <p:nvPr/>
        </p:nvSpPr>
        <p:spPr>
          <a:xfrm>
            <a:off x="2158791" y="2049598"/>
            <a:ext cx="537328" cy="369332"/>
          </a:xfrm>
          <a:prstGeom prst="rect">
            <a:avLst/>
          </a:prstGeom>
          <a:noFill/>
        </p:spPr>
        <p:txBody>
          <a:bodyPr wrap="square" rtlCol="0">
            <a:spAutoFit/>
          </a:bodyPr>
          <a:lstStyle/>
          <a:p>
            <a:r>
              <a:rPr lang="en-IN" dirty="0"/>
              <a:t>V</a:t>
            </a:r>
            <a:r>
              <a:rPr lang="en-IN" baseline="-25000" dirty="0"/>
              <a:t>R1</a:t>
            </a:r>
          </a:p>
        </p:txBody>
      </p:sp>
      <p:sp>
        <p:nvSpPr>
          <p:cNvPr id="5" name="Rectangle 4">
            <a:extLst>
              <a:ext uri="{FF2B5EF4-FFF2-40B4-BE49-F238E27FC236}">
                <a16:creationId xmlns:a16="http://schemas.microsoft.com/office/drawing/2014/main" id="{23DA8447-1C24-4C46-B7AD-926477B076B1}"/>
              </a:ext>
            </a:extLst>
          </p:cNvPr>
          <p:cNvSpPr/>
          <p:nvPr/>
        </p:nvSpPr>
        <p:spPr>
          <a:xfrm>
            <a:off x="565608" y="1442300"/>
            <a:ext cx="5976590" cy="52130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 name="Table 5">
            <a:extLst>
              <a:ext uri="{FF2B5EF4-FFF2-40B4-BE49-F238E27FC236}">
                <a16:creationId xmlns:a16="http://schemas.microsoft.com/office/drawing/2014/main" id="{4EE1C23A-6711-41A6-957C-A3E6CD0DAE41}"/>
              </a:ext>
            </a:extLst>
          </p:cNvPr>
          <p:cNvGraphicFramePr>
            <a:graphicFrameLocks noGrp="1"/>
          </p:cNvGraphicFramePr>
          <p:nvPr>
            <p:extLst>
              <p:ext uri="{D42A27DB-BD31-4B8C-83A1-F6EECF244321}">
                <p14:modId xmlns:p14="http://schemas.microsoft.com/office/powerpoint/2010/main" val="4195975089"/>
              </p:ext>
            </p:extLst>
          </p:nvPr>
        </p:nvGraphicFramePr>
        <p:xfrm>
          <a:off x="2759758" y="1794025"/>
          <a:ext cx="1708884" cy="370840"/>
        </p:xfrm>
        <a:graphic>
          <a:graphicData uri="http://schemas.openxmlformats.org/drawingml/2006/table">
            <a:tbl>
              <a:tblPr firstRow="1" bandRow="1">
                <a:tableStyleId>{5C22544A-7EE6-4342-B048-85BDC9FD1C3A}</a:tableStyleId>
              </a:tblPr>
              <a:tblGrid>
                <a:gridCol w="427221">
                  <a:extLst>
                    <a:ext uri="{9D8B030D-6E8A-4147-A177-3AD203B41FA5}">
                      <a16:colId xmlns:a16="http://schemas.microsoft.com/office/drawing/2014/main" val="2934307744"/>
                    </a:ext>
                  </a:extLst>
                </a:gridCol>
                <a:gridCol w="427221">
                  <a:extLst>
                    <a:ext uri="{9D8B030D-6E8A-4147-A177-3AD203B41FA5}">
                      <a16:colId xmlns:a16="http://schemas.microsoft.com/office/drawing/2014/main" val="502347073"/>
                    </a:ext>
                  </a:extLst>
                </a:gridCol>
                <a:gridCol w="427221">
                  <a:extLst>
                    <a:ext uri="{9D8B030D-6E8A-4147-A177-3AD203B41FA5}">
                      <a16:colId xmlns:a16="http://schemas.microsoft.com/office/drawing/2014/main" val="1409145098"/>
                    </a:ext>
                  </a:extLst>
                </a:gridCol>
                <a:gridCol w="427221">
                  <a:extLst>
                    <a:ext uri="{9D8B030D-6E8A-4147-A177-3AD203B41FA5}">
                      <a16:colId xmlns:a16="http://schemas.microsoft.com/office/drawing/2014/main" val="3065773266"/>
                    </a:ext>
                  </a:extLst>
                </a:gridCol>
              </a:tblGrid>
              <a:tr h="370840">
                <a:tc>
                  <a:txBody>
                    <a:bodyPr/>
                    <a:lstStyle/>
                    <a:p>
                      <a:r>
                        <a:rPr lang="en-IN" b="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r>
                        <a:rPr lang="en-IN" b="0" dirty="0">
                          <a:solidFill>
                            <a:schemeClr val="tx1"/>
                          </a:solidFill>
                        </a:rPr>
                        <a:t>a</a:t>
                      </a:r>
                      <a:r>
                        <a:rPr lang="en-IN" b="0" baseline="-25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dirty="0">
                          <a:solidFill>
                            <a:schemeClr val="tx1"/>
                          </a:solidFill>
                        </a:rPr>
                        <a:t>a</a:t>
                      </a:r>
                      <a:r>
                        <a:rPr lang="en-IN" b="0" baseline="-25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dirty="0">
                          <a:solidFill>
                            <a:schemeClr val="tx1"/>
                          </a:solidFill>
                        </a:rPr>
                        <a:t>a</a:t>
                      </a:r>
                      <a:r>
                        <a:rPr lang="en-IN" b="0" baseline="-25000" dirty="0">
                          <a:solidFill>
                            <a:schemeClr val="tx1"/>
                          </a:solidFill>
                        </a:rPr>
                        <a:t>3</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01945137"/>
                  </a:ext>
                </a:extLst>
              </a:tr>
            </a:tbl>
          </a:graphicData>
        </a:graphic>
      </p:graphicFrame>
      <p:graphicFrame>
        <p:nvGraphicFramePr>
          <p:cNvPr id="7" name="Table 6">
            <a:extLst>
              <a:ext uri="{FF2B5EF4-FFF2-40B4-BE49-F238E27FC236}">
                <a16:creationId xmlns:a16="http://schemas.microsoft.com/office/drawing/2014/main" id="{2A7C4E7F-2501-449F-913F-911F0604AC67}"/>
              </a:ext>
            </a:extLst>
          </p:cNvPr>
          <p:cNvGraphicFramePr>
            <a:graphicFrameLocks noGrp="1"/>
          </p:cNvGraphicFramePr>
          <p:nvPr>
            <p:extLst>
              <p:ext uri="{D42A27DB-BD31-4B8C-83A1-F6EECF244321}">
                <p14:modId xmlns:p14="http://schemas.microsoft.com/office/powerpoint/2010/main" val="2838395900"/>
              </p:ext>
            </p:extLst>
          </p:nvPr>
        </p:nvGraphicFramePr>
        <p:xfrm>
          <a:off x="1045451" y="2672995"/>
          <a:ext cx="1923990" cy="370840"/>
        </p:xfrm>
        <a:graphic>
          <a:graphicData uri="http://schemas.openxmlformats.org/drawingml/2006/table">
            <a:tbl>
              <a:tblPr firstRow="1" bandRow="1">
                <a:tableStyleId>{5C22544A-7EE6-4342-B048-85BDC9FD1C3A}</a:tableStyleId>
              </a:tblPr>
              <a:tblGrid>
                <a:gridCol w="384798">
                  <a:extLst>
                    <a:ext uri="{9D8B030D-6E8A-4147-A177-3AD203B41FA5}">
                      <a16:colId xmlns:a16="http://schemas.microsoft.com/office/drawing/2014/main" val="2934307744"/>
                    </a:ext>
                  </a:extLst>
                </a:gridCol>
                <a:gridCol w="384798">
                  <a:extLst>
                    <a:ext uri="{9D8B030D-6E8A-4147-A177-3AD203B41FA5}">
                      <a16:colId xmlns:a16="http://schemas.microsoft.com/office/drawing/2014/main" val="502347073"/>
                    </a:ext>
                  </a:extLst>
                </a:gridCol>
                <a:gridCol w="384798">
                  <a:extLst>
                    <a:ext uri="{9D8B030D-6E8A-4147-A177-3AD203B41FA5}">
                      <a16:colId xmlns:a16="http://schemas.microsoft.com/office/drawing/2014/main" val="1409145098"/>
                    </a:ext>
                  </a:extLst>
                </a:gridCol>
                <a:gridCol w="384798">
                  <a:extLst>
                    <a:ext uri="{9D8B030D-6E8A-4147-A177-3AD203B41FA5}">
                      <a16:colId xmlns:a16="http://schemas.microsoft.com/office/drawing/2014/main" val="3065773266"/>
                    </a:ext>
                  </a:extLst>
                </a:gridCol>
                <a:gridCol w="384798">
                  <a:extLst>
                    <a:ext uri="{9D8B030D-6E8A-4147-A177-3AD203B41FA5}">
                      <a16:colId xmlns:a16="http://schemas.microsoft.com/office/drawing/2014/main" val="3058001397"/>
                    </a:ext>
                  </a:extLst>
                </a:gridCol>
              </a:tblGrid>
              <a:tr h="370840">
                <a:tc>
                  <a:txBody>
                    <a:bodyPr/>
                    <a:lstStyle/>
                    <a:p>
                      <a:r>
                        <a:rPr lang="en-IN" b="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r>
                        <a:rPr lang="en-IN" b="0" baseline="0" dirty="0">
                          <a:solidFill>
                            <a:schemeClr val="tx1"/>
                          </a:solidFill>
                        </a:rPr>
                        <a:t>b</a:t>
                      </a:r>
                      <a:r>
                        <a:rPr lang="en-IN" b="0" baseline="-25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baseline="0" dirty="0">
                          <a:solidFill>
                            <a:schemeClr val="tx1"/>
                          </a:solidFill>
                        </a:rPr>
                        <a:t>b</a:t>
                      </a:r>
                      <a:r>
                        <a:rPr lang="en-IN" b="0" baseline="-25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baseline="0" dirty="0">
                          <a:solidFill>
                            <a:schemeClr val="tx1"/>
                          </a:solidFill>
                        </a:rPr>
                        <a:t>b</a:t>
                      </a:r>
                      <a:r>
                        <a:rPr lang="en-IN" b="0" baseline="-25000" dirty="0">
                          <a:solidFill>
                            <a:schemeClr val="tx1"/>
                          </a:solidFill>
                        </a:rPr>
                        <a:t>3</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dirty="0">
                          <a:solidFill>
                            <a:schemeClr val="tx1"/>
                          </a:solidFill>
                        </a:rPr>
                        <a:t>b</a:t>
                      </a:r>
                      <a:r>
                        <a:rPr lang="en-IN" b="0" baseline="-250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01945137"/>
                  </a:ext>
                </a:extLst>
              </a:tr>
            </a:tbl>
          </a:graphicData>
        </a:graphic>
      </p:graphicFrame>
      <p:cxnSp>
        <p:nvCxnSpPr>
          <p:cNvPr id="8" name="Straight Connector 7">
            <a:extLst>
              <a:ext uri="{FF2B5EF4-FFF2-40B4-BE49-F238E27FC236}">
                <a16:creationId xmlns:a16="http://schemas.microsoft.com/office/drawing/2014/main" id="{6E6C3A61-13A8-4D8E-9937-767695678B20}"/>
              </a:ext>
            </a:extLst>
          </p:cNvPr>
          <p:cNvCxnSpPr/>
          <p:nvPr/>
        </p:nvCxnSpPr>
        <p:spPr>
          <a:xfrm flipH="1">
            <a:off x="1579960" y="2164865"/>
            <a:ext cx="1787372" cy="508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A2D53F-9AF2-45D8-9395-F50BDBD75DCF}"/>
              </a:ext>
            </a:extLst>
          </p:cNvPr>
          <p:cNvCxnSpPr>
            <a:cxnSpLocks/>
          </p:cNvCxnSpPr>
          <p:nvPr/>
        </p:nvCxnSpPr>
        <p:spPr>
          <a:xfrm flipH="1">
            <a:off x="2074761" y="2157429"/>
            <a:ext cx="1827080" cy="5046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D9EAB121-2AD7-4204-BA6A-FCA2592BDF60}"/>
              </a:ext>
            </a:extLst>
          </p:cNvPr>
          <p:cNvGraphicFramePr>
            <a:graphicFrameLocks noGrp="1"/>
          </p:cNvGraphicFramePr>
          <p:nvPr>
            <p:extLst>
              <p:ext uri="{D42A27DB-BD31-4B8C-83A1-F6EECF244321}">
                <p14:modId xmlns:p14="http://schemas.microsoft.com/office/powerpoint/2010/main" val="870007449"/>
              </p:ext>
            </p:extLst>
          </p:nvPr>
        </p:nvGraphicFramePr>
        <p:xfrm>
          <a:off x="4197176" y="4158170"/>
          <a:ext cx="1708884" cy="370840"/>
        </p:xfrm>
        <a:graphic>
          <a:graphicData uri="http://schemas.openxmlformats.org/drawingml/2006/table">
            <a:tbl>
              <a:tblPr firstRow="1" bandRow="1">
                <a:tableStyleId>{5C22544A-7EE6-4342-B048-85BDC9FD1C3A}</a:tableStyleId>
              </a:tblPr>
              <a:tblGrid>
                <a:gridCol w="427221">
                  <a:extLst>
                    <a:ext uri="{9D8B030D-6E8A-4147-A177-3AD203B41FA5}">
                      <a16:colId xmlns:a16="http://schemas.microsoft.com/office/drawing/2014/main" val="2934307744"/>
                    </a:ext>
                  </a:extLst>
                </a:gridCol>
                <a:gridCol w="427221">
                  <a:extLst>
                    <a:ext uri="{9D8B030D-6E8A-4147-A177-3AD203B41FA5}">
                      <a16:colId xmlns:a16="http://schemas.microsoft.com/office/drawing/2014/main" val="502347073"/>
                    </a:ext>
                  </a:extLst>
                </a:gridCol>
                <a:gridCol w="427221">
                  <a:extLst>
                    <a:ext uri="{9D8B030D-6E8A-4147-A177-3AD203B41FA5}">
                      <a16:colId xmlns:a16="http://schemas.microsoft.com/office/drawing/2014/main" val="1409145098"/>
                    </a:ext>
                  </a:extLst>
                </a:gridCol>
                <a:gridCol w="427221">
                  <a:extLst>
                    <a:ext uri="{9D8B030D-6E8A-4147-A177-3AD203B41FA5}">
                      <a16:colId xmlns:a16="http://schemas.microsoft.com/office/drawing/2014/main" val="3065773266"/>
                    </a:ext>
                  </a:extLst>
                </a:gridCol>
              </a:tblGrid>
              <a:tr h="370840">
                <a:tc>
                  <a:txBody>
                    <a:bodyPr/>
                    <a:lstStyle/>
                    <a:p>
                      <a:r>
                        <a:rPr lang="en-IN" b="0"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r>
                        <a:rPr lang="en-IN" b="0" baseline="0" dirty="0">
                          <a:solidFill>
                            <a:schemeClr val="tx1"/>
                          </a:solidFill>
                        </a:rPr>
                        <a:t>c</a:t>
                      </a:r>
                      <a:r>
                        <a:rPr lang="en-IN" b="0" baseline="-25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baseline="0" dirty="0">
                          <a:solidFill>
                            <a:schemeClr val="tx1"/>
                          </a:solidFill>
                        </a:rPr>
                        <a:t>c</a:t>
                      </a:r>
                      <a:r>
                        <a:rPr lang="en-IN" b="0" baseline="-25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baseline="0" dirty="0">
                          <a:solidFill>
                            <a:schemeClr val="tx1"/>
                          </a:solidFill>
                        </a:rPr>
                        <a:t>c</a:t>
                      </a:r>
                      <a:r>
                        <a:rPr lang="en-IN" b="0" baseline="-25000" dirty="0">
                          <a:solidFill>
                            <a:schemeClr val="tx1"/>
                          </a:solidFill>
                        </a:rPr>
                        <a:t>3</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01945137"/>
                  </a:ext>
                </a:extLst>
              </a:tr>
            </a:tbl>
          </a:graphicData>
        </a:graphic>
      </p:graphicFrame>
      <p:cxnSp>
        <p:nvCxnSpPr>
          <p:cNvPr id="11" name="Straight Connector 10">
            <a:extLst>
              <a:ext uri="{FF2B5EF4-FFF2-40B4-BE49-F238E27FC236}">
                <a16:creationId xmlns:a16="http://schemas.microsoft.com/office/drawing/2014/main" id="{178BF9B5-FF4A-4763-A16C-8545B40B8E88}"/>
              </a:ext>
            </a:extLst>
          </p:cNvPr>
          <p:cNvCxnSpPr>
            <a:cxnSpLocks/>
          </p:cNvCxnSpPr>
          <p:nvPr/>
        </p:nvCxnSpPr>
        <p:spPr>
          <a:xfrm>
            <a:off x="3901377" y="2157429"/>
            <a:ext cx="947568" cy="1992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3A49611-39CD-4BF2-9FF7-2C3C52B47B56}"/>
              </a:ext>
            </a:extLst>
          </p:cNvPr>
          <p:cNvCxnSpPr>
            <a:cxnSpLocks/>
          </p:cNvCxnSpPr>
          <p:nvPr/>
        </p:nvCxnSpPr>
        <p:spPr>
          <a:xfrm>
            <a:off x="4300872" y="2169647"/>
            <a:ext cx="955764" cy="197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7554696-C3BC-459B-B7D5-61B6B69E3CE7}"/>
              </a:ext>
            </a:extLst>
          </p:cNvPr>
          <p:cNvCxnSpPr>
            <a:cxnSpLocks/>
          </p:cNvCxnSpPr>
          <p:nvPr/>
        </p:nvCxnSpPr>
        <p:spPr>
          <a:xfrm>
            <a:off x="2394408" y="3043835"/>
            <a:ext cx="2862228" cy="1100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99CE0F9-B381-4F3B-90F3-4C19B9F093A2}"/>
              </a:ext>
            </a:extLst>
          </p:cNvPr>
          <p:cNvCxnSpPr>
            <a:cxnSpLocks/>
          </p:cNvCxnSpPr>
          <p:nvPr/>
        </p:nvCxnSpPr>
        <p:spPr>
          <a:xfrm>
            <a:off x="2759758" y="3043835"/>
            <a:ext cx="2895909" cy="10993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B30E81B-27F2-4BD9-B48A-6B5F0162047C}"/>
              </a:ext>
            </a:extLst>
          </p:cNvPr>
          <p:cNvSpPr txBox="1"/>
          <p:nvPr/>
        </p:nvSpPr>
        <p:spPr>
          <a:xfrm flipH="1">
            <a:off x="4337057" y="2872447"/>
            <a:ext cx="509755" cy="369332"/>
          </a:xfrm>
          <a:prstGeom prst="rect">
            <a:avLst/>
          </a:prstGeom>
          <a:noFill/>
        </p:spPr>
        <p:txBody>
          <a:bodyPr wrap="square" rtlCol="0">
            <a:spAutoFit/>
          </a:bodyPr>
          <a:lstStyle/>
          <a:p>
            <a:r>
              <a:rPr lang="en-IN" dirty="0"/>
              <a:t>V</a:t>
            </a:r>
            <a:r>
              <a:rPr lang="en-IN" baseline="-25000" dirty="0"/>
              <a:t>R2</a:t>
            </a:r>
          </a:p>
        </p:txBody>
      </p:sp>
      <p:sp>
        <p:nvSpPr>
          <p:cNvPr id="16" name="TextBox 15">
            <a:extLst>
              <a:ext uri="{FF2B5EF4-FFF2-40B4-BE49-F238E27FC236}">
                <a16:creationId xmlns:a16="http://schemas.microsoft.com/office/drawing/2014/main" id="{138EB520-A8D1-4FBA-85BB-79E570B6552E}"/>
              </a:ext>
            </a:extLst>
          </p:cNvPr>
          <p:cNvSpPr txBox="1"/>
          <p:nvPr/>
        </p:nvSpPr>
        <p:spPr>
          <a:xfrm>
            <a:off x="3924922" y="3232703"/>
            <a:ext cx="537328" cy="369332"/>
          </a:xfrm>
          <a:prstGeom prst="rect">
            <a:avLst/>
          </a:prstGeom>
          <a:noFill/>
        </p:spPr>
        <p:txBody>
          <a:bodyPr wrap="square" rtlCol="0">
            <a:spAutoFit/>
          </a:bodyPr>
          <a:lstStyle/>
          <a:p>
            <a:r>
              <a:rPr lang="en-IN" dirty="0"/>
              <a:t>V</a:t>
            </a:r>
            <a:r>
              <a:rPr lang="en-IN" baseline="-25000" dirty="0"/>
              <a:t>R3</a:t>
            </a:r>
          </a:p>
        </p:txBody>
      </p:sp>
      <p:graphicFrame>
        <p:nvGraphicFramePr>
          <p:cNvPr id="17" name="Table 16">
            <a:extLst>
              <a:ext uri="{FF2B5EF4-FFF2-40B4-BE49-F238E27FC236}">
                <a16:creationId xmlns:a16="http://schemas.microsoft.com/office/drawing/2014/main" id="{4F13BE87-B6A0-4129-9AA7-818D149D1DC4}"/>
              </a:ext>
            </a:extLst>
          </p:cNvPr>
          <p:cNvGraphicFramePr>
            <a:graphicFrameLocks noGrp="1"/>
          </p:cNvGraphicFramePr>
          <p:nvPr>
            <p:extLst>
              <p:ext uri="{D42A27DB-BD31-4B8C-83A1-F6EECF244321}">
                <p14:modId xmlns:p14="http://schemas.microsoft.com/office/powerpoint/2010/main" val="1008530177"/>
              </p:ext>
            </p:extLst>
          </p:nvPr>
        </p:nvGraphicFramePr>
        <p:xfrm>
          <a:off x="1050888" y="5082232"/>
          <a:ext cx="1708872" cy="370840"/>
        </p:xfrm>
        <a:graphic>
          <a:graphicData uri="http://schemas.openxmlformats.org/drawingml/2006/table">
            <a:tbl>
              <a:tblPr firstRow="1" bandRow="1">
                <a:tableStyleId>{5C22544A-7EE6-4342-B048-85BDC9FD1C3A}</a:tableStyleId>
              </a:tblPr>
              <a:tblGrid>
                <a:gridCol w="427218">
                  <a:extLst>
                    <a:ext uri="{9D8B030D-6E8A-4147-A177-3AD203B41FA5}">
                      <a16:colId xmlns:a16="http://schemas.microsoft.com/office/drawing/2014/main" val="2934307744"/>
                    </a:ext>
                  </a:extLst>
                </a:gridCol>
                <a:gridCol w="427218">
                  <a:extLst>
                    <a:ext uri="{9D8B030D-6E8A-4147-A177-3AD203B41FA5}">
                      <a16:colId xmlns:a16="http://schemas.microsoft.com/office/drawing/2014/main" val="502347073"/>
                    </a:ext>
                  </a:extLst>
                </a:gridCol>
                <a:gridCol w="427218">
                  <a:extLst>
                    <a:ext uri="{9D8B030D-6E8A-4147-A177-3AD203B41FA5}">
                      <a16:colId xmlns:a16="http://schemas.microsoft.com/office/drawing/2014/main" val="1409145098"/>
                    </a:ext>
                  </a:extLst>
                </a:gridCol>
                <a:gridCol w="427218">
                  <a:extLst>
                    <a:ext uri="{9D8B030D-6E8A-4147-A177-3AD203B41FA5}">
                      <a16:colId xmlns:a16="http://schemas.microsoft.com/office/drawing/2014/main" val="2825500905"/>
                    </a:ext>
                  </a:extLst>
                </a:gridCol>
              </a:tblGrid>
              <a:tr h="370840">
                <a:tc>
                  <a:txBody>
                    <a:bodyPr/>
                    <a:lstStyle/>
                    <a:p>
                      <a:r>
                        <a:rPr lang="en-IN" b="0" dirty="0">
                          <a:solidFill>
                            <a:schemeClr val="tx1"/>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r>
                        <a:rPr lang="en-IN" b="0" baseline="0" dirty="0">
                          <a:solidFill>
                            <a:schemeClr val="tx1"/>
                          </a:solidFill>
                        </a:rPr>
                        <a:t>d</a:t>
                      </a:r>
                      <a:r>
                        <a:rPr lang="en-IN" b="0" baseline="-25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baseline="0" dirty="0">
                          <a:solidFill>
                            <a:schemeClr val="tx1"/>
                          </a:solidFill>
                        </a:rPr>
                        <a:t>d</a:t>
                      </a:r>
                      <a:r>
                        <a:rPr lang="en-IN" b="0" baseline="-25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baseline="0" dirty="0">
                          <a:solidFill>
                            <a:schemeClr val="tx1"/>
                          </a:solidFill>
                        </a:rPr>
                        <a:t>d</a:t>
                      </a:r>
                      <a:r>
                        <a:rPr lang="en-IN" b="0" baseline="-250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01945137"/>
                  </a:ext>
                </a:extLst>
              </a:tr>
            </a:tbl>
          </a:graphicData>
        </a:graphic>
      </p:graphicFrame>
      <p:cxnSp>
        <p:nvCxnSpPr>
          <p:cNvPr id="18" name="Straight Connector 17">
            <a:extLst>
              <a:ext uri="{FF2B5EF4-FFF2-40B4-BE49-F238E27FC236}">
                <a16:creationId xmlns:a16="http://schemas.microsoft.com/office/drawing/2014/main" id="{571EDE21-E440-43E7-80F7-F63266152E6E}"/>
              </a:ext>
            </a:extLst>
          </p:cNvPr>
          <p:cNvCxnSpPr>
            <a:cxnSpLocks/>
          </p:cNvCxnSpPr>
          <p:nvPr/>
        </p:nvCxnSpPr>
        <p:spPr>
          <a:xfrm>
            <a:off x="1579960" y="3036662"/>
            <a:ext cx="95307" cy="20455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F57E25F-291B-4BB4-8594-5EEF81449963}"/>
              </a:ext>
            </a:extLst>
          </p:cNvPr>
          <p:cNvCxnSpPr/>
          <p:nvPr/>
        </p:nvCxnSpPr>
        <p:spPr>
          <a:xfrm flipH="1">
            <a:off x="2074761" y="3036662"/>
            <a:ext cx="319647" cy="20455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1CDFBA72-0DCA-421A-A78D-3AA6C1D8BF78}"/>
              </a:ext>
            </a:extLst>
          </p:cNvPr>
          <p:cNvGraphicFramePr>
            <a:graphicFrameLocks noGrp="1"/>
          </p:cNvGraphicFramePr>
          <p:nvPr>
            <p:extLst>
              <p:ext uri="{D42A27DB-BD31-4B8C-83A1-F6EECF244321}">
                <p14:modId xmlns:p14="http://schemas.microsoft.com/office/powerpoint/2010/main" val="2512808151"/>
              </p:ext>
            </p:extLst>
          </p:nvPr>
        </p:nvGraphicFramePr>
        <p:xfrm>
          <a:off x="2914881" y="5991285"/>
          <a:ext cx="1281654" cy="370840"/>
        </p:xfrm>
        <a:graphic>
          <a:graphicData uri="http://schemas.openxmlformats.org/drawingml/2006/table">
            <a:tbl>
              <a:tblPr firstRow="1" bandRow="1">
                <a:tableStyleId>{5C22544A-7EE6-4342-B048-85BDC9FD1C3A}</a:tableStyleId>
              </a:tblPr>
              <a:tblGrid>
                <a:gridCol w="427218">
                  <a:extLst>
                    <a:ext uri="{9D8B030D-6E8A-4147-A177-3AD203B41FA5}">
                      <a16:colId xmlns:a16="http://schemas.microsoft.com/office/drawing/2014/main" val="2934307744"/>
                    </a:ext>
                  </a:extLst>
                </a:gridCol>
                <a:gridCol w="427218">
                  <a:extLst>
                    <a:ext uri="{9D8B030D-6E8A-4147-A177-3AD203B41FA5}">
                      <a16:colId xmlns:a16="http://schemas.microsoft.com/office/drawing/2014/main" val="502347073"/>
                    </a:ext>
                  </a:extLst>
                </a:gridCol>
                <a:gridCol w="427218">
                  <a:extLst>
                    <a:ext uri="{9D8B030D-6E8A-4147-A177-3AD203B41FA5}">
                      <a16:colId xmlns:a16="http://schemas.microsoft.com/office/drawing/2014/main" val="1409145098"/>
                    </a:ext>
                  </a:extLst>
                </a:gridCol>
              </a:tblGrid>
              <a:tr h="370840">
                <a:tc>
                  <a:txBody>
                    <a:bodyPr/>
                    <a:lstStyle/>
                    <a:p>
                      <a:r>
                        <a:rPr lang="en-IN" b="0"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r>
                        <a:rPr lang="en-IN" b="0" baseline="0" dirty="0">
                          <a:solidFill>
                            <a:schemeClr val="tx1"/>
                          </a:solidFill>
                        </a:rPr>
                        <a:t>e</a:t>
                      </a:r>
                      <a:r>
                        <a:rPr lang="en-IN" b="0" baseline="-25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baseline="0" dirty="0">
                          <a:solidFill>
                            <a:schemeClr val="tx1"/>
                          </a:solidFill>
                        </a:rPr>
                        <a:t>e</a:t>
                      </a:r>
                      <a:r>
                        <a:rPr lang="en-IN" b="0" baseline="-25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01945137"/>
                  </a:ext>
                </a:extLst>
              </a:tr>
            </a:tbl>
          </a:graphicData>
        </a:graphic>
      </p:graphicFrame>
      <p:cxnSp>
        <p:nvCxnSpPr>
          <p:cNvPr id="21" name="Straight Connector 20">
            <a:extLst>
              <a:ext uri="{FF2B5EF4-FFF2-40B4-BE49-F238E27FC236}">
                <a16:creationId xmlns:a16="http://schemas.microsoft.com/office/drawing/2014/main" id="{D616F2A1-3091-4209-B551-B365914100EB}"/>
              </a:ext>
            </a:extLst>
          </p:cNvPr>
          <p:cNvCxnSpPr>
            <a:cxnSpLocks/>
            <a:endCxn id="20" idx="0"/>
          </p:cNvCxnSpPr>
          <p:nvPr/>
        </p:nvCxnSpPr>
        <p:spPr>
          <a:xfrm>
            <a:off x="1627613" y="5444462"/>
            <a:ext cx="1928095" cy="5468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FCA8874-20DC-4B87-B246-F152FBE081F3}"/>
              </a:ext>
            </a:extLst>
          </p:cNvPr>
          <p:cNvCxnSpPr>
            <a:cxnSpLocks/>
          </p:cNvCxnSpPr>
          <p:nvPr/>
        </p:nvCxnSpPr>
        <p:spPr>
          <a:xfrm>
            <a:off x="2525170" y="5453072"/>
            <a:ext cx="1376207" cy="5271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F76A067-D3EA-4EE3-B284-FBEC963C756C}"/>
              </a:ext>
            </a:extLst>
          </p:cNvPr>
          <p:cNvSpPr txBox="1"/>
          <p:nvPr/>
        </p:nvSpPr>
        <p:spPr>
          <a:xfrm>
            <a:off x="2646217" y="5471592"/>
            <a:ext cx="537328" cy="369332"/>
          </a:xfrm>
          <a:prstGeom prst="rect">
            <a:avLst/>
          </a:prstGeom>
          <a:noFill/>
        </p:spPr>
        <p:txBody>
          <a:bodyPr wrap="square" rtlCol="0">
            <a:spAutoFit/>
          </a:bodyPr>
          <a:lstStyle/>
          <a:p>
            <a:r>
              <a:rPr lang="en-IN" dirty="0"/>
              <a:t>V</a:t>
            </a:r>
            <a:r>
              <a:rPr lang="en-IN" baseline="-25000" dirty="0"/>
              <a:t>R4</a:t>
            </a:r>
          </a:p>
        </p:txBody>
      </p:sp>
      <p:sp>
        <p:nvSpPr>
          <p:cNvPr id="24" name="TextBox 23">
            <a:extLst>
              <a:ext uri="{FF2B5EF4-FFF2-40B4-BE49-F238E27FC236}">
                <a16:creationId xmlns:a16="http://schemas.microsoft.com/office/drawing/2014/main" id="{D9C514BD-35F1-4A1A-B217-034F82E1E544}"/>
              </a:ext>
            </a:extLst>
          </p:cNvPr>
          <p:cNvSpPr txBox="1"/>
          <p:nvPr/>
        </p:nvSpPr>
        <p:spPr>
          <a:xfrm>
            <a:off x="1692419" y="3868487"/>
            <a:ext cx="537328" cy="369332"/>
          </a:xfrm>
          <a:prstGeom prst="rect">
            <a:avLst/>
          </a:prstGeom>
          <a:noFill/>
        </p:spPr>
        <p:txBody>
          <a:bodyPr wrap="square" rtlCol="0">
            <a:spAutoFit/>
          </a:bodyPr>
          <a:lstStyle/>
          <a:p>
            <a:r>
              <a:rPr lang="en-IN" dirty="0"/>
              <a:t>V</a:t>
            </a:r>
            <a:r>
              <a:rPr lang="en-IN" baseline="-25000" dirty="0"/>
              <a:t>R5</a:t>
            </a:r>
          </a:p>
        </p:txBody>
      </p:sp>
      <p:cxnSp>
        <p:nvCxnSpPr>
          <p:cNvPr id="25" name="Straight Connector 24">
            <a:extLst>
              <a:ext uri="{FF2B5EF4-FFF2-40B4-BE49-F238E27FC236}">
                <a16:creationId xmlns:a16="http://schemas.microsoft.com/office/drawing/2014/main" id="{52B346B8-53E3-4292-934E-F03487A3133A}"/>
              </a:ext>
            </a:extLst>
          </p:cNvPr>
          <p:cNvCxnSpPr>
            <a:endCxn id="20" idx="0"/>
          </p:cNvCxnSpPr>
          <p:nvPr/>
        </p:nvCxnSpPr>
        <p:spPr>
          <a:xfrm>
            <a:off x="3367332" y="2157429"/>
            <a:ext cx="188376" cy="3833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16A619-C455-4B9A-B067-F9154B7250FB}"/>
              </a:ext>
            </a:extLst>
          </p:cNvPr>
          <p:cNvCxnSpPr/>
          <p:nvPr/>
        </p:nvCxnSpPr>
        <p:spPr>
          <a:xfrm>
            <a:off x="3892813" y="2164865"/>
            <a:ext cx="25717" cy="3815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99023A4-DBFB-4E18-8C8C-172F95675C9D}"/>
              </a:ext>
            </a:extLst>
          </p:cNvPr>
          <p:cNvSpPr txBox="1"/>
          <p:nvPr/>
        </p:nvSpPr>
        <p:spPr>
          <a:xfrm>
            <a:off x="3418315" y="4290494"/>
            <a:ext cx="537328" cy="369332"/>
          </a:xfrm>
          <a:prstGeom prst="rect">
            <a:avLst/>
          </a:prstGeom>
          <a:noFill/>
        </p:spPr>
        <p:txBody>
          <a:bodyPr wrap="square" rtlCol="0">
            <a:spAutoFit/>
          </a:bodyPr>
          <a:lstStyle/>
          <a:p>
            <a:r>
              <a:rPr lang="en-IN" dirty="0"/>
              <a:t>V</a:t>
            </a:r>
            <a:r>
              <a:rPr lang="en-IN" baseline="-25000" dirty="0"/>
              <a:t>R6</a:t>
            </a:r>
          </a:p>
        </p:txBody>
      </p:sp>
      <p:sp>
        <p:nvSpPr>
          <p:cNvPr id="28" name="TextBox 27">
            <a:extLst>
              <a:ext uri="{FF2B5EF4-FFF2-40B4-BE49-F238E27FC236}">
                <a16:creationId xmlns:a16="http://schemas.microsoft.com/office/drawing/2014/main" id="{A7918074-DAFE-4A68-BE79-880E5D08BB00}"/>
              </a:ext>
            </a:extLst>
          </p:cNvPr>
          <p:cNvSpPr txBox="1"/>
          <p:nvPr/>
        </p:nvSpPr>
        <p:spPr>
          <a:xfrm>
            <a:off x="6787299" y="989814"/>
            <a:ext cx="5140520" cy="5355312"/>
          </a:xfrm>
          <a:prstGeom prst="rect">
            <a:avLst/>
          </a:prstGeom>
          <a:noFill/>
        </p:spPr>
        <p:txBody>
          <a:bodyPr wrap="square" rtlCol="0">
            <a:spAutoFit/>
          </a:bodyPr>
          <a:lstStyle/>
          <a:p>
            <a:r>
              <a:rPr lang="en-IN" dirty="0"/>
              <a:t>Let’s assume class “a” is </a:t>
            </a:r>
            <a:r>
              <a:rPr lang="en-IN" b="1" dirty="0"/>
              <a:t>product quantity</a:t>
            </a:r>
            <a:r>
              <a:rPr lang="en-IN" dirty="0"/>
              <a:t> and class “b” is </a:t>
            </a:r>
            <a:r>
              <a:rPr lang="en-IN" b="1" dirty="0"/>
              <a:t>product price</a:t>
            </a:r>
            <a:r>
              <a:rPr lang="en-IN" dirty="0"/>
              <a:t>. So the KG has discovered 3 quantities (say) 10, 20, 55 from the entire corpus as a</a:t>
            </a:r>
            <a:r>
              <a:rPr lang="en-IN" baseline="-25000" dirty="0"/>
              <a:t>1</a:t>
            </a:r>
            <a:r>
              <a:rPr lang="en-IN" dirty="0"/>
              <a:t>, a</a:t>
            </a:r>
            <a:r>
              <a:rPr lang="en-IN" baseline="-25000" dirty="0"/>
              <a:t>2</a:t>
            </a:r>
            <a:r>
              <a:rPr lang="en-IN" dirty="0"/>
              <a:t>, and a</a:t>
            </a:r>
            <a:r>
              <a:rPr lang="en-IN" baseline="-25000" dirty="0"/>
              <a:t>3</a:t>
            </a:r>
            <a:r>
              <a:rPr lang="en-IN" dirty="0"/>
              <a:t> respectively and found 2 prices associated with the first two quantities (i.e. a</a:t>
            </a:r>
            <a:r>
              <a:rPr lang="en-IN" baseline="-25000" dirty="0"/>
              <a:t>1</a:t>
            </a:r>
            <a:r>
              <a:rPr lang="en-IN" dirty="0"/>
              <a:t> and a</a:t>
            </a:r>
            <a:r>
              <a:rPr lang="en-IN" baseline="-25000" dirty="0"/>
              <a:t>2</a:t>
            </a:r>
            <a:r>
              <a:rPr lang="en-IN" dirty="0"/>
              <a:t>) from the entire corpus as 50 and 70 as b</a:t>
            </a:r>
            <a:r>
              <a:rPr lang="en-IN" baseline="-25000" dirty="0"/>
              <a:t>1</a:t>
            </a:r>
            <a:r>
              <a:rPr lang="en-IN" dirty="0"/>
              <a:t> and b</a:t>
            </a:r>
            <a:r>
              <a:rPr lang="en-IN" baseline="-25000" dirty="0"/>
              <a:t>2</a:t>
            </a:r>
            <a:r>
              <a:rPr lang="en-IN" dirty="0"/>
              <a:t> respectively. Now lets assume the class “e” is </a:t>
            </a:r>
            <a:r>
              <a:rPr lang="en-IN" b="1" dirty="0"/>
              <a:t>product name</a:t>
            </a:r>
            <a:r>
              <a:rPr lang="en-IN" dirty="0"/>
              <a:t>, so e</a:t>
            </a:r>
            <a:r>
              <a:rPr lang="en-IN" baseline="-25000" dirty="0"/>
              <a:t>1</a:t>
            </a:r>
            <a:r>
              <a:rPr lang="en-IN" dirty="0"/>
              <a:t> and e</a:t>
            </a:r>
            <a:r>
              <a:rPr lang="en-IN" baseline="-25000" dirty="0"/>
              <a:t>2</a:t>
            </a:r>
            <a:r>
              <a:rPr lang="en-IN" dirty="0"/>
              <a:t> can be, (say) PETROL and DIESEL respectively. Now this is a well established KG from the bootstrap corpus.</a:t>
            </a:r>
          </a:p>
          <a:p>
            <a:endParaRPr lang="en-IN" dirty="0"/>
          </a:p>
          <a:p>
            <a:r>
              <a:rPr lang="en-IN" dirty="0"/>
              <a:t>What happens when a new document arrives into the system?</a:t>
            </a:r>
          </a:p>
          <a:p>
            <a:endParaRPr lang="en-IN" dirty="0"/>
          </a:p>
          <a:p>
            <a:r>
              <a:rPr lang="en-IN" dirty="0"/>
              <a:t>We embed the new document into this KG.</a:t>
            </a:r>
          </a:p>
          <a:p>
            <a:endParaRPr lang="en-IN" dirty="0"/>
          </a:p>
          <a:p>
            <a:r>
              <a:rPr lang="en-IN" dirty="0"/>
              <a:t>How?</a:t>
            </a:r>
          </a:p>
          <a:p>
            <a:endParaRPr lang="en-IN" dirty="0"/>
          </a:p>
          <a:p>
            <a:r>
              <a:rPr lang="en-IN" dirty="0"/>
              <a:t>Continued in next slide . . .</a:t>
            </a:r>
          </a:p>
        </p:txBody>
      </p:sp>
      <p:sp>
        <p:nvSpPr>
          <p:cNvPr id="29" name="Rectangle 28">
            <a:extLst>
              <a:ext uri="{FF2B5EF4-FFF2-40B4-BE49-F238E27FC236}">
                <a16:creationId xmlns:a16="http://schemas.microsoft.com/office/drawing/2014/main" id="{640B0061-4BC6-4C58-A74F-90FCD1E2D90A}"/>
              </a:ext>
            </a:extLst>
          </p:cNvPr>
          <p:cNvSpPr/>
          <p:nvPr/>
        </p:nvSpPr>
        <p:spPr>
          <a:xfrm>
            <a:off x="2695607" y="1425341"/>
            <a:ext cx="1793953" cy="369332"/>
          </a:xfrm>
          <a:prstGeom prst="rect">
            <a:avLst/>
          </a:prstGeom>
        </p:spPr>
        <p:txBody>
          <a:bodyPr wrap="none">
            <a:spAutoFit/>
          </a:bodyPr>
          <a:lstStyle/>
          <a:p>
            <a:r>
              <a:rPr lang="en-IN" b="1" dirty="0"/>
              <a:t>product quantity</a:t>
            </a:r>
            <a:endParaRPr lang="en-IN" dirty="0"/>
          </a:p>
        </p:txBody>
      </p:sp>
      <p:sp>
        <p:nvSpPr>
          <p:cNvPr id="30" name="Rectangle 29">
            <a:extLst>
              <a:ext uri="{FF2B5EF4-FFF2-40B4-BE49-F238E27FC236}">
                <a16:creationId xmlns:a16="http://schemas.microsoft.com/office/drawing/2014/main" id="{48231B82-992B-4A13-9BCE-EAC3D6FCD156}"/>
              </a:ext>
            </a:extLst>
          </p:cNvPr>
          <p:cNvSpPr/>
          <p:nvPr/>
        </p:nvSpPr>
        <p:spPr>
          <a:xfrm>
            <a:off x="682664" y="2255004"/>
            <a:ext cx="1459438" cy="369332"/>
          </a:xfrm>
          <a:prstGeom prst="rect">
            <a:avLst/>
          </a:prstGeom>
        </p:spPr>
        <p:txBody>
          <a:bodyPr wrap="none">
            <a:spAutoFit/>
          </a:bodyPr>
          <a:lstStyle/>
          <a:p>
            <a:r>
              <a:rPr lang="en-IN" b="1" dirty="0"/>
              <a:t>product price</a:t>
            </a:r>
            <a:endParaRPr lang="en-IN" dirty="0"/>
          </a:p>
        </p:txBody>
      </p:sp>
      <p:sp>
        <p:nvSpPr>
          <p:cNvPr id="31" name="Rectangle 30">
            <a:extLst>
              <a:ext uri="{FF2B5EF4-FFF2-40B4-BE49-F238E27FC236}">
                <a16:creationId xmlns:a16="http://schemas.microsoft.com/office/drawing/2014/main" id="{E44715B7-2FD9-48FC-9290-0EF7E69143CD}"/>
              </a:ext>
            </a:extLst>
          </p:cNvPr>
          <p:cNvSpPr/>
          <p:nvPr/>
        </p:nvSpPr>
        <p:spPr>
          <a:xfrm>
            <a:off x="3926203" y="5621953"/>
            <a:ext cx="1526765" cy="369332"/>
          </a:xfrm>
          <a:prstGeom prst="rect">
            <a:avLst/>
          </a:prstGeom>
        </p:spPr>
        <p:txBody>
          <a:bodyPr wrap="none">
            <a:spAutoFit/>
          </a:bodyPr>
          <a:lstStyle/>
          <a:p>
            <a:r>
              <a:rPr lang="en-IN" b="1" dirty="0"/>
              <a:t>product name</a:t>
            </a:r>
            <a:endParaRPr lang="en-IN" dirty="0"/>
          </a:p>
        </p:txBody>
      </p:sp>
      <p:sp>
        <p:nvSpPr>
          <p:cNvPr id="32" name="Rectangle 31">
            <a:extLst>
              <a:ext uri="{FF2B5EF4-FFF2-40B4-BE49-F238E27FC236}">
                <a16:creationId xmlns:a16="http://schemas.microsoft.com/office/drawing/2014/main" id="{19AC9102-6FDD-44A7-B6CA-CAF37275D3F2}"/>
              </a:ext>
            </a:extLst>
          </p:cNvPr>
          <p:cNvSpPr/>
          <p:nvPr/>
        </p:nvSpPr>
        <p:spPr>
          <a:xfrm>
            <a:off x="3190920" y="2121906"/>
            <a:ext cx="418704" cy="369332"/>
          </a:xfrm>
          <a:prstGeom prst="rect">
            <a:avLst/>
          </a:prstGeom>
        </p:spPr>
        <p:txBody>
          <a:bodyPr wrap="none">
            <a:spAutoFit/>
          </a:bodyPr>
          <a:lstStyle/>
          <a:p>
            <a:r>
              <a:rPr lang="en-IN" dirty="0"/>
              <a:t>10</a:t>
            </a:r>
          </a:p>
        </p:txBody>
      </p:sp>
      <p:sp>
        <p:nvSpPr>
          <p:cNvPr id="33" name="Rectangle 32">
            <a:extLst>
              <a:ext uri="{FF2B5EF4-FFF2-40B4-BE49-F238E27FC236}">
                <a16:creationId xmlns:a16="http://schemas.microsoft.com/office/drawing/2014/main" id="{1715FF2C-E27C-488F-B210-409343E209CE}"/>
              </a:ext>
            </a:extLst>
          </p:cNvPr>
          <p:cNvSpPr/>
          <p:nvPr/>
        </p:nvSpPr>
        <p:spPr>
          <a:xfrm>
            <a:off x="3576684" y="2124815"/>
            <a:ext cx="418704" cy="369332"/>
          </a:xfrm>
          <a:prstGeom prst="rect">
            <a:avLst/>
          </a:prstGeom>
        </p:spPr>
        <p:txBody>
          <a:bodyPr wrap="none">
            <a:spAutoFit/>
          </a:bodyPr>
          <a:lstStyle/>
          <a:p>
            <a:r>
              <a:rPr lang="en-IN" dirty="0"/>
              <a:t>20</a:t>
            </a:r>
          </a:p>
        </p:txBody>
      </p:sp>
      <p:sp>
        <p:nvSpPr>
          <p:cNvPr id="34" name="Rectangle 33">
            <a:extLst>
              <a:ext uri="{FF2B5EF4-FFF2-40B4-BE49-F238E27FC236}">
                <a16:creationId xmlns:a16="http://schemas.microsoft.com/office/drawing/2014/main" id="{70987891-26DD-4C87-B099-A048AF29D736}"/>
              </a:ext>
            </a:extLst>
          </p:cNvPr>
          <p:cNvSpPr/>
          <p:nvPr/>
        </p:nvSpPr>
        <p:spPr>
          <a:xfrm>
            <a:off x="4013223" y="2124815"/>
            <a:ext cx="418704" cy="369332"/>
          </a:xfrm>
          <a:prstGeom prst="rect">
            <a:avLst/>
          </a:prstGeom>
        </p:spPr>
        <p:txBody>
          <a:bodyPr wrap="none">
            <a:spAutoFit/>
          </a:bodyPr>
          <a:lstStyle/>
          <a:p>
            <a:r>
              <a:rPr lang="en-IN" dirty="0"/>
              <a:t>55</a:t>
            </a:r>
          </a:p>
        </p:txBody>
      </p:sp>
      <p:sp>
        <p:nvSpPr>
          <p:cNvPr id="35" name="Rectangle 34">
            <a:extLst>
              <a:ext uri="{FF2B5EF4-FFF2-40B4-BE49-F238E27FC236}">
                <a16:creationId xmlns:a16="http://schemas.microsoft.com/office/drawing/2014/main" id="{25FCFF8C-9AD9-4B27-9DB0-483132697F3C}"/>
              </a:ext>
            </a:extLst>
          </p:cNvPr>
          <p:cNvSpPr/>
          <p:nvPr/>
        </p:nvSpPr>
        <p:spPr>
          <a:xfrm>
            <a:off x="1464727" y="3019783"/>
            <a:ext cx="418704" cy="369332"/>
          </a:xfrm>
          <a:prstGeom prst="rect">
            <a:avLst/>
          </a:prstGeom>
        </p:spPr>
        <p:txBody>
          <a:bodyPr wrap="none">
            <a:spAutoFit/>
          </a:bodyPr>
          <a:lstStyle/>
          <a:p>
            <a:r>
              <a:rPr lang="en-IN" dirty="0"/>
              <a:t>50</a:t>
            </a:r>
          </a:p>
        </p:txBody>
      </p:sp>
      <p:sp>
        <p:nvSpPr>
          <p:cNvPr id="36" name="Rectangle 35">
            <a:extLst>
              <a:ext uri="{FF2B5EF4-FFF2-40B4-BE49-F238E27FC236}">
                <a16:creationId xmlns:a16="http://schemas.microsoft.com/office/drawing/2014/main" id="{D69A1156-0373-475D-8AE3-7825026941AE}"/>
              </a:ext>
            </a:extLst>
          </p:cNvPr>
          <p:cNvSpPr/>
          <p:nvPr/>
        </p:nvSpPr>
        <p:spPr>
          <a:xfrm>
            <a:off x="1784533" y="3019783"/>
            <a:ext cx="418704" cy="369332"/>
          </a:xfrm>
          <a:prstGeom prst="rect">
            <a:avLst/>
          </a:prstGeom>
        </p:spPr>
        <p:txBody>
          <a:bodyPr wrap="none">
            <a:spAutoFit/>
          </a:bodyPr>
          <a:lstStyle/>
          <a:p>
            <a:r>
              <a:rPr lang="en-IN" dirty="0"/>
              <a:t>70</a:t>
            </a:r>
          </a:p>
        </p:txBody>
      </p:sp>
      <p:sp>
        <p:nvSpPr>
          <p:cNvPr id="37" name="Rectangle 36">
            <a:extLst>
              <a:ext uri="{FF2B5EF4-FFF2-40B4-BE49-F238E27FC236}">
                <a16:creationId xmlns:a16="http://schemas.microsoft.com/office/drawing/2014/main" id="{18081BAA-BB5D-4BA2-B681-6C626FCD58B1}"/>
              </a:ext>
            </a:extLst>
          </p:cNvPr>
          <p:cNvSpPr/>
          <p:nvPr/>
        </p:nvSpPr>
        <p:spPr>
          <a:xfrm>
            <a:off x="2968234" y="6318605"/>
            <a:ext cx="900568" cy="369332"/>
          </a:xfrm>
          <a:prstGeom prst="rect">
            <a:avLst/>
          </a:prstGeom>
        </p:spPr>
        <p:txBody>
          <a:bodyPr wrap="none">
            <a:spAutoFit/>
          </a:bodyPr>
          <a:lstStyle/>
          <a:p>
            <a:r>
              <a:rPr lang="en-IN" dirty="0"/>
              <a:t>PETROL</a:t>
            </a:r>
          </a:p>
        </p:txBody>
      </p:sp>
      <p:sp>
        <p:nvSpPr>
          <p:cNvPr id="38" name="Rectangle 37">
            <a:extLst>
              <a:ext uri="{FF2B5EF4-FFF2-40B4-BE49-F238E27FC236}">
                <a16:creationId xmlns:a16="http://schemas.microsoft.com/office/drawing/2014/main" id="{0B4FFFC3-70DD-4C77-AC76-BBB61236658D}"/>
              </a:ext>
            </a:extLst>
          </p:cNvPr>
          <p:cNvSpPr/>
          <p:nvPr/>
        </p:nvSpPr>
        <p:spPr>
          <a:xfrm>
            <a:off x="3917201" y="6280762"/>
            <a:ext cx="810799" cy="369332"/>
          </a:xfrm>
          <a:prstGeom prst="rect">
            <a:avLst/>
          </a:prstGeom>
        </p:spPr>
        <p:txBody>
          <a:bodyPr wrap="none">
            <a:spAutoFit/>
          </a:bodyPr>
          <a:lstStyle/>
          <a:p>
            <a:r>
              <a:rPr lang="en-IN" dirty="0"/>
              <a:t>DIESEL</a:t>
            </a:r>
          </a:p>
        </p:txBody>
      </p:sp>
    </p:spTree>
    <p:extLst>
      <p:ext uri="{BB962C8B-B14F-4D97-AF65-F5344CB8AC3E}">
        <p14:creationId xmlns:p14="http://schemas.microsoft.com/office/powerpoint/2010/main" val="815687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F084A-EBAC-4E57-BAE9-8779FD24ACD9}"/>
              </a:ext>
            </a:extLst>
          </p:cNvPr>
          <p:cNvSpPr>
            <a:spLocks noGrp="1"/>
          </p:cNvSpPr>
          <p:nvPr>
            <p:ph type="title"/>
          </p:nvPr>
        </p:nvSpPr>
        <p:spPr>
          <a:xfrm>
            <a:off x="640237" y="0"/>
            <a:ext cx="10515600" cy="1325563"/>
          </a:xfrm>
        </p:spPr>
        <p:txBody>
          <a:bodyPr/>
          <a:lstStyle/>
          <a:p>
            <a:r>
              <a:rPr lang="en-IN" dirty="0"/>
              <a:t>Doc2KG Embedding Service (continued …)</a:t>
            </a:r>
          </a:p>
        </p:txBody>
      </p:sp>
      <p:sp>
        <p:nvSpPr>
          <p:cNvPr id="4" name="TextBox 3">
            <a:extLst>
              <a:ext uri="{FF2B5EF4-FFF2-40B4-BE49-F238E27FC236}">
                <a16:creationId xmlns:a16="http://schemas.microsoft.com/office/drawing/2014/main" id="{D67C4F7D-9A97-4F0F-8D33-7E3B5EE40320}"/>
              </a:ext>
            </a:extLst>
          </p:cNvPr>
          <p:cNvSpPr txBox="1"/>
          <p:nvPr/>
        </p:nvSpPr>
        <p:spPr>
          <a:xfrm>
            <a:off x="2158791" y="2049598"/>
            <a:ext cx="537328" cy="369332"/>
          </a:xfrm>
          <a:prstGeom prst="rect">
            <a:avLst/>
          </a:prstGeom>
          <a:noFill/>
        </p:spPr>
        <p:txBody>
          <a:bodyPr wrap="square" rtlCol="0">
            <a:spAutoFit/>
          </a:bodyPr>
          <a:lstStyle/>
          <a:p>
            <a:r>
              <a:rPr lang="en-IN" dirty="0"/>
              <a:t>V</a:t>
            </a:r>
            <a:r>
              <a:rPr lang="en-IN" baseline="-25000" dirty="0"/>
              <a:t>R1</a:t>
            </a:r>
          </a:p>
        </p:txBody>
      </p:sp>
      <p:sp>
        <p:nvSpPr>
          <p:cNvPr id="5" name="Rectangle 4">
            <a:extLst>
              <a:ext uri="{FF2B5EF4-FFF2-40B4-BE49-F238E27FC236}">
                <a16:creationId xmlns:a16="http://schemas.microsoft.com/office/drawing/2014/main" id="{37CFE09B-D52F-46CD-9603-A9DF2D525A57}"/>
              </a:ext>
            </a:extLst>
          </p:cNvPr>
          <p:cNvSpPr/>
          <p:nvPr/>
        </p:nvSpPr>
        <p:spPr>
          <a:xfrm>
            <a:off x="565608" y="1442300"/>
            <a:ext cx="5976590" cy="52130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 name="Table 5">
            <a:extLst>
              <a:ext uri="{FF2B5EF4-FFF2-40B4-BE49-F238E27FC236}">
                <a16:creationId xmlns:a16="http://schemas.microsoft.com/office/drawing/2014/main" id="{0222F13E-8E42-4C84-9B7D-745984E62613}"/>
              </a:ext>
            </a:extLst>
          </p:cNvPr>
          <p:cNvGraphicFramePr>
            <a:graphicFrameLocks noGrp="1"/>
          </p:cNvGraphicFramePr>
          <p:nvPr>
            <p:extLst>
              <p:ext uri="{D42A27DB-BD31-4B8C-83A1-F6EECF244321}">
                <p14:modId xmlns:p14="http://schemas.microsoft.com/office/powerpoint/2010/main" val="3137749060"/>
              </p:ext>
            </p:extLst>
          </p:nvPr>
        </p:nvGraphicFramePr>
        <p:xfrm>
          <a:off x="2759758" y="1794025"/>
          <a:ext cx="2112145" cy="370840"/>
        </p:xfrm>
        <a:graphic>
          <a:graphicData uri="http://schemas.openxmlformats.org/drawingml/2006/table">
            <a:tbl>
              <a:tblPr firstRow="1" bandRow="1">
                <a:tableStyleId>{5C22544A-7EE6-4342-B048-85BDC9FD1C3A}</a:tableStyleId>
              </a:tblPr>
              <a:tblGrid>
                <a:gridCol w="422429">
                  <a:extLst>
                    <a:ext uri="{9D8B030D-6E8A-4147-A177-3AD203B41FA5}">
                      <a16:colId xmlns:a16="http://schemas.microsoft.com/office/drawing/2014/main" val="2934307744"/>
                    </a:ext>
                  </a:extLst>
                </a:gridCol>
                <a:gridCol w="422429">
                  <a:extLst>
                    <a:ext uri="{9D8B030D-6E8A-4147-A177-3AD203B41FA5}">
                      <a16:colId xmlns:a16="http://schemas.microsoft.com/office/drawing/2014/main" val="502347073"/>
                    </a:ext>
                  </a:extLst>
                </a:gridCol>
                <a:gridCol w="422429">
                  <a:extLst>
                    <a:ext uri="{9D8B030D-6E8A-4147-A177-3AD203B41FA5}">
                      <a16:colId xmlns:a16="http://schemas.microsoft.com/office/drawing/2014/main" val="1409145098"/>
                    </a:ext>
                  </a:extLst>
                </a:gridCol>
                <a:gridCol w="422429">
                  <a:extLst>
                    <a:ext uri="{9D8B030D-6E8A-4147-A177-3AD203B41FA5}">
                      <a16:colId xmlns:a16="http://schemas.microsoft.com/office/drawing/2014/main" val="3065773266"/>
                    </a:ext>
                  </a:extLst>
                </a:gridCol>
                <a:gridCol w="422429">
                  <a:extLst>
                    <a:ext uri="{9D8B030D-6E8A-4147-A177-3AD203B41FA5}">
                      <a16:colId xmlns:a16="http://schemas.microsoft.com/office/drawing/2014/main" val="3742715526"/>
                    </a:ext>
                  </a:extLst>
                </a:gridCol>
              </a:tblGrid>
              <a:tr h="370840">
                <a:tc>
                  <a:txBody>
                    <a:bodyPr/>
                    <a:lstStyle/>
                    <a:p>
                      <a:r>
                        <a:rPr lang="en-IN" b="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r>
                        <a:rPr lang="en-IN" b="0" dirty="0">
                          <a:solidFill>
                            <a:schemeClr val="tx1"/>
                          </a:solidFill>
                        </a:rPr>
                        <a:t>a</a:t>
                      </a:r>
                      <a:r>
                        <a:rPr lang="en-IN" b="0" baseline="-25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dirty="0">
                          <a:solidFill>
                            <a:schemeClr val="tx1"/>
                          </a:solidFill>
                        </a:rPr>
                        <a:t>a</a:t>
                      </a:r>
                      <a:r>
                        <a:rPr lang="en-IN" b="0" baseline="-25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dirty="0">
                          <a:solidFill>
                            <a:schemeClr val="tx1"/>
                          </a:solidFill>
                        </a:rPr>
                        <a:t>a</a:t>
                      </a:r>
                      <a:r>
                        <a:rPr lang="en-IN" b="0" baseline="-25000" dirty="0">
                          <a:solidFill>
                            <a:schemeClr val="tx1"/>
                          </a:solidFill>
                        </a:rPr>
                        <a:t>3</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01945137"/>
                  </a:ext>
                </a:extLst>
              </a:tr>
            </a:tbl>
          </a:graphicData>
        </a:graphic>
      </p:graphicFrame>
      <p:graphicFrame>
        <p:nvGraphicFramePr>
          <p:cNvPr id="7" name="Table 6">
            <a:extLst>
              <a:ext uri="{FF2B5EF4-FFF2-40B4-BE49-F238E27FC236}">
                <a16:creationId xmlns:a16="http://schemas.microsoft.com/office/drawing/2014/main" id="{A3AE678B-CC63-4304-BEEA-8D03B2ACACA2}"/>
              </a:ext>
            </a:extLst>
          </p:cNvPr>
          <p:cNvGraphicFramePr>
            <a:graphicFrameLocks noGrp="1"/>
          </p:cNvGraphicFramePr>
          <p:nvPr>
            <p:extLst>
              <p:ext uri="{D42A27DB-BD31-4B8C-83A1-F6EECF244321}">
                <p14:modId xmlns:p14="http://schemas.microsoft.com/office/powerpoint/2010/main" val="2828284174"/>
              </p:ext>
            </p:extLst>
          </p:nvPr>
        </p:nvGraphicFramePr>
        <p:xfrm>
          <a:off x="1045450" y="2672995"/>
          <a:ext cx="2564172" cy="370840"/>
        </p:xfrm>
        <a:graphic>
          <a:graphicData uri="http://schemas.openxmlformats.org/drawingml/2006/table">
            <a:tbl>
              <a:tblPr firstRow="1" bandRow="1">
                <a:tableStyleId>{5C22544A-7EE6-4342-B048-85BDC9FD1C3A}</a:tableStyleId>
              </a:tblPr>
              <a:tblGrid>
                <a:gridCol w="427362">
                  <a:extLst>
                    <a:ext uri="{9D8B030D-6E8A-4147-A177-3AD203B41FA5}">
                      <a16:colId xmlns:a16="http://schemas.microsoft.com/office/drawing/2014/main" val="2934307744"/>
                    </a:ext>
                  </a:extLst>
                </a:gridCol>
                <a:gridCol w="427362">
                  <a:extLst>
                    <a:ext uri="{9D8B030D-6E8A-4147-A177-3AD203B41FA5}">
                      <a16:colId xmlns:a16="http://schemas.microsoft.com/office/drawing/2014/main" val="502347073"/>
                    </a:ext>
                  </a:extLst>
                </a:gridCol>
                <a:gridCol w="427362">
                  <a:extLst>
                    <a:ext uri="{9D8B030D-6E8A-4147-A177-3AD203B41FA5}">
                      <a16:colId xmlns:a16="http://schemas.microsoft.com/office/drawing/2014/main" val="1409145098"/>
                    </a:ext>
                  </a:extLst>
                </a:gridCol>
                <a:gridCol w="427362">
                  <a:extLst>
                    <a:ext uri="{9D8B030D-6E8A-4147-A177-3AD203B41FA5}">
                      <a16:colId xmlns:a16="http://schemas.microsoft.com/office/drawing/2014/main" val="3065773266"/>
                    </a:ext>
                  </a:extLst>
                </a:gridCol>
                <a:gridCol w="427362">
                  <a:extLst>
                    <a:ext uri="{9D8B030D-6E8A-4147-A177-3AD203B41FA5}">
                      <a16:colId xmlns:a16="http://schemas.microsoft.com/office/drawing/2014/main" val="3058001397"/>
                    </a:ext>
                  </a:extLst>
                </a:gridCol>
                <a:gridCol w="427362">
                  <a:extLst>
                    <a:ext uri="{9D8B030D-6E8A-4147-A177-3AD203B41FA5}">
                      <a16:colId xmlns:a16="http://schemas.microsoft.com/office/drawing/2014/main" val="2540216009"/>
                    </a:ext>
                  </a:extLst>
                </a:gridCol>
              </a:tblGrid>
              <a:tr h="370840">
                <a:tc>
                  <a:txBody>
                    <a:bodyPr/>
                    <a:lstStyle/>
                    <a:p>
                      <a:r>
                        <a:rPr lang="en-IN" b="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r>
                        <a:rPr lang="en-IN" b="0" baseline="0" dirty="0">
                          <a:solidFill>
                            <a:schemeClr val="tx1"/>
                          </a:solidFill>
                        </a:rPr>
                        <a:t>b</a:t>
                      </a:r>
                      <a:r>
                        <a:rPr lang="en-IN" b="0" baseline="-25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baseline="0" dirty="0">
                          <a:solidFill>
                            <a:schemeClr val="tx1"/>
                          </a:solidFill>
                        </a:rPr>
                        <a:t>b</a:t>
                      </a:r>
                      <a:r>
                        <a:rPr lang="en-IN" b="0" baseline="-25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baseline="0" dirty="0">
                          <a:solidFill>
                            <a:schemeClr val="tx1"/>
                          </a:solidFill>
                        </a:rPr>
                        <a:t>b</a:t>
                      </a:r>
                      <a:r>
                        <a:rPr lang="en-IN" b="0" baseline="-25000" dirty="0">
                          <a:solidFill>
                            <a:schemeClr val="tx1"/>
                          </a:solidFill>
                        </a:rPr>
                        <a:t>3</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dirty="0">
                          <a:solidFill>
                            <a:schemeClr val="tx1"/>
                          </a:solidFill>
                        </a:rPr>
                        <a:t>b</a:t>
                      </a:r>
                      <a:r>
                        <a:rPr lang="en-IN" b="0" baseline="-250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baseline="-25000" dirty="0">
                          <a:solidFill>
                            <a:schemeClr val="tx1"/>
                          </a:solidFill>
                        </a:rPr>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01945137"/>
                  </a:ext>
                </a:extLst>
              </a:tr>
            </a:tbl>
          </a:graphicData>
        </a:graphic>
      </p:graphicFrame>
      <p:cxnSp>
        <p:nvCxnSpPr>
          <p:cNvPr id="8" name="Straight Connector 7">
            <a:extLst>
              <a:ext uri="{FF2B5EF4-FFF2-40B4-BE49-F238E27FC236}">
                <a16:creationId xmlns:a16="http://schemas.microsoft.com/office/drawing/2014/main" id="{2C66782F-A6E2-4FDB-9E28-0533530D75B4}"/>
              </a:ext>
            </a:extLst>
          </p:cNvPr>
          <p:cNvCxnSpPr/>
          <p:nvPr/>
        </p:nvCxnSpPr>
        <p:spPr>
          <a:xfrm flipH="1">
            <a:off x="1579960" y="2164865"/>
            <a:ext cx="1787372" cy="508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CF090B-5A9B-48EC-8079-3D2EBFB33ECD}"/>
              </a:ext>
            </a:extLst>
          </p:cNvPr>
          <p:cNvCxnSpPr>
            <a:cxnSpLocks/>
          </p:cNvCxnSpPr>
          <p:nvPr/>
        </p:nvCxnSpPr>
        <p:spPr>
          <a:xfrm flipH="1">
            <a:off x="2074761" y="2157429"/>
            <a:ext cx="1827080" cy="5046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0784BE5D-E42E-49B5-A4D3-1DFD761F0C44}"/>
              </a:ext>
            </a:extLst>
          </p:cNvPr>
          <p:cNvGraphicFramePr>
            <a:graphicFrameLocks noGrp="1"/>
          </p:cNvGraphicFramePr>
          <p:nvPr>
            <p:extLst>
              <p:ext uri="{D42A27DB-BD31-4B8C-83A1-F6EECF244321}">
                <p14:modId xmlns:p14="http://schemas.microsoft.com/office/powerpoint/2010/main" val="2903315129"/>
              </p:ext>
            </p:extLst>
          </p:nvPr>
        </p:nvGraphicFramePr>
        <p:xfrm>
          <a:off x="4197176" y="4158170"/>
          <a:ext cx="1708884" cy="370840"/>
        </p:xfrm>
        <a:graphic>
          <a:graphicData uri="http://schemas.openxmlformats.org/drawingml/2006/table">
            <a:tbl>
              <a:tblPr firstRow="1" bandRow="1">
                <a:tableStyleId>{5C22544A-7EE6-4342-B048-85BDC9FD1C3A}</a:tableStyleId>
              </a:tblPr>
              <a:tblGrid>
                <a:gridCol w="427221">
                  <a:extLst>
                    <a:ext uri="{9D8B030D-6E8A-4147-A177-3AD203B41FA5}">
                      <a16:colId xmlns:a16="http://schemas.microsoft.com/office/drawing/2014/main" val="2934307744"/>
                    </a:ext>
                  </a:extLst>
                </a:gridCol>
                <a:gridCol w="427221">
                  <a:extLst>
                    <a:ext uri="{9D8B030D-6E8A-4147-A177-3AD203B41FA5}">
                      <a16:colId xmlns:a16="http://schemas.microsoft.com/office/drawing/2014/main" val="502347073"/>
                    </a:ext>
                  </a:extLst>
                </a:gridCol>
                <a:gridCol w="427221">
                  <a:extLst>
                    <a:ext uri="{9D8B030D-6E8A-4147-A177-3AD203B41FA5}">
                      <a16:colId xmlns:a16="http://schemas.microsoft.com/office/drawing/2014/main" val="1409145098"/>
                    </a:ext>
                  </a:extLst>
                </a:gridCol>
                <a:gridCol w="427221">
                  <a:extLst>
                    <a:ext uri="{9D8B030D-6E8A-4147-A177-3AD203B41FA5}">
                      <a16:colId xmlns:a16="http://schemas.microsoft.com/office/drawing/2014/main" val="3065773266"/>
                    </a:ext>
                  </a:extLst>
                </a:gridCol>
              </a:tblGrid>
              <a:tr h="370840">
                <a:tc>
                  <a:txBody>
                    <a:bodyPr/>
                    <a:lstStyle/>
                    <a:p>
                      <a:r>
                        <a:rPr lang="en-IN" b="0"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r>
                        <a:rPr lang="en-IN" b="0" baseline="0" dirty="0">
                          <a:solidFill>
                            <a:schemeClr val="tx1"/>
                          </a:solidFill>
                        </a:rPr>
                        <a:t>c</a:t>
                      </a:r>
                      <a:r>
                        <a:rPr lang="en-IN" b="0" baseline="-25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baseline="0" dirty="0">
                          <a:solidFill>
                            <a:schemeClr val="tx1"/>
                          </a:solidFill>
                        </a:rPr>
                        <a:t>c</a:t>
                      </a:r>
                      <a:r>
                        <a:rPr lang="en-IN" b="0" baseline="-25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baseline="0" dirty="0">
                          <a:solidFill>
                            <a:schemeClr val="tx1"/>
                          </a:solidFill>
                        </a:rPr>
                        <a:t>c</a:t>
                      </a:r>
                      <a:r>
                        <a:rPr lang="en-IN" b="0" baseline="-25000" dirty="0">
                          <a:solidFill>
                            <a:schemeClr val="tx1"/>
                          </a:solidFill>
                        </a:rPr>
                        <a:t>3</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01945137"/>
                  </a:ext>
                </a:extLst>
              </a:tr>
            </a:tbl>
          </a:graphicData>
        </a:graphic>
      </p:graphicFrame>
      <p:cxnSp>
        <p:nvCxnSpPr>
          <p:cNvPr id="11" name="Straight Connector 10">
            <a:extLst>
              <a:ext uri="{FF2B5EF4-FFF2-40B4-BE49-F238E27FC236}">
                <a16:creationId xmlns:a16="http://schemas.microsoft.com/office/drawing/2014/main" id="{AC1BD5A5-9092-42E4-8959-BE653A43FB0F}"/>
              </a:ext>
            </a:extLst>
          </p:cNvPr>
          <p:cNvCxnSpPr>
            <a:cxnSpLocks/>
          </p:cNvCxnSpPr>
          <p:nvPr/>
        </p:nvCxnSpPr>
        <p:spPr>
          <a:xfrm>
            <a:off x="3901377" y="2157429"/>
            <a:ext cx="947568" cy="1992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7A1B84-D626-452E-AB48-D0BAF9A5EA8B}"/>
              </a:ext>
            </a:extLst>
          </p:cNvPr>
          <p:cNvCxnSpPr>
            <a:cxnSpLocks/>
          </p:cNvCxnSpPr>
          <p:nvPr/>
        </p:nvCxnSpPr>
        <p:spPr>
          <a:xfrm>
            <a:off x="4300872" y="2169647"/>
            <a:ext cx="955764" cy="197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4AAE1D0-D527-4FEA-9DC5-C06A360BA218}"/>
              </a:ext>
            </a:extLst>
          </p:cNvPr>
          <p:cNvCxnSpPr>
            <a:cxnSpLocks/>
          </p:cNvCxnSpPr>
          <p:nvPr/>
        </p:nvCxnSpPr>
        <p:spPr>
          <a:xfrm>
            <a:off x="2394408" y="3043835"/>
            <a:ext cx="2862228" cy="1100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C564342-90D4-4BD7-AB27-B3514A4DD3DE}"/>
              </a:ext>
            </a:extLst>
          </p:cNvPr>
          <p:cNvCxnSpPr>
            <a:cxnSpLocks/>
          </p:cNvCxnSpPr>
          <p:nvPr/>
        </p:nvCxnSpPr>
        <p:spPr>
          <a:xfrm>
            <a:off x="2759758" y="3043835"/>
            <a:ext cx="2895909" cy="10993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B4BB75F-D856-413C-B5CB-C6D6C3565A9D}"/>
              </a:ext>
            </a:extLst>
          </p:cNvPr>
          <p:cNvSpPr txBox="1"/>
          <p:nvPr/>
        </p:nvSpPr>
        <p:spPr>
          <a:xfrm flipH="1">
            <a:off x="4337057" y="2872447"/>
            <a:ext cx="509755" cy="369332"/>
          </a:xfrm>
          <a:prstGeom prst="rect">
            <a:avLst/>
          </a:prstGeom>
          <a:noFill/>
        </p:spPr>
        <p:txBody>
          <a:bodyPr wrap="square" rtlCol="0">
            <a:spAutoFit/>
          </a:bodyPr>
          <a:lstStyle/>
          <a:p>
            <a:r>
              <a:rPr lang="en-IN" dirty="0"/>
              <a:t>V</a:t>
            </a:r>
            <a:r>
              <a:rPr lang="en-IN" baseline="-25000" dirty="0"/>
              <a:t>R2</a:t>
            </a:r>
          </a:p>
        </p:txBody>
      </p:sp>
      <p:sp>
        <p:nvSpPr>
          <p:cNvPr id="16" name="TextBox 15">
            <a:extLst>
              <a:ext uri="{FF2B5EF4-FFF2-40B4-BE49-F238E27FC236}">
                <a16:creationId xmlns:a16="http://schemas.microsoft.com/office/drawing/2014/main" id="{B443CA91-E2CD-4488-A5B1-9CE665F1929B}"/>
              </a:ext>
            </a:extLst>
          </p:cNvPr>
          <p:cNvSpPr txBox="1"/>
          <p:nvPr/>
        </p:nvSpPr>
        <p:spPr>
          <a:xfrm>
            <a:off x="3924922" y="3232703"/>
            <a:ext cx="537328" cy="369332"/>
          </a:xfrm>
          <a:prstGeom prst="rect">
            <a:avLst/>
          </a:prstGeom>
          <a:noFill/>
        </p:spPr>
        <p:txBody>
          <a:bodyPr wrap="square" rtlCol="0">
            <a:spAutoFit/>
          </a:bodyPr>
          <a:lstStyle/>
          <a:p>
            <a:r>
              <a:rPr lang="en-IN" dirty="0"/>
              <a:t>V</a:t>
            </a:r>
            <a:r>
              <a:rPr lang="en-IN" baseline="-25000" dirty="0"/>
              <a:t>R3</a:t>
            </a:r>
          </a:p>
        </p:txBody>
      </p:sp>
      <p:graphicFrame>
        <p:nvGraphicFramePr>
          <p:cNvPr id="17" name="Table 16">
            <a:extLst>
              <a:ext uri="{FF2B5EF4-FFF2-40B4-BE49-F238E27FC236}">
                <a16:creationId xmlns:a16="http://schemas.microsoft.com/office/drawing/2014/main" id="{A7589900-60AA-44D2-B4EF-FFE765545B8E}"/>
              </a:ext>
            </a:extLst>
          </p:cNvPr>
          <p:cNvGraphicFramePr>
            <a:graphicFrameLocks noGrp="1"/>
          </p:cNvGraphicFramePr>
          <p:nvPr>
            <p:extLst>
              <p:ext uri="{D42A27DB-BD31-4B8C-83A1-F6EECF244321}">
                <p14:modId xmlns:p14="http://schemas.microsoft.com/office/powerpoint/2010/main" val="1138055943"/>
              </p:ext>
            </p:extLst>
          </p:nvPr>
        </p:nvGraphicFramePr>
        <p:xfrm>
          <a:off x="1050888" y="5082232"/>
          <a:ext cx="1708872" cy="370840"/>
        </p:xfrm>
        <a:graphic>
          <a:graphicData uri="http://schemas.openxmlformats.org/drawingml/2006/table">
            <a:tbl>
              <a:tblPr firstRow="1" bandRow="1">
                <a:tableStyleId>{5C22544A-7EE6-4342-B048-85BDC9FD1C3A}</a:tableStyleId>
              </a:tblPr>
              <a:tblGrid>
                <a:gridCol w="427218">
                  <a:extLst>
                    <a:ext uri="{9D8B030D-6E8A-4147-A177-3AD203B41FA5}">
                      <a16:colId xmlns:a16="http://schemas.microsoft.com/office/drawing/2014/main" val="2934307744"/>
                    </a:ext>
                  </a:extLst>
                </a:gridCol>
                <a:gridCol w="427218">
                  <a:extLst>
                    <a:ext uri="{9D8B030D-6E8A-4147-A177-3AD203B41FA5}">
                      <a16:colId xmlns:a16="http://schemas.microsoft.com/office/drawing/2014/main" val="502347073"/>
                    </a:ext>
                  </a:extLst>
                </a:gridCol>
                <a:gridCol w="427218">
                  <a:extLst>
                    <a:ext uri="{9D8B030D-6E8A-4147-A177-3AD203B41FA5}">
                      <a16:colId xmlns:a16="http://schemas.microsoft.com/office/drawing/2014/main" val="1409145098"/>
                    </a:ext>
                  </a:extLst>
                </a:gridCol>
                <a:gridCol w="427218">
                  <a:extLst>
                    <a:ext uri="{9D8B030D-6E8A-4147-A177-3AD203B41FA5}">
                      <a16:colId xmlns:a16="http://schemas.microsoft.com/office/drawing/2014/main" val="2825500905"/>
                    </a:ext>
                  </a:extLst>
                </a:gridCol>
              </a:tblGrid>
              <a:tr h="370840">
                <a:tc>
                  <a:txBody>
                    <a:bodyPr/>
                    <a:lstStyle/>
                    <a:p>
                      <a:r>
                        <a:rPr lang="en-IN" b="0" dirty="0">
                          <a:solidFill>
                            <a:schemeClr val="tx1"/>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r>
                        <a:rPr lang="en-IN" b="0" baseline="0" dirty="0">
                          <a:solidFill>
                            <a:schemeClr val="tx1"/>
                          </a:solidFill>
                        </a:rPr>
                        <a:t>d</a:t>
                      </a:r>
                      <a:r>
                        <a:rPr lang="en-IN" b="0" baseline="-25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baseline="0" dirty="0">
                          <a:solidFill>
                            <a:schemeClr val="tx1"/>
                          </a:solidFill>
                        </a:rPr>
                        <a:t>d</a:t>
                      </a:r>
                      <a:r>
                        <a:rPr lang="en-IN" b="0" baseline="-25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baseline="0" dirty="0">
                          <a:solidFill>
                            <a:schemeClr val="tx1"/>
                          </a:solidFill>
                        </a:rPr>
                        <a:t>d</a:t>
                      </a:r>
                      <a:r>
                        <a:rPr lang="en-IN" b="0" baseline="-250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01945137"/>
                  </a:ext>
                </a:extLst>
              </a:tr>
            </a:tbl>
          </a:graphicData>
        </a:graphic>
      </p:graphicFrame>
      <p:cxnSp>
        <p:nvCxnSpPr>
          <p:cNvPr id="18" name="Straight Connector 17">
            <a:extLst>
              <a:ext uri="{FF2B5EF4-FFF2-40B4-BE49-F238E27FC236}">
                <a16:creationId xmlns:a16="http://schemas.microsoft.com/office/drawing/2014/main" id="{0ABF882D-B38F-4B87-B2C7-E0525FCA7E47}"/>
              </a:ext>
            </a:extLst>
          </p:cNvPr>
          <p:cNvCxnSpPr>
            <a:cxnSpLocks/>
          </p:cNvCxnSpPr>
          <p:nvPr/>
        </p:nvCxnSpPr>
        <p:spPr>
          <a:xfrm>
            <a:off x="1579960" y="3036662"/>
            <a:ext cx="95307" cy="20455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01F667A-D7E4-4153-AA7E-80723FB56A41}"/>
              </a:ext>
            </a:extLst>
          </p:cNvPr>
          <p:cNvCxnSpPr/>
          <p:nvPr/>
        </p:nvCxnSpPr>
        <p:spPr>
          <a:xfrm flipH="1">
            <a:off x="2074761" y="3036662"/>
            <a:ext cx="319647" cy="20455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CBAC0BBF-3703-4A55-95FE-919C7BF105C1}"/>
              </a:ext>
            </a:extLst>
          </p:cNvPr>
          <p:cNvGraphicFramePr>
            <a:graphicFrameLocks noGrp="1"/>
          </p:cNvGraphicFramePr>
          <p:nvPr>
            <p:extLst>
              <p:ext uri="{D42A27DB-BD31-4B8C-83A1-F6EECF244321}">
                <p14:modId xmlns:p14="http://schemas.microsoft.com/office/powerpoint/2010/main" val="2955268990"/>
              </p:ext>
            </p:extLst>
          </p:nvPr>
        </p:nvGraphicFramePr>
        <p:xfrm>
          <a:off x="2139819" y="5948106"/>
          <a:ext cx="2322431" cy="370840"/>
        </p:xfrm>
        <a:graphic>
          <a:graphicData uri="http://schemas.openxmlformats.org/drawingml/2006/table">
            <a:tbl>
              <a:tblPr firstRow="1" bandRow="1">
                <a:tableStyleId>{5C22544A-7EE6-4342-B048-85BDC9FD1C3A}</a:tableStyleId>
              </a:tblPr>
              <a:tblGrid>
                <a:gridCol w="580609">
                  <a:extLst>
                    <a:ext uri="{9D8B030D-6E8A-4147-A177-3AD203B41FA5}">
                      <a16:colId xmlns:a16="http://schemas.microsoft.com/office/drawing/2014/main" val="2934307744"/>
                    </a:ext>
                  </a:extLst>
                </a:gridCol>
                <a:gridCol w="418698">
                  <a:extLst>
                    <a:ext uri="{9D8B030D-6E8A-4147-A177-3AD203B41FA5}">
                      <a16:colId xmlns:a16="http://schemas.microsoft.com/office/drawing/2014/main" val="502347073"/>
                    </a:ext>
                  </a:extLst>
                </a:gridCol>
                <a:gridCol w="405352">
                  <a:extLst>
                    <a:ext uri="{9D8B030D-6E8A-4147-A177-3AD203B41FA5}">
                      <a16:colId xmlns:a16="http://schemas.microsoft.com/office/drawing/2014/main" val="1409145098"/>
                    </a:ext>
                  </a:extLst>
                </a:gridCol>
                <a:gridCol w="917772">
                  <a:extLst>
                    <a:ext uri="{9D8B030D-6E8A-4147-A177-3AD203B41FA5}">
                      <a16:colId xmlns:a16="http://schemas.microsoft.com/office/drawing/2014/main" val="1230219344"/>
                    </a:ext>
                  </a:extLst>
                </a:gridCol>
              </a:tblGrid>
              <a:tr h="370840">
                <a:tc>
                  <a:txBody>
                    <a:bodyPr/>
                    <a:lstStyle/>
                    <a:p>
                      <a:r>
                        <a:rPr lang="en-IN" b="0"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r>
                        <a:rPr lang="en-IN" b="0" baseline="0" dirty="0">
                          <a:solidFill>
                            <a:schemeClr val="tx1"/>
                          </a:solidFill>
                        </a:rPr>
                        <a:t>e</a:t>
                      </a:r>
                      <a:r>
                        <a:rPr lang="en-IN" b="0" baseline="-25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baseline="0" dirty="0">
                          <a:solidFill>
                            <a:schemeClr val="tx1"/>
                          </a:solidFill>
                        </a:rPr>
                        <a:t>e</a:t>
                      </a:r>
                      <a:r>
                        <a:rPr lang="en-IN" b="0" baseline="-25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baseline="-25000" dirty="0">
                          <a:solidFill>
                            <a:schemeClr val="tx1"/>
                          </a:solidFill>
                        </a:rPr>
                        <a:t>IRON 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01945137"/>
                  </a:ext>
                </a:extLst>
              </a:tr>
            </a:tbl>
          </a:graphicData>
        </a:graphic>
      </p:graphicFrame>
      <p:cxnSp>
        <p:nvCxnSpPr>
          <p:cNvPr id="21" name="Straight Connector 20">
            <a:extLst>
              <a:ext uri="{FF2B5EF4-FFF2-40B4-BE49-F238E27FC236}">
                <a16:creationId xmlns:a16="http://schemas.microsoft.com/office/drawing/2014/main" id="{40DFBC97-98A8-4308-9539-D3923DE747A5}"/>
              </a:ext>
            </a:extLst>
          </p:cNvPr>
          <p:cNvCxnSpPr>
            <a:cxnSpLocks/>
          </p:cNvCxnSpPr>
          <p:nvPr/>
        </p:nvCxnSpPr>
        <p:spPr>
          <a:xfrm>
            <a:off x="1675267" y="5453072"/>
            <a:ext cx="1218762" cy="495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4D0E19-6233-44D3-853C-B48F94C46D83}"/>
              </a:ext>
            </a:extLst>
          </p:cNvPr>
          <p:cNvCxnSpPr>
            <a:cxnSpLocks/>
            <a:endCxn id="20" idx="0"/>
          </p:cNvCxnSpPr>
          <p:nvPr/>
        </p:nvCxnSpPr>
        <p:spPr>
          <a:xfrm>
            <a:off x="2525170" y="5453072"/>
            <a:ext cx="775864" cy="495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E7B67A9-AB8F-4059-B43B-D7355CFD4119}"/>
              </a:ext>
            </a:extLst>
          </p:cNvPr>
          <p:cNvSpPr txBox="1"/>
          <p:nvPr/>
        </p:nvSpPr>
        <p:spPr>
          <a:xfrm>
            <a:off x="2348138" y="5489210"/>
            <a:ext cx="537328" cy="369332"/>
          </a:xfrm>
          <a:prstGeom prst="rect">
            <a:avLst/>
          </a:prstGeom>
          <a:noFill/>
        </p:spPr>
        <p:txBody>
          <a:bodyPr wrap="square" rtlCol="0">
            <a:spAutoFit/>
          </a:bodyPr>
          <a:lstStyle/>
          <a:p>
            <a:r>
              <a:rPr lang="en-IN" dirty="0"/>
              <a:t>V</a:t>
            </a:r>
            <a:r>
              <a:rPr lang="en-IN" baseline="-25000" dirty="0"/>
              <a:t>R4</a:t>
            </a:r>
          </a:p>
        </p:txBody>
      </p:sp>
      <p:sp>
        <p:nvSpPr>
          <p:cNvPr id="24" name="TextBox 23">
            <a:extLst>
              <a:ext uri="{FF2B5EF4-FFF2-40B4-BE49-F238E27FC236}">
                <a16:creationId xmlns:a16="http://schemas.microsoft.com/office/drawing/2014/main" id="{A763D649-FC6C-4100-B4FE-8F08D824E769}"/>
              </a:ext>
            </a:extLst>
          </p:cNvPr>
          <p:cNvSpPr txBox="1"/>
          <p:nvPr/>
        </p:nvSpPr>
        <p:spPr>
          <a:xfrm>
            <a:off x="1692419" y="3868487"/>
            <a:ext cx="537328" cy="369332"/>
          </a:xfrm>
          <a:prstGeom prst="rect">
            <a:avLst/>
          </a:prstGeom>
          <a:noFill/>
        </p:spPr>
        <p:txBody>
          <a:bodyPr wrap="square" rtlCol="0">
            <a:spAutoFit/>
          </a:bodyPr>
          <a:lstStyle/>
          <a:p>
            <a:r>
              <a:rPr lang="en-IN" dirty="0"/>
              <a:t>V</a:t>
            </a:r>
            <a:r>
              <a:rPr lang="en-IN" baseline="-25000" dirty="0"/>
              <a:t>R5</a:t>
            </a:r>
          </a:p>
        </p:txBody>
      </p:sp>
      <p:cxnSp>
        <p:nvCxnSpPr>
          <p:cNvPr id="25" name="Straight Connector 24">
            <a:extLst>
              <a:ext uri="{FF2B5EF4-FFF2-40B4-BE49-F238E27FC236}">
                <a16:creationId xmlns:a16="http://schemas.microsoft.com/office/drawing/2014/main" id="{A10E329C-E62A-42CB-830E-8AAE1DB5E8DE}"/>
              </a:ext>
            </a:extLst>
          </p:cNvPr>
          <p:cNvCxnSpPr>
            <a:cxnSpLocks/>
            <a:stCxn id="31" idx="0"/>
          </p:cNvCxnSpPr>
          <p:nvPr/>
        </p:nvCxnSpPr>
        <p:spPr>
          <a:xfrm flipH="1">
            <a:off x="2894029" y="2121906"/>
            <a:ext cx="506243" cy="382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7D620A-01FD-4629-A116-C592CF3DB7C1}"/>
              </a:ext>
            </a:extLst>
          </p:cNvPr>
          <p:cNvCxnSpPr>
            <a:cxnSpLocks/>
            <a:endCxn id="20" idx="0"/>
          </p:cNvCxnSpPr>
          <p:nvPr/>
        </p:nvCxnSpPr>
        <p:spPr>
          <a:xfrm flipH="1">
            <a:off x="3301034" y="2164865"/>
            <a:ext cx="591780" cy="37832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EC07C1A-4BA6-48B1-B2D3-D284C6B54EDF}"/>
              </a:ext>
            </a:extLst>
          </p:cNvPr>
          <p:cNvSpPr txBox="1"/>
          <p:nvPr/>
        </p:nvSpPr>
        <p:spPr>
          <a:xfrm>
            <a:off x="3085200" y="4291038"/>
            <a:ext cx="537328" cy="369332"/>
          </a:xfrm>
          <a:prstGeom prst="rect">
            <a:avLst/>
          </a:prstGeom>
          <a:noFill/>
        </p:spPr>
        <p:txBody>
          <a:bodyPr wrap="square" rtlCol="0">
            <a:spAutoFit/>
          </a:bodyPr>
          <a:lstStyle/>
          <a:p>
            <a:r>
              <a:rPr lang="en-IN" dirty="0"/>
              <a:t>V</a:t>
            </a:r>
            <a:r>
              <a:rPr lang="en-IN" baseline="-25000" dirty="0"/>
              <a:t>R6</a:t>
            </a:r>
          </a:p>
        </p:txBody>
      </p:sp>
      <p:sp>
        <p:nvSpPr>
          <p:cNvPr id="28" name="Rectangle 27">
            <a:extLst>
              <a:ext uri="{FF2B5EF4-FFF2-40B4-BE49-F238E27FC236}">
                <a16:creationId xmlns:a16="http://schemas.microsoft.com/office/drawing/2014/main" id="{12E5F893-F9F7-4AC4-B548-F54C8E8C9241}"/>
              </a:ext>
            </a:extLst>
          </p:cNvPr>
          <p:cNvSpPr/>
          <p:nvPr/>
        </p:nvSpPr>
        <p:spPr>
          <a:xfrm>
            <a:off x="2695607" y="1425341"/>
            <a:ext cx="1793953" cy="369332"/>
          </a:xfrm>
          <a:prstGeom prst="rect">
            <a:avLst/>
          </a:prstGeom>
        </p:spPr>
        <p:txBody>
          <a:bodyPr wrap="none">
            <a:spAutoFit/>
          </a:bodyPr>
          <a:lstStyle/>
          <a:p>
            <a:r>
              <a:rPr lang="en-IN" b="1" dirty="0"/>
              <a:t>product quantity</a:t>
            </a:r>
            <a:endParaRPr lang="en-IN" dirty="0"/>
          </a:p>
        </p:txBody>
      </p:sp>
      <p:sp>
        <p:nvSpPr>
          <p:cNvPr id="29" name="Rectangle 28">
            <a:extLst>
              <a:ext uri="{FF2B5EF4-FFF2-40B4-BE49-F238E27FC236}">
                <a16:creationId xmlns:a16="http://schemas.microsoft.com/office/drawing/2014/main" id="{FA06DBC9-FD85-4645-B084-5E9EE7E5ABEF}"/>
              </a:ext>
            </a:extLst>
          </p:cNvPr>
          <p:cNvSpPr/>
          <p:nvPr/>
        </p:nvSpPr>
        <p:spPr>
          <a:xfrm>
            <a:off x="682664" y="2255004"/>
            <a:ext cx="1459438" cy="369332"/>
          </a:xfrm>
          <a:prstGeom prst="rect">
            <a:avLst/>
          </a:prstGeom>
        </p:spPr>
        <p:txBody>
          <a:bodyPr wrap="none">
            <a:spAutoFit/>
          </a:bodyPr>
          <a:lstStyle/>
          <a:p>
            <a:r>
              <a:rPr lang="en-IN" b="1" dirty="0"/>
              <a:t>product price</a:t>
            </a:r>
            <a:endParaRPr lang="en-IN" dirty="0"/>
          </a:p>
        </p:txBody>
      </p:sp>
      <p:sp>
        <p:nvSpPr>
          <p:cNvPr id="30" name="Rectangle 29">
            <a:extLst>
              <a:ext uri="{FF2B5EF4-FFF2-40B4-BE49-F238E27FC236}">
                <a16:creationId xmlns:a16="http://schemas.microsoft.com/office/drawing/2014/main" id="{09318D31-5E8A-46F4-9F46-41D0A13FCF06}"/>
              </a:ext>
            </a:extLst>
          </p:cNvPr>
          <p:cNvSpPr/>
          <p:nvPr/>
        </p:nvSpPr>
        <p:spPr>
          <a:xfrm>
            <a:off x="3926203" y="5621953"/>
            <a:ext cx="1526765" cy="369332"/>
          </a:xfrm>
          <a:prstGeom prst="rect">
            <a:avLst/>
          </a:prstGeom>
        </p:spPr>
        <p:txBody>
          <a:bodyPr wrap="none">
            <a:spAutoFit/>
          </a:bodyPr>
          <a:lstStyle/>
          <a:p>
            <a:r>
              <a:rPr lang="en-IN" b="1" dirty="0"/>
              <a:t>product name</a:t>
            </a:r>
            <a:endParaRPr lang="en-IN" dirty="0"/>
          </a:p>
        </p:txBody>
      </p:sp>
      <p:sp>
        <p:nvSpPr>
          <p:cNvPr id="31" name="Rectangle 30">
            <a:extLst>
              <a:ext uri="{FF2B5EF4-FFF2-40B4-BE49-F238E27FC236}">
                <a16:creationId xmlns:a16="http://schemas.microsoft.com/office/drawing/2014/main" id="{44D26F12-506B-49D2-B69C-F3EFCD54AED2}"/>
              </a:ext>
            </a:extLst>
          </p:cNvPr>
          <p:cNvSpPr/>
          <p:nvPr/>
        </p:nvSpPr>
        <p:spPr>
          <a:xfrm>
            <a:off x="3190920" y="2121906"/>
            <a:ext cx="418704" cy="369332"/>
          </a:xfrm>
          <a:prstGeom prst="rect">
            <a:avLst/>
          </a:prstGeom>
        </p:spPr>
        <p:txBody>
          <a:bodyPr wrap="none">
            <a:spAutoFit/>
          </a:bodyPr>
          <a:lstStyle/>
          <a:p>
            <a:r>
              <a:rPr lang="en-IN" dirty="0"/>
              <a:t>10</a:t>
            </a:r>
          </a:p>
        </p:txBody>
      </p:sp>
      <p:sp>
        <p:nvSpPr>
          <p:cNvPr id="32" name="Rectangle 31">
            <a:extLst>
              <a:ext uri="{FF2B5EF4-FFF2-40B4-BE49-F238E27FC236}">
                <a16:creationId xmlns:a16="http://schemas.microsoft.com/office/drawing/2014/main" id="{9BF132E2-A594-404F-9FDC-F53AA2EDB968}"/>
              </a:ext>
            </a:extLst>
          </p:cNvPr>
          <p:cNvSpPr/>
          <p:nvPr/>
        </p:nvSpPr>
        <p:spPr>
          <a:xfrm>
            <a:off x="3576684" y="2124815"/>
            <a:ext cx="418704" cy="369332"/>
          </a:xfrm>
          <a:prstGeom prst="rect">
            <a:avLst/>
          </a:prstGeom>
        </p:spPr>
        <p:txBody>
          <a:bodyPr wrap="none">
            <a:spAutoFit/>
          </a:bodyPr>
          <a:lstStyle/>
          <a:p>
            <a:r>
              <a:rPr lang="en-IN" dirty="0"/>
              <a:t>20</a:t>
            </a:r>
          </a:p>
        </p:txBody>
      </p:sp>
      <p:sp>
        <p:nvSpPr>
          <p:cNvPr id="33" name="Rectangle 32">
            <a:extLst>
              <a:ext uri="{FF2B5EF4-FFF2-40B4-BE49-F238E27FC236}">
                <a16:creationId xmlns:a16="http://schemas.microsoft.com/office/drawing/2014/main" id="{5F569374-D07A-48A5-809A-DDBE4B09EE2A}"/>
              </a:ext>
            </a:extLst>
          </p:cNvPr>
          <p:cNvSpPr/>
          <p:nvPr/>
        </p:nvSpPr>
        <p:spPr>
          <a:xfrm>
            <a:off x="4013223" y="2124815"/>
            <a:ext cx="418704" cy="369332"/>
          </a:xfrm>
          <a:prstGeom prst="rect">
            <a:avLst/>
          </a:prstGeom>
        </p:spPr>
        <p:txBody>
          <a:bodyPr wrap="none">
            <a:spAutoFit/>
          </a:bodyPr>
          <a:lstStyle/>
          <a:p>
            <a:r>
              <a:rPr lang="en-IN" dirty="0"/>
              <a:t>55</a:t>
            </a:r>
          </a:p>
        </p:txBody>
      </p:sp>
      <p:sp>
        <p:nvSpPr>
          <p:cNvPr id="34" name="Rectangle 33">
            <a:extLst>
              <a:ext uri="{FF2B5EF4-FFF2-40B4-BE49-F238E27FC236}">
                <a16:creationId xmlns:a16="http://schemas.microsoft.com/office/drawing/2014/main" id="{D293D221-ECA3-4D3B-8D33-96E125C18BE9}"/>
              </a:ext>
            </a:extLst>
          </p:cNvPr>
          <p:cNvSpPr/>
          <p:nvPr/>
        </p:nvSpPr>
        <p:spPr>
          <a:xfrm>
            <a:off x="1464727" y="3019783"/>
            <a:ext cx="418704" cy="369332"/>
          </a:xfrm>
          <a:prstGeom prst="rect">
            <a:avLst/>
          </a:prstGeom>
        </p:spPr>
        <p:txBody>
          <a:bodyPr wrap="none">
            <a:spAutoFit/>
          </a:bodyPr>
          <a:lstStyle/>
          <a:p>
            <a:r>
              <a:rPr lang="en-IN" dirty="0"/>
              <a:t>50</a:t>
            </a:r>
          </a:p>
        </p:txBody>
      </p:sp>
      <p:sp>
        <p:nvSpPr>
          <p:cNvPr id="35" name="Rectangle 34">
            <a:extLst>
              <a:ext uri="{FF2B5EF4-FFF2-40B4-BE49-F238E27FC236}">
                <a16:creationId xmlns:a16="http://schemas.microsoft.com/office/drawing/2014/main" id="{CAE18D14-32F6-4078-BB23-38C4C46C559D}"/>
              </a:ext>
            </a:extLst>
          </p:cNvPr>
          <p:cNvSpPr/>
          <p:nvPr/>
        </p:nvSpPr>
        <p:spPr>
          <a:xfrm>
            <a:off x="1784533" y="3019783"/>
            <a:ext cx="418704" cy="369332"/>
          </a:xfrm>
          <a:prstGeom prst="rect">
            <a:avLst/>
          </a:prstGeom>
        </p:spPr>
        <p:txBody>
          <a:bodyPr wrap="none">
            <a:spAutoFit/>
          </a:bodyPr>
          <a:lstStyle/>
          <a:p>
            <a:r>
              <a:rPr lang="en-IN" dirty="0"/>
              <a:t>70</a:t>
            </a:r>
          </a:p>
        </p:txBody>
      </p:sp>
      <p:sp>
        <p:nvSpPr>
          <p:cNvPr id="36" name="Rectangle 35">
            <a:extLst>
              <a:ext uri="{FF2B5EF4-FFF2-40B4-BE49-F238E27FC236}">
                <a16:creationId xmlns:a16="http://schemas.microsoft.com/office/drawing/2014/main" id="{E79931A8-A1E9-4394-8204-448F20E34E9C}"/>
              </a:ext>
            </a:extLst>
          </p:cNvPr>
          <p:cNvSpPr/>
          <p:nvPr/>
        </p:nvSpPr>
        <p:spPr>
          <a:xfrm>
            <a:off x="2226264" y="6292225"/>
            <a:ext cx="900568" cy="369332"/>
          </a:xfrm>
          <a:prstGeom prst="rect">
            <a:avLst/>
          </a:prstGeom>
        </p:spPr>
        <p:txBody>
          <a:bodyPr wrap="none">
            <a:spAutoFit/>
          </a:bodyPr>
          <a:lstStyle/>
          <a:p>
            <a:r>
              <a:rPr lang="en-IN" dirty="0"/>
              <a:t>PETROL</a:t>
            </a:r>
          </a:p>
        </p:txBody>
      </p:sp>
      <p:sp>
        <p:nvSpPr>
          <p:cNvPr id="37" name="Rectangle 36">
            <a:extLst>
              <a:ext uri="{FF2B5EF4-FFF2-40B4-BE49-F238E27FC236}">
                <a16:creationId xmlns:a16="http://schemas.microsoft.com/office/drawing/2014/main" id="{F37BF975-C003-4FEC-AC3F-28AACB5BAEC6}"/>
              </a:ext>
            </a:extLst>
          </p:cNvPr>
          <p:cNvSpPr/>
          <p:nvPr/>
        </p:nvSpPr>
        <p:spPr>
          <a:xfrm>
            <a:off x="3101085" y="6279313"/>
            <a:ext cx="810799" cy="369332"/>
          </a:xfrm>
          <a:prstGeom prst="rect">
            <a:avLst/>
          </a:prstGeom>
        </p:spPr>
        <p:txBody>
          <a:bodyPr wrap="none">
            <a:spAutoFit/>
          </a:bodyPr>
          <a:lstStyle/>
          <a:p>
            <a:r>
              <a:rPr lang="en-IN" dirty="0"/>
              <a:t>DIESEL</a:t>
            </a:r>
          </a:p>
        </p:txBody>
      </p:sp>
      <p:sp>
        <p:nvSpPr>
          <p:cNvPr id="38" name="TextBox 37">
            <a:extLst>
              <a:ext uri="{FF2B5EF4-FFF2-40B4-BE49-F238E27FC236}">
                <a16:creationId xmlns:a16="http://schemas.microsoft.com/office/drawing/2014/main" id="{E224A86F-A84A-4A44-AF6B-C21213E2AEBC}"/>
              </a:ext>
            </a:extLst>
          </p:cNvPr>
          <p:cNvSpPr txBox="1"/>
          <p:nvPr/>
        </p:nvSpPr>
        <p:spPr>
          <a:xfrm>
            <a:off x="6843860" y="1244338"/>
            <a:ext cx="4806778" cy="2031325"/>
          </a:xfrm>
          <a:prstGeom prst="rect">
            <a:avLst/>
          </a:prstGeom>
          <a:noFill/>
          <a:ln>
            <a:solidFill>
              <a:schemeClr val="tx1"/>
            </a:solidFill>
          </a:ln>
        </p:spPr>
        <p:txBody>
          <a:bodyPr wrap="square" rtlCol="0">
            <a:spAutoFit/>
          </a:bodyPr>
          <a:lstStyle/>
          <a:p>
            <a:r>
              <a:rPr lang="en-IN" dirty="0">
                <a:latin typeface="Agency FB" panose="020B0503020202020204" pitchFamily="34" charset="0"/>
              </a:rPr>
              <a:t>A ship is carrying 20 kgs of iron ore and is destined for Mumbai. The ship is expected to reach Mumbai on 17</a:t>
            </a:r>
            <a:r>
              <a:rPr lang="en-IN" baseline="30000" dirty="0">
                <a:latin typeface="Agency FB" panose="020B0503020202020204" pitchFamily="34" charset="0"/>
              </a:rPr>
              <a:t>th</a:t>
            </a:r>
            <a:r>
              <a:rPr lang="en-IN" dirty="0">
                <a:latin typeface="Agency FB" panose="020B0503020202020204" pitchFamily="34" charset="0"/>
              </a:rPr>
              <a:t> of July 2019. The current market value of iron ore is Rs 150 per kg and this has been settled between the client and the vendor.</a:t>
            </a:r>
          </a:p>
          <a:p>
            <a:endParaRPr lang="en-IN" dirty="0">
              <a:latin typeface="Agency FB" panose="020B0503020202020204" pitchFamily="34" charset="0"/>
            </a:endParaRPr>
          </a:p>
          <a:p>
            <a:r>
              <a:rPr lang="en-IN" dirty="0">
                <a:latin typeface="Agency FB" panose="020B0503020202020204" pitchFamily="34" charset="0"/>
              </a:rPr>
              <a:t>Date: 5</a:t>
            </a:r>
            <a:r>
              <a:rPr lang="en-IN" baseline="30000" dirty="0">
                <a:latin typeface="Agency FB" panose="020B0503020202020204" pitchFamily="34" charset="0"/>
              </a:rPr>
              <a:t>th</a:t>
            </a:r>
            <a:r>
              <a:rPr lang="en-IN" dirty="0">
                <a:latin typeface="Agency FB" panose="020B0503020202020204" pitchFamily="34" charset="0"/>
              </a:rPr>
              <a:t> July 2019</a:t>
            </a:r>
          </a:p>
          <a:p>
            <a:r>
              <a:rPr lang="en-IN" dirty="0">
                <a:latin typeface="Agency FB" panose="020B0503020202020204" pitchFamily="34" charset="0"/>
              </a:rPr>
              <a:t>Place: Singapore.</a:t>
            </a:r>
          </a:p>
        </p:txBody>
      </p:sp>
      <p:sp>
        <p:nvSpPr>
          <p:cNvPr id="39" name="TextBox 38">
            <a:extLst>
              <a:ext uri="{FF2B5EF4-FFF2-40B4-BE49-F238E27FC236}">
                <a16:creationId xmlns:a16="http://schemas.microsoft.com/office/drawing/2014/main" id="{54F8263E-7E04-4D31-BBA8-3B676B8BCE85}"/>
              </a:ext>
            </a:extLst>
          </p:cNvPr>
          <p:cNvSpPr txBox="1"/>
          <p:nvPr/>
        </p:nvSpPr>
        <p:spPr>
          <a:xfrm>
            <a:off x="6882046" y="3429000"/>
            <a:ext cx="4782532" cy="3139321"/>
          </a:xfrm>
          <a:prstGeom prst="rect">
            <a:avLst/>
          </a:prstGeom>
          <a:noFill/>
        </p:spPr>
        <p:txBody>
          <a:bodyPr wrap="square" rtlCol="0">
            <a:spAutoFit/>
          </a:bodyPr>
          <a:lstStyle/>
          <a:p>
            <a:r>
              <a:rPr lang="en-IN" dirty="0"/>
              <a:t>Assume, the above is the new document that has just arrived into the system. First, we will vectorize the entire corpus again with this document added into the corpus. Then, if we apply V</a:t>
            </a:r>
            <a:r>
              <a:rPr lang="en-IN" baseline="-25000" dirty="0"/>
              <a:t>R1</a:t>
            </a:r>
            <a:r>
              <a:rPr lang="en-IN" dirty="0"/>
              <a:t> to the new vectorized document we will (according to hypothesis) find the two n-grams “20” and “150” as two candidates satisfying V</a:t>
            </a:r>
            <a:r>
              <a:rPr lang="en-IN" baseline="-25000" dirty="0"/>
              <a:t>R1</a:t>
            </a:r>
            <a:r>
              <a:rPr lang="en-IN" dirty="0"/>
              <a:t>. Similarly, if we apply V</a:t>
            </a:r>
            <a:r>
              <a:rPr lang="en-IN" baseline="-25000" dirty="0"/>
              <a:t>R6</a:t>
            </a:r>
            <a:r>
              <a:rPr lang="en-IN" dirty="0"/>
              <a:t> then we will find “20” and “IRON ORE” as two candidates satisfying V</a:t>
            </a:r>
            <a:r>
              <a:rPr lang="en-IN" baseline="-25000" dirty="0"/>
              <a:t>R6</a:t>
            </a:r>
            <a:r>
              <a:rPr lang="en-IN" dirty="0"/>
              <a:t>. Now just take this information and embed it into the existing KG. </a:t>
            </a:r>
          </a:p>
        </p:txBody>
      </p:sp>
      <p:cxnSp>
        <p:nvCxnSpPr>
          <p:cNvPr id="71" name="Straight Connector 70">
            <a:extLst>
              <a:ext uri="{FF2B5EF4-FFF2-40B4-BE49-F238E27FC236}">
                <a16:creationId xmlns:a16="http://schemas.microsoft.com/office/drawing/2014/main" id="{A16ED78C-2A5A-4B1D-9B77-E7481965CA00}"/>
              </a:ext>
            </a:extLst>
          </p:cNvPr>
          <p:cNvCxnSpPr/>
          <p:nvPr/>
        </p:nvCxnSpPr>
        <p:spPr>
          <a:xfrm flipH="1">
            <a:off x="3400272" y="2157429"/>
            <a:ext cx="1289313" cy="5155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3F9260E-EAF4-40F4-BFB0-95EAF56567DF}"/>
              </a:ext>
            </a:extLst>
          </p:cNvPr>
          <p:cNvCxnSpPr/>
          <p:nvPr/>
        </p:nvCxnSpPr>
        <p:spPr>
          <a:xfrm flipH="1">
            <a:off x="3924922" y="2164865"/>
            <a:ext cx="764663" cy="37832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DF1682F0-2CE8-4335-92A9-48A48A333E37}"/>
              </a:ext>
            </a:extLst>
          </p:cNvPr>
          <p:cNvCxnSpPr>
            <a:cxnSpLocks/>
            <a:endCxn id="6" idx="3"/>
          </p:cNvCxnSpPr>
          <p:nvPr/>
        </p:nvCxnSpPr>
        <p:spPr>
          <a:xfrm rot="16200000" flipV="1">
            <a:off x="4766605" y="2084744"/>
            <a:ext cx="3194961" cy="298436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9AB1365F-BCAD-4895-A41D-256DB2FEF515}"/>
              </a:ext>
            </a:extLst>
          </p:cNvPr>
          <p:cNvCxnSpPr>
            <a:endCxn id="7" idx="3"/>
          </p:cNvCxnSpPr>
          <p:nvPr/>
        </p:nvCxnSpPr>
        <p:spPr>
          <a:xfrm rot="10800000">
            <a:off x="3609623" y="2858415"/>
            <a:ext cx="5123161" cy="2315992"/>
          </a:xfrm>
          <a:prstGeom prst="bentConnector3">
            <a:avLst>
              <a:gd name="adj1" fmla="val 31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4893E71E-BF00-44F1-AE5B-15DD96BDAE95}"/>
              </a:ext>
            </a:extLst>
          </p:cNvPr>
          <p:cNvCxnSpPr>
            <a:cxnSpLocks/>
            <a:endCxn id="20" idx="3"/>
          </p:cNvCxnSpPr>
          <p:nvPr/>
        </p:nvCxnSpPr>
        <p:spPr>
          <a:xfrm rot="10800000" flipV="1">
            <a:off x="4462250" y="5928666"/>
            <a:ext cx="4681750" cy="20486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245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BA5A-97EE-4977-9C42-B27879576A85}"/>
              </a:ext>
            </a:extLst>
          </p:cNvPr>
          <p:cNvSpPr>
            <a:spLocks noGrp="1"/>
          </p:cNvSpPr>
          <p:nvPr>
            <p:ph type="title"/>
          </p:nvPr>
        </p:nvSpPr>
        <p:spPr>
          <a:xfrm>
            <a:off x="432848" y="-40896"/>
            <a:ext cx="10515600" cy="1325563"/>
          </a:xfrm>
        </p:spPr>
        <p:txBody>
          <a:bodyPr/>
          <a:lstStyle/>
          <a:p>
            <a:r>
              <a:rPr lang="en-IN" dirty="0"/>
              <a:t>KG Database Service</a:t>
            </a:r>
          </a:p>
        </p:txBody>
      </p:sp>
      <p:sp>
        <p:nvSpPr>
          <p:cNvPr id="35" name="TextBox 34">
            <a:extLst>
              <a:ext uri="{FF2B5EF4-FFF2-40B4-BE49-F238E27FC236}">
                <a16:creationId xmlns:a16="http://schemas.microsoft.com/office/drawing/2014/main" id="{F8E349CD-3315-4319-97B0-BD33243045A5}"/>
              </a:ext>
            </a:extLst>
          </p:cNvPr>
          <p:cNvSpPr txBox="1"/>
          <p:nvPr/>
        </p:nvSpPr>
        <p:spPr>
          <a:xfrm>
            <a:off x="2158791" y="2049598"/>
            <a:ext cx="537328" cy="369332"/>
          </a:xfrm>
          <a:prstGeom prst="rect">
            <a:avLst/>
          </a:prstGeom>
          <a:noFill/>
        </p:spPr>
        <p:txBody>
          <a:bodyPr wrap="square" rtlCol="0">
            <a:spAutoFit/>
          </a:bodyPr>
          <a:lstStyle/>
          <a:p>
            <a:r>
              <a:rPr lang="en-IN" dirty="0"/>
              <a:t>V</a:t>
            </a:r>
            <a:r>
              <a:rPr lang="en-IN" baseline="-25000" dirty="0"/>
              <a:t>R1</a:t>
            </a:r>
          </a:p>
        </p:txBody>
      </p:sp>
      <p:sp>
        <p:nvSpPr>
          <p:cNvPr id="36" name="Rectangle 35">
            <a:extLst>
              <a:ext uri="{FF2B5EF4-FFF2-40B4-BE49-F238E27FC236}">
                <a16:creationId xmlns:a16="http://schemas.microsoft.com/office/drawing/2014/main" id="{DA518F1D-B39E-432D-8267-956BBB10C782}"/>
              </a:ext>
            </a:extLst>
          </p:cNvPr>
          <p:cNvSpPr/>
          <p:nvPr/>
        </p:nvSpPr>
        <p:spPr>
          <a:xfrm>
            <a:off x="565608" y="1442300"/>
            <a:ext cx="5976590" cy="521302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7" name="Table 36">
            <a:extLst>
              <a:ext uri="{FF2B5EF4-FFF2-40B4-BE49-F238E27FC236}">
                <a16:creationId xmlns:a16="http://schemas.microsoft.com/office/drawing/2014/main" id="{FCAB8590-91A1-4F23-A48A-2D32273E9E9B}"/>
              </a:ext>
            </a:extLst>
          </p:cNvPr>
          <p:cNvGraphicFramePr>
            <a:graphicFrameLocks noGrp="1"/>
          </p:cNvGraphicFramePr>
          <p:nvPr>
            <p:extLst>
              <p:ext uri="{D42A27DB-BD31-4B8C-83A1-F6EECF244321}">
                <p14:modId xmlns:p14="http://schemas.microsoft.com/office/powerpoint/2010/main" val="806272739"/>
              </p:ext>
            </p:extLst>
          </p:nvPr>
        </p:nvGraphicFramePr>
        <p:xfrm>
          <a:off x="2759758" y="1794025"/>
          <a:ext cx="2112145" cy="370840"/>
        </p:xfrm>
        <a:graphic>
          <a:graphicData uri="http://schemas.openxmlformats.org/drawingml/2006/table">
            <a:tbl>
              <a:tblPr firstRow="1" bandRow="1">
                <a:tableStyleId>{5C22544A-7EE6-4342-B048-85BDC9FD1C3A}</a:tableStyleId>
              </a:tblPr>
              <a:tblGrid>
                <a:gridCol w="422429">
                  <a:extLst>
                    <a:ext uri="{9D8B030D-6E8A-4147-A177-3AD203B41FA5}">
                      <a16:colId xmlns:a16="http://schemas.microsoft.com/office/drawing/2014/main" val="2934307744"/>
                    </a:ext>
                  </a:extLst>
                </a:gridCol>
                <a:gridCol w="422429">
                  <a:extLst>
                    <a:ext uri="{9D8B030D-6E8A-4147-A177-3AD203B41FA5}">
                      <a16:colId xmlns:a16="http://schemas.microsoft.com/office/drawing/2014/main" val="502347073"/>
                    </a:ext>
                  </a:extLst>
                </a:gridCol>
                <a:gridCol w="422429">
                  <a:extLst>
                    <a:ext uri="{9D8B030D-6E8A-4147-A177-3AD203B41FA5}">
                      <a16:colId xmlns:a16="http://schemas.microsoft.com/office/drawing/2014/main" val="1409145098"/>
                    </a:ext>
                  </a:extLst>
                </a:gridCol>
                <a:gridCol w="422429">
                  <a:extLst>
                    <a:ext uri="{9D8B030D-6E8A-4147-A177-3AD203B41FA5}">
                      <a16:colId xmlns:a16="http://schemas.microsoft.com/office/drawing/2014/main" val="3065773266"/>
                    </a:ext>
                  </a:extLst>
                </a:gridCol>
                <a:gridCol w="422429">
                  <a:extLst>
                    <a:ext uri="{9D8B030D-6E8A-4147-A177-3AD203B41FA5}">
                      <a16:colId xmlns:a16="http://schemas.microsoft.com/office/drawing/2014/main" val="3742715526"/>
                    </a:ext>
                  </a:extLst>
                </a:gridCol>
              </a:tblGrid>
              <a:tr h="370840">
                <a:tc>
                  <a:txBody>
                    <a:bodyPr/>
                    <a:lstStyle/>
                    <a:p>
                      <a:r>
                        <a:rPr lang="en-IN" b="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r>
                        <a:rPr lang="en-IN" b="0" dirty="0">
                          <a:solidFill>
                            <a:schemeClr val="tx1"/>
                          </a:solidFill>
                        </a:rPr>
                        <a:t>a</a:t>
                      </a:r>
                      <a:r>
                        <a:rPr lang="en-IN" b="0" baseline="-25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dirty="0">
                          <a:solidFill>
                            <a:schemeClr val="tx1"/>
                          </a:solidFill>
                        </a:rPr>
                        <a:t>a</a:t>
                      </a:r>
                      <a:r>
                        <a:rPr lang="en-IN" b="0" baseline="-25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dirty="0">
                          <a:solidFill>
                            <a:schemeClr val="tx1"/>
                          </a:solidFill>
                        </a:rPr>
                        <a:t>a</a:t>
                      </a:r>
                      <a:r>
                        <a:rPr lang="en-IN" b="0" baseline="-25000" dirty="0">
                          <a:solidFill>
                            <a:schemeClr val="tx1"/>
                          </a:solidFill>
                        </a:rPr>
                        <a:t>3</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01945137"/>
                  </a:ext>
                </a:extLst>
              </a:tr>
            </a:tbl>
          </a:graphicData>
        </a:graphic>
      </p:graphicFrame>
      <p:graphicFrame>
        <p:nvGraphicFramePr>
          <p:cNvPr id="38" name="Table 37">
            <a:extLst>
              <a:ext uri="{FF2B5EF4-FFF2-40B4-BE49-F238E27FC236}">
                <a16:creationId xmlns:a16="http://schemas.microsoft.com/office/drawing/2014/main" id="{78AAF705-BE76-4DBC-B89F-44B8AD0E8A35}"/>
              </a:ext>
            </a:extLst>
          </p:cNvPr>
          <p:cNvGraphicFramePr>
            <a:graphicFrameLocks noGrp="1"/>
          </p:cNvGraphicFramePr>
          <p:nvPr>
            <p:extLst>
              <p:ext uri="{D42A27DB-BD31-4B8C-83A1-F6EECF244321}">
                <p14:modId xmlns:p14="http://schemas.microsoft.com/office/powerpoint/2010/main" val="3406182419"/>
              </p:ext>
            </p:extLst>
          </p:nvPr>
        </p:nvGraphicFramePr>
        <p:xfrm>
          <a:off x="1045450" y="2672995"/>
          <a:ext cx="2564172" cy="370840"/>
        </p:xfrm>
        <a:graphic>
          <a:graphicData uri="http://schemas.openxmlformats.org/drawingml/2006/table">
            <a:tbl>
              <a:tblPr firstRow="1" bandRow="1">
                <a:tableStyleId>{5C22544A-7EE6-4342-B048-85BDC9FD1C3A}</a:tableStyleId>
              </a:tblPr>
              <a:tblGrid>
                <a:gridCol w="427362">
                  <a:extLst>
                    <a:ext uri="{9D8B030D-6E8A-4147-A177-3AD203B41FA5}">
                      <a16:colId xmlns:a16="http://schemas.microsoft.com/office/drawing/2014/main" val="2934307744"/>
                    </a:ext>
                  </a:extLst>
                </a:gridCol>
                <a:gridCol w="427362">
                  <a:extLst>
                    <a:ext uri="{9D8B030D-6E8A-4147-A177-3AD203B41FA5}">
                      <a16:colId xmlns:a16="http://schemas.microsoft.com/office/drawing/2014/main" val="502347073"/>
                    </a:ext>
                  </a:extLst>
                </a:gridCol>
                <a:gridCol w="427362">
                  <a:extLst>
                    <a:ext uri="{9D8B030D-6E8A-4147-A177-3AD203B41FA5}">
                      <a16:colId xmlns:a16="http://schemas.microsoft.com/office/drawing/2014/main" val="1409145098"/>
                    </a:ext>
                  </a:extLst>
                </a:gridCol>
                <a:gridCol w="427362">
                  <a:extLst>
                    <a:ext uri="{9D8B030D-6E8A-4147-A177-3AD203B41FA5}">
                      <a16:colId xmlns:a16="http://schemas.microsoft.com/office/drawing/2014/main" val="3065773266"/>
                    </a:ext>
                  </a:extLst>
                </a:gridCol>
                <a:gridCol w="427362">
                  <a:extLst>
                    <a:ext uri="{9D8B030D-6E8A-4147-A177-3AD203B41FA5}">
                      <a16:colId xmlns:a16="http://schemas.microsoft.com/office/drawing/2014/main" val="3058001397"/>
                    </a:ext>
                  </a:extLst>
                </a:gridCol>
                <a:gridCol w="427362">
                  <a:extLst>
                    <a:ext uri="{9D8B030D-6E8A-4147-A177-3AD203B41FA5}">
                      <a16:colId xmlns:a16="http://schemas.microsoft.com/office/drawing/2014/main" val="2540216009"/>
                    </a:ext>
                  </a:extLst>
                </a:gridCol>
              </a:tblGrid>
              <a:tr h="370840">
                <a:tc>
                  <a:txBody>
                    <a:bodyPr/>
                    <a:lstStyle/>
                    <a:p>
                      <a:r>
                        <a:rPr lang="en-IN" b="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r>
                        <a:rPr lang="en-IN" b="0" baseline="0" dirty="0">
                          <a:solidFill>
                            <a:schemeClr val="tx1"/>
                          </a:solidFill>
                        </a:rPr>
                        <a:t>b</a:t>
                      </a:r>
                      <a:r>
                        <a:rPr lang="en-IN" b="0" baseline="-25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baseline="0" dirty="0">
                          <a:solidFill>
                            <a:schemeClr val="tx1"/>
                          </a:solidFill>
                        </a:rPr>
                        <a:t>b</a:t>
                      </a:r>
                      <a:r>
                        <a:rPr lang="en-IN" b="0" baseline="-25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baseline="0" dirty="0">
                          <a:solidFill>
                            <a:schemeClr val="tx1"/>
                          </a:solidFill>
                        </a:rPr>
                        <a:t>b</a:t>
                      </a:r>
                      <a:r>
                        <a:rPr lang="en-IN" b="0" baseline="-25000" dirty="0">
                          <a:solidFill>
                            <a:schemeClr val="tx1"/>
                          </a:solidFill>
                        </a:rPr>
                        <a:t>3</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dirty="0">
                          <a:solidFill>
                            <a:schemeClr val="tx1"/>
                          </a:solidFill>
                        </a:rPr>
                        <a:t>b</a:t>
                      </a:r>
                      <a:r>
                        <a:rPr lang="en-IN" b="0" baseline="-250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baseline="-25000" dirty="0">
                          <a:solidFill>
                            <a:schemeClr val="tx1"/>
                          </a:solidFill>
                        </a:rPr>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01945137"/>
                  </a:ext>
                </a:extLst>
              </a:tr>
            </a:tbl>
          </a:graphicData>
        </a:graphic>
      </p:graphicFrame>
      <p:cxnSp>
        <p:nvCxnSpPr>
          <p:cNvPr id="39" name="Straight Connector 38">
            <a:extLst>
              <a:ext uri="{FF2B5EF4-FFF2-40B4-BE49-F238E27FC236}">
                <a16:creationId xmlns:a16="http://schemas.microsoft.com/office/drawing/2014/main" id="{9C9BF3FE-B102-4B64-8577-1526F861B296}"/>
              </a:ext>
            </a:extLst>
          </p:cNvPr>
          <p:cNvCxnSpPr/>
          <p:nvPr/>
        </p:nvCxnSpPr>
        <p:spPr>
          <a:xfrm flipH="1">
            <a:off x="1579960" y="2164865"/>
            <a:ext cx="1787372" cy="508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757179D-66EA-470A-B989-7EFF2D4102B9}"/>
              </a:ext>
            </a:extLst>
          </p:cNvPr>
          <p:cNvCxnSpPr>
            <a:cxnSpLocks/>
          </p:cNvCxnSpPr>
          <p:nvPr/>
        </p:nvCxnSpPr>
        <p:spPr>
          <a:xfrm flipH="1">
            <a:off x="2074761" y="2157429"/>
            <a:ext cx="1827080" cy="5046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1" name="Table 40">
            <a:extLst>
              <a:ext uri="{FF2B5EF4-FFF2-40B4-BE49-F238E27FC236}">
                <a16:creationId xmlns:a16="http://schemas.microsoft.com/office/drawing/2014/main" id="{D230BA68-8E1B-4CFB-A60E-2CF0F69387F8}"/>
              </a:ext>
            </a:extLst>
          </p:cNvPr>
          <p:cNvGraphicFramePr>
            <a:graphicFrameLocks noGrp="1"/>
          </p:cNvGraphicFramePr>
          <p:nvPr>
            <p:extLst>
              <p:ext uri="{D42A27DB-BD31-4B8C-83A1-F6EECF244321}">
                <p14:modId xmlns:p14="http://schemas.microsoft.com/office/powerpoint/2010/main" val="3140002368"/>
              </p:ext>
            </p:extLst>
          </p:nvPr>
        </p:nvGraphicFramePr>
        <p:xfrm>
          <a:off x="4197176" y="4158170"/>
          <a:ext cx="1708884" cy="370840"/>
        </p:xfrm>
        <a:graphic>
          <a:graphicData uri="http://schemas.openxmlformats.org/drawingml/2006/table">
            <a:tbl>
              <a:tblPr firstRow="1" bandRow="1">
                <a:tableStyleId>{5C22544A-7EE6-4342-B048-85BDC9FD1C3A}</a:tableStyleId>
              </a:tblPr>
              <a:tblGrid>
                <a:gridCol w="427221">
                  <a:extLst>
                    <a:ext uri="{9D8B030D-6E8A-4147-A177-3AD203B41FA5}">
                      <a16:colId xmlns:a16="http://schemas.microsoft.com/office/drawing/2014/main" val="2934307744"/>
                    </a:ext>
                  </a:extLst>
                </a:gridCol>
                <a:gridCol w="427221">
                  <a:extLst>
                    <a:ext uri="{9D8B030D-6E8A-4147-A177-3AD203B41FA5}">
                      <a16:colId xmlns:a16="http://schemas.microsoft.com/office/drawing/2014/main" val="502347073"/>
                    </a:ext>
                  </a:extLst>
                </a:gridCol>
                <a:gridCol w="427221">
                  <a:extLst>
                    <a:ext uri="{9D8B030D-6E8A-4147-A177-3AD203B41FA5}">
                      <a16:colId xmlns:a16="http://schemas.microsoft.com/office/drawing/2014/main" val="1409145098"/>
                    </a:ext>
                  </a:extLst>
                </a:gridCol>
                <a:gridCol w="427221">
                  <a:extLst>
                    <a:ext uri="{9D8B030D-6E8A-4147-A177-3AD203B41FA5}">
                      <a16:colId xmlns:a16="http://schemas.microsoft.com/office/drawing/2014/main" val="3065773266"/>
                    </a:ext>
                  </a:extLst>
                </a:gridCol>
              </a:tblGrid>
              <a:tr h="370840">
                <a:tc>
                  <a:txBody>
                    <a:bodyPr/>
                    <a:lstStyle/>
                    <a:p>
                      <a:r>
                        <a:rPr lang="en-IN" b="0"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r>
                        <a:rPr lang="en-IN" b="0" baseline="0" dirty="0">
                          <a:solidFill>
                            <a:schemeClr val="tx1"/>
                          </a:solidFill>
                        </a:rPr>
                        <a:t>c</a:t>
                      </a:r>
                      <a:r>
                        <a:rPr lang="en-IN" b="0" baseline="-25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baseline="0" dirty="0">
                          <a:solidFill>
                            <a:schemeClr val="tx1"/>
                          </a:solidFill>
                        </a:rPr>
                        <a:t>c</a:t>
                      </a:r>
                      <a:r>
                        <a:rPr lang="en-IN" b="0" baseline="-25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baseline="0" dirty="0">
                          <a:solidFill>
                            <a:schemeClr val="tx1"/>
                          </a:solidFill>
                        </a:rPr>
                        <a:t>c</a:t>
                      </a:r>
                      <a:r>
                        <a:rPr lang="en-IN" b="0" baseline="-25000" dirty="0">
                          <a:solidFill>
                            <a:schemeClr val="tx1"/>
                          </a:solidFill>
                        </a:rPr>
                        <a:t>3</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01945137"/>
                  </a:ext>
                </a:extLst>
              </a:tr>
            </a:tbl>
          </a:graphicData>
        </a:graphic>
      </p:graphicFrame>
      <p:cxnSp>
        <p:nvCxnSpPr>
          <p:cNvPr id="42" name="Straight Connector 41">
            <a:extLst>
              <a:ext uri="{FF2B5EF4-FFF2-40B4-BE49-F238E27FC236}">
                <a16:creationId xmlns:a16="http://schemas.microsoft.com/office/drawing/2014/main" id="{E794EE29-CD71-406A-A1E8-537B4A831667}"/>
              </a:ext>
            </a:extLst>
          </p:cNvPr>
          <p:cNvCxnSpPr>
            <a:cxnSpLocks/>
          </p:cNvCxnSpPr>
          <p:nvPr/>
        </p:nvCxnSpPr>
        <p:spPr>
          <a:xfrm>
            <a:off x="3901377" y="2157429"/>
            <a:ext cx="947568" cy="19928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9DC57F-5874-4187-8967-27397107D9B5}"/>
              </a:ext>
            </a:extLst>
          </p:cNvPr>
          <p:cNvCxnSpPr>
            <a:cxnSpLocks/>
          </p:cNvCxnSpPr>
          <p:nvPr/>
        </p:nvCxnSpPr>
        <p:spPr>
          <a:xfrm>
            <a:off x="4300872" y="2169647"/>
            <a:ext cx="955764" cy="197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BB53E53-2CF7-4BAA-930E-FD45CD9987C7}"/>
              </a:ext>
            </a:extLst>
          </p:cNvPr>
          <p:cNvCxnSpPr>
            <a:cxnSpLocks/>
          </p:cNvCxnSpPr>
          <p:nvPr/>
        </p:nvCxnSpPr>
        <p:spPr>
          <a:xfrm>
            <a:off x="2394408" y="3043835"/>
            <a:ext cx="2862228" cy="1100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7A69D23-F118-491E-AA08-AD13211EFF61}"/>
              </a:ext>
            </a:extLst>
          </p:cNvPr>
          <p:cNvCxnSpPr>
            <a:cxnSpLocks/>
          </p:cNvCxnSpPr>
          <p:nvPr/>
        </p:nvCxnSpPr>
        <p:spPr>
          <a:xfrm>
            <a:off x="2759758" y="3043835"/>
            <a:ext cx="2895909" cy="10993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CCEDE3E-A6BE-4196-8F2C-9DB39555055F}"/>
              </a:ext>
            </a:extLst>
          </p:cNvPr>
          <p:cNvSpPr txBox="1"/>
          <p:nvPr/>
        </p:nvSpPr>
        <p:spPr>
          <a:xfrm flipH="1">
            <a:off x="4337057" y="2872447"/>
            <a:ext cx="509755" cy="369332"/>
          </a:xfrm>
          <a:prstGeom prst="rect">
            <a:avLst/>
          </a:prstGeom>
          <a:noFill/>
        </p:spPr>
        <p:txBody>
          <a:bodyPr wrap="square" rtlCol="0">
            <a:spAutoFit/>
          </a:bodyPr>
          <a:lstStyle/>
          <a:p>
            <a:r>
              <a:rPr lang="en-IN" dirty="0"/>
              <a:t>V</a:t>
            </a:r>
            <a:r>
              <a:rPr lang="en-IN" baseline="-25000" dirty="0"/>
              <a:t>R2</a:t>
            </a:r>
          </a:p>
        </p:txBody>
      </p:sp>
      <p:sp>
        <p:nvSpPr>
          <p:cNvPr id="47" name="TextBox 46">
            <a:extLst>
              <a:ext uri="{FF2B5EF4-FFF2-40B4-BE49-F238E27FC236}">
                <a16:creationId xmlns:a16="http://schemas.microsoft.com/office/drawing/2014/main" id="{15182757-5202-48E6-BF61-474C8FC43B0E}"/>
              </a:ext>
            </a:extLst>
          </p:cNvPr>
          <p:cNvSpPr txBox="1"/>
          <p:nvPr/>
        </p:nvSpPr>
        <p:spPr>
          <a:xfrm>
            <a:off x="3924922" y="3232703"/>
            <a:ext cx="537328" cy="369332"/>
          </a:xfrm>
          <a:prstGeom prst="rect">
            <a:avLst/>
          </a:prstGeom>
          <a:noFill/>
        </p:spPr>
        <p:txBody>
          <a:bodyPr wrap="square" rtlCol="0">
            <a:spAutoFit/>
          </a:bodyPr>
          <a:lstStyle/>
          <a:p>
            <a:r>
              <a:rPr lang="en-IN" dirty="0"/>
              <a:t>V</a:t>
            </a:r>
            <a:r>
              <a:rPr lang="en-IN" baseline="-25000" dirty="0"/>
              <a:t>R3</a:t>
            </a:r>
          </a:p>
        </p:txBody>
      </p:sp>
      <p:graphicFrame>
        <p:nvGraphicFramePr>
          <p:cNvPr id="48" name="Table 47">
            <a:extLst>
              <a:ext uri="{FF2B5EF4-FFF2-40B4-BE49-F238E27FC236}">
                <a16:creationId xmlns:a16="http://schemas.microsoft.com/office/drawing/2014/main" id="{F5461C02-08B0-4357-B578-34D842920D8C}"/>
              </a:ext>
            </a:extLst>
          </p:cNvPr>
          <p:cNvGraphicFramePr>
            <a:graphicFrameLocks noGrp="1"/>
          </p:cNvGraphicFramePr>
          <p:nvPr>
            <p:extLst>
              <p:ext uri="{D42A27DB-BD31-4B8C-83A1-F6EECF244321}">
                <p14:modId xmlns:p14="http://schemas.microsoft.com/office/powerpoint/2010/main" val="3789642040"/>
              </p:ext>
            </p:extLst>
          </p:nvPr>
        </p:nvGraphicFramePr>
        <p:xfrm>
          <a:off x="1050888" y="5082232"/>
          <a:ext cx="1708872" cy="370840"/>
        </p:xfrm>
        <a:graphic>
          <a:graphicData uri="http://schemas.openxmlformats.org/drawingml/2006/table">
            <a:tbl>
              <a:tblPr firstRow="1" bandRow="1">
                <a:tableStyleId>{5C22544A-7EE6-4342-B048-85BDC9FD1C3A}</a:tableStyleId>
              </a:tblPr>
              <a:tblGrid>
                <a:gridCol w="427218">
                  <a:extLst>
                    <a:ext uri="{9D8B030D-6E8A-4147-A177-3AD203B41FA5}">
                      <a16:colId xmlns:a16="http://schemas.microsoft.com/office/drawing/2014/main" val="2934307744"/>
                    </a:ext>
                  </a:extLst>
                </a:gridCol>
                <a:gridCol w="427218">
                  <a:extLst>
                    <a:ext uri="{9D8B030D-6E8A-4147-A177-3AD203B41FA5}">
                      <a16:colId xmlns:a16="http://schemas.microsoft.com/office/drawing/2014/main" val="502347073"/>
                    </a:ext>
                  </a:extLst>
                </a:gridCol>
                <a:gridCol w="427218">
                  <a:extLst>
                    <a:ext uri="{9D8B030D-6E8A-4147-A177-3AD203B41FA5}">
                      <a16:colId xmlns:a16="http://schemas.microsoft.com/office/drawing/2014/main" val="1409145098"/>
                    </a:ext>
                  </a:extLst>
                </a:gridCol>
                <a:gridCol w="427218">
                  <a:extLst>
                    <a:ext uri="{9D8B030D-6E8A-4147-A177-3AD203B41FA5}">
                      <a16:colId xmlns:a16="http://schemas.microsoft.com/office/drawing/2014/main" val="2825500905"/>
                    </a:ext>
                  </a:extLst>
                </a:gridCol>
              </a:tblGrid>
              <a:tr h="370840">
                <a:tc>
                  <a:txBody>
                    <a:bodyPr/>
                    <a:lstStyle/>
                    <a:p>
                      <a:r>
                        <a:rPr lang="en-IN" b="0" dirty="0">
                          <a:solidFill>
                            <a:schemeClr val="tx1"/>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r>
                        <a:rPr lang="en-IN" b="0" baseline="0" dirty="0">
                          <a:solidFill>
                            <a:schemeClr val="tx1"/>
                          </a:solidFill>
                        </a:rPr>
                        <a:t>d</a:t>
                      </a:r>
                      <a:r>
                        <a:rPr lang="en-IN" b="0" baseline="-25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baseline="0" dirty="0">
                          <a:solidFill>
                            <a:schemeClr val="tx1"/>
                          </a:solidFill>
                        </a:rPr>
                        <a:t>d</a:t>
                      </a:r>
                      <a:r>
                        <a:rPr lang="en-IN" b="0" baseline="-25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baseline="0" dirty="0">
                          <a:solidFill>
                            <a:schemeClr val="tx1"/>
                          </a:solidFill>
                        </a:rPr>
                        <a:t>d</a:t>
                      </a:r>
                      <a:r>
                        <a:rPr lang="en-IN" b="0" baseline="-250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01945137"/>
                  </a:ext>
                </a:extLst>
              </a:tr>
            </a:tbl>
          </a:graphicData>
        </a:graphic>
      </p:graphicFrame>
      <p:cxnSp>
        <p:nvCxnSpPr>
          <p:cNvPr id="49" name="Straight Connector 48">
            <a:extLst>
              <a:ext uri="{FF2B5EF4-FFF2-40B4-BE49-F238E27FC236}">
                <a16:creationId xmlns:a16="http://schemas.microsoft.com/office/drawing/2014/main" id="{3B2848A4-679C-4376-973F-71FD485D6223}"/>
              </a:ext>
            </a:extLst>
          </p:cNvPr>
          <p:cNvCxnSpPr>
            <a:cxnSpLocks/>
          </p:cNvCxnSpPr>
          <p:nvPr/>
        </p:nvCxnSpPr>
        <p:spPr>
          <a:xfrm>
            <a:off x="1579960" y="3036662"/>
            <a:ext cx="95307" cy="20455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F04EC2A-6B33-4751-9C45-AB8FC115D18F}"/>
              </a:ext>
            </a:extLst>
          </p:cNvPr>
          <p:cNvCxnSpPr/>
          <p:nvPr/>
        </p:nvCxnSpPr>
        <p:spPr>
          <a:xfrm flipH="1">
            <a:off x="2074761" y="3036662"/>
            <a:ext cx="319647" cy="20455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1" name="Table 50">
            <a:extLst>
              <a:ext uri="{FF2B5EF4-FFF2-40B4-BE49-F238E27FC236}">
                <a16:creationId xmlns:a16="http://schemas.microsoft.com/office/drawing/2014/main" id="{4E48250B-9935-4FE9-B2CD-71B6D718429E}"/>
              </a:ext>
            </a:extLst>
          </p:cNvPr>
          <p:cNvGraphicFramePr>
            <a:graphicFrameLocks noGrp="1"/>
          </p:cNvGraphicFramePr>
          <p:nvPr>
            <p:extLst>
              <p:ext uri="{D42A27DB-BD31-4B8C-83A1-F6EECF244321}">
                <p14:modId xmlns:p14="http://schemas.microsoft.com/office/powerpoint/2010/main" val="2700317401"/>
              </p:ext>
            </p:extLst>
          </p:nvPr>
        </p:nvGraphicFramePr>
        <p:xfrm>
          <a:off x="2139819" y="5948106"/>
          <a:ext cx="2322431" cy="370840"/>
        </p:xfrm>
        <a:graphic>
          <a:graphicData uri="http://schemas.openxmlformats.org/drawingml/2006/table">
            <a:tbl>
              <a:tblPr firstRow="1" bandRow="1">
                <a:tableStyleId>{5C22544A-7EE6-4342-B048-85BDC9FD1C3A}</a:tableStyleId>
              </a:tblPr>
              <a:tblGrid>
                <a:gridCol w="580609">
                  <a:extLst>
                    <a:ext uri="{9D8B030D-6E8A-4147-A177-3AD203B41FA5}">
                      <a16:colId xmlns:a16="http://schemas.microsoft.com/office/drawing/2014/main" val="2934307744"/>
                    </a:ext>
                  </a:extLst>
                </a:gridCol>
                <a:gridCol w="418698">
                  <a:extLst>
                    <a:ext uri="{9D8B030D-6E8A-4147-A177-3AD203B41FA5}">
                      <a16:colId xmlns:a16="http://schemas.microsoft.com/office/drawing/2014/main" val="502347073"/>
                    </a:ext>
                  </a:extLst>
                </a:gridCol>
                <a:gridCol w="405352">
                  <a:extLst>
                    <a:ext uri="{9D8B030D-6E8A-4147-A177-3AD203B41FA5}">
                      <a16:colId xmlns:a16="http://schemas.microsoft.com/office/drawing/2014/main" val="1409145098"/>
                    </a:ext>
                  </a:extLst>
                </a:gridCol>
                <a:gridCol w="917772">
                  <a:extLst>
                    <a:ext uri="{9D8B030D-6E8A-4147-A177-3AD203B41FA5}">
                      <a16:colId xmlns:a16="http://schemas.microsoft.com/office/drawing/2014/main" val="1230219344"/>
                    </a:ext>
                  </a:extLst>
                </a:gridCol>
              </a:tblGrid>
              <a:tr h="370840">
                <a:tc>
                  <a:txBody>
                    <a:bodyPr/>
                    <a:lstStyle/>
                    <a:p>
                      <a:r>
                        <a:rPr lang="en-IN" b="0"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r>
                        <a:rPr lang="en-IN" b="0" baseline="0" dirty="0">
                          <a:solidFill>
                            <a:schemeClr val="tx1"/>
                          </a:solidFill>
                        </a:rPr>
                        <a:t>e</a:t>
                      </a:r>
                      <a:r>
                        <a:rPr lang="en-IN" b="0" baseline="-25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baseline="0" dirty="0">
                          <a:solidFill>
                            <a:schemeClr val="tx1"/>
                          </a:solidFill>
                        </a:rPr>
                        <a:t>e</a:t>
                      </a:r>
                      <a:r>
                        <a:rPr lang="en-IN" b="0" baseline="-25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b="0" baseline="-25000" dirty="0">
                          <a:solidFill>
                            <a:schemeClr val="tx1"/>
                          </a:solidFill>
                        </a:rPr>
                        <a:t>IRON 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01945137"/>
                  </a:ext>
                </a:extLst>
              </a:tr>
            </a:tbl>
          </a:graphicData>
        </a:graphic>
      </p:graphicFrame>
      <p:cxnSp>
        <p:nvCxnSpPr>
          <p:cNvPr id="52" name="Straight Connector 51">
            <a:extLst>
              <a:ext uri="{FF2B5EF4-FFF2-40B4-BE49-F238E27FC236}">
                <a16:creationId xmlns:a16="http://schemas.microsoft.com/office/drawing/2014/main" id="{C2F5F375-9510-4891-B049-3690358CDE49}"/>
              </a:ext>
            </a:extLst>
          </p:cNvPr>
          <p:cNvCxnSpPr>
            <a:cxnSpLocks/>
          </p:cNvCxnSpPr>
          <p:nvPr/>
        </p:nvCxnSpPr>
        <p:spPr>
          <a:xfrm>
            <a:off x="1675267" y="5453072"/>
            <a:ext cx="1218762" cy="495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A15C642-1915-4051-80DD-A9F7B915AD5D}"/>
              </a:ext>
            </a:extLst>
          </p:cNvPr>
          <p:cNvCxnSpPr>
            <a:cxnSpLocks/>
            <a:endCxn id="51" idx="0"/>
          </p:cNvCxnSpPr>
          <p:nvPr/>
        </p:nvCxnSpPr>
        <p:spPr>
          <a:xfrm>
            <a:off x="2525170" y="5453072"/>
            <a:ext cx="775864" cy="495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623ED5D-A94B-4B6C-A00D-4CE81FEDB926}"/>
              </a:ext>
            </a:extLst>
          </p:cNvPr>
          <p:cNvSpPr txBox="1"/>
          <p:nvPr/>
        </p:nvSpPr>
        <p:spPr>
          <a:xfrm>
            <a:off x="2348138" y="5489210"/>
            <a:ext cx="537328" cy="369332"/>
          </a:xfrm>
          <a:prstGeom prst="rect">
            <a:avLst/>
          </a:prstGeom>
          <a:noFill/>
        </p:spPr>
        <p:txBody>
          <a:bodyPr wrap="square" rtlCol="0">
            <a:spAutoFit/>
          </a:bodyPr>
          <a:lstStyle/>
          <a:p>
            <a:r>
              <a:rPr lang="en-IN" dirty="0"/>
              <a:t>V</a:t>
            </a:r>
            <a:r>
              <a:rPr lang="en-IN" baseline="-25000" dirty="0"/>
              <a:t>R4</a:t>
            </a:r>
          </a:p>
        </p:txBody>
      </p:sp>
      <p:sp>
        <p:nvSpPr>
          <p:cNvPr id="55" name="TextBox 54">
            <a:extLst>
              <a:ext uri="{FF2B5EF4-FFF2-40B4-BE49-F238E27FC236}">
                <a16:creationId xmlns:a16="http://schemas.microsoft.com/office/drawing/2014/main" id="{561EE674-E91D-4A83-BE0C-9D020ADC3470}"/>
              </a:ext>
            </a:extLst>
          </p:cNvPr>
          <p:cNvSpPr txBox="1"/>
          <p:nvPr/>
        </p:nvSpPr>
        <p:spPr>
          <a:xfrm>
            <a:off x="1692419" y="3868487"/>
            <a:ext cx="537328" cy="369332"/>
          </a:xfrm>
          <a:prstGeom prst="rect">
            <a:avLst/>
          </a:prstGeom>
          <a:noFill/>
        </p:spPr>
        <p:txBody>
          <a:bodyPr wrap="square" rtlCol="0">
            <a:spAutoFit/>
          </a:bodyPr>
          <a:lstStyle/>
          <a:p>
            <a:r>
              <a:rPr lang="en-IN" dirty="0"/>
              <a:t>V</a:t>
            </a:r>
            <a:r>
              <a:rPr lang="en-IN" baseline="-25000" dirty="0"/>
              <a:t>R5</a:t>
            </a:r>
          </a:p>
        </p:txBody>
      </p:sp>
      <p:cxnSp>
        <p:nvCxnSpPr>
          <p:cNvPr id="56" name="Straight Connector 55">
            <a:extLst>
              <a:ext uri="{FF2B5EF4-FFF2-40B4-BE49-F238E27FC236}">
                <a16:creationId xmlns:a16="http://schemas.microsoft.com/office/drawing/2014/main" id="{ED06F150-2A54-4F33-9616-327E9DED39E5}"/>
              </a:ext>
            </a:extLst>
          </p:cNvPr>
          <p:cNvCxnSpPr>
            <a:cxnSpLocks/>
            <a:stCxn id="62" idx="0"/>
          </p:cNvCxnSpPr>
          <p:nvPr/>
        </p:nvCxnSpPr>
        <p:spPr>
          <a:xfrm flipH="1">
            <a:off x="2894029" y="2121906"/>
            <a:ext cx="506243" cy="382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0EF3771-7CFC-49D7-8BDC-7D5CCD72C513}"/>
              </a:ext>
            </a:extLst>
          </p:cNvPr>
          <p:cNvCxnSpPr>
            <a:cxnSpLocks/>
            <a:endCxn id="51" idx="0"/>
          </p:cNvCxnSpPr>
          <p:nvPr/>
        </p:nvCxnSpPr>
        <p:spPr>
          <a:xfrm flipH="1">
            <a:off x="3301034" y="2164865"/>
            <a:ext cx="591780" cy="37832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B4F19FF0-944A-48D9-B7DA-4C4645A1E9F9}"/>
              </a:ext>
            </a:extLst>
          </p:cNvPr>
          <p:cNvSpPr txBox="1"/>
          <p:nvPr/>
        </p:nvSpPr>
        <p:spPr>
          <a:xfrm>
            <a:off x="3085200" y="4291038"/>
            <a:ext cx="537328" cy="369332"/>
          </a:xfrm>
          <a:prstGeom prst="rect">
            <a:avLst/>
          </a:prstGeom>
          <a:noFill/>
        </p:spPr>
        <p:txBody>
          <a:bodyPr wrap="square" rtlCol="0">
            <a:spAutoFit/>
          </a:bodyPr>
          <a:lstStyle/>
          <a:p>
            <a:r>
              <a:rPr lang="en-IN" dirty="0"/>
              <a:t>V</a:t>
            </a:r>
            <a:r>
              <a:rPr lang="en-IN" baseline="-25000" dirty="0"/>
              <a:t>R6</a:t>
            </a:r>
          </a:p>
        </p:txBody>
      </p:sp>
      <p:sp>
        <p:nvSpPr>
          <p:cNvPr id="59" name="Rectangle 58">
            <a:extLst>
              <a:ext uri="{FF2B5EF4-FFF2-40B4-BE49-F238E27FC236}">
                <a16:creationId xmlns:a16="http://schemas.microsoft.com/office/drawing/2014/main" id="{D6F036DD-BEA4-4214-B83F-4023D1805C95}"/>
              </a:ext>
            </a:extLst>
          </p:cNvPr>
          <p:cNvSpPr/>
          <p:nvPr/>
        </p:nvSpPr>
        <p:spPr>
          <a:xfrm>
            <a:off x="2695607" y="1425341"/>
            <a:ext cx="1793953" cy="369332"/>
          </a:xfrm>
          <a:prstGeom prst="rect">
            <a:avLst/>
          </a:prstGeom>
        </p:spPr>
        <p:txBody>
          <a:bodyPr wrap="none">
            <a:spAutoFit/>
          </a:bodyPr>
          <a:lstStyle/>
          <a:p>
            <a:r>
              <a:rPr lang="en-IN" b="1" dirty="0"/>
              <a:t>product quantity</a:t>
            </a:r>
            <a:endParaRPr lang="en-IN" dirty="0"/>
          </a:p>
        </p:txBody>
      </p:sp>
      <p:sp>
        <p:nvSpPr>
          <p:cNvPr id="60" name="Rectangle 59">
            <a:extLst>
              <a:ext uri="{FF2B5EF4-FFF2-40B4-BE49-F238E27FC236}">
                <a16:creationId xmlns:a16="http://schemas.microsoft.com/office/drawing/2014/main" id="{E8467828-DA4E-4135-BA32-433B9230CE51}"/>
              </a:ext>
            </a:extLst>
          </p:cNvPr>
          <p:cNvSpPr/>
          <p:nvPr/>
        </p:nvSpPr>
        <p:spPr>
          <a:xfrm>
            <a:off x="682664" y="2255004"/>
            <a:ext cx="1459438" cy="369332"/>
          </a:xfrm>
          <a:prstGeom prst="rect">
            <a:avLst/>
          </a:prstGeom>
        </p:spPr>
        <p:txBody>
          <a:bodyPr wrap="none">
            <a:spAutoFit/>
          </a:bodyPr>
          <a:lstStyle/>
          <a:p>
            <a:r>
              <a:rPr lang="en-IN" b="1" dirty="0"/>
              <a:t>product price</a:t>
            </a:r>
            <a:endParaRPr lang="en-IN" dirty="0"/>
          </a:p>
        </p:txBody>
      </p:sp>
      <p:sp>
        <p:nvSpPr>
          <p:cNvPr id="61" name="Rectangle 60">
            <a:extLst>
              <a:ext uri="{FF2B5EF4-FFF2-40B4-BE49-F238E27FC236}">
                <a16:creationId xmlns:a16="http://schemas.microsoft.com/office/drawing/2014/main" id="{AE25F3BA-213D-4A30-AF57-6342ECC46370}"/>
              </a:ext>
            </a:extLst>
          </p:cNvPr>
          <p:cNvSpPr/>
          <p:nvPr/>
        </p:nvSpPr>
        <p:spPr>
          <a:xfrm>
            <a:off x="3926203" y="5621953"/>
            <a:ext cx="1526765" cy="369332"/>
          </a:xfrm>
          <a:prstGeom prst="rect">
            <a:avLst/>
          </a:prstGeom>
        </p:spPr>
        <p:txBody>
          <a:bodyPr wrap="none">
            <a:spAutoFit/>
          </a:bodyPr>
          <a:lstStyle/>
          <a:p>
            <a:r>
              <a:rPr lang="en-IN" b="1" dirty="0"/>
              <a:t>product name</a:t>
            </a:r>
            <a:endParaRPr lang="en-IN" dirty="0"/>
          </a:p>
        </p:txBody>
      </p:sp>
      <p:sp>
        <p:nvSpPr>
          <p:cNvPr id="62" name="Rectangle 61">
            <a:extLst>
              <a:ext uri="{FF2B5EF4-FFF2-40B4-BE49-F238E27FC236}">
                <a16:creationId xmlns:a16="http://schemas.microsoft.com/office/drawing/2014/main" id="{9C0238CC-2AEB-4808-8ECD-1A4841DEA8A0}"/>
              </a:ext>
            </a:extLst>
          </p:cNvPr>
          <p:cNvSpPr/>
          <p:nvPr/>
        </p:nvSpPr>
        <p:spPr>
          <a:xfrm>
            <a:off x="3190920" y="2121906"/>
            <a:ext cx="418704" cy="369332"/>
          </a:xfrm>
          <a:prstGeom prst="rect">
            <a:avLst/>
          </a:prstGeom>
        </p:spPr>
        <p:txBody>
          <a:bodyPr wrap="none">
            <a:spAutoFit/>
          </a:bodyPr>
          <a:lstStyle/>
          <a:p>
            <a:r>
              <a:rPr lang="en-IN" dirty="0"/>
              <a:t>10</a:t>
            </a:r>
          </a:p>
        </p:txBody>
      </p:sp>
      <p:sp>
        <p:nvSpPr>
          <p:cNvPr id="63" name="Rectangle 62">
            <a:extLst>
              <a:ext uri="{FF2B5EF4-FFF2-40B4-BE49-F238E27FC236}">
                <a16:creationId xmlns:a16="http://schemas.microsoft.com/office/drawing/2014/main" id="{50B59DAF-9ABD-4450-B38A-1D44D1AE4E22}"/>
              </a:ext>
            </a:extLst>
          </p:cNvPr>
          <p:cNvSpPr/>
          <p:nvPr/>
        </p:nvSpPr>
        <p:spPr>
          <a:xfrm>
            <a:off x="3576684" y="2124815"/>
            <a:ext cx="418704" cy="369332"/>
          </a:xfrm>
          <a:prstGeom prst="rect">
            <a:avLst/>
          </a:prstGeom>
        </p:spPr>
        <p:txBody>
          <a:bodyPr wrap="none">
            <a:spAutoFit/>
          </a:bodyPr>
          <a:lstStyle/>
          <a:p>
            <a:r>
              <a:rPr lang="en-IN" dirty="0"/>
              <a:t>20</a:t>
            </a:r>
          </a:p>
        </p:txBody>
      </p:sp>
      <p:sp>
        <p:nvSpPr>
          <p:cNvPr id="64" name="Rectangle 63">
            <a:extLst>
              <a:ext uri="{FF2B5EF4-FFF2-40B4-BE49-F238E27FC236}">
                <a16:creationId xmlns:a16="http://schemas.microsoft.com/office/drawing/2014/main" id="{FE44AAF1-7E03-4390-AF72-F4ED771B5093}"/>
              </a:ext>
            </a:extLst>
          </p:cNvPr>
          <p:cNvSpPr/>
          <p:nvPr/>
        </p:nvSpPr>
        <p:spPr>
          <a:xfrm>
            <a:off x="4013223" y="2124815"/>
            <a:ext cx="418704" cy="369332"/>
          </a:xfrm>
          <a:prstGeom prst="rect">
            <a:avLst/>
          </a:prstGeom>
        </p:spPr>
        <p:txBody>
          <a:bodyPr wrap="none">
            <a:spAutoFit/>
          </a:bodyPr>
          <a:lstStyle/>
          <a:p>
            <a:r>
              <a:rPr lang="en-IN" dirty="0"/>
              <a:t>55</a:t>
            </a:r>
          </a:p>
        </p:txBody>
      </p:sp>
      <p:sp>
        <p:nvSpPr>
          <p:cNvPr id="65" name="Rectangle 64">
            <a:extLst>
              <a:ext uri="{FF2B5EF4-FFF2-40B4-BE49-F238E27FC236}">
                <a16:creationId xmlns:a16="http://schemas.microsoft.com/office/drawing/2014/main" id="{130D0F50-D26A-4018-BBC2-BB27CF7AE784}"/>
              </a:ext>
            </a:extLst>
          </p:cNvPr>
          <p:cNvSpPr/>
          <p:nvPr/>
        </p:nvSpPr>
        <p:spPr>
          <a:xfrm>
            <a:off x="1464727" y="3019783"/>
            <a:ext cx="418704" cy="369332"/>
          </a:xfrm>
          <a:prstGeom prst="rect">
            <a:avLst/>
          </a:prstGeom>
        </p:spPr>
        <p:txBody>
          <a:bodyPr wrap="none">
            <a:spAutoFit/>
          </a:bodyPr>
          <a:lstStyle/>
          <a:p>
            <a:r>
              <a:rPr lang="en-IN" dirty="0"/>
              <a:t>50</a:t>
            </a:r>
          </a:p>
        </p:txBody>
      </p:sp>
      <p:sp>
        <p:nvSpPr>
          <p:cNvPr id="66" name="Rectangle 65">
            <a:extLst>
              <a:ext uri="{FF2B5EF4-FFF2-40B4-BE49-F238E27FC236}">
                <a16:creationId xmlns:a16="http://schemas.microsoft.com/office/drawing/2014/main" id="{E1880B01-4237-406D-9D92-EFE35A2755EE}"/>
              </a:ext>
            </a:extLst>
          </p:cNvPr>
          <p:cNvSpPr/>
          <p:nvPr/>
        </p:nvSpPr>
        <p:spPr>
          <a:xfrm>
            <a:off x="1784533" y="3019783"/>
            <a:ext cx="418704" cy="369332"/>
          </a:xfrm>
          <a:prstGeom prst="rect">
            <a:avLst/>
          </a:prstGeom>
        </p:spPr>
        <p:txBody>
          <a:bodyPr wrap="none">
            <a:spAutoFit/>
          </a:bodyPr>
          <a:lstStyle/>
          <a:p>
            <a:r>
              <a:rPr lang="en-IN" dirty="0"/>
              <a:t>70</a:t>
            </a:r>
          </a:p>
        </p:txBody>
      </p:sp>
      <p:sp>
        <p:nvSpPr>
          <p:cNvPr id="67" name="Rectangle 66">
            <a:extLst>
              <a:ext uri="{FF2B5EF4-FFF2-40B4-BE49-F238E27FC236}">
                <a16:creationId xmlns:a16="http://schemas.microsoft.com/office/drawing/2014/main" id="{E0C9FB89-5242-421B-BF73-B165D5925531}"/>
              </a:ext>
            </a:extLst>
          </p:cNvPr>
          <p:cNvSpPr/>
          <p:nvPr/>
        </p:nvSpPr>
        <p:spPr>
          <a:xfrm>
            <a:off x="2226264" y="6292225"/>
            <a:ext cx="900568" cy="369332"/>
          </a:xfrm>
          <a:prstGeom prst="rect">
            <a:avLst/>
          </a:prstGeom>
        </p:spPr>
        <p:txBody>
          <a:bodyPr wrap="none">
            <a:spAutoFit/>
          </a:bodyPr>
          <a:lstStyle/>
          <a:p>
            <a:r>
              <a:rPr lang="en-IN" dirty="0"/>
              <a:t>PETROL</a:t>
            </a:r>
          </a:p>
        </p:txBody>
      </p:sp>
      <p:sp>
        <p:nvSpPr>
          <p:cNvPr id="68" name="Rectangle 67">
            <a:extLst>
              <a:ext uri="{FF2B5EF4-FFF2-40B4-BE49-F238E27FC236}">
                <a16:creationId xmlns:a16="http://schemas.microsoft.com/office/drawing/2014/main" id="{ED9E61DD-598E-4B62-8642-3F5037673D23}"/>
              </a:ext>
            </a:extLst>
          </p:cNvPr>
          <p:cNvSpPr/>
          <p:nvPr/>
        </p:nvSpPr>
        <p:spPr>
          <a:xfrm>
            <a:off x="3101085" y="6279313"/>
            <a:ext cx="810799" cy="369332"/>
          </a:xfrm>
          <a:prstGeom prst="rect">
            <a:avLst/>
          </a:prstGeom>
        </p:spPr>
        <p:txBody>
          <a:bodyPr wrap="none">
            <a:spAutoFit/>
          </a:bodyPr>
          <a:lstStyle/>
          <a:p>
            <a:r>
              <a:rPr lang="en-IN" dirty="0"/>
              <a:t>DIESEL</a:t>
            </a:r>
          </a:p>
        </p:txBody>
      </p:sp>
      <p:cxnSp>
        <p:nvCxnSpPr>
          <p:cNvPr id="69" name="Straight Connector 68">
            <a:extLst>
              <a:ext uri="{FF2B5EF4-FFF2-40B4-BE49-F238E27FC236}">
                <a16:creationId xmlns:a16="http://schemas.microsoft.com/office/drawing/2014/main" id="{77C9E7FB-4794-4CFA-889A-5A24E56F1F14}"/>
              </a:ext>
            </a:extLst>
          </p:cNvPr>
          <p:cNvCxnSpPr/>
          <p:nvPr/>
        </p:nvCxnSpPr>
        <p:spPr>
          <a:xfrm flipH="1">
            <a:off x="3400272" y="2157429"/>
            <a:ext cx="1289313" cy="5155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F4DDA07-4378-4FFF-A89D-C44B8EBA0F13}"/>
              </a:ext>
            </a:extLst>
          </p:cNvPr>
          <p:cNvCxnSpPr/>
          <p:nvPr/>
        </p:nvCxnSpPr>
        <p:spPr>
          <a:xfrm flipH="1">
            <a:off x="3924922" y="2164865"/>
            <a:ext cx="764663" cy="37832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C7C7974-CA0A-40D8-AB96-BF1228CB442B}"/>
              </a:ext>
            </a:extLst>
          </p:cNvPr>
          <p:cNvSpPr txBox="1"/>
          <p:nvPr/>
        </p:nvSpPr>
        <p:spPr>
          <a:xfrm>
            <a:off x="6919274" y="565608"/>
            <a:ext cx="4926470" cy="5909310"/>
          </a:xfrm>
          <a:prstGeom prst="rect">
            <a:avLst/>
          </a:prstGeom>
          <a:noFill/>
        </p:spPr>
        <p:txBody>
          <a:bodyPr wrap="square" rtlCol="0">
            <a:spAutoFit/>
          </a:bodyPr>
          <a:lstStyle/>
          <a:p>
            <a:r>
              <a:rPr lang="en-IN" dirty="0"/>
              <a:t>Although, the output of the entire product is the KG, but as you can see it obviously can not be directly used by the end customer.</a:t>
            </a:r>
          </a:p>
          <a:p>
            <a:endParaRPr lang="en-IN" dirty="0"/>
          </a:p>
          <a:p>
            <a:r>
              <a:rPr lang="en-IN" dirty="0"/>
              <a:t>Therefore, a Database Service needs to be built and wrapped around the KG for ease of usage. The DB service will treat the KG as its persistent storage and will have a query language very similar to SQL. Below are few sample queries – </a:t>
            </a:r>
          </a:p>
          <a:p>
            <a:endParaRPr lang="en-IN" dirty="0"/>
          </a:p>
          <a:p>
            <a:r>
              <a:rPr lang="en-IN" dirty="0">
                <a:latin typeface="Consolas" panose="020B0609020204030204" pitchFamily="49" charset="0"/>
              </a:rPr>
              <a:t>SELECT “product price” WHERE “product quantity” IS &gt; 15</a:t>
            </a:r>
          </a:p>
          <a:p>
            <a:endParaRPr lang="en-IN" dirty="0">
              <a:latin typeface="Consolas" panose="020B0609020204030204" pitchFamily="49" charset="0"/>
            </a:endParaRPr>
          </a:p>
          <a:p>
            <a:r>
              <a:rPr lang="en-IN" dirty="0">
                <a:latin typeface="Consolas" panose="020B0609020204030204" pitchFamily="49" charset="0"/>
              </a:rPr>
              <a:t>Answer: 70 </a:t>
            </a:r>
          </a:p>
          <a:p>
            <a:endParaRPr lang="en-IN" dirty="0">
              <a:latin typeface="Consolas" panose="020B0609020204030204" pitchFamily="49" charset="0"/>
            </a:endParaRPr>
          </a:p>
          <a:p>
            <a:r>
              <a:rPr lang="en-IN" dirty="0">
                <a:latin typeface="Consolas" panose="020B0609020204030204" pitchFamily="49" charset="0"/>
              </a:rPr>
              <a:t>SELECT “product price” and “product name” WHERE “product quantity” IS &gt; 15</a:t>
            </a:r>
          </a:p>
          <a:p>
            <a:endParaRPr lang="en-IN" dirty="0">
              <a:latin typeface="Consolas" panose="020B0609020204030204" pitchFamily="49" charset="0"/>
            </a:endParaRPr>
          </a:p>
          <a:p>
            <a:r>
              <a:rPr lang="en-IN" dirty="0">
                <a:latin typeface="Consolas" panose="020B0609020204030204" pitchFamily="49" charset="0"/>
              </a:rPr>
              <a:t>Answer: 70, PETROL </a:t>
            </a:r>
          </a:p>
          <a:p>
            <a:endParaRPr lang="en-IN" dirty="0"/>
          </a:p>
        </p:txBody>
      </p:sp>
    </p:spTree>
    <p:extLst>
      <p:ext uri="{BB962C8B-B14F-4D97-AF65-F5344CB8AC3E}">
        <p14:creationId xmlns:p14="http://schemas.microsoft.com/office/powerpoint/2010/main" val="2436504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5056</TotalTime>
  <Words>987</Words>
  <Application>Microsoft Office PowerPoint</Application>
  <PresentationFormat>Widescreen</PresentationFormat>
  <Paragraphs>255</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Agency FB</vt:lpstr>
      <vt:lpstr>Arial</vt:lpstr>
      <vt:lpstr>Calibri</vt:lpstr>
      <vt:lpstr>Calibri Light</vt:lpstr>
      <vt:lpstr>Cambria Math</vt:lpstr>
      <vt:lpstr>Consolas</vt:lpstr>
      <vt:lpstr>Wingdings</vt:lpstr>
      <vt:lpstr>Office Theme</vt:lpstr>
      <vt:lpstr>Text2KG – Design Document</vt:lpstr>
      <vt:lpstr>High Level Design</vt:lpstr>
      <vt:lpstr>Corpus Management Service</vt:lpstr>
      <vt:lpstr>Embedding Service</vt:lpstr>
      <vt:lpstr>Latent Knowledge Extraction Service</vt:lpstr>
      <vt:lpstr>KG Generation Service</vt:lpstr>
      <vt:lpstr>Doc2KG Embedding Service</vt:lpstr>
      <vt:lpstr>Doc2KG Embedding Service (continued …)</vt:lpstr>
      <vt:lpstr>KG Database Service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Text2KG – Design Document</dc:title>
  <dc:creator>Biswapratap Chatterjee</dc:creator>
  <cp:lastModifiedBy>Biswapratap Chatterjee</cp:lastModifiedBy>
  <cp:revision>77</cp:revision>
  <dcterms:created xsi:type="dcterms:W3CDTF">2019-07-04T05:58:53Z</dcterms:created>
  <dcterms:modified xsi:type="dcterms:W3CDTF">2019-07-09T05:56:32Z</dcterms:modified>
</cp:coreProperties>
</file>