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E543E24-379D-4B3B-9183-D97806A38DC6}">
  <a:tblStyle styleName="Table_0" styleId="{1E543E24-379D-4B3B-9183-D97806A38DC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Machine-to-Machine" Type="http://schemas.openxmlformats.org/officeDocument/2006/relationships/hyperlink" TargetMode="External" Id="rId4"/><Relationship Target="http://en.wikipedia.org/wiki/Machine-to-Machine" Type="http://schemas.openxmlformats.org/officeDocument/2006/relationships/hyperlink" TargetMode="External" Id="rId3"/><Relationship Target="http://en.wikipedia.org/wiki/Computer_network" Type="http://schemas.openxmlformats.org/officeDocument/2006/relationships/hyperlink" TargetMode="External" Id="rId6"/><Relationship Target="http://en.wikipedia.org/wiki/Computer_network" Type="http://schemas.openxmlformats.org/officeDocument/2006/relationships/hyperlink" TargetMode="External" Id="rId5"/><Relationship Target="../media/image00.gif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create a class which extends application</a:t>
            </a:r>
          </a:p>
          <a:p>
            <a:pPr rtl="0" lvl="0">
              <a:buNone/>
            </a:pPr>
            <a:r>
              <a:rPr lang="en"/>
              <a:t>@ApplicationPath("/resty")</a:t>
            </a:r>
          </a:p>
          <a:p>
            <a:pPr rtl="0" lvl="0">
              <a:buNone/>
            </a:pPr>
            <a:r>
              <a:rPr lang="en"/>
              <a:t>public class WSApplication extends Application {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deploy on JBOSS and test with RestClient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Web services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
</a:t>
            </a:r>
            <a:r>
              <a:rPr u="sng" b="1" sz="1800" lang="en">
                <a:solidFill>
                  <a:srgbClr val="000000"/>
                </a:solidFill>
              </a:rPr>
              <a:t>Web Service</a:t>
            </a:r>
            <a:r>
              <a:rPr b="1" sz="1800" lang="en">
                <a:solidFill>
                  <a:srgbClr val="000000"/>
                </a:solidFill>
              </a:rPr>
              <a:t>:</a:t>
            </a:r>
            <a:r>
              <a:rPr sz="1800" lang="en">
                <a:solidFill>
                  <a:srgbClr val="000000"/>
                </a:solidFill>
              </a:rPr>
              <a:t> a software system designed to support</a:t>
            </a:r>
            <a:r>
              <a:rPr sz="1800" lang="en">
                <a:solidFill>
                  <a:srgbClr val="000000"/>
                </a:solidFill>
                <a:hlinkClick r:id="rId3"/>
              </a:rPr>
              <a:t> </a:t>
            </a:r>
            <a:r>
              <a:rPr u="sng" sz="1800" lang="en">
                <a:solidFill>
                  <a:schemeClr val="hlink"/>
                </a:solidFill>
                <a:hlinkClick r:id="rId4"/>
              </a:rPr>
              <a:t>machine-to-machine</a:t>
            </a:r>
            <a:r>
              <a:rPr sz="1800" lang="en">
                <a:solidFill>
                  <a:srgbClr val="000000"/>
                </a:solidFill>
              </a:rPr>
              <a:t> interaction over a</a:t>
            </a:r>
            <a:r>
              <a:rPr sz="1800" lang="en">
                <a:solidFill>
                  <a:srgbClr val="000000"/>
                </a:solidFill>
                <a:hlinkClick r:id="rId5"/>
              </a:rPr>
              <a:t> </a:t>
            </a:r>
            <a:r>
              <a:rPr u="sng" sz="1800" lang="en">
                <a:solidFill>
                  <a:schemeClr val="hlink"/>
                </a:solidFill>
                <a:hlinkClick r:id="rId6"/>
              </a:rPr>
              <a:t>network</a:t>
            </a:r>
            <a:r>
              <a:rPr sz="1800" lang="en">
                <a:solidFill>
                  <a:srgbClr val="000000"/>
                </a:solidFill>
              </a:rPr>
              <a:t>. the interface of communication is called WSDL.</a:t>
            </a:r>
          </a:p>
          <a:p>
            <a:r>
              <a:t/>
            </a:r>
          </a:p>
        </p:txBody>
      </p:sp>
      <p:sp>
        <p:nvSpPr>
          <p:cNvPr id="31" name="Shape 31"/>
          <p:cNvSpPr/>
          <p:nvPr/>
        </p:nvSpPr>
        <p:spPr>
          <a:xfrm>
            <a:off y="3522625" x="583475"/>
            <a:ext cy="2489200" cx="63373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"/>
              <a:t>What is</a:t>
            </a:r>
            <a:r>
              <a:rPr lang="en"/>
              <a:t> </a:t>
            </a:r>
            <a:r>
              <a:rPr sz="3000" lang="en"/>
              <a:t>REST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550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Representational State Transfer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Architectural Style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Rest Uses HTTP (Request-&gt;Response Protocol)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en"/>
              <a:t>Characteristics of RESTful Protocol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n"/>
              <a:t>Resource </a:t>
            </a:r>
            <a:r>
              <a:rPr lang="en"/>
              <a:t> everything is resource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n"/>
              <a:t>URI </a:t>
            </a:r>
            <a:r>
              <a:rPr lang="en"/>
              <a:t>      every resource has a unique URI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n"/>
              <a:t>Simple uniform interface </a:t>
            </a:r>
            <a:r>
              <a:rPr lang="en"/>
              <a:t>for sending state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Request and Response are Representational states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n"/>
              <a:t>Stateless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HTTP &amp; REST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graphicFrame>
        <p:nvGraphicFramePr>
          <p:cNvPr id="50" name="Shape 50"/>
          <p:cNvGraphicFramePr/>
          <p:nvPr/>
        </p:nvGraphicFramePr>
        <p:xfrm>
          <a:off y="2162525" x="7322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{1E543E24-379D-4B3B-9183-D97806A38DC6}</a:tableStyleId>
              </a:tblPr>
              <a:tblGrid>
                <a:gridCol w="3839725"/>
                <a:gridCol w="3839725"/>
              </a:tblGrid>
              <a:tr h="7549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n"/>
                        <a:t>HTTP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n"/>
                        <a:t>REST</a:t>
                      </a:r>
                    </a:p>
                  </a:txBody>
                  <a:tcPr marR="91425" marB="91425" marT="91425" marL="91425"/>
                </a:tc>
              </a:tr>
              <a:tr h="7616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GET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Create</a:t>
                      </a:r>
                    </a:p>
                  </a:txBody>
                  <a:tcPr marR="91425" marB="91425" marT="91425" marL="91425"/>
                </a:tc>
              </a:tr>
              <a:tr h="6398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PUT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Create / Update</a:t>
                      </a:r>
                    </a:p>
                  </a:txBody>
                  <a:tcPr marR="91425" marB="91425" marT="91425" marL="91425"/>
                </a:tc>
              </a:tr>
              <a:tr h="6398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DELETE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delete </a:t>
                      </a:r>
                    </a:p>
                  </a:txBody>
                  <a:tcPr marR="91425" marB="91425" marT="91425" marL="91425"/>
                </a:tc>
              </a:tr>
              <a:tr h="6398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POST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Submits data to the resource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Hello World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25000"/>
              <a:buFont typeface="Arial"/>
              <a:buAutoNum type="arabicPeriod"/>
            </a:pPr>
            <a:r>
              <a:rPr sz="2400" lang="en"/>
              <a:t>create a standard web project with archtype </a:t>
            </a:r>
            <a:r>
              <a:rPr sz="2400" lang="en">
                <a:solidFill>
                  <a:srgbClr val="660033"/>
                </a:solidFill>
              </a:rPr>
              <a:t>-DarchetypeArtifactId</a:t>
            </a:r>
            <a:r>
              <a:rPr sz="2400" lang="en">
                <a:solidFill>
                  <a:srgbClr val="000000"/>
                </a:solidFill>
              </a:rPr>
              <a:t>=maven-archetype-webapp</a:t>
            </a:r>
          </a:p>
          <a:p>
            <a:pPr rtl="0" lvl="0" indent="-419100" marL="457200">
              <a:buClr>
                <a:schemeClr val="dk1"/>
              </a:buClr>
              <a:buSzPct val="125000"/>
              <a:buFont typeface="Arial"/>
              <a:buAutoNum type="arabicPeriod"/>
            </a:pPr>
            <a:r>
              <a:rPr sz="2400" lang="en"/>
              <a:t>add dependency </a:t>
            </a:r>
          </a:p>
          <a:p>
            <a:pPr rtl="0" lvl="0" indent="0" marL="914400">
              <a:buNone/>
            </a:pPr>
            <a:r>
              <a:rPr sz="2400" lang="en"/>
              <a:t> &lt;dependency&gt;</a:t>
            </a:r>
          </a:p>
          <a:p>
            <a:pPr rtl="0" lvl="0" indent="0" marL="1371600">
              <a:buNone/>
            </a:pPr>
            <a:r>
              <a:rPr sz="2400" lang="en"/>
              <a:t>&lt;groupId&gt;org.jboss.resteasy&lt;/groupId&gt;</a:t>
            </a:r>
          </a:p>
          <a:p>
            <a:pPr rtl="0" lvl="0" indent="0" marL="1371600">
              <a:buNone/>
            </a:pPr>
            <a:r>
              <a:rPr sz="2400" lang="en"/>
              <a:t>&lt;artifactId&gt;resteasy-jaxrs&lt;/artifactId&gt;</a:t>
            </a:r>
          </a:p>
          <a:p>
            <a:pPr rtl="0" lvl="0" indent="0" marL="1371600">
              <a:buNone/>
            </a:pPr>
            <a:r>
              <a:rPr sz="2400" lang="en"/>
              <a:t>&lt;version&gt;2.2.1.GA&lt;/version&gt;</a:t>
            </a:r>
          </a:p>
          <a:p>
            <a:pPr rtl="0" lvl="0" indent="0" marL="914400">
              <a:buNone/>
            </a:pPr>
            <a:r>
              <a:rPr sz="2400" lang="en"/>
              <a:t>&lt;/dependency&gt;</a:t>
            </a:r>
          </a:p>
          <a:p>
            <a:pPr rtl="0" lvl="0" indent="-419100" marL="457200">
              <a:buClr>
                <a:schemeClr val="dk1"/>
              </a:buClr>
              <a:buSzPct val="125000"/>
              <a:buFont typeface="Arial"/>
              <a:buAutoNum type="arabicPeriod"/>
            </a:pPr>
            <a:r>
              <a:rPr sz="2400" lang="en"/>
              <a:t>create a data object say Book{isbn,title}</a:t>
            </a:r>
          </a:p>
          <a:p>
            <a:pPr rtl="0" lvl="0" indent="-419100" marL="457200">
              <a:buClr>
                <a:schemeClr val="dk1"/>
              </a:buClr>
              <a:buSzPct val="125000"/>
              <a:buFont typeface="Arial"/>
              <a:buAutoNum type="arabicPeriod"/>
            </a:pPr>
            <a:r>
              <a:rPr sz="2400" lang="en"/>
              <a:t>create a webservice class Library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Get all books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 </a:t>
            </a:r>
            <a:r>
              <a:rPr sz="2400" lang="en"/>
              <a:t>@GET</a:t>
            </a:r>
          </a:p>
          <a:p>
            <a:pPr rtl="0" lvl="0">
              <a:buNone/>
            </a:pPr>
            <a:r>
              <a:rPr sz="2400" lang="en"/>
              <a:t>    @Path("/books")</a:t>
            </a:r>
          </a:p>
          <a:p>
            <a:pPr rtl="0" lvl="0">
              <a:buNone/>
            </a:pPr>
            <a:r>
              <a:rPr sz="2400" lang="en"/>
              <a:t>    @Produces(MediaType.APPLICATION_JSON)</a:t>
            </a:r>
          </a:p>
          <a:p>
            <a:pPr rtl="0" lvl="0">
              <a:buNone/>
            </a:pPr>
            <a:r>
              <a:rPr sz="2400" lang="en"/>
              <a:t>    public List&lt;Book&gt; getBooks() {</a:t>
            </a:r>
          </a:p>
          <a:p>
            <a:pPr rtl="0" lvl="0">
              <a:buNone/>
            </a:pPr>
            <a:r>
              <a:rPr sz="2400" lang="en"/>
              <a:t>        List&lt;Book&gt; booksList = new ArrayList&lt;Book&gt;();</a:t>
            </a:r>
          </a:p>
          <a:p>
            <a:pPr rtl="0" lvl="0">
              <a:buNone/>
            </a:pPr>
            <a:r>
              <a:rPr sz="2400" lang="en"/>
              <a:t>        booksList.addAll(books.values());</a:t>
            </a:r>
          </a:p>
          <a:p>
            <a:pPr rtl="0" lvl="0">
              <a:buNone/>
            </a:pPr>
            <a:r>
              <a:rPr sz="2400" lang="en"/>
              <a:t>        System.out.println("getting books"+booksList);</a:t>
            </a:r>
          </a:p>
          <a:p>
            <a:pPr rtl="0" lvl="0">
              <a:buNone/>
            </a:pPr>
            <a:r>
              <a:rPr sz="2400" lang="en"/>
              <a:t>        return booksList;</a:t>
            </a:r>
          </a:p>
          <a:p>
            <a:pPr rtl="0" lvl="0">
              <a:buNone/>
            </a:pPr>
            <a:r>
              <a:rPr sz="2400" lang="en"/>
              <a:t>   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Add Book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   </a:t>
            </a:r>
            <a:r>
              <a:rPr sz="1800" lang="en"/>
              <a:t> @POST</a:t>
            </a:r>
          </a:p>
          <a:p>
            <a:pPr rtl="0" lvl="0">
              <a:buNone/>
            </a:pPr>
            <a:r>
              <a:rPr sz="1800" lang="en"/>
              <a:t>    @Path("/books/{isbn}")</a:t>
            </a:r>
          </a:p>
          <a:p>
            <a:pPr rtl="0" lvl="0">
              <a:buNone/>
            </a:pPr>
            <a:r>
              <a:rPr sz="1800" lang="en"/>
              <a:t>    @Produces(MediaType.APPLICATION_JSON)</a:t>
            </a:r>
          </a:p>
          <a:p>
            <a:pPr rtl="0" lvl="0">
              <a:buNone/>
            </a:pPr>
            <a:r>
              <a:rPr sz="1800" lang="en"/>
              <a:t>    @Consumes(MediaType.TEXT_XML)</a:t>
            </a:r>
          </a:p>
          <a:p>
            <a:pPr rtl="0" lvl="0">
              <a:buNone/>
            </a:pPr>
            <a:r>
              <a:rPr sz="1800" lang="en"/>
              <a:t>    public Book addBook(@PathParam("isbn") String id, @QueryParam("title") String title) {</a:t>
            </a:r>
          </a:p>
          <a:p>
            <a:pPr rtl="0" lvl="0">
              <a:buNone/>
            </a:pPr>
            <a:r>
              <a:rPr sz="1800" lang="en"/>
              <a:t>        System.out.println("adding book title "+title);</a:t>
            </a:r>
          </a:p>
          <a:p>
            <a:pPr rtl="0" lvl="0">
              <a:buNone/>
            </a:pPr>
            <a:r>
              <a:rPr sz="1800" lang="en"/>
              <a:t>        Book e = new Book();</a:t>
            </a:r>
          </a:p>
          <a:p>
            <a:pPr rtl="0" lvl="0">
              <a:buNone/>
            </a:pPr>
            <a:r>
              <a:rPr sz="1800" lang="en"/>
              <a:t>        e.setISBN(id);</a:t>
            </a:r>
          </a:p>
          <a:p>
            <a:pPr rtl="0" lvl="0">
              <a:buNone/>
            </a:pPr>
            <a:r>
              <a:rPr sz="1800" lang="en"/>
              <a:t>        e.setTitle(title);</a:t>
            </a:r>
          </a:p>
          <a:p>
            <a:pPr rtl="0" lvl="0">
              <a:buNone/>
            </a:pPr>
            <a:r>
              <a:rPr sz="1800" lang="en"/>
              <a:t>        books.put(id, e);</a:t>
            </a:r>
          </a:p>
          <a:p>
            <a:pPr rtl="0" lvl="0">
              <a:buNone/>
            </a:pPr>
            <a:r>
              <a:rPr sz="1800" lang="en"/>
              <a:t>        System.out.println("has id "+books.containsKey(id));</a:t>
            </a:r>
          </a:p>
          <a:p>
            <a:pPr rtl="0" lvl="0">
              <a:buNone/>
            </a:pPr>
            <a:r>
              <a:rPr sz="1800" lang="en"/>
              <a:t>        return e;</a:t>
            </a:r>
          </a:p>
          <a:p>
            <a:pPr rtl="0" lvl="0">
              <a:buNone/>
            </a:pPr>
            <a:r>
              <a:rPr sz="1800" lang="en"/>
              <a:t>   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remove Book	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 @DELETE</a:t>
            </a:r>
          </a:p>
          <a:p>
            <a:pPr rtl="0" lvl="0">
              <a:buNone/>
            </a:pPr>
            <a:r>
              <a:rPr sz="2400" lang="en"/>
              <a:t>    @Path("/books/{isbn}")</a:t>
            </a:r>
          </a:p>
          <a:p>
            <a:pPr rtl="0" lvl="0">
              <a:buNone/>
            </a:pPr>
            <a:r>
              <a:rPr sz="2400" lang="en"/>
              <a:t>    @Produces(MediaType.APPLICATION_JSON)</a:t>
            </a:r>
          </a:p>
          <a:p>
            <a:pPr rtl="0" lvl="0">
              <a:buNone/>
            </a:pPr>
            <a:r>
              <a:rPr sz="2400" lang="en"/>
              <a:t>    public Book removeBook(@PathParam("isbn") String id) {</a:t>
            </a:r>
          </a:p>
          <a:p>
            <a:pPr rtl="0" lvl="0">
              <a:buNone/>
            </a:pPr>
            <a:r>
              <a:rPr sz="2400" lang="en"/>
              <a:t>        System.out.println("deleteing id "+id);</a:t>
            </a:r>
          </a:p>
          <a:p>
            <a:pPr rtl="0" lvl="0">
              <a:buNone/>
            </a:pPr>
            <a:r>
              <a:rPr sz="2400" lang="en"/>
              <a:t>        System.out.println(books.containsKey(id));</a:t>
            </a:r>
          </a:p>
          <a:p>
            <a:pPr rtl="0" lvl="0">
              <a:buNone/>
            </a:pPr>
            <a:r>
              <a:rPr sz="2400" lang="en"/>
              <a:t>        return books.remove(id);</a:t>
            </a:r>
          </a:p>
          <a:p>
            <a:pPr rtl="0" lvl="0">
              <a:buNone/>
            </a:pPr>
            <a:r>
              <a:rPr sz="2400" lang="en"/>
              <a:t>   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