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395412" x="685800"/>
            <a:ext cy="14700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910423" x="685800"/>
            <a:ext cy="11183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>
            <a:off y="4615343" x="0"/>
            <a:ext cy="2197267" cx="9144000"/>
            <a:chOff y="3690482" x="0"/>
            <a:chExt cy="850171" cx="9144000"/>
          </a:xfrm>
        </p:grpSpPr>
        <p:sp>
          <p:nvSpPr>
            <p:cNvPr id="12" name="Shape 12"/>
            <p:cNvSpPr/>
            <p:nvPr/>
          </p:nvSpPr>
          <p:spPr>
            <a:xfrm>
              <a:off y="4419321" x="0"/>
              <a:ext cy="72000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3956051" x="0"/>
              <a:ext cy="182400" cx="914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4186767" x="0"/>
              <a:ext cy="133799" cx="9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4320625" x="0"/>
              <a:ext cy="720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4478853" x="0"/>
              <a:ext cy="618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buNone/>
              <a:defRPr>
                <a:solidFill>
                  <a:srgbClr val="FFA711"/>
                </a:solidFill>
              </a:defRPr>
            </a:lvl1pPr>
            <a:lvl2pPr rtl="0">
              <a:buNone/>
              <a:defRPr>
                <a:solidFill>
                  <a:srgbClr val="FFA711"/>
                </a:solidFill>
              </a:defRPr>
            </a:lvl2pPr>
            <a:lvl3pPr rtl="0">
              <a:buNone/>
              <a:defRPr>
                <a:solidFill>
                  <a:srgbClr val="FFA711"/>
                </a:solidFill>
              </a:defRPr>
            </a:lvl3pPr>
            <a:lvl4pPr rtl="0">
              <a:buNone/>
              <a:defRPr>
                <a:solidFill>
                  <a:srgbClr val="FFA711"/>
                </a:solidFill>
              </a:defRPr>
            </a:lvl4pPr>
            <a:lvl5pPr rtl="0">
              <a:buNone/>
              <a:defRPr>
                <a:solidFill>
                  <a:srgbClr val="FFA711"/>
                </a:solidFill>
              </a:defRPr>
            </a:lvl5pPr>
            <a:lvl6pPr rtl="0">
              <a:buNone/>
              <a:defRPr>
                <a:solidFill>
                  <a:srgbClr val="FFA711"/>
                </a:solidFill>
              </a:defRPr>
            </a:lvl6pPr>
            <a:lvl7pPr rtl="0">
              <a:buNone/>
              <a:defRPr>
                <a:solidFill>
                  <a:srgbClr val="FFA711"/>
                </a:solidFill>
              </a:defRPr>
            </a:lvl7pPr>
            <a:lvl8pPr rtl="0">
              <a:buNone/>
              <a:defRPr>
                <a:solidFill>
                  <a:srgbClr val="FFA711"/>
                </a:solidFill>
              </a:defRPr>
            </a:lvl8pPr>
            <a:lvl9pPr rtl="0">
              <a:buNone/>
              <a:defRPr>
                <a:solidFill>
                  <a:srgbClr val="FFA71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356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lt2"/>
              </a:buClr>
              <a:buSzPct val="166666"/>
              <a:buFont typeface="Arial"/>
              <a:buChar char="•"/>
              <a:defRPr sz="3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-285750" marL="742950">
              <a:spcBef>
                <a:spcPts val="560"/>
              </a:spcBef>
              <a:buClr>
                <a:schemeClr val="lt2"/>
              </a:buClr>
              <a:buSzPct val="100000"/>
              <a:buFont typeface="Courier New"/>
              <a:buChar char="o"/>
              <a:defRPr sz="2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-228600" marL="114300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z="24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-228600" marL="1600200">
              <a:spcBef>
                <a:spcPts val="400"/>
              </a:spcBef>
              <a:buClr>
                <a:schemeClr val="lt2"/>
              </a:buClr>
              <a:buSzPct val="166666"/>
              <a:buFont typeface="Arial"/>
              <a:buChar char="•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-228600" marL="2057400">
              <a:spcBef>
                <a:spcPts val="400"/>
              </a:spcBef>
              <a:buClr>
                <a:schemeClr val="lt2"/>
              </a:buClr>
              <a:buSzPct val="100000"/>
              <a:buFont typeface="Courier New"/>
              <a:buChar char="o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-228600" marL="2514600">
              <a:spcBef>
                <a:spcPts val="400"/>
              </a:spcBef>
              <a:buClr>
                <a:schemeClr val="lt2"/>
              </a:buClr>
              <a:buSzPct val="100000"/>
              <a:buFont typeface="Wingdings"/>
              <a:buChar char="§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-228600" marL="2971800">
              <a:spcBef>
                <a:spcPts val="400"/>
              </a:spcBef>
              <a:buClr>
                <a:schemeClr val="lt2"/>
              </a:buClr>
              <a:buSzPct val="166666"/>
              <a:buFont typeface="Arial"/>
              <a:buChar char="•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-228600" marL="3429000">
              <a:spcBef>
                <a:spcPts val="400"/>
              </a:spcBef>
              <a:buClr>
                <a:schemeClr val="lt2"/>
              </a:buClr>
              <a:buSzPct val="100000"/>
              <a:buFont typeface="Courier New"/>
              <a:buChar char="o"/>
              <a:defRPr baseline="0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-228600" marL="3886200">
              <a:spcBef>
                <a:spcPts val="400"/>
              </a:spcBef>
              <a:buClr>
                <a:schemeClr val="lt2"/>
              </a:buClr>
              <a:buSzPct val="100000"/>
              <a:buFont typeface="Wingdings"/>
              <a:buChar char="§"/>
              <a:defRPr baseline="0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grpSp>
        <p:nvGrpSpPr>
          <p:cNvPr id="23" name="Shape 23"/>
          <p:cNvGrpSpPr/>
          <p:nvPr/>
        </p:nvGrpSpPr>
        <p:grpSpPr>
          <a:xfrm>
            <a:off y="6078691" x="0"/>
            <a:ext cy="779372" cx="9144000"/>
            <a:chOff y="3690482" x="0"/>
            <a:chExt cy="301556" cx="9144000"/>
          </a:xfrm>
        </p:grpSpPr>
        <p:sp>
          <p:nvSpPr>
            <p:cNvPr id="24" name="Shape 24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5" name="Shape 25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6" name="Shape 26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6428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600200" x="457200"/>
            <a:ext cy="43560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>
                <a:solidFill>
                  <a:schemeClr val="lt2"/>
                </a:solidFill>
              </a:defRPr>
            </a:lvl1pPr>
            <a:lvl2pPr rtl="0">
              <a:buNone/>
              <a:defRPr sz="2400">
                <a:solidFill>
                  <a:schemeClr val="lt2"/>
                </a:solidFill>
              </a:defRPr>
            </a:lvl2pPr>
            <a:lvl3pPr rtl="0">
              <a:buNone/>
              <a:defRPr sz="2000">
                <a:solidFill>
                  <a:schemeClr val="lt2"/>
                </a:solidFill>
              </a:defRPr>
            </a:lvl3pPr>
            <a:lvl4pPr rtl="0">
              <a:buNone/>
              <a:defRPr sz="1800">
                <a:solidFill>
                  <a:schemeClr val="lt2"/>
                </a:solidFill>
              </a:defRPr>
            </a:lvl4pPr>
            <a:lvl5pPr rtl="0">
              <a:buNone/>
              <a:defRPr sz="1800">
                <a:solidFill>
                  <a:schemeClr val="lt2"/>
                </a:solidFill>
              </a:defRPr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600200" x="4648200"/>
            <a:ext cy="43560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>
                <a:solidFill>
                  <a:schemeClr val="lt2"/>
                </a:solidFill>
              </a:defRPr>
            </a:lvl1pPr>
            <a:lvl2pPr rtl="0">
              <a:buNone/>
              <a:defRPr sz="2400">
                <a:solidFill>
                  <a:schemeClr val="lt2"/>
                </a:solidFill>
              </a:defRPr>
            </a:lvl2pPr>
            <a:lvl3pPr rtl="0">
              <a:buNone/>
              <a:defRPr sz="2000">
                <a:solidFill>
                  <a:schemeClr val="lt2"/>
                </a:solidFill>
              </a:defRPr>
            </a:lvl3pPr>
            <a:lvl4pPr rtl="0">
              <a:buNone/>
              <a:defRPr sz="1800">
                <a:solidFill>
                  <a:schemeClr val="lt2"/>
                </a:solidFill>
              </a:defRPr>
            </a:lvl4pPr>
            <a:lvl5pPr rtl="0">
              <a:buNone/>
              <a:defRPr sz="1800">
                <a:solidFill>
                  <a:schemeClr val="lt2"/>
                </a:solidFill>
              </a:defRPr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grpSp>
        <p:nvGrpSpPr>
          <p:cNvPr id="31" name="Shape 31"/>
          <p:cNvGrpSpPr/>
          <p:nvPr/>
        </p:nvGrpSpPr>
        <p:grpSpPr>
          <a:xfrm>
            <a:off y="6078691" x="0"/>
            <a:ext cy="779372" cx="9144000"/>
            <a:chOff y="3690482" x="0"/>
            <a:chExt cy="301556" cx="9144000"/>
          </a:xfrm>
        </p:grpSpPr>
        <p:sp>
          <p:nvSpPr>
            <p:cNvPr id="32" name="Shape 32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rgbClr val="E9E0C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grpSp>
        <p:nvGrpSpPr>
          <p:cNvPr id="37" name="Shape 37"/>
          <p:cNvGrpSpPr/>
          <p:nvPr/>
        </p:nvGrpSpPr>
        <p:grpSpPr>
          <a:xfrm>
            <a:off y="6078691" x="0"/>
            <a:ext cy="779372" cx="9144000"/>
            <a:chOff y="3690482" x="0"/>
            <a:chExt cy="301556" cx="9144000"/>
          </a:xfrm>
        </p:grpSpPr>
        <p:sp>
          <p:nvSpPr>
            <p:cNvPr id="38" name="Shape 38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rgbClr val="E9E0C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y="5367337" x="1792288"/>
            <a:ext cy="6294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1pPr>
            <a:lvl2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2pPr>
            <a:lvl3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3pPr>
            <a:lvl4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4pPr>
            <a:lvl5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5pPr>
            <a:lvl6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6pPr>
            <a:lvl7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7pPr>
            <a:lvl8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8pPr>
            <a:lvl9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9pPr>
          </a:lstStyle>
          <a:p/>
        </p:txBody>
      </p:sp>
      <p:grpSp>
        <p:nvGrpSpPr>
          <p:cNvPr id="43" name="Shape 43"/>
          <p:cNvGrpSpPr/>
          <p:nvPr/>
        </p:nvGrpSpPr>
        <p:grpSpPr>
          <a:xfrm>
            <a:off y="6078691" x="0"/>
            <a:ext cy="779372" cx="9144000"/>
            <a:chOff y="3690482" x="0"/>
            <a:chExt cy="301556" cx="9144000"/>
          </a:xfrm>
        </p:grpSpPr>
        <p:sp>
          <p:nvSpPr>
            <p:cNvPr id="44" name="Shape 44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6428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48" name="Shape 48"/>
          <p:cNvGrpSpPr/>
          <p:nvPr/>
        </p:nvGrpSpPr>
        <p:grpSpPr>
          <a:xfrm>
            <a:off y="4615343" x="0"/>
            <a:ext cy="2197267" cx="9144000"/>
            <a:chOff y="3690482" x="0"/>
            <a:chExt cy="850171" cx="9144000"/>
          </a:xfrm>
        </p:grpSpPr>
        <p:sp>
          <p:nvSpPr>
            <p:cNvPr id="49" name="Shape 49"/>
            <p:cNvSpPr/>
            <p:nvPr/>
          </p:nvSpPr>
          <p:spPr>
            <a:xfrm>
              <a:off y="4419321" x="0"/>
              <a:ext cy="72000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3956051" x="0"/>
              <a:ext cy="182400" cx="914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186767" x="0"/>
              <a:ext cy="133799" cx="9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320625" x="0"/>
              <a:ext cy="720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478853" x="0"/>
              <a:ext cy="618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E0F23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-285750" marL="742950">
              <a:spcBef>
                <a:spcPts val="5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-228600" marL="114300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-228600" marL="1600200">
              <a:spcBef>
                <a:spcPts val="40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-228600" marL="2057400">
              <a:spcBef>
                <a:spcPts val="40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-228600" marL="2514600">
              <a:spcBef>
                <a:spcPts val="40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-228600" marL="2971800">
              <a:spcBef>
                <a:spcPts val="40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-228600" marL="3429000">
              <a:spcBef>
                <a:spcPts val="40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-228600" marL="3886200">
              <a:spcBef>
                <a:spcPts val="40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1321" x="0"/>
            <a:ext cy="118200" cx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5"/>
        </a:solidFill>
      </p:bgPr>
    </p:bg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y="1395412" x="685800"/>
            <a:ext cy="14700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TDD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y="2910423" x="685800"/>
            <a:ext cy="11183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More Tests, Less Debugging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5"/>
        </a:solidFill>
      </p:bgPr>
    </p:bg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356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9144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Testing Pyramid</a:t>
            </a:r>
          </a:p>
          <a:p>
            <a:pPr rtl="0" lvl="0" indent="-381000" marL="9144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TDD</a:t>
            </a:r>
          </a:p>
          <a:p>
            <a:pPr rtl="0" lvl="0" indent="-381000" marL="9144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Why TDD?</a:t>
            </a:r>
          </a:p>
          <a:p>
            <a:pPr rtl="0" lvl="0" indent="-381000" marL="9144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Recommended way of doing TDD</a:t>
            </a:r>
          </a:p>
          <a:p>
            <a:pPr rtl="0" lvl="0" indent="-381000" marL="9144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what needs to be tested</a:t>
            </a:r>
          </a:p>
          <a:p>
            <a:pPr rtl="0" lvl="0" indent="-381000" marL="9144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Why Testing after does not work?</a:t>
            </a:r>
          </a:p>
          <a:p>
            <a:pPr rtl="0" lvl="0" indent="-381000" marL="9144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What needs to be tested</a:t>
            </a:r>
          </a:p>
          <a:p>
            <a:pPr rtl="0" lvl="0" indent="-381000" marL="9144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Why TDD is tough</a:t>
            </a:r>
          </a:p>
          <a:p>
            <a:pPr rtl="0" lvl="0" indent="-381000" marL="9144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Summary</a:t>
            </a:r>
          </a:p>
          <a:p>
            <a:pPr rtl="0" lvl="0" indent="-381000" marL="914400">
              <a:buClr>
                <a:srgbClr val="FFFFFF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Exercise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5"/>
        </a:solidFill>
      </p:bgPr>
    </p:bg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TDD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600200" x="457200"/>
            <a:ext cy="4356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 i="1">
                <a:solidFill>
                  <a:schemeClr val="accent4"/>
                </a:solidFill>
              </a:rPr>
              <a:t>"TDD is a design technique that drives the development process through testing"</a:t>
            </a:r>
          </a:p>
          <a:p>
            <a:r>
              <a:t/>
            </a:r>
          </a:p>
          <a:p>
            <a:pPr rtl="0" lvl="0" indent="-431800" marL="457200">
              <a:buClr>
                <a:schemeClr val="accent4"/>
              </a:buClr>
              <a:buSzPct val="166666"/>
              <a:buFont typeface="Arial"/>
              <a:buChar char="•"/>
            </a:pPr>
            <a:r>
              <a:rPr lang="en" i="1">
                <a:solidFill>
                  <a:schemeClr val="accent4"/>
                </a:solidFill>
              </a:rPr>
              <a:t>Red-write`test for the functionality you want to add and fail the test case.</a:t>
            </a:r>
          </a:p>
          <a:p>
            <a:pPr rtl="0" lvl="0" indent="-431800" marL="457200">
              <a:buClr>
                <a:schemeClr val="accent4"/>
              </a:buClr>
              <a:buSzPct val="166666"/>
              <a:buFont typeface="Arial"/>
              <a:buChar char="•"/>
            </a:pPr>
            <a:r>
              <a:rPr lang="en" i="1">
                <a:solidFill>
                  <a:schemeClr val="accent4"/>
                </a:solidFill>
              </a:rPr>
              <a:t>Green-write minimal code to pass the test and get green.</a:t>
            </a:r>
          </a:p>
          <a:p>
            <a:pPr rtl="0" lvl="0" indent="-431800" marL="457200">
              <a:buClr>
                <a:schemeClr val="accent4"/>
              </a:buClr>
              <a:buSzPct val="166666"/>
              <a:buFont typeface="Arial"/>
              <a:buChar char="•"/>
            </a:pPr>
            <a:r>
              <a:rPr lang="en" i="1">
                <a:solidFill>
                  <a:schemeClr val="accent4"/>
                </a:solidFill>
              </a:rPr>
              <a:t>Refactor-refactor the new code along with the existing code.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5"/>
        </a:solidFill>
      </p:bgPr>
    </p:bg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Why TDD?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600200" x="457200"/>
            <a:ext cy="4356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3000" lang="en">
                <a:latin typeface="Verdana"/>
                <a:ea typeface="Verdana"/>
                <a:cs typeface="Verdana"/>
                <a:sym typeface="Verdana"/>
              </a:rPr>
              <a:t>narrow the problem space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3000" lang="en">
                <a:latin typeface="Verdana"/>
                <a:ea typeface="Verdana"/>
                <a:cs typeface="Verdana"/>
                <a:sym typeface="Verdana"/>
              </a:rPr>
              <a:t>better api design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3000" lang="en">
                <a:latin typeface="Verdana"/>
                <a:ea typeface="Verdana"/>
                <a:cs typeface="Verdana"/>
                <a:sym typeface="Verdana"/>
              </a:rPr>
              <a:t>loosely coupled code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3000" lang="en">
                <a:latin typeface="Verdana"/>
                <a:ea typeface="Verdana"/>
                <a:cs typeface="Verdana"/>
                <a:sym typeface="Verdana"/>
              </a:rPr>
              <a:t>living documentation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3000" lang="en">
                <a:latin typeface="Verdana"/>
                <a:ea typeface="Verdana"/>
                <a:cs typeface="Verdana"/>
                <a:sym typeface="Verdana"/>
              </a:rPr>
              <a:t>confidence about the code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3000" lang="en">
                <a:latin typeface="Verdana"/>
                <a:ea typeface="Verdana"/>
                <a:cs typeface="Verdana"/>
                <a:sym typeface="Verdana"/>
              </a:rPr>
              <a:t>no worry of code testability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3000" lang="en">
                <a:latin typeface="Verdana"/>
                <a:ea typeface="Verdana"/>
                <a:cs typeface="Verdana"/>
                <a:sym typeface="Verdana"/>
              </a:rPr>
              <a:t>more tests and few defects 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3000" lang="en">
                <a:latin typeface="Verdana"/>
                <a:ea typeface="Verdana"/>
                <a:cs typeface="Verdana"/>
                <a:sym typeface="Verdana"/>
              </a:rPr>
              <a:t>and also less debugging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Recommended way of TDD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356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7465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2300" lang="en"/>
              <a:t>Always start with a failing test</a:t>
            </a:r>
          </a:p>
          <a:p>
            <a:r>
              <a:t/>
            </a:r>
          </a:p>
          <a:p>
            <a:pPr rtl="0" lvl="0" indent="-37465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2300" lang="en"/>
              <a:t>Simplest code needed to pass the test</a:t>
            </a:r>
          </a:p>
          <a:p>
            <a:r>
              <a:t/>
            </a:r>
          </a:p>
          <a:p>
            <a:pPr rtl="0" lvl="0" indent="-37465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2300" lang="en"/>
              <a:t>Refactor</a:t>
            </a:r>
          </a:p>
          <a:p>
            <a:r>
              <a:t/>
            </a:r>
          </a:p>
          <a:p>
            <a:pPr rtl="0" lvl="0" indent="-37465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2300" lang="en"/>
              <a:t>Run test again and verify green</a:t>
            </a:r>
          </a:p>
          <a:p>
            <a:r>
              <a:t/>
            </a:r>
          </a:p>
          <a:p>
            <a:pPr rtl="0" lvl="0" indent="-37465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2300" lang="en"/>
              <a:t>Red-Green-Refactor cycle</a:t>
            </a:r>
          </a:p>
          <a:p>
            <a:r>
              <a:t/>
            </a:r>
          </a:p>
          <a:p>
            <a:pPr lvl="0" indent="-37465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2300" lang="en"/>
              <a:t>Pair 100% (at least at the beginning)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5"/>
        </a:solidFill>
      </p:bgPr>
    </p:bg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what needs to be tested?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356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2400" lang="en"/>
              <a:t>Valid inputs</a:t>
            </a:r>
          </a:p>
          <a:p>
            <a:r>
              <a:t/>
            </a:r>
          </a:p>
          <a:p>
            <a:pPr rtl="0" lvl="0" indent="-3810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2400" lang="en"/>
              <a:t>Invalid inputs</a:t>
            </a:r>
          </a:p>
          <a:p>
            <a:r>
              <a:t/>
            </a:r>
          </a:p>
          <a:p>
            <a:pPr rtl="0" lvl="0" indent="-3810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2400" lang="en"/>
              <a:t>Exceptions</a:t>
            </a:r>
          </a:p>
          <a:p>
            <a:r>
              <a:t/>
            </a:r>
          </a:p>
          <a:p>
            <a:pPr rtl="0" lvl="0" indent="-3810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2400" lang="en"/>
              <a:t>Boundary conditions</a:t>
            </a:r>
          </a:p>
          <a:p>
            <a:r>
              <a:t/>
            </a:r>
          </a:p>
          <a:p>
            <a:pPr rtl="0" lvl="0" indent="-3810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2400" lang="en"/>
              <a:t>Branches of logic</a:t>
            </a:r>
          </a:p>
          <a:p>
            <a:r>
              <a:t/>
            </a:r>
          </a:p>
          <a:p>
            <a:pPr lvl="0" indent="-3810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2400" lang="en"/>
              <a:t>Anything that can break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5"/>
        </a:solidFill>
      </p:bgPr>
    </p:bg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Refactoring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457200"/>
            <a:ext cy="4356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Eclipse</a:t>
            </a:r>
          </a:p>
          <a:p>
            <a:pPr rtl="0" lvl="0" indent="-4318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Sonar report</a:t>
            </a:r>
          </a:p>
          <a:p>
            <a:pPr rtl="0" lvl="0" indent="-4318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Design Patterns</a:t>
            </a:r>
          </a:p>
          <a:p>
            <a:pPr rtl="0" lvl="0" indent="-4318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Identify Code Smells</a:t>
            </a:r>
          </a:p>
          <a:p>
            <a:pPr rtl="0" lvl="0" indent="-4318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Refactor aggressively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96" name="Shape 96"/>
          <p:cNvSpPr/>
          <p:nvPr/>
        </p:nvSpPr>
        <p:spPr>
          <a:xfrm>
            <a:off y="274637" x="6157400"/>
            <a:ext cy="3638550" cx="24288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5"/>
        </a:solidFill>
      </p:bgPr>
    </p:bg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1600200" x="457200"/>
            <a:ext cy="4356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Chirdeep's presentation on TDD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http://martinfowler.com/bliki/TestDrivenDevelopment.html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http://blog.nirav.name/2007/03/tdd-evangelizing-experiences.html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458">
      <a:dk1>
        <a:srgbClr val="6A0212"/>
      </a:dk1>
      <a:lt1>
        <a:srgbClr val="B43C3E"/>
      </a:lt1>
      <a:dk2>
        <a:srgbClr val="000000"/>
      </a:dk2>
      <a:lt2>
        <a:srgbClr val="E9E0C9"/>
      </a:lt2>
      <a:accent1>
        <a:srgbClr val="D60030"/>
      </a:accent1>
      <a:accent2>
        <a:srgbClr val="FFA711"/>
      </a:accent2>
      <a:accent3>
        <a:srgbClr val="709E0B"/>
      </a:accent3>
      <a:accent4>
        <a:srgbClr val="006985"/>
      </a:accent4>
      <a:accent5>
        <a:srgbClr val="3A1E5E"/>
      </a:accent5>
      <a:accent6>
        <a:srgbClr val="FF6428"/>
      </a:accent6>
      <a:hlink>
        <a:srgbClr val="CDA43D"/>
      </a:hlink>
      <a:folHlink>
        <a:srgbClr val="744F1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