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65" r:id="rId7"/>
    <p:sldId id="266" r:id="rId8"/>
    <p:sldId id="263" r:id="rId9"/>
    <p:sldId id="264" r:id="rId10"/>
    <p:sldId id="267" r:id="rId11"/>
    <p:sldId id="272" r:id="rId12"/>
    <p:sldId id="269" r:id="rId13"/>
    <p:sldId id="270" r:id="rId14"/>
    <p:sldId id="271" r:id="rId15"/>
    <p:sldId id="274" r:id="rId16"/>
    <p:sldId id="276"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98650-75765</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1791E4-9A64-4E64-B3FC-33899CDB9C5D}" type="datetimeFigureOut">
              <a:rPr lang="en-US" smtClean="0"/>
              <a:pPr/>
              <a:t>8/7/2021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B921B-CF39-4513-A6D9-A4D5E67D8381}" type="slidenum">
              <a:rPr lang="en-US" smtClean="0"/>
              <a:pPr/>
              <a:t>‹#›</a:t>
            </a:fld>
            <a:endParaRPr lang="en-US"/>
          </a:p>
        </p:txBody>
      </p:sp>
    </p:spTree>
    <p:extLst>
      <p:ext uri="{BB962C8B-B14F-4D97-AF65-F5344CB8AC3E}">
        <p14:creationId xmlns:p14="http://schemas.microsoft.com/office/powerpoint/2010/main" xmlns="" val="3130700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98650-75765</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B83F7-B5D1-4688-8651-E50800661373}" type="datetimeFigureOut">
              <a:rPr lang="en-US" smtClean="0"/>
              <a:pPr/>
              <a:t>8/7/2021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749F3-9611-43E3-B1B9-C447A49E4A0C}" type="slidenum">
              <a:rPr lang="en-US" smtClean="0"/>
              <a:pPr/>
              <a:t>‹#›</a:t>
            </a:fld>
            <a:endParaRPr lang="en-US"/>
          </a:p>
        </p:txBody>
      </p:sp>
    </p:spTree>
    <p:extLst>
      <p:ext uri="{BB962C8B-B14F-4D97-AF65-F5344CB8AC3E}">
        <p14:creationId xmlns:p14="http://schemas.microsoft.com/office/powerpoint/2010/main" xmlns="" val="22500756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749F3-9611-43E3-B1B9-C447A49E4A0C}" type="slidenum">
              <a:rPr lang="en-US" smtClean="0"/>
              <a:pPr/>
              <a:t>1</a:t>
            </a:fld>
            <a:endParaRPr lang="en-US"/>
          </a:p>
        </p:txBody>
      </p:sp>
    </p:spTree>
    <p:extLst>
      <p:ext uri="{BB962C8B-B14F-4D97-AF65-F5344CB8AC3E}">
        <p14:creationId xmlns:p14="http://schemas.microsoft.com/office/powerpoint/2010/main" xmlns="" val="312070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52C749F3-9611-43E3-B1B9-C447A49E4A0C}" type="slidenum">
              <a:rPr lang="en-US" smtClean="0"/>
              <a:pPr/>
              <a:t>8</a:t>
            </a:fld>
            <a:endParaRPr lang="en-US"/>
          </a:p>
        </p:txBody>
      </p:sp>
    </p:spTree>
    <p:extLst>
      <p:ext uri="{BB962C8B-B14F-4D97-AF65-F5344CB8AC3E}">
        <p14:creationId xmlns:p14="http://schemas.microsoft.com/office/powerpoint/2010/main" xmlns="" val="411329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52C749F3-9611-43E3-B1B9-C447A49E4A0C}" type="slidenum">
              <a:rPr lang="en-US" smtClean="0"/>
              <a:pPr/>
              <a:t>15</a:t>
            </a:fld>
            <a:endParaRPr lang="en-US"/>
          </a:p>
        </p:txBody>
      </p:sp>
    </p:spTree>
    <p:extLst>
      <p:ext uri="{BB962C8B-B14F-4D97-AF65-F5344CB8AC3E}">
        <p14:creationId xmlns:p14="http://schemas.microsoft.com/office/powerpoint/2010/main" xmlns="" val="3000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F4330-F76B-4F63-BB7F-73904C714A2D}" type="datetime1">
              <a:rPr lang="en-US" smtClean="0"/>
              <a:pPr/>
              <a:t>8/7/2021</a:t>
            </a:fld>
            <a:endParaRPr lang="en-US"/>
          </a:p>
        </p:txBody>
      </p:sp>
      <p:sp>
        <p:nvSpPr>
          <p:cNvPr id="5" name="Footer Placeholder 4"/>
          <p:cNvSpPr>
            <a:spLocks noGrp="1"/>
          </p:cNvSpPr>
          <p:nvPr>
            <p:ph type="ftr" sz="quarter" idx="11"/>
          </p:nvPr>
        </p:nvSpPr>
        <p:spPr/>
        <p:txBody>
          <a:bodyPr/>
          <a:lstStyle/>
          <a:p>
            <a:r>
              <a:rPr lang="en-US" smtClean="0"/>
              <a:t>+91 98650 75765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764BF-857F-4444-959E-4AC28B13BA88}" type="datetime1">
              <a:rPr lang="en-US" smtClean="0"/>
              <a:pPr/>
              <a:t>8/7/2021</a:t>
            </a:fld>
            <a:endParaRPr lang="en-US"/>
          </a:p>
        </p:txBody>
      </p:sp>
      <p:sp>
        <p:nvSpPr>
          <p:cNvPr id="5" name="Footer Placeholder 4"/>
          <p:cNvSpPr>
            <a:spLocks noGrp="1"/>
          </p:cNvSpPr>
          <p:nvPr>
            <p:ph type="ftr" sz="quarter" idx="11"/>
          </p:nvPr>
        </p:nvSpPr>
        <p:spPr/>
        <p:txBody>
          <a:bodyPr/>
          <a:lstStyle/>
          <a:p>
            <a:r>
              <a:rPr lang="en-US" smtClean="0"/>
              <a:t>+91 98650 75765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B2DB4C-971A-4B91-BCFA-84C66217FC19}" type="datetime1">
              <a:rPr lang="en-US" smtClean="0"/>
              <a:pPr/>
              <a:t>8/7/2021</a:t>
            </a:fld>
            <a:endParaRPr lang="en-US"/>
          </a:p>
        </p:txBody>
      </p:sp>
      <p:sp>
        <p:nvSpPr>
          <p:cNvPr id="5" name="Footer Placeholder 4"/>
          <p:cNvSpPr>
            <a:spLocks noGrp="1"/>
          </p:cNvSpPr>
          <p:nvPr>
            <p:ph type="ftr" sz="quarter" idx="11"/>
          </p:nvPr>
        </p:nvSpPr>
        <p:spPr/>
        <p:txBody>
          <a:bodyPr/>
          <a:lstStyle/>
          <a:p>
            <a:r>
              <a:rPr lang="en-US" smtClean="0"/>
              <a:t>+91 98650 75765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625BF-04C7-47CA-B757-E70EC188A446}" type="datetime1">
              <a:rPr lang="en-US" smtClean="0"/>
              <a:pPr/>
              <a:t>8/7/2021</a:t>
            </a:fld>
            <a:endParaRPr lang="en-US"/>
          </a:p>
        </p:txBody>
      </p:sp>
      <p:sp>
        <p:nvSpPr>
          <p:cNvPr id="5" name="Footer Placeholder 4"/>
          <p:cNvSpPr>
            <a:spLocks noGrp="1"/>
          </p:cNvSpPr>
          <p:nvPr>
            <p:ph type="ftr" sz="quarter" idx="11"/>
          </p:nvPr>
        </p:nvSpPr>
        <p:spPr/>
        <p:txBody>
          <a:bodyPr/>
          <a:lstStyle/>
          <a:p>
            <a:r>
              <a:rPr lang="en-US" smtClean="0"/>
              <a:t>+91 98650 75765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48135-1F7F-4DF2-B692-E872ECDDA73D}" type="datetime1">
              <a:rPr lang="en-US" smtClean="0"/>
              <a:pPr/>
              <a:t>8/7/2021</a:t>
            </a:fld>
            <a:endParaRPr lang="en-US"/>
          </a:p>
        </p:txBody>
      </p:sp>
      <p:sp>
        <p:nvSpPr>
          <p:cNvPr id="5" name="Footer Placeholder 4"/>
          <p:cNvSpPr>
            <a:spLocks noGrp="1"/>
          </p:cNvSpPr>
          <p:nvPr>
            <p:ph type="ftr" sz="quarter" idx="11"/>
          </p:nvPr>
        </p:nvSpPr>
        <p:spPr/>
        <p:txBody>
          <a:bodyPr/>
          <a:lstStyle/>
          <a:p>
            <a:r>
              <a:rPr lang="en-US" smtClean="0"/>
              <a:t>+91 98650 75765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AFA86F-3A82-431D-AEC8-8E048CB71689}" type="datetime1">
              <a:rPr lang="en-US" smtClean="0"/>
              <a:pPr/>
              <a:t>8/7/2021</a:t>
            </a:fld>
            <a:endParaRPr lang="en-US"/>
          </a:p>
        </p:txBody>
      </p:sp>
      <p:sp>
        <p:nvSpPr>
          <p:cNvPr id="6" name="Footer Placeholder 5"/>
          <p:cNvSpPr>
            <a:spLocks noGrp="1"/>
          </p:cNvSpPr>
          <p:nvPr>
            <p:ph type="ftr" sz="quarter" idx="11"/>
          </p:nvPr>
        </p:nvSpPr>
        <p:spPr/>
        <p:txBody>
          <a:bodyPr/>
          <a:lstStyle/>
          <a:p>
            <a:r>
              <a:rPr lang="en-US" smtClean="0"/>
              <a:t>+91 98650 75765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4D028D-C5A6-41F7-A88D-9A95D26F2A21}" type="datetime1">
              <a:rPr lang="en-US" smtClean="0"/>
              <a:pPr/>
              <a:t>8/7/2021</a:t>
            </a:fld>
            <a:endParaRPr lang="en-US"/>
          </a:p>
        </p:txBody>
      </p:sp>
      <p:sp>
        <p:nvSpPr>
          <p:cNvPr id="8" name="Footer Placeholder 7"/>
          <p:cNvSpPr>
            <a:spLocks noGrp="1"/>
          </p:cNvSpPr>
          <p:nvPr>
            <p:ph type="ftr" sz="quarter" idx="11"/>
          </p:nvPr>
        </p:nvSpPr>
        <p:spPr/>
        <p:txBody>
          <a:bodyPr/>
          <a:lstStyle/>
          <a:p>
            <a:r>
              <a:rPr lang="en-US" smtClean="0"/>
              <a:t>+91 98650 75765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4D5F00-FE51-4056-83D0-D307F110F7F4}" type="datetime1">
              <a:rPr lang="en-US" smtClean="0"/>
              <a:pPr/>
              <a:t>8/7/2021</a:t>
            </a:fld>
            <a:endParaRPr lang="en-US"/>
          </a:p>
        </p:txBody>
      </p:sp>
      <p:sp>
        <p:nvSpPr>
          <p:cNvPr id="4" name="Footer Placeholder 3"/>
          <p:cNvSpPr>
            <a:spLocks noGrp="1"/>
          </p:cNvSpPr>
          <p:nvPr>
            <p:ph type="ftr" sz="quarter" idx="11"/>
          </p:nvPr>
        </p:nvSpPr>
        <p:spPr/>
        <p:txBody>
          <a:bodyPr/>
          <a:lstStyle/>
          <a:p>
            <a:r>
              <a:rPr lang="en-US" smtClean="0"/>
              <a:t>+91 98650 75765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3C5F8-8A12-4869-9090-8C5C3D7915FA}" type="datetime1">
              <a:rPr lang="en-US" smtClean="0"/>
              <a:pPr/>
              <a:t>8/7/2021</a:t>
            </a:fld>
            <a:endParaRPr lang="en-US"/>
          </a:p>
        </p:txBody>
      </p:sp>
      <p:sp>
        <p:nvSpPr>
          <p:cNvPr id="3" name="Footer Placeholder 2"/>
          <p:cNvSpPr>
            <a:spLocks noGrp="1"/>
          </p:cNvSpPr>
          <p:nvPr>
            <p:ph type="ftr" sz="quarter" idx="11"/>
          </p:nvPr>
        </p:nvSpPr>
        <p:spPr/>
        <p:txBody>
          <a:bodyPr/>
          <a:lstStyle/>
          <a:p>
            <a:r>
              <a:rPr lang="en-US" smtClean="0"/>
              <a:t>+91 98650 75765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CE67F-14C3-44F9-B1D2-748D78C4E15A}" type="datetime1">
              <a:rPr lang="en-US" smtClean="0"/>
              <a:pPr/>
              <a:t>8/7/2021</a:t>
            </a:fld>
            <a:endParaRPr lang="en-US"/>
          </a:p>
        </p:txBody>
      </p:sp>
      <p:sp>
        <p:nvSpPr>
          <p:cNvPr id="6" name="Footer Placeholder 5"/>
          <p:cNvSpPr>
            <a:spLocks noGrp="1"/>
          </p:cNvSpPr>
          <p:nvPr>
            <p:ph type="ftr" sz="quarter" idx="11"/>
          </p:nvPr>
        </p:nvSpPr>
        <p:spPr/>
        <p:txBody>
          <a:bodyPr/>
          <a:lstStyle/>
          <a:p>
            <a:r>
              <a:rPr lang="en-US" smtClean="0"/>
              <a:t>+91 98650 75765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3E37E-9C41-4F24-A446-EA43D54844C6}" type="datetime1">
              <a:rPr lang="en-US" smtClean="0"/>
              <a:pPr/>
              <a:t>8/7/2021</a:t>
            </a:fld>
            <a:endParaRPr lang="en-US"/>
          </a:p>
        </p:txBody>
      </p:sp>
      <p:sp>
        <p:nvSpPr>
          <p:cNvPr id="6" name="Footer Placeholder 5"/>
          <p:cNvSpPr>
            <a:spLocks noGrp="1"/>
          </p:cNvSpPr>
          <p:nvPr>
            <p:ph type="ftr" sz="quarter" idx="11"/>
          </p:nvPr>
        </p:nvSpPr>
        <p:spPr/>
        <p:txBody>
          <a:bodyPr/>
          <a:lstStyle/>
          <a:p>
            <a:r>
              <a:rPr lang="en-US" smtClean="0"/>
              <a:t>+91 98650 75765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4DB3-F299-4587-A9AA-25BC830C7B16}" type="datetime1">
              <a:rPr lang="en-US" smtClean="0"/>
              <a:pPr/>
              <a:t>8/7/2021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+91 98650 75765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rgbClr val="FFFF00"/>
            </a:solidFill>
          </a:ln>
        </p:spPr>
        <p:style>
          <a:lnRef idx="1">
            <a:schemeClr val="accent4"/>
          </a:lnRef>
          <a:fillRef idx="3">
            <a:schemeClr val="accent4"/>
          </a:fillRef>
          <a:effectRef idx="2">
            <a:schemeClr val="accent4"/>
          </a:effectRef>
          <a:fontRef idx="minor">
            <a:schemeClr val="lt1"/>
          </a:fontRef>
        </p:style>
        <p:txBody>
          <a:bodyPr/>
          <a:lstStyle/>
          <a:p>
            <a:r>
              <a:rPr lang="en-US" b="1" i="1" dirty="0" smtClean="0">
                <a:latin typeface="Garamond" pitchFamily="18" charset="0"/>
              </a:rPr>
              <a:t>JAVA</a:t>
            </a:r>
            <a:endParaRPr lang="en-US" b="1" i="1" dirty="0">
              <a:latin typeface="Garamond"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4" name="Footer Placeholder 3"/>
          <p:cNvSpPr>
            <a:spLocks noGrp="1"/>
          </p:cNvSpPr>
          <p:nvPr>
            <p:ph type="ftr" sz="quarter" idx="11"/>
          </p:nvPr>
        </p:nvSpPr>
        <p:spPr/>
        <p:txBody>
          <a:bodyPr/>
          <a:lstStyle/>
          <a:p>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190664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smtClean="0">
                <a:effectLst>
                  <a:outerShdw blurRad="38100" dist="38100" dir="2700000" algn="tl">
                    <a:srgbClr val="000000">
                      <a:alpha val="43137"/>
                    </a:srgbClr>
                  </a:outerShdw>
                </a:effectLst>
                <a:latin typeface="Garamond" pitchFamily="18" charset="0"/>
              </a:rPr>
              <a:t>Instance Variables</a:t>
            </a:r>
            <a:endParaRPr lang="en-US" b="1" i="1"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Autofit/>
          </a:bodyPr>
          <a:lstStyle/>
          <a:p>
            <a:r>
              <a:rPr lang="en-US" sz="2400" dirty="0" smtClean="0">
                <a:solidFill>
                  <a:schemeClr val="bg1"/>
                </a:solidFill>
                <a:latin typeface="Garamond" pitchFamily="18" charset="0"/>
              </a:rPr>
              <a:t>Instance </a:t>
            </a:r>
            <a:r>
              <a:rPr lang="en-US" sz="2400" dirty="0">
                <a:solidFill>
                  <a:schemeClr val="bg1"/>
                </a:solidFill>
                <a:latin typeface="Garamond" pitchFamily="18" charset="0"/>
              </a:rPr>
              <a:t>variables are declared outside a method. It means they are declared in class.</a:t>
            </a:r>
          </a:p>
          <a:p>
            <a:r>
              <a:rPr lang="en-US" sz="2400" dirty="0" smtClean="0">
                <a:solidFill>
                  <a:schemeClr val="bg1"/>
                </a:solidFill>
                <a:latin typeface="Garamond" pitchFamily="18" charset="0"/>
              </a:rPr>
              <a:t>When </a:t>
            </a:r>
            <a:r>
              <a:rPr lang="en-US" sz="2400" dirty="0">
                <a:solidFill>
                  <a:schemeClr val="bg1"/>
                </a:solidFill>
                <a:latin typeface="Garamond" pitchFamily="18" charset="0"/>
              </a:rPr>
              <a:t>an object is created with the use </a:t>
            </a:r>
            <a:r>
              <a:rPr lang="en-US" sz="2400">
                <a:solidFill>
                  <a:schemeClr val="bg1"/>
                </a:solidFill>
                <a:latin typeface="Garamond" pitchFamily="18" charset="0"/>
              </a:rPr>
              <a:t>of </a:t>
            </a:r>
            <a:r>
              <a:rPr lang="en-US" sz="2400" smtClean="0">
                <a:solidFill>
                  <a:schemeClr val="bg1"/>
                </a:solidFill>
                <a:latin typeface="Garamond" pitchFamily="18" charset="0"/>
              </a:rPr>
              <a:t>keyword </a:t>
            </a:r>
            <a:r>
              <a:rPr lang="en-US" sz="2400" dirty="0">
                <a:solidFill>
                  <a:schemeClr val="bg1"/>
                </a:solidFill>
                <a:latin typeface="Garamond" pitchFamily="18" charset="0"/>
              </a:rPr>
              <a:t>‘new’ then instance variables are created and when the object is destroyed, instance variable is also destroyed.</a:t>
            </a:r>
          </a:p>
          <a:p>
            <a:r>
              <a:rPr lang="en-US" sz="2400" dirty="0" smtClean="0">
                <a:solidFill>
                  <a:schemeClr val="bg1"/>
                </a:solidFill>
                <a:latin typeface="Garamond" pitchFamily="18" charset="0"/>
              </a:rPr>
              <a:t>In </a:t>
            </a:r>
            <a:r>
              <a:rPr lang="en-US" sz="2400" dirty="0">
                <a:solidFill>
                  <a:schemeClr val="bg1"/>
                </a:solidFill>
                <a:latin typeface="Garamond" pitchFamily="18" charset="0"/>
              </a:rPr>
              <a:t>Java, Instance variables can be declared in class level before or after use.</a:t>
            </a:r>
          </a:p>
          <a:p>
            <a:r>
              <a:rPr lang="en-US" sz="2400" dirty="0" smtClean="0">
                <a:solidFill>
                  <a:schemeClr val="bg1"/>
                </a:solidFill>
                <a:latin typeface="Garamond" pitchFamily="18" charset="0"/>
              </a:rPr>
              <a:t>The </a:t>
            </a:r>
            <a:r>
              <a:rPr lang="en-US" sz="2400" dirty="0">
                <a:solidFill>
                  <a:schemeClr val="bg1"/>
                </a:solidFill>
                <a:latin typeface="Garamond" pitchFamily="18" charset="0"/>
              </a:rPr>
              <a:t>instance variables are visible for all methods(functions), constructors and block in the class.</a:t>
            </a:r>
          </a:p>
          <a:p>
            <a:pPr marL="0" indent="0">
              <a:buNone/>
            </a:pPr>
            <a:endParaRPr lang="en-US" sz="2400" dirty="0">
              <a:solidFill>
                <a:schemeClr val="bg1"/>
              </a:solidFill>
              <a:latin typeface="Garamond"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3919103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a:effectLst>
                  <a:outerShdw blurRad="38100" dist="38100" dir="2700000" algn="tl">
                    <a:srgbClr val="000000">
                      <a:alpha val="43137"/>
                    </a:srgbClr>
                  </a:outerShdw>
                </a:effectLst>
                <a:latin typeface="Garamond" pitchFamily="18" charset="0"/>
              </a:rPr>
              <a:t>Instance Variables</a:t>
            </a:r>
            <a:endParaRPr lang="en-US" dirty="0"/>
          </a:p>
        </p:txBody>
      </p:sp>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2400" dirty="0">
                <a:solidFill>
                  <a:schemeClr val="bg1"/>
                </a:solidFill>
                <a:latin typeface="Garamond" pitchFamily="18" charset="0"/>
              </a:rPr>
              <a:t>Default values are given to instance variables. The default value is 0 for numbers, it is false for Boolean and it is null for object references.</a:t>
            </a:r>
          </a:p>
          <a:p>
            <a:r>
              <a:rPr lang="en-US" sz="2400" dirty="0">
                <a:solidFill>
                  <a:schemeClr val="bg1"/>
                </a:solidFill>
                <a:latin typeface="Garamond" pitchFamily="18" charset="0"/>
              </a:rPr>
              <a:t>Instance variables can be accessed directly by calling the variable name inside the class</a:t>
            </a:r>
            <a:r>
              <a:rPr lang="en-US" sz="2400" dirty="0" smtClean="0">
                <a:solidFill>
                  <a:schemeClr val="bg1"/>
                </a:solidFill>
                <a:latin typeface="Garamond" pitchFamily="18" charset="0"/>
              </a:rPr>
              <a:t>.</a:t>
            </a:r>
          </a:p>
          <a:p>
            <a:r>
              <a:rPr lang="en-US" sz="2400" dirty="0" smtClean="0">
                <a:solidFill>
                  <a:schemeClr val="bg1"/>
                </a:solidFill>
                <a:latin typeface="Garamond" pitchFamily="18" charset="0"/>
              </a:rPr>
              <a:t>Instance variables stored in heap memory</a:t>
            </a:r>
            <a:endParaRPr lang="en-US" sz="2400" dirty="0">
              <a:solidFill>
                <a:schemeClr val="bg1"/>
              </a:solidFill>
              <a:latin typeface="Garamond" pitchFamily="18" charset="0"/>
            </a:endParaRPr>
          </a:p>
          <a:p>
            <a:endParaRPr lang="en-US" sz="2400" dirty="0">
              <a:solidFill>
                <a:schemeClr val="bg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2986431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smtClean="0">
                <a:effectLst>
                  <a:outerShdw blurRad="38100" dist="38100" dir="2700000" algn="tl">
                    <a:srgbClr val="000000">
                      <a:alpha val="43137"/>
                    </a:srgbClr>
                  </a:outerShdw>
                </a:effectLst>
                <a:latin typeface="Garamond" pitchFamily="18" charset="0"/>
              </a:rPr>
              <a:t>Static </a:t>
            </a:r>
            <a:r>
              <a:rPr lang="en-US" b="1" i="1" dirty="0">
                <a:effectLst>
                  <a:outerShdw blurRad="38100" dist="38100" dir="2700000" algn="tl">
                    <a:srgbClr val="000000">
                      <a:alpha val="43137"/>
                    </a:srgbClr>
                  </a:outerShdw>
                </a:effectLst>
                <a:latin typeface="Garamond" pitchFamily="18" charset="0"/>
              </a:rPr>
              <a:t>Variables</a:t>
            </a:r>
            <a:endParaRPr lang="en-US" dirty="0"/>
          </a:p>
        </p:txBody>
      </p:sp>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Autofit/>
          </a:bodyPr>
          <a:lstStyle/>
          <a:p>
            <a:r>
              <a:rPr lang="en-US" sz="2400" dirty="0" smtClean="0">
                <a:solidFill>
                  <a:schemeClr val="bg1"/>
                </a:solidFill>
                <a:latin typeface="Garamond" pitchFamily="18" charset="0"/>
              </a:rPr>
              <a:t>Static </a:t>
            </a:r>
            <a:r>
              <a:rPr lang="en-US" sz="2400" dirty="0">
                <a:solidFill>
                  <a:schemeClr val="bg1"/>
                </a:solidFill>
                <a:latin typeface="Garamond" pitchFamily="18" charset="0"/>
              </a:rPr>
              <a:t>variables are also known as Class variables which are declared with the “static” keyword in a class.</a:t>
            </a:r>
          </a:p>
          <a:p>
            <a:r>
              <a:rPr lang="en-US" sz="2400" dirty="0" smtClean="0">
                <a:latin typeface="Garamond" pitchFamily="18" charset="0"/>
              </a:rPr>
              <a:t>A </a:t>
            </a:r>
            <a:r>
              <a:rPr lang="en-US" sz="2400" dirty="0">
                <a:latin typeface="Garamond" pitchFamily="18" charset="0"/>
              </a:rPr>
              <a:t>single copy of each variable per class is to be shared by all instances of the class.</a:t>
            </a:r>
          </a:p>
          <a:p>
            <a:r>
              <a:rPr lang="en-US" sz="2400" dirty="0" smtClean="0">
                <a:solidFill>
                  <a:schemeClr val="bg1"/>
                </a:solidFill>
                <a:latin typeface="Garamond" pitchFamily="18" charset="0"/>
              </a:rPr>
              <a:t>Static </a:t>
            </a:r>
            <a:r>
              <a:rPr lang="en-US" sz="2400" dirty="0">
                <a:solidFill>
                  <a:schemeClr val="bg1"/>
                </a:solidFill>
                <a:latin typeface="Garamond" pitchFamily="18" charset="0"/>
              </a:rPr>
              <a:t>variables are stored in </a:t>
            </a:r>
            <a:r>
              <a:rPr lang="en-US" sz="2400" dirty="0" smtClean="0">
                <a:solidFill>
                  <a:schemeClr val="bg1"/>
                </a:solidFill>
                <a:latin typeface="Garamond" pitchFamily="18" charset="0"/>
              </a:rPr>
              <a:t>Non Heap </a:t>
            </a:r>
            <a:r>
              <a:rPr lang="en-US" sz="2400" dirty="0">
                <a:solidFill>
                  <a:schemeClr val="bg1"/>
                </a:solidFill>
                <a:latin typeface="Garamond" pitchFamily="18" charset="0"/>
              </a:rPr>
              <a:t>memory.</a:t>
            </a:r>
            <a:r>
              <a:rPr lang="en-US" sz="2400" dirty="0">
                <a:latin typeface="Garamond" pitchFamily="18" charset="0"/>
              </a:rPr>
              <a:t> Static variables are rarely used other than it is declared final and used as either public or private constants</a:t>
            </a:r>
            <a:r>
              <a:rPr lang="en-US" sz="2400" dirty="0" smtClean="0">
                <a:latin typeface="Garamond" pitchFamily="18" charset="0"/>
              </a:rPr>
              <a:t>.</a:t>
            </a:r>
          </a:p>
          <a:p>
            <a:r>
              <a:rPr lang="en-US" sz="2400" dirty="0" smtClean="0">
                <a:latin typeface="Garamond" pitchFamily="18" charset="0"/>
              </a:rPr>
              <a:t>When we execute the program JVM perform two actions</a:t>
            </a:r>
          </a:p>
          <a:p>
            <a:r>
              <a:rPr lang="en-US" sz="2400" dirty="0" smtClean="0">
                <a:latin typeface="Garamond" pitchFamily="18" charset="0"/>
              </a:rPr>
              <a:t>1. JVM loads .class files in to memory</a:t>
            </a:r>
          </a:p>
          <a:p>
            <a:r>
              <a:rPr lang="en-US" sz="2400" dirty="0" smtClean="0">
                <a:latin typeface="Garamond" pitchFamily="18" charset="0"/>
              </a:rPr>
              <a:t>2. after .class files generation JVM calls main method</a:t>
            </a:r>
            <a:endParaRPr lang="en-US" sz="2400" dirty="0">
              <a:latin typeface="Garamond" pitchFamily="18" charset="0"/>
            </a:endParaRPr>
          </a:p>
          <a:p>
            <a:pPr marL="0" indent="0">
              <a:buNone/>
            </a:pPr>
            <a:endParaRPr lang="en-US" sz="2400" dirty="0">
              <a:latin typeface="Garamond"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2467259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a:effectLst>
                  <a:outerShdw blurRad="38100" dist="38100" dir="2700000" algn="tl">
                    <a:srgbClr val="000000">
                      <a:alpha val="43137"/>
                    </a:srgbClr>
                  </a:outerShdw>
                </a:effectLst>
                <a:latin typeface="Garamond" pitchFamily="18" charset="0"/>
              </a:rPr>
              <a:t>Static Variables</a:t>
            </a:r>
            <a:endParaRPr lang="en-US" dirty="0"/>
          </a:p>
        </p:txBody>
      </p:sp>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Autofit/>
          </a:bodyPr>
          <a:lstStyle/>
          <a:p>
            <a:r>
              <a:rPr lang="en-US" sz="2400" dirty="0">
                <a:solidFill>
                  <a:schemeClr val="bg1"/>
                </a:solidFill>
                <a:latin typeface="Garamond" pitchFamily="18" charset="0"/>
              </a:rPr>
              <a:t>When the program starts static variables are created and when the program stops, static variables are destroyed.</a:t>
            </a:r>
          </a:p>
          <a:p>
            <a:r>
              <a:rPr lang="en-US" sz="2400" dirty="0">
                <a:solidFill>
                  <a:schemeClr val="bg1"/>
                </a:solidFill>
                <a:latin typeface="Garamond" pitchFamily="18" charset="0"/>
              </a:rPr>
              <a:t>Default values of static variables are same as instance variables. For numbers the default value is 0, for Boolean the default value is false and for object references the default value is null.</a:t>
            </a:r>
          </a:p>
          <a:p>
            <a:r>
              <a:rPr lang="en-US" sz="2400" dirty="0">
                <a:solidFill>
                  <a:schemeClr val="bg1"/>
                </a:solidFill>
                <a:latin typeface="Garamond" pitchFamily="18" charset="0"/>
              </a:rPr>
              <a:t>When static or class variables are declared as public static final, then variables names are all in upper case. The naming syntax is the same as instance and local variables in case of static variables are not declared public and final</a:t>
            </a:r>
            <a:r>
              <a:rPr lang="en-US" sz="2400" dirty="0" smtClean="0">
                <a:solidFill>
                  <a:schemeClr val="bg1"/>
                </a:solidFill>
                <a:latin typeface="Garamond" pitchFamily="18" charset="0"/>
              </a:rPr>
              <a:t>.</a:t>
            </a:r>
            <a:endParaRPr lang="en-US" sz="2400" dirty="0">
              <a:solidFill>
                <a:schemeClr val="bg1"/>
              </a:solidFill>
              <a:latin typeface="Garamond"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1999432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a:effectLst>
                  <a:outerShdw blurRad="38100" dist="38100" dir="2700000" algn="tl">
                    <a:srgbClr val="000000">
                      <a:alpha val="43137"/>
                    </a:srgbClr>
                  </a:outerShdw>
                </a:effectLst>
                <a:latin typeface="Garamond" pitchFamily="18" charset="0"/>
              </a:rPr>
              <a:t>Static Variables</a:t>
            </a:r>
            <a:endParaRPr lang="en-US" dirty="0"/>
          </a:p>
        </p:txBody>
      </p:sp>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2400" dirty="0" smtClean="0">
                <a:solidFill>
                  <a:schemeClr val="bg1"/>
                </a:solidFill>
                <a:latin typeface="Garamond" pitchFamily="18" charset="0"/>
              </a:rPr>
              <a:t>Static variables can be accessed by calling with the class name. It does not need any object.</a:t>
            </a:r>
          </a:p>
          <a:p>
            <a:r>
              <a:rPr lang="en-US" sz="2400" dirty="0" smtClean="0">
                <a:solidFill>
                  <a:schemeClr val="bg1"/>
                </a:solidFill>
                <a:latin typeface="Garamond" pitchFamily="18" charset="0"/>
              </a:rPr>
              <a:t>Static variables are initialized only one time, i.e. at the start of the execution. These variables will be initialized first, before the initialization of any instance variables.</a:t>
            </a:r>
          </a:p>
          <a:p>
            <a:endParaRPr lang="en-US" sz="2400" dirty="0" smtClean="0">
              <a:solidFill>
                <a:schemeClr val="bg1"/>
              </a:solidFill>
              <a:latin typeface="Garamond" pitchFamily="18" charset="0"/>
            </a:endParaRPr>
          </a:p>
          <a:p>
            <a:endParaRPr lang="en-US" sz="2400" dirty="0">
              <a:solidFill>
                <a:schemeClr val="bg1"/>
              </a:solidFill>
              <a:latin typeface="Garamond"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211315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92527163"/>
              </p:ext>
            </p:extLst>
          </p:nvPr>
        </p:nvGraphicFramePr>
        <p:xfrm>
          <a:off x="0" y="0"/>
          <a:ext cx="9067800" cy="8183880"/>
        </p:xfrm>
        <a:graphic>
          <a:graphicData uri="http://schemas.openxmlformats.org/drawingml/2006/table">
            <a:tbl>
              <a:tblPr firstRow="1" bandRow="1">
                <a:tableStyleId>{5C22544A-7EE6-4342-B048-85BDC9FD1C3A}</a:tableStyleId>
              </a:tblPr>
              <a:tblGrid>
                <a:gridCol w="2895600"/>
                <a:gridCol w="2971800"/>
                <a:gridCol w="3200400"/>
              </a:tblGrid>
              <a:tr h="565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Garamond" pitchFamily="18" charset="0"/>
                        </a:rPr>
                        <a:t>Local Variables</a:t>
                      </a:r>
                      <a:endParaRPr lang="en-IN" sz="2400" dirty="0" smtClean="0">
                        <a:solidFill>
                          <a:schemeClr val="bg1"/>
                        </a:solidFill>
                        <a:latin typeface="Garamond" pitchFamily="18" charset="0"/>
                      </a:endParaRPr>
                    </a:p>
                  </a:txBody>
                  <a:tcP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Garamond" pitchFamily="18" charset="0"/>
                        </a:rPr>
                        <a:t>Instance</a:t>
                      </a:r>
                      <a:r>
                        <a:rPr lang="en-US" sz="2400" baseline="0" dirty="0" smtClean="0">
                          <a:solidFill>
                            <a:schemeClr val="bg1"/>
                          </a:solidFill>
                          <a:latin typeface="Garamond" pitchFamily="18" charset="0"/>
                        </a:rPr>
                        <a:t> Variables</a:t>
                      </a:r>
                      <a:endParaRPr lang="en-IN" sz="2400" dirty="0" smtClean="0">
                        <a:solidFill>
                          <a:schemeClr val="bg1"/>
                        </a:solidFill>
                        <a:latin typeface="Garamond" pitchFamily="18" charset="0"/>
                      </a:endParaRPr>
                    </a:p>
                  </a:txBody>
                  <a:tcP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Garamond" pitchFamily="18" charset="0"/>
                        </a:rPr>
                        <a:t>Static Variables</a:t>
                      </a:r>
                      <a:endParaRPr lang="en-IN" sz="2400" dirty="0" smtClean="0">
                        <a:solidFill>
                          <a:schemeClr val="bg1"/>
                        </a:solidFill>
                        <a:latin typeface="Garamond" pitchFamily="18" charset="0"/>
                      </a:endParaRPr>
                    </a:p>
                  </a:txBody>
                  <a:tcPr>
                    <a:solidFill>
                      <a:srgbClr val="7030A0"/>
                    </a:solidFill>
                  </a:tcPr>
                </a:tc>
              </a:tr>
              <a:tr h="565150">
                <a:tc>
                  <a:txBody>
                    <a:bodyPr/>
                    <a:lstStyle/>
                    <a:p>
                      <a:pPr algn="l"/>
                      <a:r>
                        <a:rPr lang="en-US" sz="2400" dirty="0" smtClean="0">
                          <a:solidFill>
                            <a:schemeClr val="bg1"/>
                          </a:solidFill>
                          <a:latin typeface="Garamond" pitchFamily="18" charset="0"/>
                        </a:rPr>
                        <a:t>Inside the method </a:t>
                      </a:r>
                      <a:endParaRPr lang="en-US" sz="2400" dirty="0">
                        <a:solidFill>
                          <a:schemeClr val="bg1"/>
                        </a:solidFill>
                        <a:latin typeface="Garamond" pitchFamily="18" charset="0"/>
                      </a:endParaRPr>
                    </a:p>
                  </a:txBody>
                  <a:tcPr>
                    <a:solidFill>
                      <a:srgbClr val="7030A0"/>
                    </a:solidFill>
                  </a:tcPr>
                </a:tc>
                <a:tc>
                  <a:txBody>
                    <a:bodyPr/>
                    <a:lstStyle/>
                    <a:p>
                      <a:pPr algn="l"/>
                      <a:r>
                        <a:rPr lang="en-US" sz="2400" dirty="0" smtClean="0">
                          <a:solidFill>
                            <a:schemeClr val="bg1"/>
                          </a:solidFill>
                          <a:latin typeface="Garamond" pitchFamily="18" charset="0"/>
                        </a:rPr>
                        <a:t>Inside the class</a:t>
                      </a:r>
                      <a:r>
                        <a:rPr lang="en-US" sz="2400" baseline="0" dirty="0" smtClean="0">
                          <a:solidFill>
                            <a:schemeClr val="bg1"/>
                          </a:solidFill>
                          <a:latin typeface="Garamond" pitchFamily="18" charset="0"/>
                        </a:rPr>
                        <a:t> </a:t>
                      </a:r>
                      <a:r>
                        <a:rPr lang="en-US" sz="2400" dirty="0" smtClean="0">
                          <a:solidFill>
                            <a:schemeClr val="bg1"/>
                          </a:solidFill>
                          <a:latin typeface="Garamond" pitchFamily="18" charset="0"/>
                        </a:rPr>
                        <a:t>outside the</a:t>
                      </a:r>
                      <a:r>
                        <a:rPr lang="en-US" sz="2400" baseline="0" dirty="0" smtClean="0">
                          <a:solidFill>
                            <a:schemeClr val="bg1"/>
                          </a:solidFill>
                          <a:latin typeface="Garamond" pitchFamily="18" charset="0"/>
                        </a:rPr>
                        <a:t> method</a:t>
                      </a:r>
                      <a:endParaRPr lang="en-US" sz="2400" dirty="0">
                        <a:solidFill>
                          <a:schemeClr val="bg1"/>
                        </a:solidFill>
                        <a:latin typeface="Garamond" pitchFamily="18" charset="0"/>
                      </a:endParaRPr>
                    </a:p>
                  </a:txBody>
                  <a:tcPr>
                    <a:solidFill>
                      <a:srgbClr val="7030A0"/>
                    </a:solidFill>
                  </a:tcPr>
                </a:tc>
                <a:tc>
                  <a:txBody>
                    <a:bodyPr/>
                    <a:lstStyle/>
                    <a:p>
                      <a:pPr algn="l"/>
                      <a:r>
                        <a:rPr lang="en-US" sz="2400" dirty="0" smtClean="0">
                          <a:solidFill>
                            <a:schemeClr val="bg1"/>
                          </a:solidFill>
                          <a:latin typeface="Garamond" pitchFamily="18" charset="0"/>
                        </a:rPr>
                        <a:t>Inside the class outside the method with static modifier</a:t>
                      </a:r>
                      <a:endParaRPr lang="en-US" sz="2400" dirty="0">
                        <a:solidFill>
                          <a:schemeClr val="bg1"/>
                        </a:solidFill>
                        <a:latin typeface="Garamond" pitchFamily="18" charset="0"/>
                      </a:endParaRPr>
                    </a:p>
                  </a:txBody>
                  <a:tcPr>
                    <a:solidFill>
                      <a:srgbClr val="7030A0"/>
                    </a:solidFill>
                  </a:tcPr>
                </a:tc>
              </a:tr>
              <a:tr h="1017270">
                <a:tc>
                  <a:txBody>
                    <a:bodyPr/>
                    <a:lstStyle/>
                    <a:p>
                      <a:pPr algn="l"/>
                      <a:r>
                        <a:rPr lang="en-US" sz="2400" dirty="0" smtClean="0">
                          <a:solidFill>
                            <a:schemeClr val="bg1"/>
                          </a:solidFill>
                          <a:latin typeface="Garamond" pitchFamily="18" charset="0"/>
                        </a:rPr>
                        <a:t>Method is start memory is allocated </a:t>
                      </a:r>
                      <a:endParaRPr lang="en-US" sz="2400" dirty="0">
                        <a:solidFill>
                          <a:schemeClr val="bg1"/>
                        </a:solidFill>
                        <a:latin typeface="Garamond" pitchFamily="18" charset="0"/>
                      </a:endParaRPr>
                    </a:p>
                  </a:txBody>
                  <a:tcPr>
                    <a:solidFill>
                      <a:srgbClr val="7030A0"/>
                    </a:solidFill>
                  </a:tcPr>
                </a:tc>
                <a:tc>
                  <a:txBody>
                    <a:bodyPr/>
                    <a:lstStyle/>
                    <a:p>
                      <a:pPr algn="l"/>
                      <a:r>
                        <a:rPr lang="en-US" sz="2400" dirty="0" smtClean="0">
                          <a:solidFill>
                            <a:schemeClr val="bg1"/>
                          </a:solidFill>
                          <a:latin typeface="Garamond" pitchFamily="18" charset="0"/>
                        </a:rPr>
                        <a:t>Object is created memory is allocated </a:t>
                      </a:r>
                      <a:endParaRPr lang="en-US" sz="2400" dirty="0">
                        <a:solidFill>
                          <a:schemeClr val="bg1"/>
                        </a:solidFill>
                        <a:latin typeface="Garamond" pitchFamily="18" charset="0"/>
                      </a:endParaRPr>
                    </a:p>
                  </a:txBody>
                  <a:tcPr>
                    <a:solidFill>
                      <a:srgbClr val="7030A0"/>
                    </a:solidFill>
                  </a:tcPr>
                </a:tc>
                <a:tc>
                  <a:txBody>
                    <a:bodyPr/>
                    <a:lstStyle/>
                    <a:p>
                      <a:pPr algn="l"/>
                      <a:r>
                        <a:rPr lang="en-US" sz="2400" dirty="0" smtClean="0">
                          <a:solidFill>
                            <a:schemeClr val="bg1"/>
                          </a:solidFill>
                          <a:latin typeface="Garamond" pitchFamily="18" charset="0"/>
                        </a:rPr>
                        <a:t>When the .class file is loading </a:t>
                      </a:r>
                      <a:endParaRPr lang="en-US" sz="2400" dirty="0">
                        <a:solidFill>
                          <a:schemeClr val="bg1"/>
                        </a:solidFill>
                        <a:latin typeface="Garamond" pitchFamily="18" charset="0"/>
                      </a:endParaRPr>
                    </a:p>
                  </a:txBody>
                  <a:tcPr>
                    <a:solidFill>
                      <a:srgbClr val="7030A0"/>
                    </a:solidFill>
                  </a:tcPr>
                </a:tc>
              </a:tr>
              <a:tr h="565150">
                <a:tc>
                  <a:txBody>
                    <a:bodyPr/>
                    <a:lstStyle/>
                    <a:p>
                      <a:pPr algn="l"/>
                      <a:r>
                        <a:rPr lang="en-US" sz="2400" dirty="0" smtClean="0">
                          <a:solidFill>
                            <a:schemeClr val="bg1"/>
                          </a:solidFill>
                          <a:latin typeface="Garamond" pitchFamily="18" charset="0"/>
                        </a:rPr>
                        <a:t>Inside Method </a:t>
                      </a:r>
                      <a:endParaRPr lang="en-US" sz="2400" dirty="0">
                        <a:solidFill>
                          <a:schemeClr val="bg1"/>
                        </a:solidFill>
                        <a:latin typeface="Garamond" pitchFamily="18" charset="0"/>
                      </a:endParaRPr>
                    </a:p>
                  </a:txBody>
                  <a:tcPr>
                    <a:solidFill>
                      <a:srgbClr val="7030A0"/>
                    </a:solidFill>
                  </a:tcPr>
                </a:tc>
                <a:tc>
                  <a:txBody>
                    <a:bodyPr/>
                    <a:lstStyle/>
                    <a:p>
                      <a:pPr algn="l"/>
                      <a:r>
                        <a:rPr lang="en-US" sz="2400" dirty="0" smtClean="0">
                          <a:solidFill>
                            <a:schemeClr val="bg1"/>
                          </a:solidFill>
                          <a:latin typeface="Garamond" pitchFamily="18" charset="0"/>
                        </a:rPr>
                        <a:t>Inside the class </a:t>
                      </a:r>
                      <a:endParaRPr lang="en-US" sz="2400" dirty="0">
                        <a:solidFill>
                          <a:schemeClr val="bg1"/>
                        </a:solidFill>
                        <a:latin typeface="Garamond" pitchFamily="18" charset="0"/>
                      </a:endParaRPr>
                    </a:p>
                  </a:txBody>
                  <a:tcPr>
                    <a:solidFill>
                      <a:srgbClr val="7030A0"/>
                    </a:solidFill>
                  </a:tcPr>
                </a:tc>
                <a:tc>
                  <a:txBody>
                    <a:bodyPr/>
                    <a:lstStyle/>
                    <a:p>
                      <a:pPr algn="l"/>
                      <a:r>
                        <a:rPr lang="en-US" sz="2400" dirty="0" smtClean="0">
                          <a:solidFill>
                            <a:schemeClr val="bg1"/>
                          </a:solidFill>
                          <a:latin typeface="Garamond" pitchFamily="18" charset="0"/>
                        </a:rPr>
                        <a:t>Inside the class </a:t>
                      </a:r>
                      <a:endParaRPr lang="en-US" sz="2400" dirty="0">
                        <a:solidFill>
                          <a:schemeClr val="bg1"/>
                        </a:solidFill>
                        <a:latin typeface="Garamond" pitchFamily="18" charset="0"/>
                      </a:endParaRPr>
                    </a:p>
                  </a:txBody>
                  <a:tcPr>
                    <a:solidFill>
                      <a:srgbClr val="7030A0"/>
                    </a:solidFill>
                  </a:tcPr>
                </a:tc>
              </a:tr>
              <a:tr h="915670">
                <a:tc>
                  <a:txBody>
                    <a:bodyPr/>
                    <a:lstStyle/>
                    <a:p>
                      <a:pPr algn="l"/>
                      <a:r>
                        <a:rPr lang="en-US" sz="2400" dirty="0" smtClean="0">
                          <a:solidFill>
                            <a:schemeClr val="bg1"/>
                          </a:solidFill>
                          <a:latin typeface="Garamond" pitchFamily="18" charset="0"/>
                        </a:rPr>
                        <a:t>Stored in Stack Memory</a:t>
                      </a:r>
                      <a:endParaRPr lang="en-US" sz="2400" dirty="0">
                        <a:solidFill>
                          <a:schemeClr val="bg1"/>
                        </a:solidFill>
                        <a:latin typeface="Garamond" pitchFamily="18" charset="0"/>
                      </a:endParaRPr>
                    </a:p>
                  </a:txBody>
                  <a:tcPr>
                    <a:solidFill>
                      <a:srgbClr val="7030A0"/>
                    </a:solidFill>
                  </a:tcPr>
                </a:tc>
                <a:tc>
                  <a:txBody>
                    <a:bodyPr/>
                    <a:lstStyle/>
                    <a:p>
                      <a:pPr algn="l"/>
                      <a:r>
                        <a:rPr lang="en-US" sz="2400" dirty="0" smtClean="0">
                          <a:solidFill>
                            <a:schemeClr val="bg1"/>
                          </a:solidFill>
                          <a:latin typeface="Garamond" pitchFamily="18" charset="0"/>
                        </a:rPr>
                        <a:t>Stored in Heap Memory </a:t>
                      </a:r>
                      <a:endParaRPr lang="en-US" sz="2400" dirty="0">
                        <a:solidFill>
                          <a:schemeClr val="bg1"/>
                        </a:solidFill>
                        <a:latin typeface="Garamond" pitchFamily="18" charset="0"/>
                      </a:endParaRPr>
                    </a:p>
                  </a:txBody>
                  <a:tcPr>
                    <a:solidFill>
                      <a:srgbClr val="7030A0"/>
                    </a:solidFill>
                  </a:tcPr>
                </a:tc>
                <a:tc>
                  <a:txBody>
                    <a:bodyPr/>
                    <a:lstStyle/>
                    <a:p>
                      <a:pPr algn="l"/>
                      <a:r>
                        <a:rPr lang="en-US" sz="2400" dirty="0" smtClean="0">
                          <a:solidFill>
                            <a:schemeClr val="bg1"/>
                          </a:solidFill>
                          <a:latin typeface="Garamond" pitchFamily="18" charset="0"/>
                        </a:rPr>
                        <a:t>Non Heap Memory </a:t>
                      </a:r>
                      <a:endParaRPr lang="en-US" sz="2400" dirty="0">
                        <a:solidFill>
                          <a:schemeClr val="bg1"/>
                        </a:solidFill>
                        <a:latin typeface="Garamond" pitchFamily="18" charset="0"/>
                      </a:endParaRPr>
                    </a:p>
                  </a:txBody>
                  <a:tcPr>
                    <a:solidFill>
                      <a:srgbClr val="7030A0"/>
                    </a:solidFill>
                  </a:tcPr>
                </a:tc>
              </a:tr>
              <a:tr h="624840">
                <a:tc>
                  <a:txBody>
                    <a:bodyPr/>
                    <a:lstStyle/>
                    <a:p>
                      <a:pPr algn="l"/>
                      <a:r>
                        <a:rPr lang="en-US" sz="2400" baseline="0" dirty="0" smtClean="0">
                          <a:solidFill>
                            <a:schemeClr val="bg1"/>
                          </a:solidFill>
                          <a:latin typeface="Garamond" pitchFamily="18" charset="0"/>
                        </a:rPr>
                        <a:t>Don’t have default values</a:t>
                      </a:r>
                      <a:endParaRPr lang="en-US" sz="2400" dirty="0">
                        <a:solidFill>
                          <a:schemeClr val="bg1"/>
                        </a:solidFill>
                        <a:latin typeface="Garamond" pitchFamily="18" charset="0"/>
                      </a:endParaRPr>
                    </a:p>
                  </a:txBody>
                  <a:tcPr>
                    <a:solidFill>
                      <a:srgbClr val="7030A0"/>
                    </a:solidFill>
                  </a:tcPr>
                </a:tc>
                <a:tc>
                  <a:txBody>
                    <a:bodyPr/>
                    <a:lstStyle/>
                    <a:p>
                      <a:pPr algn="l"/>
                      <a:r>
                        <a:rPr lang="en-US" sz="2400" baseline="0" dirty="0" smtClean="0">
                          <a:solidFill>
                            <a:schemeClr val="bg1"/>
                          </a:solidFill>
                          <a:latin typeface="Garamond" pitchFamily="18" charset="0"/>
                        </a:rPr>
                        <a:t>Provide default values</a:t>
                      </a:r>
                      <a:endParaRPr lang="en-US" sz="2400" dirty="0">
                        <a:solidFill>
                          <a:schemeClr val="bg1"/>
                        </a:solidFill>
                        <a:latin typeface="Garamond" pitchFamily="18" charset="0"/>
                      </a:endParaRPr>
                    </a:p>
                  </a:txBody>
                  <a:tcP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solidFill>
                            <a:schemeClr val="bg1"/>
                          </a:solidFill>
                          <a:latin typeface="Garamond" pitchFamily="18" charset="0"/>
                        </a:rPr>
                        <a:t>Provide default values</a:t>
                      </a:r>
                      <a:endParaRPr lang="en-US" sz="2400" dirty="0" smtClean="0">
                        <a:solidFill>
                          <a:schemeClr val="bg1"/>
                        </a:solidFill>
                        <a:latin typeface="Garamond" pitchFamily="18" charset="0"/>
                      </a:endParaRPr>
                    </a:p>
                    <a:p>
                      <a:pPr algn="l"/>
                      <a:endParaRPr lang="en-US" sz="2400" dirty="0">
                        <a:solidFill>
                          <a:schemeClr val="bg1"/>
                        </a:solidFill>
                        <a:latin typeface="Garamond" pitchFamily="18" charset="0"/>
                      </a:endParaRPr>
                    </a:p>
                  </a:txBody>
                  <a:tcPr>
                    <a:solidFill>
                      <a:srgbClr val="7030A0"/>
                    </a:solidFill>
                  </a:tcPr>
                </a:tc>
              </a:tr>
              <a:tr h="565150">
                <a:tc>
                  <a:txBody>
                    <a:bodyPr/>
                    <a:lstStyle/>
                    <a:p>
                      <a:pPr algn="l"/>
                      <a:r>
                        <a:rPr lang="en-US" sz="2400" baseline="0" dirty="0" smtClean="0">
                          <a:solidFill>
                            <a:schemeClr val="bg1"/>
                          </a:solidFill>
                          <a:latin typeface="Garamond" pitchFamily="18" charset="0"/>
                        </a:rPr>
                        <a:t>Access Directly</a:t>
                      </a:r>
                      <a:endParaRPr lang="en-US" sz="2400" dirty="0">
                        <a:solidFill>
                          <a:schemeClr val="bg1"/>
                        </a:solidFill>
                        <a:latin typeface="Garamond" pitchFamily="18" charset="0"/>
                      </a:endParaRPr>
                    </a:p>
                  </a:txBody>
                  <a:tcPr>
                    <a:solidFill>
                      <a:srgbClr val="7030A0"/>
                    </a:solidFill>
                  </a:tcPr>
                </a:tc>
                <a:tc>
                  <a:txBody>
                    <a:bodyPr/>
                    <a:lstStyle/>
                    <a:p>
                      <a:pPr algn="l"/>
                      <a:r>
                        <a:rPr lang="en-US" sz="2400" baseline="0" dirty="0" smtClean="0">
                          <a:solidFill>
                            <a:schemeClr val="bg1"/>
                          </a:solidFill>
                          <a:latin typeface="Garamond" pitchFamily="18" charset="0"/>
                        </a:rPr>
                        <a:t>Access through object</a:t>
                      </a:r>
                      <a:endParaRPr lang="en-US" sz="2400" dirty="0">
                        <a:solidFill>
                          <a:schemeClr val="bg1"/>
                        </a:solidFill>
                        <a:latin typeface="Garamond" pitchFamily="18" charset="0"/>
                      </a:endParaRPr>
                    </a:p>
                  </a:txBody>
                  <a:tcP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solidFill>
                            <a:schemeClr val="bg1"/>
                          </a:solidFill>
                          <a:latin typeface="Garamond" pitchFamily="18" charset="0"/>
                        </a:rPr>
                        <a:t>Access 3 ways</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2400" baseline="0" dirty="0" smtClean="0">
                          <a:solidFill>
                            <a:schemeClr val="bg1"/>
                          </a:solidFill>
                          <a:latin typeface="Garamond" pitchFamily="18" charset="0"/>
                        </a:rPr>
                        <a:t>Direct</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2400" baseline="0" dirty="0" smtClean="0">
                          <a:solidFill>
                            <a:schemeClr val="bg1"/>
                          </a:solidFill>
                          <a:latin typeface="Garamond" pitchFamily="18" charset="0"/>
                        </a:rPr>
                        <a:t>Using Object</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2400" baseline="0" dirty="0" smtClean="0">
                          <a:solidFill>
                            <a:schemeClr val="bg1"/>
                          </a:solidFill>
                          <a:latin typeface="Garamond" pitchFamily="18" charset="0"/>
                        </a:rPr>
                        <a:t>Using  class name</a:t>
                      </a:r>
                      <a:endParaRPr lang="en-US" sz="2400" dirty="0">
                        <a:solidFill>
                          <a:schemeClr val="bg1"/>
                        </a:solidFill>
                        <a:latin typeface="Garamond" pitchFamily="18" charset="0"/>
                      </a:endParaRPr>
                    </a:p>
                  </a:txBody>
                  <a:tcPr>
                    <a:solidFill>
                      <a:srgbClr val="7030A0"/>
                    </a:solidFill>
                  </a:tcPr>
                </a:tc>
              </a:tr>
              <a:tr h="14693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solidFill>
                            <a:schemeClr val="bg1"/>
                          </a:solidFill>
                          <a:latin typeface="Garamond" pitchFamily="18" charset="0"/>
                        </a:rPr>
                        <a:t>Not linked with object</a:t>
                      </a:r>
                      <a:endParaRPr lang="en-IN" sz="2400" dirty="0" smtClean="0">
                        <a:solidFill>
                          <a:schemeClr val="bg1"/>
                        </a:solidFill>
                        <a:latin typeface="Garamond" pitchFamily="18" charset="0"/>
                      </a:endParaRPr>
                    </a:p>
                    <a:p>
                      <a:pPr algn="l"/>
                      <a:endParaRPr lang="en-US" sz="2400" dirty="0">
                        <a:solidFill>
                          <a:schemeClr val="bg1"/>
                        </a:solidFill>
                        <a:latin typeface="Garamond" pitchFamily="18" charset="0"/>
                      </a:endParaRPr>
                    </a:p>
                  </a:txBody>
                  <a:tcP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Garamond" pitchFamily="18" charset="0"/>
                        </a:rPr>
                        <a:t>every object</a:t>
                      </a:r>
                      <a:r>
                        <a:rPr lang="en-US" sz="2400" baseline="0" dirty="0" smtClean="0">
                          <a:solidFill>
                            <a:schemeClr val="bg1"/>
                          </a:solidFill>
                          <a:latin typeface="Garamond" pitchFamily="18" charset="0"/>
                        </a:rPr>
                        <a:t> creation allocated separate  memory</a:t>
                      </a:r>
                      <a:endParaRPr lang="en-IN" sz="2400" dirty="0" smtClean="0">
                        <a:solidFill>
                          <a:schemeClr val="bg1"/>
                        </a:solidFill>
                        <a:latin typeface="Garamond" pitchFamily="18" charset="0"/>
                      </a:endParaRPr>
                    </a:p>
                    <a:p>
                      <a:pPr algn="l"/>
                      <a:endParaRPr lang="en-US" sz="2400" dirty="0">
                        <a:solidFill>
                          <a:schemeClr val="bg1"/>
                        </a:solidFill>
                        <a:latin typeface="Garamond" pitchFamily="18" charset="0"/>
                      </a:endParaRPr>
                    </a:p>
                  </a:txBody>
                  <a:tcP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Garamond" pitchFamily="18" charset="0"/>
                        </a:rPr>
                        <a:t>One memory</a:t>
                      </a:r>
                      <a:r>
                        <a:rPr lang="en-US" sz="2400" baseline="0" dirty="0" smtClean="0">
                          <a:solidFill>
                            <a:schemeClr val="bg1"/>
                          </a:solidFill>
                          <a:latin typeface="Garamond" pitchFamily="18" charset="0"/>
                        </a:rPr>
                        <a:t> to share all the object (any number of object single memory)</a:t>
                      </a:r>
                      <a:endParaRPr lang="en-IN" sz="2400" dirty="0" smtClean="0">
                        <a:solidFill>
                          <a:schemeClr val="bg1"/>
                        </a:solidFill>
                        <a:latin typeface="Garamond" pitchFamily="18" charset="0"/>
                      </a:endParaRPr>
                    </a:p>
                    <a:p>
                      <a:pPr algn="l"/>
                      <a:endParaRPr lang="en-US" sz="2400" dirty="0">
                        <a:solidFill>
                          <a:schemeClr val="bg1"/>
                        </a:solidFill>
                        <a:latin typeface="Garamond" pitchFamily="18" charset="0"/>
                      </a:endParaRPr>
                    </a:p>
                  </a:txBody>
                  <a:tcPr>
                    <a:solidFill>
                      <a:srgbClr val="7030A0"/>
                    </a:solidFill>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+91 98650 75765 </a:t>
            </a:r>
            <a:endParaRPr lang="en-US"/>
          </a:p>
        </p:txBody>
      </p:sp>
    </p:spTree>
    <p:extLst>
      <p:ext uri="{BB962C8B-B14F-4D97-AF65-F5344CB8AC3E}">
        <p14:creationId xmlns:p14="http://schemas.microsoft.com/office/powerpoint/2010/main" xmlns="" val="2193758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smtClean="0">
                <a:latin typeface="Garamond" pitchFamily="18" charset="0"/>
              </a:rPr>
              <a:t>Scanner Input</a:t>
            </a:r>
            <a:endParaRPr lang="en-IN" b="1" i="1" dirty="0">
              <a:latin typeface="Garamond" pitchFamily="18" charset="0"/>
            </a:endParaRPr>
          </a:p>
        </p:txBody>
      </p:sp>
      <p:graphicFrame>
        <p:nvGraphicFramePr>
          <p:cNvPr id="7" name="Content Placeholder 6"/>
          <p:cNvGraphicFramePr>
            <a:graphicFrameLocks noGrp="1"/>
          </p:cNvGraphicFramePr>
          <p:nvPr>
            <p:ph idx="1"/>
          </p:nvPr>
        </p:nvGraphicFramePr>
        <p:xfrm>
          <a:off x="457200" y="1600200"/>
          <a:ext cx="8229600" cy="5034280"/>
        </p:xfrm>
        <a:graphic>
          <a:graphicData uri="http://schemas.openxmlformats.org/drawingml/2006/table">
            <a:tbl>
              <a:tblPr firstRow="1" bandRow="1">
                <a:tableStyleId>{5C22544A-7EE6-4342-B048-85BDC9FD1C3A}</a:tableStyleId>
              </a:tblPr>
              <a:tblGrid>
                <a:gridCol w="2686040"/>
                <a:gridCol w="5543560"/>
              </a:tblGrid>
              <a:tr h="370840">
                <a:tc>
                  <a:txBody>
                    <a:bodyPr/>
                    <a:lstStyle/>
                    <a:p>
                      <a:r>
                        <a:rPr lang="en-IN" sz="1800" b="1" i="0" kern="1200" dirty="0" smtClean="0">
                          <a:solidFill>
                            <a:schemeClr val="lt1"/>
                          </a:solidFill>
                          <a:latin typeface="Garamond" pitchFamily="18" charset="0"/>
                          <a:ea typeface="+mn-ea"/>
                          <a:cs typeface="+mn-cs"/>
                        </a:rPr>
                        <a:t>Method</a:t>
                      </a:r>
                      <a:endParaRPr lang="en-IN" sz="2000" b="1" dirty="0">
                        <a:latin typeface="Garamond" pitchFamily="18" charset="0"/>
                      </a:endParaRPr>
                    </a:p>
                  </a:txBody>
                  <a:tcPr/>
                </a:tc>
                <a:tc>
                  <a:txBody>
                    <a:bodyPr/>
                    <a:lstStyle/>
                    <a:p>
                      <a:r>
                        <a:rPr lang="en-IN" sz="1800" b="1" i="0" kern="1200" dirty="0" smtClean="0">
                          <a:solidFill>
                            <a:schemeClr val="lt1"/>
                          </a:solidFill>
                          <a:latin typeface="Garamond" pitchFamily="18" charset="0"/>
                          <a:ea typeface="+mn-ea"/>
                          <a:cs typeface="+mn-cs"/>
                        </a:rPr>
                        <a:t>Description</a:t>
                      </a:r>
                      <a:endParaRPr lang="en-IN" sz="2000" b="1"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Garamond" pitchFamily="18" charset="0"/>
                        </a:rPr>
                        <a:t>   </a:t>
                      </a:r>
                      <a:r>
                        <a:rPr lang="en-IN" sz="2000" dirty="0" err="1" smtClean="0">
                          <a:latin typeface="Garamond" pitchFamily="18" charset="0"/>
                        </a:rPr>
                        <a:t>nextByte</a:t>
                      </a:r>
                      <a:r>
                        <a:rPr lang="en-IN" sz="2000" dirty="0" smtClean="0">
                          <a:latin typeface="Garamond" pitchFamily="18" charset="0"/>
                        </a:rPr>
                        <a:t>()</a:t>
                      </a:r>
                    </a:p>
                  </a:txBody>
                  <a:tcPr/>
                </a:tc>
                <a:tc>
                  <a:txBody>
                    <a:bodyPr/>
                    <a:lstStyle/>
                    <a:p>
                      <a:r>
                        <a:rPr lang="en-IN" sz="2000" b="0" i="0" kern="1200" dirty="0" smtClean="0">
                          <a:solidFill>
                            <a:schemeClr val="dk1"/>
                          </a:solidFill>
                          <a:latin typeface="Garamond" pitchFamily="18" charset="0"/>
                          <a:ea typeface="+mn-ea"/>
                          <a:cs typeface="+mn-cs"/>
                        </a:rPr>
                        <a:t>reads a </a:t>
                      </a:r>
                      <a:r>
                        <a:rPr lang="en-IN" sz="2000" dirty="0" smtClean="0">
                          <a:latin typeface="Garamond" pitchFamily="18" charset="0"/>
                        </a:rPr>
                        <a:t>byte</a:t>
                      </a:r>
                      <a:r>
                        <a:rPr lang="en-IN" sz="2000" b="0" i="0" kern="1200" dirty="0" smtClean="0">
                          <a:solidFill>
                            <a:schemeClr val="dk1"/>
                          </a:solidFill>
                          <a:latin typeface="Garamond" pitchFamily="18" charset="0"/>
                          <a:ea typeface="+mn-ea"/>
                          <a:cs typeface="+mn-cs"/>
                        </a:rPr>
                        <a:t> value</a:t>
                      </a:r>
                      <a:endParaRPr lang="en-IN" sz="2000"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err="1" smtClean="0">
                          <a:latin typeface="Garamond" pitchFamily="18" charset="0"/>
                        </a:rPr>
                        <a:t>nextShort</a:t>
                      </a:r>
                      <a:r>
                        <a:rPr lang="en-IN" sz="2000" dirty="0" smtClean="0">
                          <a:latin typeface="Garamond" pitchFamily="18" charset="0"/>
                        </a:rPr>
                        <a:t>()</a:t>
                      </a:r>
                    </a:p>
                  </a:txBody>
                  <a:tcPr marL="228600" marR="228600" marT="114300" marB="114300" anchor="ctr"/>
                </a:tc>
                <a:tc>
                  <a:txBody>
                    <a:bodyPr/>
                    <a:lstStyle/>
                    <a:p>
                      <a:r>
                        <a:rPr lang="en-IN" sz="2000" b="0" i="0" kern="1200" dirty="0" smtClean="0">
                          <a:solidFill>
                            <a:schemeClr val="dk1"/>
                          </a:solidFill>
                          <a:latin typeface="Garamond" pitchFamily="18" charset="0"/>
                          <a:ea typeface="+mn-ea"/>
                          <a:cs typeface="+mn-cs"/>
                        </a:rPr>
                        <a:t>reads a </a:t>
                      </a:r>
                      <a:r>
                        <a:rPr lang="en-IN" sz="2000" dirty="0" smtClean="0">
                          <a:latin typeface="Garamond" pitchFamily="18" charset="0"/>
                        </a:rPr>
                        <a:t>short</a:t>
                      </a:r>
                      <a:r>
                        <a:rPr lang="en-IN" sz="2000" b="0" i="0" kern="1200" dirty="0" smtClean="0">
                          <a:solidFill>
                            <a:schemeClr val="dk1"/>
                          </a:solidFill>
                          <a:latin typeface="Garamond" pitchFamily="18" charset="0"/>
                          <a:ea typeface="+mn-ea"/>
                          <a:cs typeface="+mn-cs"/>
                        </a:rPr>
                        <a:t> value</a:t>
                      </a:r>
                      <a:endParaRPr lang="en-IN" sz="2000"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kern="1200" dirty="0" err="1" smtClean="0">
                          <a:solidFill>
                            <a:schemeClr val="dk1"/>
                          </a:solidFill>
                          <a:latin typeface="Garamond" pitchFamily="18" charset="0"/>
                          <a:ea typeface="+mn-ea"/>
                          <a:cs typeface="+mn-cs"/>
                        </a:rPr>
                        <a:t>nextInt</a:t>
                      </a:r>
                      <a:r>
                        <a:rPr lang="en-IN" sz="2000" b="0" i="0" kern="1200" dirty="0" smtClean="0">
                          <a:solidFill>
                            <a:schemeClr val="dk1"/>
                          </a:solidFill>
                          <a:latin typeface="Garamond" pitchFamily="18" charset="0"/>
                          <a:ea typeface="+mn-ea"/>
                          <a:cs typeface="+mn-cs"/>
                        </a:rPr>
                        <a:t>()</a:t>
                      </a:r>
                      <a:endParaRPr lang="en-IN" sz="2000" dirty="0" smtClean="0">
                        <a:latin typeface="Garamond" pitchFamily="18" charset="0"/>
                      </a:endParaRPr>
                    </a:p>
                  </a:txBody>
                  <a:tcPr marL="228600" marR="228600" marT="114300" marB="114300" anchor="ctr"/>
                </a:tc>
                <a:tc>
                  <a:txBody>
                    <a:bodyPr/>
                    <a:lstStyle/>
                    <a:p>
                      <a:r>
                        <a:rPr lang="en-IN" sz="2000" b="0" i="0" kern="1200" dirty="0" smtClean="0">
                          <a:solidFill>
                            <a:schemeClr val="dk1"/>
                          </a:solidFill>
                          <a:latin typeface="Garamond" pitchFamily="18" charset="0"/>
                          <a:ea typeface="+mn-ea"/>
                          <a:cs typeface="+mn-cs"/>
                        </a:rPr>
                        <a:t>reads an </a:t>
                      </a:r>
                      <a:r>
                        <a:rPr lang="en-IN" sz="2000" dirty="0" err="1" smtClean="0">
                          <a:latin typeface="Garamond" pitchFamily="18" charset="0"/>
                        </a:rPr>
                        <a:t>int</a:t>
                      </a:r>
                      <a:r>
                        <a:rPr lang="en-IN" sz="2000" b="0" i="0" kern="1200" dirty="0" smtClean="0">
                          <a:solidFill>
                            <a:schemeClr val="dk1"/>
                          </a:solidFill>
                          <a:latin typeface="Garamond" pitchFamily="18" charset="0"/>
                          <a:ea typeface="+mn-ea"/>
                          <a:cs typeface="+mn-cs"/>
                        </a:rPr>
                        <a:t> value</a:t>
                      </a:r>
                      <a:endParaRPr lang="en-IN" sz="2000"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err="1" smtClean="0">
                          <a:latin typeface="Garamond" pitchFamily="18" charset="0"/>
                        </a:rPr>
                        <a:t>nextLong</a:t>
                      </a:r>
                      <a:r>
                        <a:rPr lang="en-IN" sz="2000" dirty="0" smtClean="0">
                          <a:latin typeface="Garamond" pitchFamily="18" charset="0"/>
                        </a:rPr>
                        <a:t>()</a:t>
                      </a:r>
                    </a:p>
                  </a:txBody>
                  <a:tcPr marL="228600" marR="228600" marT="114300" marB="114300" anchor="ctr"/>
                </a:tc>
                <a:tc>
                  <a:txBody>
                    <a:bodyPr/>
                    <a:lstStyle/>
                    <a:p>
                      <a:r>
                        <a:rPr lang="en-IN" sz="2000" b="0" i="0" kern="1200" dirty="0" smtClean="0">
                          <a:solidFill>
                            <a:schemeClr val="dk1"/>
                          </a:solidFill>
                          <a:latin typeface="Garamond" pitchFamily="18" charset="0"/>
                          <a:ea typeface="+mn-ea"/>
                          <a:cs typeface="+mn-cs"/>
                        </a:rPr>
                        <a:t>reads a </a:t>
                      </a:r>
                      <a:r>
                        <a:rPr lang="en-IN" sz="2000" dirty="0" smtClean="0">
                          <a:latin typeface="Garamond" pitchFamily="18" charset="0"/>
                        </a:rPr>
                        <a:t>long</a:t>
                      </a:r>
                      <a:r>
                        <a:rPr lang="en-IN" sz="2000" b="0" i="0" kern="1200" dirty="0" smtClean="0">
                          <a:solidFill>
                            <a:schemeClr val="dk1"/>
                          </a:solidFill>
                          <a:latin typeface="Garamond" pitchFamily="18" charset="0"/>
                          <a:ea typeface="+mn-ea"/>
                          <a:cs typeface="+mn-cs"/>
                        </a:rPr>
                        <a:t> value</a:t>
                      </a:r>
                      <a:endParaRPr lang="en-IN" sz="2000"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err="1" smtClean="0">
                          <a:latin typeface="Garamond" pitchFamily="18" charset="0"/>
                        </a:rPr>
                        <a:t>nextFloat</a:t>
                      </a:r>
                      <a:r>
                        <a:rPr lang="en-IN" sz="2000" dirty="0" smtClean="0">
                          <a:latin typeface="Garamond" pitchFamily="18" charset="0"/>
                        </a:rPr>
                        <a:t>()</a:t>
                      </a:r>
                    </a:p>
                  </a:txBody>
                  <a:tcPr marL="228600" marR="228600" marT="114300" marB="114300" anchor="ctr"/>
                </a:tc>
                <a:tc>
                  <a:txBody>
                    <a:bodyPr/>
                    <a:lstStyle/>
                    <a:p>
                      <a:r>
                        <a:rPr lang="en-IN" sz="2000" b="0" i="0" kern="1200" dirty="0" smtClean="0">
                          <a:solidFill>
                            <a:schemeClr val="dk1"/>
                          </a:solidFill>
                          <a:latin typeface="Garamond" pitchFamily="18" charset="0"/>
                          <a:ea typeface="+mn-ea"/>
                          <a:cs typeface="+mn-cs"/>
                        </a:rPr>
                        <a:t>reads a </a:t>
                      </a:r>
                      <a:r>
                        <a:rPr lang="en-IN" sz="2000" dirty="0" smtClean="0">
                          <a:latin typeface="Garamond" pitchFamily="18" charset="0"/>
                        </a:rPr>
                        <a:t>float</a:t>
                      </a:r>
                      <a:r>
                        <a:rPr lang="en-IN" sz="2000" b="0" i="0" kern="1200" dirty="0" smtClean="0">
                          <a:solidFill>
                            <a:schemeClr val="dk1"/>
                          </a:solidFill>
                          <a:latin typeface="Garamond" pitchFamily="18" charset="0"/>
                          <a:ea typeface="+mn-ea"/>
                          <a:cs typeface="+mn-cs"/>
                        </a:rPr>
                        <a:t> value</a:t>
                      </a:r>
                      <a:endParaRPr lang="en-IN" sz="2000"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err="1" smtClean="0">
                          <a:latin typeface="Garamond" pitchFamily="18" charset="0"/>
                        </a:rPr>
                        <a:t>nextDouble</a:t>
                      </a:r>
                      <a:r>
                        <a:rPr lang="en-IN" sz="2000" dirty="0" smtClean="0">
                          <a:latin typeface="Garamond" pitchFamily="18" charset="0"/>
                        </a:rPr>
                        <a:t>()</a:t>
                      </a:r>
                    </a:p>
                  </a:txBody>
                  <a:tcPr marL="228600" marR="228600" marT="114300" marB="114300" anchor="ctr"/>
                </a:tc>
                <a:tc>
                  <a:txBody>
                    <a:bodyPr/>
                    <a:lstStyle/>
                    <a:p>
                      <a:r>
                        <a:rPr lang="en-IN" sz="2000" b="0" i="0" kern="1200" dirty="0" smtClean="0">
                          <a:solidFill>
                            <a:schemeClr val="dk1"/>
                          </a:solidFill>
                          <a:latin typeface="Garamond" pitchFamily="18" charset="0"/>
                          <a:ea typeface="+mn-ea"/>
                          <a:cs typeface="+mn-cs"/>
                        </a:rPr>
                        <a:t>reads a </a:t>
                      </a:r>
                      <a:r>
                        <a:rPr lang="en-IN" sz="2000" dirty="0" smtClean="0">
                          <a:latin typeface="Garamond" pitchFamily="18" charset="0"/>
                        </a:rPr>
                        <a:t>doubl</a:t>
                      </a:r>
                      <a:r>
                        <a:rPr lang="en-IN" sz="2000" b="0" i="0" kern="1200" dirty="0" smtClean="0">
                          <a:solidFill>
                            <a:schemeClr val="dk1"/>
                          </a:solidFill>
                          <a:latin typeface="Garamond" pitchFamily="18" charset="0"/>
                          <a:ea typeface="+mn-ea"/>
                          <a:cs typeface="+mn-cs"/>
                        </a:rPr>
                        <a:t>e value</a:t>
                      </a:r>
                      <a:endParaRPr lang="en-IN" sz="2000"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err="1" smtClean="0">
                          <a:latin typeface="Garamond" pitchFamily="18" charset="0"/>
                        </a:rPr>
                        <a:t>nextBoolean</a:t>
                      </a:r>
                      <a:r>
                        <a:rPr lang="en-IN" sz="2000" dirty="0" smtClean="0">
                          <a:latin typeface="Garamond" pitchFamily="18" charset="0"/>
                        </a:rPr>
                        <a:t>()</a:t>
                      </a:r>
                    </a:p>
                  </a:txBody>
                  <a:tcPr marL="228600" marR="228600" marT="114300" marB="114300" anchor="ctr"/>
                </a:tc>
                <a:tc>
                  <a:txBody>
                    <a:bodyPr/>
                    <a:lstStyle/>
                    <a:p>
                      <a:r>
                        <a:rPr lang="en-IN" sz="2000" b="0" i="0" kern="1200" dirty="0" smtClean="0">
                          <a:solidFill>
                            <a:schemeClr val="dk1"/>
                          </a:solidFill>
                          <a:latin typeface="Garamond" pitchFamily="18" charset="0"/>
                          <a:ea typeface="+mn-ea"/>
                          <a:cs typeface="+mn-cs"/>
                        </a:rPr>
                        <a:t>reads a </a:t>
                      </a:r>
                      <a:r>
                        <a:rPr lang="en-IN" sz="2000" dirty="0" err="1" smtClean="0">
                          <a:latin typeface="Garamond" pitchFamily="18" charset="0"/>
                        </a:rPr>
                        <a:t>boolean</a:t>
                      </a:r>
                      <a:r>
                        <a:rPr lang="en-IN" sz="2000" b="0" i="0" kern="1200" dirty="0" smtClean="0">
                          <a:solidFill>
                            <a:schemeClr val="dk1"/>
                          </a:solidFill>
                          <a:latin typeface="Garamond" pitchFamily="18" charset="0"/>
                          <a:ea typeface="+mn-ea"/>
                          <a:cs typeface="+mn-cs"/>
                        </a:rPr>
                        <a:t> value</a:t>
                      </a:r>
                      <a:endParaRPr lang="en-IN" sz="2000"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err="1" smtClean="0">
                          <a:latin typeface="Garamond" pitchFamily="18" charset="0"/>
                        </a:rPr>
                        <a:t>nextLine</a:t>
                      </a:r>
                      <a:r>
                        <a:rPr lang="en-IN" sz="2000" dirty="0" smtClean="0">
                          <a:latin typeface="Garamond" pitchFamily="18" charset="0"/>
                        </a:rPr>
                        <a:t>()</a:t>
                      </a:r>
                    </a:p>
                  </a:txBody>
                  <a:tcPr marL="228600" marR="228600" marT="114300" marB="114300" anchor="ctr"/>
                </a:tc>
                <a:tc>
                  <a:txBody>
                    <a:bodyPr/>
                    <a:lstStyle/>
                    <a:p>
                      <a:r>
                        <a:rPr lang="en-IN" sz="2000" b="0" i="0" kern="1200" dirty="0" smtClean="0">
                          <a:solidFill>
                            <a:schemeClr val="dk1"/>
                          </a:solidFill>
                          <a:latin typeface="Garamond" pitchFamily="18" charset="0"/>
                          <a:ea typeface="+mn-ea"/>
                          <a:cs typeface="+mn-cs"/>
                        </a:rPr>
                        <a:t>reads a line of text</a:t>
                      </a:r>
                      <a:endParaRPr lang="en-IN" sz="2000" dirty="0">
                        <a:latin typeface="Garamond"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Garamond" pitchFamily="18" charset="0"/>
                        </a:rPr>
                        <a:t>next()</a:t>
                      </a:r>
                    </a:p>
                  </a:txBody>
                  <a:tcPr marL="228600" marR="228600" marT="114300" marB="114300" anchor="ctr"/>
                </a:tc>
                <a:tc>
                  <a:txBody>
                    <a:bodyPr/>
                    <a:lstStyle/>
                    <a:p>
                      <a:r>
                        <a:rPr lang="en-IN" sz="2000" b="0" i="0" kern="1200" dirty="0" smtClean="0">
                          <a:solidFill>
                            <a:schemeClr val="dk1"/>
                          </a:solidFill>
                          <a:latin typeface="Garamond" pitchFamily="18" charset="0"/>
                          <a:ea typeface="+mn-ea"/>
                          <a:cs typeface="+mn-cs"/>
                        </a:rPr>
                        <a:t>reads a word</a:t>
                      </a:r>
                      <a:endParaRPr lang="en-IN" sz="2000" dirty="0">
                        <a:latin typeface="Garamond"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smtClean="0"/>
              <a:t>+91 98650 75765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0">
            <a:schemeClr val="accent4"/>
          </a:lnRef>
          <a:fillRef idx="3">
            <a:schemeClr val="accent4"/>
          </a:fillRef>
          <a:effectRef idx="3">
            <a:schemeClr val="accent4"/>
          </a:effectRef>
          <a:fontRef idx="minor">
            <a:schemeClr val="lt1"/>
          </a:fontRef>
        </p:style>
        <p:txBody>
          <a:bodyPr/>
          <a:lstStyle/>
          <a:p>
            <a:r>
              <a:rPr lang="en-US" b="1" dirty="0" smtClean="0">
                <a:latin typeface="Garamond" pitchFamily="18" charset="0"/>
              </a:rPr>
              <a:t>THANK YOU</a:t>
            </a:r>
            <a:endParaRPr lang="en-IN" b="1" dirty="0">
              <a:latin typeface="Garamond" pitchFamily="18" charset="0"/>
            </a:endParaRPr>
          </a:p>
        </p:txBody>
      </p:sp>
      <p:sp>
        <p:nvSpPr>
          <p:cNvPr id="4" name="Footer Placeholder 3"/>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FF00"/>
            </a:solidFill>
          </a:ln>
        </p:spPr>
        <p:style>
          <a:lnRef idx="0">
            <a:schemeClr val="accent4"/>
          </a:lnRef>
          <a:fillRef idx="3">
            <a:schemeClr val="accent4"/>
          </a:fillRef>
          <a:effectRef idx="3">
            <a:schemeClr val="accent4"/>
          </a:effectRef>
          <a:fontRef idx="minor">
            <a:schemeClr val="lt1"/>
          </a:fontRef>
        </p:style>
        <p:txBody>
          <a:bodyPr/>
          <a:lstStyle/>
          <a:p>
            <a:r>
              <a:rPr lang="en-US" b="1" i="1" dirty="0" smtClean="0">
                <a:latin typeface="Garamond" pitchFamily="18" charset="0"/>
              </a:rPr>
              <a:t>OOP’s</a:t>
            </a:r>
            <a:endParaRPr lang="en-US" b="1" i="1" dirty="0">
              <a:latin typeface="Garamond" pitchFamily="18" charset="0"/>
            </a:endParaRPr>
          </a:p>
        </p:txBody>
      </p:sp>
      <p:sp>
        <p:nvSpPr>
          <p:cNvPr id="3" name="Content Placeholder 2"/>
          <p:cNvSpPr>
            <a:spLocks noGrp="1"/>
          </p:cNvSpPr>
          <p:nvPr>
            <p:ph idx="1"/>
          </p:nvPr>
        </p:nvSpPr>
        <p:spPr>
          <a:ln>
            <a:solidFill>
              <a:srgbClr val="FFFF00"/>
            </a:solidFill>
          </a:ln>
        </p:spPr>
        <p:style>
          <a:lnRef idx="0">
            <a:schemeClr val="accent4"/>
          </a:lnRef>
          <a:fillRef idx="3">
            <a:schemeClr val="accent4"/>
          </a:fillRef>
          <a:effectRef idx="3">
            <a:schemeClr val="accent4"/>
          </a:effectRef>
          <a:fontRef idx="minor">
            <a:schemeClr val="lt1"/>
          </a:fontRef>
        </p:style>
        <p:txBody>
          <a:bodyPr>
            <a:normAutofit/>
          </a:bodyPr>
          <a:lstStyle/>
          <a:p>
            <a:pPr>
              <a:buFont typeface="Wingdings" pitchFamily="2" charset="2"/>
              <a:buChar char="Ø"/>
            </a:pPr>
            <a:r>
              <a:rPr lang="en-US" sz="2400" dirty="0" smtClean="0">
                <a:latin typeface="Garamond" pitchFamily="18" charset="0"/>
              </a:rPr>
              <a:t>Class</a:t>
            </a:r>
          </a:p>
          <a:p>
            <a:pPr>
              <a:buFont typeface="Wingdings" pitchFamily="2" charset="2"/>
              <a:buChar char="Ø"/>
            </a:pPr>
            <a:r>
              <a:rPr lang="en-US" sz="2400" dirty="0" smtClean="0">
                <a:latin typeface="Garamond" pitchFamily="18" charset="0"/>
              </a:rPr>
              <a:t>Object</a:t>
            </a:r>
          </a:p>
          <a:p>
            <a:pPr>
              <a:buFont typeface="Wingdings" pitchFamily="2" charset="2"/>
              <a:buChar char="Ø"/>
            </a:pPr>
            <a:r>
              <a:rPr lang="en-US" sz="2400" dirty="0" smtClean="0">
                <a:latin typeface="Garamond" pitchFamily="18" charset="0"/>
              </a:rPr>
              <a:t>Inheritance</a:t>
            </a:r>
          </a:p>
          <a:p>
            <a:pPr>
              <a:buFont typeface="Wingdings" pitchFamily="2" charset="2"/>
              <a:buChar char="Ø"/>
            </a:pPr>
            <a:r>
              <a:rPr lang="en-US" sz="2400" dirty="0" smtClean="0">
                <a:latin typeface="Garamond" pitchFamily="18" charset="0"/>
              </a:rPr>
              <a:t>Polymorphism</a:t>
            </a:r>
          </a:p>
          <a:p>
            <a:pPr>
              <a:buFont typeface="Wingdings" pitchFamily="2" charset="2"/>
              <a:buChar char="Ø"/>
            </a:pPr>
            <a:r>
              <a:rPr lang="en-US" sz="2400" dirty="0" smtClean="0">
                <a:latin typeface="Garamond" pitchFamily="18" charset="0"/>
              </a:rPr>
              <a:t>Abstraction</a:t>
            </a:r>
          </a:p>
          <a:p>
            <a:pPr>
              <a:buFont typeface="Wingdings" pitchFamily="2" charset="2"/>
              <a:buChar char="Ø"/>
            </a:pPr>
            <a:r>
              <a:rPr lang="en-US" sz="2400" dirty="0" smtClean="0">
                <a:latin typeface="Garamond" pitchFamily="18" charset="0"/>
              </a:rPr>
              <a:t>Encapsulation</a:t>
            </a:r>
          </a:p>
          <a:p>
            <a:pPr>
              <a:buFont typeface="Wingdings" pitchFamily="2" charset="2"/>
              <a:buChar char="Ø"/>
            </a:pPr>
            <a:endParaRPr lang="en-US" sz="2400" dirty="0">
              <a:latin typeface="Garamond"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endParaRPr lang="en-US" sz="2400" dirty="0"/>
          </a:p>
        </p:txBody>
      </p:sp>
    </p:spTree>
    <p:extLst>
      <p:ext uri="{BB962C8B-B14F-4D97-AF65-F5344CB8AC3E}">
        <p14:creationId xmlns:p14="http://schemas.microsoft.com/office/powerpoint/2010/main" xmlns="" val="333330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8575"/>
            <a:ext cx="7772400" cy="1470025"/>
          </a:xfrm>
        </p:spPr>
        <p:style>
          <a:lnRef idx="0">
            <a:schemeClr val="accent4"/>
          </a:lnRef>
          <a:fillRef idx="3">
            <a:schemeClr val="accent4"/>
          </a:fillRef>
          <a:effectRef idx="3">
            <a:schemeClr val="accent4"/>
          </a:effectRef>
          <a:fontRef idx="minor">
            <a:schemeClr val="lt1"/>
          </a:fontRef>
        </p:style>
        <p:txBody>
          <a:bodyPr/>
          <a:lstStyle/>
          <a:p>
            <a:r>
              <a:rPr lang="en-US" b="1" i="1" dirty="0" smtClean="0">
                <a:solidFill>
                  <a:schemeClr val="bg1"/>
                </a:solidFill>
                <a:effectLst>
                  <a:outerShdw blurRad="38100" dist="38100" dir="2700000" algn="tl">
                    <a:srgbClr val="000000">
                      <a:alpha val="43137"/>
                    </a:srgbClr>
                  </a:outerShdw>
                </a:effectLst>
                <a:latin typeface="Garamond" pitchFamily="18" charset="0"/>
              </a:rPr>
              <a:t>CLASS</a:t>
            </a:r>
            <a:endParaRPr lang="en-US" b="1" i="1" dirty="0">
              <a:solidFill>
                <a:schemeClr val="bg1"/>
              </a:solidFill>
              <a:effectLst>
                <a:outerShdw blurRad="38100" dist="38100" dir="2700000" algn="tl">
                  <a:srgbClr val="000000">
                    <a:alpha val="43137"/>
                  </a:srgbClr>
                </a:outerShdw>
              </a:effectLst>
              <a:latin typeface="Garamond"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2279526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2400" b="1" dirty="0" smtClean="0">
                <a:latin typeface="Garamond" pitchFamily="18" charset="0"/>
              </a:rPr>
              <a:t>Class contains 5 elements</a:t>
            </a:r>
          </a:p>
          <a:p>
            <a:pPr>
              <a:buFont typeface="Wingdings" pitchFamily="2" charset="2"/>
              <a:buChar char="Ø"/>
            </a:pPr>
            <a:r>
              <a:rPr lang="en-US" sz="2400" dirty="0" smtClean="0">
                <a:latin typeface="Garamond" pitchFamily="18" charset="0"/>
              </a:rPr>
              <a:t>Variables</a:t>
            </a:r>
          </a:p>
          <a:p>
            <a:pPr>
              <a:buFont typeface="Wingdings" pitchFamily="2" charset="2"/>
              <a:buChar char="Ø"/>
            </a:pPr>
            <a:r>
              <a:rPr lang="en-US" sz="2400" dirty="0" smtClean="0">
                <a:latin typeface="Garamond" pitchFamily="18" charset="0"/>
              </a:rPr>
              <a:t>Methods</a:t>
            </a:r>
          </a:p>
          <a:p>
            <a:pPr>
              <a:buFont typeface="Wingdings" pitchFamily="2" charset="2"/>
              <a:buChar char="Ø"/>
            </a:pPr>
            <a:r>
              <a:rPr lang="en-US" sz="2400" dirty="0" smtClean="0">
                <a:latin typeface="Garamond" pitchFamily="18" charset="0"/>
              </a:rPr>
              <a:t>Constructors</a:t>
            </a:r>
          </a:p>
          <a:p>
            <a:pPr>
              <a:buFont typeface="Wingdings" pitchFamily="2" charset="2"/>
              <a:buChar char="Ø"/>
            </a:pPr>
            <a:r>
              <a:rPr lang="en-US" sz="2400" dirty="0" smtClean="0">
                <a:latin typeface="Garamond" pitchFamily="18" charset="0"/>
              </a:rPr>
              <a:t>Instance block</a:t>
            </a:r>
          </a:p>
          <a:p>
            <a:pPr>
              <a:buFont typeface="Wingdings" pitchFamily="2" charset="2"/>
              <a:buChar char="Ø"/>
            </a:pPr>
            <a:r>
              <a:rPr lang="en-US" sz="2400" dirty="0" smtClean="0">
                <a:latin typeface="Garamond" pitchFamily="18" charset="0"/>
              </a:rPr>
              <a:t>Static block</a:t>
            </a:r>
            <a:endParaRPr lang="en-IN" sz="2400" dirty="0">
              <a:latin typeface="Garamond"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smtClean="0">
                <a:effectLst>
                  <a:outerShdw blurRad="38100" dist="38100" dir="2700000" algn="tl">
                    <a:srgbClr val="000000">
                      <a:alpha val="43137"/>
                    </a:srgbClr>
                  </a:outerShdw>
                </a:effectLst>
                <a:latin typeface="Garamond" pitchFamily="18" charset="0"/>
              </a:rPr>
              <a:t>Class</a:t>
            </a:r>
            <a:endParaRPr lang="en-US" b="1" i="1" dirty="0">
              <a:effectLst>
                <a:outerShdw blurRad="38100" dist="38100" dir="2700000" algn="tl">
                  <a:srgbClr val="000000">
                    <a:alpha val="43137"/>
                  </a:srgbClr>
                </a:outerShdw>
              </a:effectLst>
              <a:latin typeface="Garamond" pitchFamily="18" charset="0"/>
            </a:endParaRPr>
          </a:p>
        </p:txBody>
      </p:sp>
      <p:sp>
        <p:nvSpPr>
          <p:cNvPr id="6" name="Footer Placeholder 5"/>
          <p:cNvSpPr>
            <a:spLocks noGrp="1"/>
          </p:cNvSpPr>
          <p:nvPr>
            <p:ph type="ftr" sz="quarter" idx="11"/>
          </p:nvPr>
        </p:nvSpPr>
        <p:spPr/>
        <p:txBody>
          <a:bodyPr/>
          <a:lstStyle/>
          <a:p>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4072339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rmAutofit/>
          </a:bodyPr>
          <a:lstStyle/>
          <a:p>
            <a:r>
              <a:rPr lang="en-IN" sz="2400" b="1" dirty="0" smtClean="0">
                <a:latin typeface="Garamond" pitchFamily="18" charset="0"/>
              </a:rPr>
              <a:t>Variables:</a:t>
            </a:r>
          </a:p>
          <a:p>
            <a:r>
              <a:rPr lang="en-IN" sz="2400" dirty="0" smtClean="0">
                <a:latin typeface="Garamond" pitchFamily="18" charset="0"/>
              </a:rPr>
              <a:t>Variables are used to store the values</a:t>
            </a:r>
          </a:p>
          <a:p>
            <a:r>
              <a:rPr lang="en-IN" sz="2400" dirty="0" smtClean="0">
                <a:latin typeface="Garamond" pitchFamily="18" charset="0"/>
              </a:rPr>
              <a:t>Variable name starts with lower case letter and every inner word starts with uppercase</a:t>
            </a:r>
          </a:p>
          <a:p>
            <a:r>
              <a:rPr lang="en-IN" sz="2400" dirty="0" smtClean="0">
                <a:latin typeface="Garamond" pitchFamily="18" charset="0"/>
              </a:rPr>
              <a:t>Ex: employee, </a:t>
            </a:r>
            <a:r>
              <a:rPr lang="en-IN" sz="2400" dirty="0" err="1" smtClean="0">
                <a:latin typeface="Garamond" pitchFamily="18" charset="0"/>
              </a:rPr>
              <a:t>employeeName</a:t>
            </a:r>
            <a:endParaRPr lang="en-IN" sz="2400" dirty="0" smtClean="0">
              <a:latin typeface="Garamond" pitchFamily="18" charset="0"/>
            </a:endParaRPr>
          </a:p>
          <a:p>
            <a:r>
              <a:rPr lang="en-IN" sz="2400" b="1" dirty="0" smtClean="0">
                <a:latin typeface="Garamond" pitchFamily="18" charset="0"/>
              </a:rPr>
              <a:t>Declaration and Initialization :</a:t>
            </a:r>
          </a:p>
          <a:p>
            <a:r>
              <a:rPr lang="en-US" sz="2400" dirty="0" err="1" smtClean="0">
                <a:latin typeface="Garamond" pitchFamily="18" charset="0"/>
              </a:rPr>
              <a:t>int</a:t>
            </a:r>
            <a:r>
              <a:rPr lang="en-US" sz="2400" dirty="0" smtClean="0">
                <a:latin typeface="Garamond" pitchFamily="18" charset="0"/>
              </a:rPr>
              <a:t> </a:t>
            </a:r>
            <a:r>
              <a:rPr lang="en-US" sz="2400" dirty="0" err="1" smtClean="0">
                <a:latin typeface="Garamond" pitchFamily="18" charset="0"/>
              </a:rPr>
              <a:t>i</a:t>
            </a:r>
            <a:r>
              <a:rPr lang="en-US" sz="2400" dirty="0" smtClean="0">
                <a:latin typeface="Garamond" pitchFamily="18" charset="0"/>
              </a:rPr>
              <a:t>;</a:t>
            </a:r>
          </a:p>
          <a:p>
            <a:r>
              <a:rPr lang="en-US" sz="2400" dirty="0" smtClean="0">
                <a:latin typeface="Garamond" pitchFamily="18" charset="0"/>
              </a:rPr>
              <a:t>int j=10;</a:t>
            </a:r>
            <a:endParaRPr lang="en-IN" sz="2400" dirty="0" smtClean="0">
              <a:latin typeface="Garamond" pitchFamily="18" charset="0"/>
            </a:endParaRPr>
          </a:p>
          <a:p>
            <a:endParaRPr lang="en-IN" sz="2400" dirty="0">
              <a:latin typeface="Garamond"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smtClean="0">
                <a:effectLst>
                  <a:outerShdw blurRad="38100" dist="38100" dir="2700000" algn="tl">
                    <a:srgbClr val="000000">
                      <a:alpha val="43137"/>
                    </a:srgbClr>
                  </a:outerShdw>
                </a:effectLst>
                <a:latin typeface="Garamond" pitchFamily="18" charset="0"/>
              </a:rPr>
              <a:t>Class</a:t>
            </a:r>
            <a:endParaRPr lang="en-US" b="1" i="1" dirty="0">
              <a:effectLst>
                <a:outerShdw blurRad="38100" dist="38100" dir="2700000" algn="tl">
                  <a:srgbClr val="000000">
                    <a:alpha val="43137"/>
                  </a:srgbClr>
                </a:outerShdw>
              </a:effectLst>
              <a:latin typeface="Garamond" pitchFamily="18" charset="0"/>
            </a:endParaRPr>
          </a:p>
        </p:txBody>
      </p:sp>
      <p:sp>
        <p:nvSpPr>
          <p:cNvPr id="6" name="Footer Placeholder 5"/>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1697745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8575"/>
            <a:ext cx="7772400" cy="1470025"/>
          </a:xfrm>
        </p:spPr>
        <p:style>
          <a:lnRef idx="0">
            <a:schemeClr val="accent4"/>
          </a:lnRef>
          <a:fillRef idx="3">
            <a:schemeClr val="accent4"/>
          </a:fillRef>
          <a:effectRef idx="3">
            <a:schemeClr val="accent4"/>
          </a:effectRef>
          <a:fontRef idx="minor">
            <a:schemeClr val="lt1"/>
          </a:fontRef>
        </p:style>
        <p:txBody>
          <a:bodyPr/>
          <a:lstStyle/>
          <a:p>
            <a:r>
              <a:rPr lang="en-US" b="1" i="1" dirty="0" smtClean="0">
                <a:solidFill>
                  <a:schemeClr val="bg1"/>
                </a:solidFill>
                <a:effectLst>
                  <a:outerShdw blurRad="38100" dist="38100" dir="2700000" algn="tl">
                    <a:srgbClr val="000000">
                      <a:alpha val="43137"/>
                    </a:srgbClr>
                  </a:outerShdw>
                </a:effectLst>
                <a:latin typeface="Garamond" pitchFamily="18" charset="0"/>
              </a:rPr>
              <a:t>DATA TYPES</a:t>
            </a:r>
            <a:endParaRPr lang="en-US" b="1" i="1" dirty="0">
              <a:solidFill>
                <a:schemeClr val="bg1"/>
              </a:solidFill>
              <a:effectLst>
                <a:outerShdw blurRad="38100" dist="38100" dir="2700000" algn="tl">
                  <a:srgbClr val="000000">
                    <a:alpha val="43137"/>
                  </a:srgbClr>
                </a:outerShdw>
              </a:effectLst>
              <a:latin typeface="Garamond"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285284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2104475855"/>
              </p:ext>
            </p:extLst>
          </p:nvPr>
        </p:nvGraphicFramePr>
        <p:xfrm>
          <a:off x="457200" y="1600200"/>
          <a:ext cx="8229600" cy="5212080"/>
        </p:xfrm>
        <a:graphic>
          <a:graphicData uri="http://schemas.openxmlformats.org/drawingml/2006/table">
            <a:tbl>
              <a:tblPr firstRow="1" bandRow="1">
                <a:tableStyleId>{5C22544A-7EE6-4342-B048-85BDC9FD1C3A}</a:tableStyleId>
              </a:tblPr>
              <a:tblGrid>
                <a:gridCol w="2328850"/>
                <a:gridCol w="3157550"/>
                <a:gridCol w="2743200"/>
              </a:tblGrid>
              <a:tr h="370840">
                <a:tc>
                  <a:txBody>
                    <a:bodyPr/>
                    <a:lstStyle/>
                    <a:p>
                      <a:r>
                        <a:rPr lang="en-US" sz="2400" dirty="0" smtClean="0">
                          <a:solidFill>
                            <a:schemeClr val="bg1"/>
                          </a:solidFill>
                          <a:latin typeface="Garamond" pitchFamily="18" charset="0"/>
                        </a:rPr>
                        <a:t>Data Types</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Memory Allocation</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Default</a:t>
                      </a:r>
                      <a:r>
                        <a:rPr lang="en-US" sz="2400" baseline="0" dirty="0" smtClean="0">
                          <a:solidFill>
                            <a:schemeClr val="bg1"/>
                          </a:solidFill>
                          <a:latin typeface="Garamond" pitchFamily="18" charset="0"/>
                        </a:rPr>
                        <a:t> Values</a:t>
                      </a:r>
                      <a:endParaRPr lang="en-IN" sz="2400" dirty="0">
                        <a:solidFill>
                          <a:schemeClr val="bg1"/>
                        </a:solidFill>
                        <a:latin typeface="Garamond" pitchFamily="18" charset="0"/>
                      </a:endParaRPr>
                    </a:p>
                  </a:txBody>
                  <a:tcPr>
                    <a:solidFill>
                      <a:srgbClr val="7030A0"/>
                    </a:solidFill>
                  </a:tcPr>
                </a:tc>
              </a:tr>
              <a:tr h="370840">
                <a:tc>
                  <a:txBody>
                    <a:bodyPr/>
                    <a:lstStyle/>
                    <a:p>
                      <a:r>
                        <a:rPr lang="en-US" sz="2400" dirty="0" smtClean="0">
                          <a:solidFill>
                            <a:schemeClr val="bg1"/>
                          </a:solidFill>
                          <a:latin typeface="Garamond" pitchFamily="18" charset="0"/>
                        </a:rPr>
                        <a:t>Byte</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1 (8 bit) (</a:t>
                      </a:r>
                      <a:r>
                        <a:rPr lang="en-IN" sz="1800" b="0" i="0" kern="1200" dirty="0" smtClean="0">
                          <a:solidFill>
                            <a:schemeClr val="dk1"/>
                          </a:solidFill>
                          <a:latin typeface="+mn-lt"/>
                          <a:ea typeface="+mn-ea"/>
                          <a:cs typeface="+mn-cs"/>
                        </a:rPr>
                        <a:t>-128 to 127</a:t>
                      </a:r>
                      <a:r>
                        <a:rPr lang="en-US" sz="2400" dirty="0" smtClean="0">
                          <a:solidFill>
                            <a:schemeClr val="bg1"/>
                          </a:solidFill>
                          <a:latin typeface="Garamond" pitchFamily="18" charset="0"/>
                        </a:rPr>
                        <a:t>)</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0</a:t>
                      </a:r>
                      <a:endParaRPr lang="en-IN" sz="2400" dirty="0">
                        <a:solidFill>
                          <a:schemeClr val="bg1"/>
                        </a:solidFill>
                        <a:latin typeface="Garamond" pitchFamily="18" charset="0"/>
                      </a:endParaRPr>
                    </a:p>
                  </a:txBody>
                  <a:tcPr>
                    <a:solidFill>
                      <a:srgbClr val="7030A0"/>
                    </a:solidFill>
                  </a:tcPr>
                </a:tc>
              </a:tr>
              <a:tr h="370840">
                <a:tc>
                  <a:txBody>
                    <a:bodyPr/>
                    <a:lstStyle/>
                    <a:p>
                      <a:r>
                        <a:rPr lang="en-US" sz="2400" dirty="0" smtClean="0">
                          <a:solidFill>
                            <a:schemeClr val="bg1"/>
                          </a:solidFill>
                          <a:latin typeface="Garamond" pitchFamily="18" charset="0"/>
                        </a:rPr>
                        <a:t>Short</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2 (</a:t>
                      </a:r>
                      <a:r>
                        <a:rPr lang="en-IN" sz="1800" b="0" i="0" kern="1200" dirty="0" smtClean="0">
                          <a:solidFill>
                            <a:schemeClr val="dk1"/>
                          </a:solidFill>
                          <a:latin typeface="+mn-lt"/>
                          <a:ea typeface="+mn-ea"/>
                          <a:cs typeface="+mn-cs"/>
                        </a:rPr>
                        <a:t>-32,768 to 32,767</a:t>
                      </a:r>
                      <a:r>
                        <a:rPr lang="en-US" sz="2400" dirty="0" smtClean="0">
                          <a:solidFill>
                            <a:schemeClr val="bg1"/>
                          </a:solidFill>
                          <a:latin typeface="Garamond" pitchFamily="18" charset="0"/>
                        </a:rPr>
                        <a:t>)</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0</a:t>
                      </a:r>
                      <a:endParaRPr lang="en-IN" sz="2400" dirty="0">
                        <a:solidFill>
                          <a:schemeClr val="bg1"/>
                        </a:solidFill>
                        <a:latin typeface="Garamond" pitchFamily="18" charset="0"/>
                      </a:endParaRPr>
                    </a:p>
                  </a:txBody>
                  <a:tcPr>
                    <a:solidFill>
                      <a:srgbClr val="7030A0"/>
                    </a:solidFill>
                  </a:tcPr>
                </a:tc>
              </a:tr>
              <a:tr h="370840">
                <a:tc>
                  <a:txBody>
                    <a:bodyPr/>
                    <a:lstStyle/>
                    <a:p>
                      <a:r>
                        <a:rPr lang="en-US" sz="2400" dirty="0" err="1" smtClean="0">
                          <a:solidFill>
                            <a:schemeClr val="bg1"/>
                          </a:solidFill>
                          <a:latin typeface="Garamond" pitchFamily="18" charset="0"/>
                        </a:rPr>
                        <a:t>Int</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4 (</a:t>
                      </a:r>
                      <a:r>
                        <a:rPr lang="en-IN" sz="1800" b="0" i="0" kern="1200" dirty="0" smtClean="0">
                          <a:solidFill>
                            <a:schemeClr val="dk1"/>
                          </a:solidFill>
                          <a:latin typeface="+mn-lt"/>
                          <a:ea typeface="+mn-ea"/>
                          <a:cs typeface="+mn-cs"/>
                        </a:rPr>
                        <a:t>-2,147,483,648 to    2,147,483,647</a:t>
                      </a:r>
                      <a:r>
                        <a:rPr lang="en-US" sz="2400" dirty="0" smtClean="0">
                          <a:solidFill>
                            <a:schemeClr val="bg1"/>
                          </a:solidFill>
                          <a:latin typeface="Garamond" pitchFamily="18" charset="0"/>
                        </a:rPr>
                        <a:t>)</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0</a:t>
                      </a:r>
                      <a:endParaRPr lang="en-IN" sz="2400" dirty="0">
                        <a:solidFill>
                          <a:schemeClr val="bg1"/>
                        </a:solidFill>
                        <a:latin typeface="Garamond" pitchFamily="18" charset="0"/>
                      </a:endParaRPr>
                    </a:p>
                  </a:txBody>
                  <a:tcPr>
                    <a:solidFill>
                      <a:srgbClr val="7030A0"/>
                    </a:solidFill>
                  </a:tcPr>
                </a:tc>
              </a:tr>
              <a:tr h="370840">
                <a:tc>
                  <a:txBody>
                    <a:bodyPr/>
                    <a:lstStyle/>
                    <a:p>
                      <a:r>
                        <a:rPr lang="en-US" sz="2400" dirty="0" smtClean="0">
                          <a:solidFill>
                            <a:schemeClr val="bg1"/>
                          </a:solidFill>
                          <a:latin typeface="Garamond" pitchFamily="18" charset="0"/>
                        </a:rPr>
                        <a:t>Long</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8 (</a:t>
                      </a:r>
                      <a:r>
                        <a:rPr lang="en-IN" sz="1800" b="0" i="0" kern="1200" dirty="0" smtClean="0">
                          <a:solidFill>
                            <a:schemeClr val="dk1"/>
                          </a:solidFill>
                          <a:latin typeface="+mn-lt"/>
                          <a:ea typeface="+mn-ea"/>
                          <a:cs typeface="+mn-cs"/>
                        </a:rPr>
                        <a:t>-9,223,372,036,854,775,808 to 9,223,372,036,854,775,807</a:t>
                      </a:r>
                      <a:r>
                        <a:rPr lang="en-US" sz="2400" dirty="0" smtClean="0">
                          <a:solidFill>
                            <a:schemeClr val="bg1"/>
                          </a:solidFill>
                          <a:latin typeface="Garamond" pitchFamily="18" charset="0"/>
                        </a:rPr>
                        <a:t>)</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0</a:t>
                      </a:r>
                      <a:endParaRPr lang="en-IN" sz="2400" dirty="0">
                        <a:solidFill>
                          <a:schemeClr val="bg1"/>
                        </a:solidFill>
                        <a:latin typeface="Garamond" pitchFamily="18" charset="0"/>
                      </a:endParaRPr>
                    </a:p>
                  </a:txBody>
                  <a:tcPr>
                    <a:solidFill>
                      <a:srgbClr val="7030A0"/>
                    </a:solidFill>
                  </a:tcPr>
                </a:tc>
              </a:tr>
              <a:tr h="370840">
                <a:tc>
                  <a:txBody>
                    <a:bodyPr/>
                    <a:lstStyle/>
                    <a:p>
                      <a:r>
                        <a:rPr lang="en-US" sz="2400" dirty="0" smtClean="0">
                          <a:solidFill>
                            <a:schemeClr val="bg1"/>
                          </a:solidFill>
                          <a:latin typeface="Garamond" pitchFamily="18" charset="0"/>
                        </a:rPr>
                        <a:t>Float 10.01f</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4</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0.0</a:t>
                      </a:r>
                      <a:endParaRPr lang="en-IN" sz="2400" dirty="0">
                        <a:solidFill>
                          <a:schemeClr val="bg1"/>
                        </a:solidFill>
                        <a:latin typeface="Garamond" pitchFamily="18" charset="0"/>
                      </a:endParaRPr>
                    </a:p>
                  </a:txBody>
                  <a:tcPr>
                    <a:solidFill>
                      <a:srgbClr val="7030A0"/>
                    </a:solidFill>
                  </a:tcPr>
                </a:tc>
              </a:tr>
              <a:tr h="370840">
                <a:tc>
                  <a:txBody>
                    <a:bodyPr/>
                    <a:lstStyle/>
                    <a:p>
                      <a:r>
                        <a:rPr lang="en-US" sz="2400" dirty="0" smtClean="0">
                          <a:solidFill>
                            <a:schemeClr val="bg1"/>
                          </a:solidFill>
                          <a:latin typeface="Garamond" pitchFamily="18" charset="0"/>
                        </a:rPr>
                        <a:t>Double  10.01</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8</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0.0</a:t>
                      </a:r>
                      <a:endParaRPr lang="en-IN" sz="2400" dirty="0">
                        <a:solidFill>
                          <a:schemeClr val="bg1"/>
                        </a:solidFill>
                        <a:latin typeface="Garamond" pitchFamily="18" charset="0"/>
                      </a:endParaRPr>
                    </a:p>
                  </a:txBody>
                  <a:tcPr>
                    <a:solidFill>
                      <a:srgbClr val="7030A0"/>
                    </a:solidFill>
                  </a:tcPr>
                </a:tc>
              </a:tr>
              <a:tr h="370840">
                <a:tc>
                  <a:txBody>
                    <a:bodyPr/>
                    <a:lstStyle/>
                    <a:p>
                      <a:r>
                        <a:rPr lang="en-US" sz="2400" dirty="0" smtClean="0">
                          <a:solidFill>
                            <a:schemeClr val="bg1"/>
                          </a:solidFill>
                          <a:latin typeface="Garamond" pitchFamily="18" charset="0"/>
                        </a:rPr>
                        <a:t>Char   ‘a’ ‘b’ “</a:t>
                      </a:r>
                      <a:r>
                        <a:rPr lang="en-US" sz="2400" dirty="0" err="1" smtClean="0">
                          <a:solidFill>
                            <a:schemeClr val="bg1"/>
                          </a:solidFill>
                          <a:latin typeface="Garamond" pitchFamily="18" charset="0"/>
                        </a:rPr>
                        <a:t>ab</a:t>
                      </a:r>
                      <a:r>
                        <a:rPr lang="en-US" sz="2400" dirty="0" smtClean="0">
                          <a:solidFill>
                            <a:schemeClr val="bg1"/>
                          </a:solidFill>
                          <a:latin typeface="Garamond" pitchFamily="18" charset="0"/>
                        </a:rPr>
                        <a:t>”</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2</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Single space ‘ ‘ </a:t>
                      </a:r>
                      <a:endParaRPr lang="en-IN" sz="2400" dirty="0">
                        <a:solidFill>
                          <a:schemeClr val="bg1"/>
                        </a:solidFill>
                        <a:latin typeface="Garamond" pitchFamily="18" charset="0"/>
                      </a:endParaRPr>
                    </a:p>
                  </a:txBody>
                  <a:tcPr>
                    <a:solidFill>
                      <a:srgbClr val="7030A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Garamond" pitchFamily="18" charset="0"/>
                        </a:rPr>
                        <a:t>Boolean</a:t>
                      </a:r>
                      <a:endParaRPr lang="en-IN" sz="2400" dirty="0" smtClean="0">
                        <a:solidFill>
                          <a:schemeClr val="bg1"/>
                        </a:solidFill>
                        <a:latin typeface="Garamond" pitchFamily="18" charset="0"/>
                      </a:endParaRPr>
                    </a:p>
                    <a:p>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True / False</a:t>
                      </a:r>
                      <a:endParaRPr lang="en-IN" sz="2400" dirty="0">
                        <a:solidFill>
                          <a:schemeClr val="bg1"/>
                        </a:solidFill>
                        <a:latin typeface="Garamond" pitchFamily="18" charset="0"/>
                      </a:endParaRPr>
                    </a:p>
                  </a:txBody>
                  <a:tcPr>
                    <a:solidFill>
                      <a:srgbClr val="7030A0"/>
                    </a:solidFill>
                  </a:tcPr>
                </a:tc>
                <a:tc>
                  <a:txBody>
                    <a:bodyPr/>
                    <a:lstStyle/>
                    <a:p>
                      <a:r>
                        <a:rPr lang="en-US" sz="2400" dirty="0" smtClean="0">
                          <a:solidFill>
                            <a:schemeClr val="bg1"/>
                          </a:solidFill>
                          <a:latin typeface="Garamond" pitchFamily="18" charset="0"/>
                        </a:rPr>
                        <a:t>False</a:t>
                      </a:r>
                      <a:endParaRPr lang="en-IN" sz="2400" dirty="0">
                        <a:solidFill>
                          <a:schemeClr val="bg1"/>
                        </a:solidFill>
                        <a:latin typeface="Garamond" pitchFamily="18" charset="0"/>
                      </a:endParaRPr>
                    </a:p>
                  </a:txBody>
                  <a:tcPr>
                    <a:solidFill>
                      <a:srgbClr val="7030A0"/>
                    </a:solid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a:solidFill>
                  <a:schemeClr val="bg1"/>
                </a:solidFill>
                <a:effectLst>
                  <a:outerShdw blurRad="38100" dist="38100" dir="2700000" algn="tl">
                    <a:srgbClr val="000000">
                      <a:alpha val="43137"/>
                    </a:srgbClr>
                  </a:outerShdw>
                </a:effectLst>
                <a:latin typeface="Garamond" pitchFamily="18" charset="0"/>
              </a:rPr>
              <a:t>DATA TYPES</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198023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IN" b="1" i="1" dirty="0" smtClean="0">
                <a:latin typeface="Garamond" pitchFamily="18" charset="0"/>
              </a:rPr>
              <a:t>VARIABLES</a:t>
            </a:r>
            <a:endParaRPr lang="en-IN" b="1" i="1" dirty="0">
              <a:latin typeface="Garamond" pitchFamily="18" charset="0"/>
            </a:endParaRPr>
          </a:p>
        </p:txBody>
      </p:sp>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rmAutofit/>
          </a:bodyPr>
          <a:lstStyle/>
          <a:p>
            <a:pPr marL="0" indent="0">
              <a:buNone/>
            </a:pPr>
            <a:r>
              <a:rPr lang="en-US" sz="2400" b="1" dirty="0" smtClean="0">
                <a:latin typeface="Garamond" pitchFamily="18" charset="0"/>
              </a:rPr>
              <a:t>   Variable Types:</a:t>
            </a:r>
            <a:r>
              <a:rPr lang="en-US" sz="2400" dirty="0" smtClean="0">
                <a:latin typeface="Garamond" pitchFamily="18" charset="0"/>
              </a:rPr>
              <a:t>  </a:t>
            </a:r>
          </a:p>
          <a:p>
            <a:pPr>
              <a:buFont typeface="Wingdings" pitchFamily="2" charset="2"/>
              <a:buChar char="Ø"/>
            </a:pPr>
            <a:r>
              <a:rPr lang="en-US" sz="2400" dirty="0">
                <a:latin typeface="Garamond" pitchFamily="18" charset="0"/>
              </a:rPr>
              <a:t>L</a:t>
            </a:r>
            <a:r>
              <a:rPr lang="en-US" sz="2400" dirty="0" smtClean="0">
                <a:latin typeface="Garamond" pitchFamily="18" charset="0"/>
              </a:rPr>
              <a:t>ocal Variable</a:t>
            </a:r>
          </a:p>
          <a:p>
            <a:pPr>
              <a:buFont typeface="Wingdings" pitchFamily="2" charset="2"/>
              <a:buChar char="Ø"/>
            </a:pPr>
            <a:r>
              <a:rPr lang="en-US" sz="2400" dirty="0">
                <a:latin typeface="Garamond" pitchFamily="18" charset="0"/>
              </a:rPr>
              <a:t>I</a:t>
            </a:r>
            <a:r>
              <a:rPr lang="en-US" sz="2400" dirty="0" smtClean="0">
                <a:latin typeface="Garamond" pitchFamily="18" charset="0"/>
              </a:rPr>
              <a:t>nstance Variable</a:t>
            </a:r>
          </a:p>
          <a:p>
            <a:pPr>
              <a:buFont typeface="Wingdings" pitchFamily="2" charset="2"/>
              <a:buChar char="Ø"/>
            </a:pPr>
            <a:r>
              <a:rPr lang="en-US" sz="2400" dirty="0">
                <a:latin typeface="Garamond" pitchFamily="18" charset="0"/>
              </a:rPr>
              <a:t>S</a:t>
            </a:r>
            <a:r>
              <a:rPr lang="en-US" sz="2400" dirty="0" smtClean="0">
                <a:latin typeface="Garamond" pitchFamily="18" charset="0"/>
              </a:rPr>
              <a:t>tatic </a:t>
            </a:r>
            <a:r>
              <a:rPr lang="en-US" sz="2400" dirty="0">
                <a:latin typeface="Garamond" pitchFamily="18" charset="0"/>
              </a:rPr>
              <a:t>V</a:t>
            </a:r>
            <a:r>
              <a:rPr lang="en-US" sz="2400" dirty="0" smtClean="0">
                <a:latin typeface="Garamond" pitchFamily="18" charset="0"/>
              </a:rPr>
              <a:t>ariable</a:t>
            </a:r>
            <a:endParaRPr lang="en-IN" sz="2400" dirty="0">
              <a:latin typeface="Garamond"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196423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b="1" i="1" dirty="0" smtClean="0">
                <a:effectLst>
                  <a:outerShdw blurRad="38100" dist="38100" dir="2700000" algn="tl">
                    <a:srgbClr val="000000">
                      <a:alpha val="43137"/>
                    </a:srgbClr>
                  </a:outerShdw>
                </a:effectLst>
                <a:latin typeface="Garamond" pitchFamily="18" charset="0"/>
              </a:rPr>
              <a:t>Local Variables</a:t>
            </a:r>
            <a:endParaRPr lang="en-US" b="1" i="1"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2400" dirty="0" smtClean="0">
                <a:solidFill>
                  <a:schemeClr val="bg1"/>
                </a:solidFill>
                <a:latin typeface="Garamond" pitchFamily="18" charset="0"/>
              </a:rPr>
              <a:t>Local </a:t>
            </a:r>
            <a:r>
              <a:rPr lang="en-US" sz="2400" dirty="0">
                <a:solidFill>
                  <a:schemeClr val="bg1"/>
                </a:solidFill>
                <a:latin typeface="Garamond" pitchFamily="18" charset="0"/>
              </a:rPr>
              <a:t>variables are declared in a blocks, methods or constructors.</a:t>
            </a:r>
          </a:p>
          <a:p>
            <a:r>
              <a:rPr lang="en-US" sz="2400" dirty="0" smtClean="0">
                <a:solidFill>
                  <a:schemeClr val="bg1"/>
                </a:solidFill>
                <a:latin typeface="Garamond" pitchFamily="18" charset="0"/>
              </a:rPr>
              <a:t>Local </a:t>
            </a:r>
            <a:r>
              <a:rPr lang="en-US" sz="2400" dirty="0">
                <a:solidFill>
                  <a:schemeClr val="bg1"/>
                </a:solidFill>
                <a:latin typeface="Garamond" pitchFamily="18" charset="0"/>
              </a:rPr>
              <a:t>variables are created when the block, method or constructor is started and the variable will be destroyed once it exits the block, method or constructor.</a:t>
            </a:r>
          </a:p>
          <a:p>
            <a:r>
              <a:rPr lang="en-US" sz="2400" dirty="0" smtClean="0">
                <a:solidFill>
                  <a:schemeClr val="bg1"/>
                </a:solidFill>
                <a:latin typeface="Garamond" pitchFamily="18" charset="0"/>
              </a:rPr>
              <a:t>Access </a:t>
            </a:r>
            <a:r>
              <a:rPr lang="en-US" sz="2400" dirty="0">
                <a:solidFill>
                  <a:schemeClr val="bg1"/>
                </a:solidFill>
                <a:latin typeface="Garamond" pitchFamily="18" charset="0"/>
              </a:rPr>
              <a:t>modifiers cannot be used for declaring local variables.</a:t>
            </a:r>
          </a:p>
          <a:p>
            <a:r>
              <a:rPr lang="en-US" sz="2400" dirty="0" smtClean="0">
                <a:solidFill>
                  <a:schemeClr val="bg1"/>
                </a:solidFill>
                <a:latin typeface="Garamond" pitchFamily="18" charset="0"/>
              </a:rPr>
              <a:t>Local </a:t>
            </a:r>
            <a:r>
              <a:rPr lang="en-US" sz="2400" dirty="0">
                <a:solidFill>
                  <a:schemeClr val="bg1"/>
                </a:solidFill>
                <a:latin typeface="Garamond" pitchFamily="18" charset="0"/>
              </a:rPr>
              <a:t>variables are implemented </a:t>
            </a:r>
            <a:r>
              <a:rPr lang="en-US" sz="2400" dirty="0" smtClean="0">
                <a:solidFill>
                  <a:schemeClr val="bg1"/>
                </a:solidFill>
                <a:latin typeface="Garamond" pitchFamily="18" charset="0"/>
              </a:rPr>
              <a:t>(stored) at </a:t>
            </a:r>
            <a:r>
              <a:rPr lang="en-US" sz="2400" dirty="0">
                <a:solidFill>
                  <a:schemeClr val="bg1"/>
                </a:solidFill>
                <a:latin typeface="Garamond" pitchFamily="18" charset="0"/>
              </a:rPr>
              <a:t>stack level internally.</a:t>
            </a:r>
          </a:p>
          <a:p>
            <a:r>
              <a:rPr lang="en-US" sz="2400" dirty="0" smtClean="0">
                <a:solidFill>
                  <a:schemeClr val="bg1"/>
                </a:solidFill>
                <a:latin typeface="Garamond" pitchFamily="18" charset="0"/>
              </a:rPr>
              <a:t>Default </a:t>
            </a:r>
            <a:r>
              <a:rPr lang="en-US" sz="2400" dirty="0">
                <a:solidFill>
                  <a:schemeClr val="bg1"/>
                </a:solidFill>
                <a:latin typeface="Garamond" pitchFamily="18" charset="0"/>
              </a:rPr>
              <a:t>values are not assigned to a local variables in Java.</a:t>
            </a:r>
          </a:p>
          <a:p>
            <a:r>
              <a:rPr lang="en-US" sz="2400" dirty="0" smtClean="0">
                <a:solidFill>
                  <a:schemeClr val="bg1"/>
                </a:solidFill>
                <a:latin typeface="Garamond" pitchFamily="18" charset="0"/>
              </a:rPr>
              <a:t>Variables </a:t>
            </a:r>
            <a:r>
              <a:rPr lang="en-US" sz="2400" dirty="0">
                <a:solidFill>
                  <a:schemeClr val="bg1"/>
                </a:solidFill>
                <a:latin typeface="Garamond" pitchFamily="18" charset="0"/>
              </a:rPr>
              <a:t>can also be define inside statement blocks i.e. do, for, while loop. These are only visible inside that block</a:t>
            </a:r>
            <a:r>
              <a:rPr lang="en-US" sz="2400" dirty="0" smtClean="0">
                <a:solidFill>
                  <a:schemeClr val="bg1"/>
                </a:solidFill>
                <a:latin typeface="Garamond" pitchFamily="18" charset="0"/>
              </a:rPr>
              <a:t>.</a:t>
            </a:r>
          </a:p>
          <a:p>
            <a:r>
              <a:rPr lang="en-US" sz="2400" dirty="0" smtClean="0">
                <a:solidFill>
                  <a:schemeClr val="bg1"/>
                </a:solidFill>
                <a:latin typeface="Garamond" pitchFamily="18" charset="0"/>
              </a:rPr>
              <a:t>Initialization </a:t>
            </a:r>
            <a:r>
              <a:rPr lang="en-US" sz="2400" dirty="0">
                <a:solidFill>
                  <a:schemeClr val="bg1"/>
                </a:solidFill>
                <a:latin typeface="Garamond" pitchFamily="18" charset="0"/>
              </a:rPr>
              <a:t>of Local Variable is Mandatory.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Footer Placeholder 5"/>
          <p:cNvSpPr>
            <a:spLocks noGrp="1"/>
          </p:cNvSpPr>
          <p:nvPr>
            <p:ph type="ftr" sz="quarter" idx="11"/>
          </p:nvPr>
        </p:nvSpPr>
        <p:spPr/>
        <p:txBody>
          <a:bodyPr/>
          <a:lstStyle/>
          <a:p>
            <a:r>
              <a:rPr lang="en-US" sz="2400" b="1" smtClean="0">
                <a:solidFill>
                  <a:srgbClr val="7030A0"/>
                </a:solidFill>
                <a:latin typeface="Garamond" pitchFamily="18" charset="0"/>
              </a:rPr>
              <a:t>+91 98650 75765 </a:t>
            </a:r>
            <a:endParaRPr lang="en-US" sz="2400" b="1" dirty="0">
              <a:solidFill>
                <a:srgbClr val="7030A0"/>
              </a:solidFill>
              <a:latin typeface="Garamond" pitchFamily="18" charset="0"/>
            </a:endParaRPr>
          </a:p>
        </p:txBody>
      </p:sp>
    </p:spTree>
    <p:extLst>
      <p:ext uri="{BB962C8B-B14F-4D97-AF65-F5344CB8AC3E}">
        <p14:creationId xmlns:p14="http://schemas.microsoft.com/office/powerpoint/2010/main" xmlns="" val="3754943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890</Words>
  <Application>Microsoft Office PowerPoint</Application>
  <PresentationFormat>On-screen Show (4:3)</PresentationFormat>
  <Paragraphs>171</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JAVA</vt:lpstr>
      <vt:lpstr>OOP’s</vt:lpstr>
      <vt:lpstr>CLASS</vt:lpstr>
      <vt:lpstr>Class</vt:lpstr>
      <vt:lpstr>Class</vt:lpstr>
      <vt:lpstr>DATA TYPES</vt:lpstr>
      <vt:lpstr>DATA TYPES</vt:lpstr>
      <vt:lpstr>VARIABLES</vt:lpstr>
      <vt:lpstr>Local Variables</vt:lpstr>
      <vt:lpstr>Instance Variables</vt:lpstr>
      <vt:lpstr>Instance Variables</vt:lpstr>
      <vt:lpstr>Static Variables</vt:lpstr>
      <vt:lpstr>Static Variables</vt:lpstr>
      <vt:lpstr>Static Variables</vt:lpstr>
      <vt:lpstr>Slide 15</vt:lpstr>
      <vt:lpstr>Scanner Input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Kalyan.G</dc:creator>
  <cp:lastModifiedBy>Kalyan</cp:lastModifiedBy>
  <cp:revision>124</cp:revision>
  <dcterms:created xsi:type="dcterms:W3CDTF">2006-08-16T00:00:00Z</dcterms:created>
  <dcterms:modified xsi:type="dcterms:W3CDTF">2021-08-07T11:05:17Z</dcterms:modified>
</cp:coreProperties>
</file>