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54875-86F2-41D3-BB8F-E16D893ADEB1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3240D-A8F3-44EA-B627-4DB1C579E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181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5060-3D7E-4AE3-87CD-5275908CC464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57CE-123B-466D-B685-2180754C025D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7D0C-8AF1-49C3-B1DB-7F184079248D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4AD6-2325-4798-9DAB-28FFA4F5A3BC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FFE3-8E3F-45C4-8F9C-C0C4C84B8E91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8B74-015F-4FE1-886A-A2C79D93BC2D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E6E6-75C2-4F60-801B-F8CDB39CD523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+91 9865075765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0DCE-B1B4-4F35-B5AD-9AC8A9548EDC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+91 9865075765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FA9-E438-4818-B374-DE6C97B815EB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+91 9865075765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C207-E455-47C9-BE05-1E151B6B3166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F0C1-56AF-4ED0-B75B-C0CBB8C79F10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62D5A-6B0B-4AB0-825E-F0AF5F4CC73E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+91 9865075765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INTERFACE</a:t>
            </a:r>
            <a:endParaRPr lang="en-US" b="1" i="1" dirty="0"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024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INTERFACE</a:t>
            </a:r>
            <a:endParaRPr lang="en-US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Interface is a blueprint of a class. That have static constants and</a:t>
            </a: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    Abstract methods</a:t>
            </a:r>
            <a:endParaRPr lang="en-US" sz="2400" dirty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That can be used to achieve fully abstraction and multiple inheritance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Interface allow </a:t>
            </a:r>
            <a:r>
              <a:rPr lang="en-US" sz="2400" dirty="0">
                <a:latin typeface="Garamond" pitchFamily="18" charset="0"/>
              </a:rPr>
              <a:t>only </a:t>
            </a:r>
            <a:r>
              <a:rPr lang="en-US" sz="2400" dirty="0" smtClean="0">
                <a:latin typeface="Garamond" pitchFamily="18" charset="0"/>
              </a:rPr>
              <a:t>abstract methods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Ex:</a:t>
            </a: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Interface test{  //  abstract</a:t>
            </a: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Void m1();  // public abstract</a:t>
            </a:r>
          </a:p>
          <a:p>
            <a:pPr marL="0" indent="0">
              <a:buNone/>
            </a:pPr>
            <a:r>
              <a:rPr lang="en-US" sz="2400" dirty="0" err="1" smtClean="0">
                <a:latin typeface="Garamond" pitchFamily="18" charset="0"/>
              </a:rPr>
              <a:t>Int</a:t>
            </a:r>
            <a:r>
              <a:rPr lang="en-US" sz="2400" dirty="0" smtClean="0">
                <a:latin typeface="Garamond" pitchFamily="18" charset="0"/>
              </a:rPr>
              <a:t> a=10;  // public static final </a:t>
            </a:r>
            <a:endParaRPr lang="en-US" sz="2400" dirty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}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Interface object creation is not allowed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896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INTERFACE</a:t>
            </a:r>
            <a:endParaRPr lang="en-US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Garamond" pitchFamily="18" charset="0"/>
              </a:rPr>
              <a:t>Interface allowed only declaration</a:t>
            </a:r>
          </a:p>
          <a:p>
            <a:r>
              <a:rPr lang="en-US" sz="2400" dirty="0" smtClean="0">
                <a:latin typeface="Garamond" pitchFamily="18" charset="0"/>
              </a:rPr>
              <a:t>Interface method implementation must be public 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Interface </a:t>
            </a:r>
            <a:r>
              <a:rPr lang="en-US" sz="2400" dirty="0" err="1" smtClean="0">
                <a:latin typeface="Garamond" pitchFamily="18" charset="0"/>
              </a:rPr>
              <a:t>vs</a:t>
            </a:r>
            <a:r>
              <a:rPr lang="en-US" sz="2400" dirty="0" smtClean="0">
                <a:latin typeface="Garamond" pitchFamily="18" charset="0"/>
              </a:rPr>
              <a:t> Inheritance</a:t>
            </a:r>
          </a:p>
          <a:p>
            <a:r>
              <a:rPr lang="en-US" sz="2400" dirty="0" smtClean="0">
                <a:latin typeface="Garamond" pitchFamily="18" charset="0"/>
              </a:rPr>
              <a:t>Interface also having Inheritance</a:t>
            </a:r>
          </a:p>
          <a:p>
            <a:r>
              <a:rPr lang="en-US" sz="2400" dirty="0" smtClean="0">
                <a:latin typeface="Garamond" pitchFamily="18" charset="0"/>
              </a:rPr>
              <a:t>Class extends class</a:t>
            </a:r>
          </a:p>
          <a:p>
            <a:r>
              <a:rPr lang="en-US" sz="2400" dirty="0" smtClean="0">
                <a:latin typeface="Garamond" pitchFamily="18" charset="0"/>
              </a:rPr>
              <a:t>Class implements interface</a:t>
            </a:r>
          </a:p>
          <a:p>
            <a:r>
              <a:rPr lang="en-US" sz="2400" dirty="0" smtClean="0">
                <a:latin typeface="Garamond" pitchFamily="18" charset="0"/>
              </a:rPr>
              <a:t>Interface extends interface</a:t>
            </a:r>
          </a:p>
          <a:p>
            <a:endParaRPr lang="en-US" sz="2400" dirty="0" smtClean="0">
              <a:latin typeface="Garamond" pitchFamily="18" charset="0"/>
            </a:endParaRPr>
          </a:p>
          <a:p>
            <a:endParaRPr lang="en-US" sz="2400" dirty="0"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837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INTERFACE</a:t>
            </a:r>
            <a:endParaRPr lang="en-US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Garamond" pitchFamily="18" charset="0"/>
              </a:rPr>
              <a:t>Class A extends class B   ----------&gt; VALID</a:t>
            </a:r>
          </a:p>
          <a:p>
            <a:r>
              <a:rPr lang="en-US" sz="2400" dirty="0" smtClean="0">
                <a:latin typeface="Garamond" pitchFamily="18" charset="0"/>
              </a:rPr>
              <a:t>Class A extends class A,B  --------&gt; INVALID</a:t>
            </a:r>
          </a:p>
          <a:p>
            <a:r>
              <a:rPr lang="en-US" sz="2400" dirty="0" smtClean="0">
                <a:latin typeface="Garamond" pitchFamily="18" charset="0"/>
              </a:rPr>
              <a:t>Class A implements it1 ----------- &gt; valid</a:t>
            </a:r>
          </a:p>
          <a:p>
            <a:r>
              <a:rPr lang="en-US" sz="2400" dirty="0">
                <a:latin typeface="Garamond" pitchFamily="18" charset="0"/>
              </a:rPr>
              <a:t>Class A implements </a:t>
            </a:r>
            <a:r>
              <a:rPr lang="en-US" sz="2400" dirty="0" smtClean="0">
                <a:latin typeface="Garamond" pitchFamily="18" charset="0"/>
              </a:rPr>
              <a:t>it1,it2 ------- </a:t>
            </a:r>
            <a:r>
              <a:rPr lang="en-US" sz="2400" dirty="0">
                <a:latin typeface="Garamond" pitchFamily="18" charset="0"/>
              </a:rPr>
              <a:t>&gt; </a:t>
            </a:r>
            <a:r>
              <a:rPr lang="en-US" sz="2400" dirty="0" smtClean="0">
                <a:latin typeface="Garamond" pitchFamily="18" charset="0"/>
              </a:rPr>
              <a:t>valid</a:t>
            </a:r>
          </a:p>
          <a:p>
            <a:r>
              <a:rPr lang="en-US" sz="2400" dirty="0" smtClean="0">
                <a:latin typeface="Garamond" pitchFamily="18" charset="0"/>
              </a:rPr>
              <a:t>Class A extends class A -----------</a:t>
            </a:r>
            <a:r>
              <a:rPr lang="en-US" sz="2400" dirty="0">
                <a:latin typeface="Garamond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Garamond" pitchFamily="18" charset="0"/>
                <a:sym typeface="Wingdings" pitchFamily="2" charset="2"/>
              </a:rPr>
              <a:t>&gt; Invalid</a:t>
            </a:r>
          </a:p>
          <a:p>
            <a:endParaRPr lang="en-US" sz="2400" dirty="0">
              <a:latin typeface="Garamond" pitchFamily="18" charset="0"/>
              <a:sym typeface="Wingdings" pitchFamily="2" charset="2"/>
            </a:endParaRPr>
          </a:p>
          <a:p>
            <a:r>
              <a:rPr lang="en-US" sz="2400" dirty="0" smtClean="0">
                <a:latin typeface="Garamond" pitchFamily="18" charset="0"/>
                <a:sym typeface="Wingdings" pitchFamily="2" charset="2"/>
              </a:rPr>
              <a:t>Interface it1 extends it2 -------- &gt; valid</a:t>
            </a:r>
          </a:p>
          <a:p>
            <a:r>
              <a:rPr lang="en-US" sz="2400" dirty="0">
                <a:latin typeface="Garamond" pitchFamily="18" charset="0"/>
                <a:sym typeface="Wingdings" pitchFamily="2" charset="2"/>
              </a:rPr>
              <a:t>Interface </a:t>
            </a:r>
            <a:r>
              <a:rPr lang="en-US" sz="2400" dirty="0" smtClean="0">
                <a:latin typeface="Garamond" pitchFamily="18" charset="0"/>
                <a:sym typeface="Wingdings" pitchFamily="2" charset="2"/>
              </a:rPr>
              <a:t>it1 extends it2,it3 ---- &gt; valid</a:t>
            </a:r>
          </a:p>
          <a:p>
            <a:r>
              <a:rPr lang="en-US" sz="2400" dirty="0">
                <a:latin typeface="Garamond" pitchFamily="18" charset="0"/>
                <a:sym typeface="Wingdings" pitchFamily="2" charset="2"/>
              </a:rPr>
              <a:t>Interface </a:t>
            </a:r>
            <a:r>
              <a:rPr lang="en-US" sz="2400" dirty="0" smtClean="0">
                <a:latin typeface="Garamond" pitchFamily="18" charset="0"/>
                <a:sym typeface="Wingdings" pitchFamily="2" charset="2"/>
              </a:rPr>
              <a:t>it1 extends A --------- &gt; Invalid  </a:t>
            </a:r>
          </a:p>
          <a:p>
            <a:r>
              <a:rPr lang="en-US" sz="2400" dirty="0">
                <a:latin typeface="Garamond" pitchFamily="18" charset="0"/>
                <a:sym typeface="Wingdings" pitchFamily="2" charset="2"/>
              </a:rPr>
              <a:t>Interface </a:t>
            </a:r>
            <a:r>
              <a:rPr lang="en-US" sz="2400" dirty="0" smtClean="0">
                <a:latin typeface="Garamond" pitchFamily="18" charset="0"/>
                <a:sym typeface="Wingdings" pitchFamily="2" charset="2"/>
              </a:rPr>
              <a:t>it1 extends it1 -------- &gt; valid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837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INTERFACE</a:t>
            </a:r>
            <a:endParaRPr lang="en-US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Garamond" pitchFamily="18" charset="0"/>
              </a:rPr>
              <a:t>Extends keyword must be first keyword</a:t>
            </a:r>
          </a:p>
          <a:p>
            <a:r>
              <a:rPr lang="en-US" sz="2400" dirty="0" smtClean="0">
                <a:latin typeface="Garamond" pitchFamily="18" charset="0"/>
              </a:rPr>
              <a:t>Class A extends B implements it1,it2 ---- &gt; valid</a:t>
            </a:r>
          </a:p>
          <a:p>
            <a:r>
              <a:rPr lang="en-US" sz="2400" dirty="0" smtClean="0">
                <a:latin typeface="Garamond" pitchFamily="18" charset="0"/>
              </a:rPr>
              <a:t>Class </a:t>
            </a:r>
            <a:r>
              <a:rPr lang="en-US" sz="2400" dirty="0">
                <a:latin typeface="Garamond" pitchFamily="18" charset="0"/>
              </a:rPr>
              <a:t>A </a:t>
            </a:r>
            <a:r>
              <a:rPr lang="en-US" sz="2400" dirty="0" smtClean="0">
                <a:latin typeface="Garamond" pitchFamily="18" charset="0"/>
              </a:rPr>
              <a:t>implements </a:t>
            </a:r>
            <a:r>
              <a:rPr lang="en-US" sz="2400" dirty="0">
                <a:latin typeface="Garamond" pitchFamily="18" charset="0"/>
              </a:rPr>
              <a:t>it1,it2 extends B </a:t>
            </a:r>
            <a:r>
              <a:rPr lang="en-US" sz="2400" dirty="0" smtClean="0">
                <a:latin typeface="Garamond" pitchFamily="18" charset="0"/>
              </a:rPr>
              <a:t>---- </a:t>
            </a:r>
            <a:r>
              <a:rPr lang="en-US" sz="2400" dirty="0">
                <a:latin typeface="Garamond" pitchFamily="18" charset="0"/>
              </a:rPr>
              <a:t>&gt; </a:t>
            </a:r>
            <a:r>
              <a:rPr lang="en-US" sz="2400" dirty="0" smtClean="0">
                <a:latin typeface="Garamond" pitchFamily="18" charset="0"/>
              </a:rPr>
              <a:t>invalid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Interface inside another Interface is called nested interface</a:t>
            </a:r>
          </a:p>
          <a:p>
            <a:r>
              <a:rPr lang="en-US" sz="2400" dirty="0" smtClean="0">
                <a:latin typeface="Garamond" pitchFamily="18" charset="0"/>
              </a:rPr>
              <a:t>Interface Variables:</a:t>
            </a:r>
          </a:p>
          <a:p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abstract{</a:t>
            </a:r>
          </a:p>
          <a:p>
            <a:r>
              <a:rPr lang="en-US" sz="2400" dirty="0" err="1">
                <a:latin typeface="Garamond" pitchFamily="18" charset="0"/>
              </a:rPr>
              <a:t>i</a:t>
            </a:r>
            <a:r>
              <a:rPr lang="en-US" sz="2400" dirty="0" err="1" smtClean="0">
                <a:latin typeface="Garamond" pitchFamily="18" charset="0"/>
              </a:rPr>
              <a:t>nt</a:t>
            </a:r>
            <a:r>
              <a:rPr lang="en-US" sz="2400" dirty="0" smtClean="0">
                <a:latin typeface="Garamond" pitchFamily="18" charset="0"/>
              </a:rPr>
              <a:t> a=10; // public static final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}</a:t>
            </a:r>
          </a:p>
          <a:p>
            <a:r>
              <a:rPr lang="en-US" sz="2400" dirty="0" smtClean="0">
                <a:latin typeface="Garamond" pitchFamily="18" charset="0"/>
              </a:rPr>
              <a:t>Adopter class contains empty implementation of interface methods</a:t>
            </a:r>
          </a:p>
          <a:p>
            <a:endParaRPr lang="en-US" sz="2400" dirty="0"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837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INTERFACE</a:t>
            </a:r>
            <a:endParaRPr lang="en-US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Garamond" pitchFamily="18" charset="0"/>
              </a:rPr>
              <a:t>Marker Interface:</a:t>
            </a:r>
          </a:p>
          <a:p>
            <a:r>
              <a:rPr lang="en-US" sz="2400" dirty="0">
                <a:latin typeface="Garamond" pitchFamily="18" charset="0"/>
              </a:rPr>
              <a:t>  Interface doesn’t contain any method is called Marker interface.</a:t>
            </a:r>
          </a:p>
          <a:p>
            <a:r>
              <a:rPr lang="en-US" sz="2400" dirty="0">
                <a:latin typeface="Garamond" pitchFamily="18" charset="0"/>
              </a:rPr>
              <a:t>Ex:</a:t>
            </a:r>
          </a:p>
          <a:p>
            <a:r>
              <a:rPr lang="en-US" sz="2400" dirty="0">
                <a:latin typeface="Garamond" pitchFamily="18" charset="0"/>
              </a:rPr>
              <a:t>Serialiazable, Cloneable, </a:t>
            </a:r>
            <a:r>
              <a:rPr lang="en-US" sz="2400" dirty="0" err="1">
                <a:latin typeface="Garamond" pitchFamily="18" charset="0"/>
              </a:rPr>
              <a:t>RandomAccess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 err="1" smtClean="0">
                <a:latin typeface="Garamond" pitchFamily="18" charset="0"/>
              </a:rPr>
              <a:t>Java.io.Serialiazable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 err="1">
                <a:latin typeface="Garamond" pitchFamily="18" charset="0"/>
              </a:rPr>
              <a:t>Java.util.RandomAccess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 err="1">
                <a:latin typeface="Garamond" pitchFamily="18" charset="0"/>
              </a:rPr>
              <a:t>Java.lang.Cloneable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Marker interface is a empty interface and whenever your class is implementing that interface your class must acquire some capabilities and operations that is called 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837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>
                <a:latin typeface="Garamond" pitchFamily="18" charset="0"/>
              </a:rPr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Clone :</a:t>
            </a: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          Exact copy of an object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if you are not implement </a:t>
            </a:r>
            <a:r>
              <a:rPr lang="en-US" sz="2400" dirty="0" err="1" smtClean="0">
                <a:latin typeface="Garamond" pitchFamily="18" charset="0"/>
              </a:rPr>
              <a:t>cloneable</a:t>
            </a:r>
            <a:r>
              <a:rPr lang="en-US" sz="2400" dirty="0" smtClean="0">
                <a:latin typeface="Garamond" pitchFamily="18" charset="0"/>
              </a:rPr>
              <a:t> interface it throws the </a:t>
            </a:r>
            <a:r>
              <a:rPr lang="en-US" sz="2400" dirty="0" err="1" smtClean="0">
                <a:latin typeface="Garamond" pitchFamily="18" charset="0"/>
              </a:rPr>
              <a:t>Clonenotsupported</a:t>
            </a:r>
            <a:r>
              <a:rPr lang="en-US" sz="2400" dirty="0" smtClean="0">
                <a:latin typeface="Garamond" pitchFamily="18" charset="0"/>
              </a:rPr>
              <a:t> exception it occurs.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938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THANK YOU</a:t>
            </a:r>
            <a:endParaRPr lang="en-US" b="1" i="1" dirty="0"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876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+91 9865075765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3911" y="1600200"/>
            <a:ext cx="699617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320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THANK YOU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</dc:title>
  <dc:creator/>
  <cp:lastModifiedBy>Kalyan</cp:lastModifiedBy>
  <cp:revision>73</cp:revision>
  <dcterms:created xsi:type="dcterms:W3CDTF">2006-08-16T00:00:00Z</dcterms:created>
  <dcterms:modified xsi:type="dcterms:W3CDTF">2021-04-09T13:44:41Z</dcterms:modified>
</cp:coreProperties>
</file>