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50898-90B4-4C9E-A0B2-C277853D731C}" type="datetimeFigureOut">
              <a:rPr lang="en-US" smtClean="0"/>
              <a:pPr/>
              <a:t>5/25/2021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0C9EB-3FED-40A3-A703-EE603A898BB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11B3-9A2E-49D6-A521-3A298FE94DE7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BE7C-B3AC-4CC4-95FB-F368C453B37A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2ABF-F709-4951-AC33-08B33F2D09ED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18ED-A2E0-4D4E-8E09-F1DDFFD0A481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7143-090E-4FDB-A79C-104177670146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8ECD-BDB2-4076-8972-23DE89C467E6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4BEB-7502-4549-BCFB-29017A10F0C4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0E29-B832-4DC8-87E5-EBCA7D4E1BF0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7F83-9C62-401E-85E9-A6DBD6A96E84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A377-3843-4463-BAF4-B10E682F88F3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CF90-C9D0-4E28-98FC-5D1D62298C8B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2991F-9966-49A8-BC05-53D4D4D74BD7}" type="datetime1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atin typeface="Garamond" pitchFamily="18" charset="0"/>
              </a:rPr>
              <a:t>METHODS </a:t>
            </a:r>
            <a:endParaRPr lang="en-IN" b="1" i="1" dirty="0"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7030A0"/>
                </a:solidFill>
                <a:latin typeface="Garamond" pitchFamily="18" charset="0"/>
              </a:rPr>
              <a:t>+91 98650-75765</a:t>
            </a:r>
            <a:endParaRPr lang="en-US" sz="2400" b="1" dirty="0">
              <a:solidFill>
                <a:srgbClr val="7030A0"/>
              </a:solidFill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i="1" dirty="0" smtClean="0">
                <a:latin typeface="Garamond" pitchFamily="18" charset="0"/>
              </a:rPr>
              <a:t>METHODS-PASSING CLASS OBJECT</a:t>
            </a:r>
            <a:endParaRPr lang="en-IN" b="1" i="1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IN" sz="1200" b="1" dirty="0" smtClean="0">
                <a:latin typeface="Garamond" pitchFamily="18" charset="0"/>
              </a:rPr>
              <a:t>package Method;</a:t>
            </a:r>
            <a:endParaRPr lang="en-IN" sz="1200" dirty="0" smtClean="0">
              <a:latin typeface="Garamond" pitchFamily="18" charset="0"/>
            </a:endParaRPr>
          </a:p>
          <a:p>
            <a:pPr>
              <a:buNone/>
            </a:pPr>
            <a:r>
              <a:rPr lang="en-IN" sz="1200" b="1" dirty="0" smtClean="0">
                <a:latin typeface="Garamond" pitchFamily="18" charset="0"/>
              </a:rPr>
              <a:t>class X{}</a:t>
            </a:r>
          </a:p>
          <a:p>
            <a:pPr>
              <a:buNone/>
            </a:pPr>
            <a:r>
              <a:rPr lang="en-IN" sz="1200" b="1" dirty="0" smtClean="0">
                <a:latin typeface="Garamond" pitchFamily="18" charset="0"/>
              </a:rPr>
              <a:t>class </a:t>
            </a:r>
            <a:r>
              <a:rPr lang="en-IN" sz="1200" b="1" dirty="0" err="1" smtClean="0">
                <a:latin typeface="Garamond" pitchFamily="18" charset="0"/>
              </a:rPr>
              <a:t>Emp</a:t>
            </a:r>
            <a:r>
              <a:rPr lang="en-IN" sz="1200" b="1" dirty="0" smtClean="0">
                <a:latin typeface="Garamond" pitchFamily="18" charset="0"/>
              </a:rPr>
              <a:t>{}</a:t>
            </a:r>
          </a:p>
          <a:p>
            <a:pPr>
              <a:buNone/>
            </a:pPr>
            <a:r>
              <a:rPr lang="en-IN" sz="1200" b="1" dirty="0" smtClean="0">
                <a:latin typeface="Garamond" pitchFamily="18" charset="0"/>
              </a:rPr>
              <a:t>class Y{}</a:t>
            </a:r>
          </a:p>
          <a:p>
            <a:pPr>
              <a:buNone/>
            </a:pPr>
            <a:r>
              <a:rPr lang="en-IN" sz="1200" b="1" dirty="0" smtClean="0">
                <a:latin typeface="Garamond" pitchFamily="18" charset="0"/>
              </a:rPr>
              <a:t>class Student{}</a:t>
            </a:r>
            <a:endParaRPr lang="en-IN" sz="1200" dirty="0" smtClean="0">
              <a:latin typeface="Garamond" pitchFamily="18" charset="0"/>
            </a:endParaRPr>
          </a:p>
          <a:p>
            <a:pPr>
              <a:buNone/>
            </a:pPr>
            <a:r>
              <a:rPr lang="en-IN" sz="1200" b="1" dirty="0" smtClean="0">
                <a:latin typeface="Garamond" pitchFamily="18" charset="0"/>
              </a:rPr>
              <a:t>public class methodEx3 {</a:t>
            </a:r>
            <a:endParaRPr lang="en-IN" sz="1200" dirty="0" smtClean="0">
              <a:latin typeface="Garamond" pitchFamily="18" charset="0"/>
            </a:endParaRPr>
          </a:p>
          <a:p>
            <a:pPr>
              <a:buNone/>
            </a:pPr>
            <a:r>
              <a:rPr lang="pt-BR" sz="1200" b="1" dirty="0" smtClean="0">
                <a:latin typeface="Garamond" pitchFamily="18" charset="0"/>
              </a:rPr>
              <a:t>void m1(X x, Emp e) {</a:t>
            </a:r>
          </a:p>
          <a:p>
            <a:pPr>
              <a:buNone/>
            </a:pPr>
            <a:r>
              <a:rPr lang="en-IN" sz="1200" dirty="0" err="1" smtClean="0">
                <a:latin typeface="Garamond" pitchFamily="18" charset="0"/>
              </a:rPr>
              <a:t>System.</a:t>
            </a:r>
            <a:r>
              <a:rPr lang="en-IN" sz="1200" b="1" i="1" dirty="0" err="1" smtClean="0">
                <a:latin typeface="Garamond" pitchFamily="18" charset="0"/>
              </a:rPr>
              <a:t>out.println</a:t>
            </a:r>
            <a:r>
              <a:rPr lang="en-IN" sz="1200" b="1" i="1" dirty="0" smtClean="0">
                <a:latin typeface="Garamond" pitchFamily="18" charset="0"/>
              </a:rPr>
              <a:t>("M1 Method");</a:t>
            </a:r>
            <a:r>
              <a:rPr lang="en-IN" sz="1200" dirty="0" smtClean="0">
                <a:latin typeface="Garamond" pitchFamily="18" charset="0"/>
              </a:rPr>
              <a:t>}</a:t>
            </a:r>
          </a:p>
          <a:p>
            <a:pPr>
              <a:buNone/>
            </a:pPr>
            <a:r>
              <a:rPr lang="en-IN" sz="1200" b="1" dirty="0" smtClean="0">
                <a:latin typeface="Garamond" pitchFamily="18" charset="0"/>
              </a:rPr>
              <a:t>static void m2(Y </a:t>
            </a:r>
            <a:r>
              <a:rPr lang="en-IN" sz="1200" b="1" dirty="0" err="1" smtClean="0">
                <a:latin typeface="Garamond" pitchFamily="18" charset="0"/>
              </a:rPr>
              <a:t>y</a:t>
            </a:r>
            <a:r>
              <a:rPr lang="en-IN" sz="1200" b="1" dirty="0" smtClean="0">
                <a:latin typeface="Garamond" pitchFamily="18" charset="0"/>
              </a:rPr>
              <a:t>, Student s) {</a:t>
            </a:r>
          </a:p>
          <a:p>
            <a:pPr>
              <a:buNone/>
            </a:pPr>
            <a:r>
              <a:rPr lang="en-IN" sz="1200" dirty="0" err="1" smtClean="0">
                <a:latin typeface="Garamond" pitchFamily="18" charset="0"/>
              </a:rPr>
              <a:t>System.</a:t>
            </a:r>
            <a:r>
              <a:rPr lang="en-IN" sz="1200" b="1" i="1" dirty="0" err="1" smtClean="0">
                <a:latin typeface="Garamond" pitchFamily="18" charset="0"/>
              </a:rPr>
              <a:t>out.println</a:t>
            </a:r>
            <a:r>
              <a:rPr lang="en-IN" sz="1200" b="1" i="1" dirty="0" smtClean="0">
                <a:latin typeface="Garamond" pitchFamily="18" charset="0"/>
              </a:rPr>
              <a:t>("M2 Method");</a:t>
            </a:r>
            <a:r>
              <a:rPr lang="en-IN" sz="1200" dirty="0" smtClean="0">
                <a:latin typeface="Garamond" pitchFamily="18" charset="0"/>
              </a:rPr>
              <a:t>}</a:t>
            </a:r>
          </a:p>
          <a:p>
            <a:pPr>
              <a:buNone/>
            </a:pPr>
            <a:r>
              <a:rPr lang="en-IN" sz="1200" b="1" dirty="0" smtClean="0">
                <a:latin typeface="Garamond" pitchFamily="18" charset="0"/>
              </a:rPr>
              <a:t>public static void main(String[] </a:t>
            </a:r>
            <a:r>
              <a:rPr lang="en-IN" sz="1200" b="1" dirty="0" err="1" smtClean="0">
                <a:latin typeface="Garamond" pitchFamily="18" charset="0"/>
              </a:rPr>
              <a:t>args</a:t>
            </a:r>
            <a:r>
              <a:rPr lang="en-IN" sz="1200" b="1" dirty="0" smtClean="0">
                <a:latin typeface="Garamond" pitchFamily="18" charset="0"/>
              </a:rPr>
              <a:t>) {</a:t>
            </a:r>
          </a:p>
          <a:p>
            <a:pPr>
              <a:buNone/>
            </a:pPr>
            <a:r>
              <a:rPr lang="en-IN" sz="1200" dirty="0" smtClean="0">
                <a:latin typeface="Garamond" pitchFamily="18" charset="0"/>
              </a:rPr>
              <a:t>// </a:t>
            </a:r>
            <a:r>
              <a:rPr lang="en-IN" sz="1200" b="1" dirty="0" smtClean="0">
                <a:latin typeface="Garamond" pitchFamily="18" charset="0"/>
              </a:rPr>
              <a:t>TODO Auto-generated method stub</a:t>
            </a:r>
          </a:p>
          <a:p>
            <a:pPr>
              <a:buNone/>
            </a:pPr>
            <a:r>
              <a:rPr lang="en-IN" sz="1200" dirty="0" smtClean="0">
                <a:latin typeface="Garamond" pitchFamily="18" charset="0"/>
              </a:rPr>
              <a:t>methodEx3 mex3 = </a:t>
            </a:r>
            <a:r>
              <a:rPr lang="en-IN" sz="1200" b="1" dirty="0" smtClean="0">
                <a:latin typeface="Garamond" pitchFamily="18" charset="0"/>
              </a:rPr>
              <a:t>new methodEx3();</a:t>
            </a:r>
            <a:endParaRPr lang="en-IN" sz="1200" dirty="0" smtClean="0">
              <a:latin typeface="Garamond" pitchFamily="18" charset="0"/>
            </a:endParaRPr>
          </a:p>
          <a:p>
            <a:pPr>
              <a:buNone/>
            </a:pPr>
            <a:r>
              <a:rPr lang="en-IN" sz="1200" dirty="0" smtClean="0">
                <a:latin typeface="Garamond" pitchFamily="18" charset="0"/>
              </a:rPr>
              <a:t>X </a:t>
            </a:r>
            <a:r>
              <a:rPr lang="en-IN" sz="1200" dirty="0" err="1" smtClean="0">
                <a:latin typeface="Garamond" pitchFamily="18" charset="0"/>
              </a:rPr>
              <a:t>x</a:t>
            </a:r>
            <a:r>
              <a:rPr lang="en-IN" sz="1200" dirty="0" smtClean="0">
                <a:latin typeface="Garamond" pitchFamily="18" charset="0"/>
              </a:rPr>
              <a:t> = </a:t>
            </a:r>
            <a:r>
              <a:rPr lang="en-IN" sz="1200" b="1" dirty="0" smtClean="0">
                <a:latin typeface="Garamond" pitchFamily="18" charset="0"/>
              </a:rPr>
              <a:t>new X();</a:t>
            </a:r>
          </a:p>
          <a:p>
            <a:pPr>
              <a:buNone/>
            </a:pPr>
            <a:r>
              <a:rPr lang="en-IN" sz="1200" dirty="0" err="1" smtClean="0">
                <a:latin typeface="Garamond" pitchFamily="18" charset="0"/>
              </a:rPr>
              <a:t>Emp</a:t>
            </a:r>
            <a:r>
              <a:rPr lang="en-IN" sz="1200" dirty="0" smtClean="0">
                <a:latin typeface="Garamond" pitchFamily="18" charset="0"/>
              </a:rPr>
              <a:t> e = </a:t>
            </a:r>
            <a:r>
              <a:rPr lang="en-IN" sz="1200" b="1" dirty="0" smtClean="0">
                <a:latin typeface="Garamond" pitchFamily="18" charset="0"/>
              </a:rPr>
              <a:t>new </a:t>
            </a:r>
            <a:r>
              <a:rPr lang="en-IN" sz="1200" b="1" dirty="0" err="1" smtClean="0">
                <a:latin typeface="Garamond" pitchFamily="18" charset="0"/>
              </a:rPr>
              <a:t>Emp</a:t>
            </a:r>
            <a:r>
              <a:rPr lang="en-IN" sz="1200" b="1" dirty="0" smtClean="0">
                <a:latin typeface="Garamond" pitchFamily="18" charset="0"/>
              </a:rPr>
              <a:t>();</a:t>
            </a:r>
          </a:p>
          <a:p>
            <a:pPr>
              <a:buNone/>
            </a:pPr>
            <a:r>
              <a:rPr lang="en-IN" sz="1200" dirty="0" smtClean="0">
                <a:latin typeface="Garamond" pitchFamily="18" charset="0"/>
              </a:rPr>
              <a:t>mex3.m1(x, e);</a:t>
            </a:r>
          </a:p>
          <a:p>
            <a:pPr>
              <a:buNone/>
            </a:pPr>
            <a:r>
              <a:rPr lang="en-IN" sz="1200" dirty="0" smtClean="0">
                <a:latin typeface="Garamond" pitchFamily="18" charset="0"/>
              </a:rPr>
              <a:t>Y </a:t>
            </a:r>
            <a:r>
              <a:rPr lang="en-IN" sz="1200" dirty="0" err="1" smtClean="0">
                <a:latin typeface="Garamond" pitchFamily="18" charset="0"/>
              </a:rPr>
              <a:t>y</a:t>
            </a:r>
            <a:r>
              <a:rPr lang="en-IN" sz="1200" dirty="0" smtClean="0">
                <a:latin typeface="Garamond" pitchFamily="18" charset="0"/>
              </a:rPr>
              <a:t> = </a:t>
            </a:r>
            <a:r>
              <a:rPr lang="en-IN" sz="1200" b="1" dirty="0" smtClean="0">
                <a:latin typeface="Garamond" pitchFamily="18" charset="0"/>
              </a:rPr>
              <a:t>new Y();</a:t>
            </a:r>
          </a:p>
          <a:p>
            <a:pPr>
              <a:buNone/>
            </a:pPr>
            <a:r>
              <a:rPr lang="en-IN" sz="1200" dirty="0" smtClean="0">
                <a:latin typeface="Garamond" pitchFamily="18" charset="0"/>
              </a:rPr>
              <a:t>Student s = </a:t>
            </a:r>
            <a:r>
              <a:rPr lang="en-IN" sz="1200" b="1" dirty="0" smtClean="0">
                <a:latin typeface="Garamond" pitchFamily="18" charset="0"/>
              </a:rPr>
              <a:t>new Student();</a:t>
            </a:r>
          </a:p>
          <a:p>
            <a:pPr>
              <a:buNone/>
            </a:pPr>
            <a:r>
              <a:rPr lang="en-IN" sz="1200" dirty="0" smtClean="0">
                <a:latin typeface="Garamond" pitchFamily="18" charset="0"/>
              </a:rPr>
              <a:t>methodEx3.</a:t>
            </a:r>
            <a:r>
              <a:rPr lang="en-IN" sz="1200" i="1" dirty="0" smtClean="0">
                <a:latin typeface="Garamond" pitchFamily="18" charset="0"/>
              </a:rPr>
              <a:t>m2(</a:t>
            </a:r>
            <a:r>
              <a:rPr lang="en-IN" sz="1200" i="1" dirty="0" err="1" smtClean="0">
                <a:latin typeface="Garamond" pitchFamily="18" charset="0"/>
              </a:rPr>
              <a:t>y,s</a:t>
            </a:r>
            <a:r>
              <a:rPr lang="en-IN" sz="1200" i="1" dirty="0" smtClean="0">
                <a:latin typeface="Garamond" pitchFamily="18" charset="0"/>
              </a:rPr>
              <a:t>);</a:t>
            </a:r>
            <a:r>
              <a:rPr lang="en-IN" sz="1200" dirty="0" smtClean="0">
                <a:latin typeface="Garamond" pitchFamily="18" charset="0"/>
              </a:rPr>
              <a:t>}}</a:t>
            </a:r>
          </a:p>
          <a:p>
            <a:pPr>
              <a:buNone/>
            </a:pPr>
            <a:endParaRPr lang="en-IN" sz="1200" dirty="0"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7030A0"/>
                </a:solidFill>
                <a:latin typeface="Garamond" pitchFamily="18" charset="0"/>
              </a:rPr>
              <a:t>+91 98650-75765</a:t>
            </a:r>
            <a:endParaRPr lang="en-US" sz="2400" b="1" dirty="0">
              <a:solidFill>
                <a:srgbClr val="7030A0"/>
              </a:solidFill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atin typeface="Garamond" pitchFamily="18" charset="0"/>
              </a:rPr>
              <a:t>METHODS</a:t>
            </a:r>
            <a:endParaRPr lang="en-IN" b="1" i="1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>
              <a:buNone/>
            </a:pPr>
            <a:r>
              <a:rPr lang="en-US" b="1" i="1" dirty="0" smtClean="0">
                <a:solidFill>
                  <a:srgbClr val="FF0000"/>
                </a:solidFill>
                <a:latin typeface="Garamond" pitchFamily="18" charset="0"/>
              </a:rPr>
              <a:t> Assignments: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Garamond" pitchFamily="18" charset="0"/>
              </a:rPr>
              <a:t>Access local Variable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Garamond" pitchFamily="18" charset="0"/>
              </a:rPr>
              <a:t>Create Instance Variable &amp; Instance Method - Print Instance Variable value inside Instance Method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Garamond" pitchFamily="18" charset="0"/>
              </a:rPr>
              <a:t>Create Static Variable &amp; Static Method - Print Static Variable value inside Static Method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Garamond" pitchFamily="18" charset="0"/>
              </a:rPr>
              <a:t>Create Static, Instance Variable &amp; Instance Method Print both the Variable values in Instance Method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Garamond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Garamond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Garamond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dirty="0"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7030A0"/>
                </a:solidFill>
                <a:latin typeface="Garamond" pitchFamily="18" charset="0"/>
              </a:rPr>
              <a:t>+91 98650-75765</a:t>
            </a:r>
            <a:endParaRPr lang="en-US" sz="2400" b="1" dirty="0">
              <a:solidFill>
                <a:srgbClr val="7030A0"/>
              </a:solidFill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atin typeface="Garamond" pitchFamily="18" charset="0"/>
              </a:rPr>
              <a:t>METHODS</a:t>
            </a:r>
            <a:endParaRPr lang="en-IN" b="1" i="1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Garamond" pitchFamily="18" charset="0"/>
              </a:rPr>
              <a:t>Create Static, Instance Variable &amp; Static Method Print both the Variable values in Static Method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Garamond" pitchFamily="18" charset="0"/>
              </a:rPr>
              <a:t>Create Static, Instance Variable &amp; Instance, Static Method Print both the Variable values in Static Method &amp; Instance Method 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Garamond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7030A0"/>
                </a:solidFill>
                <a:latin typeface="Garamond" pitchFamily="18" charset="0"/>
              </a:rPr>
              <a:t>+91 98650-75765</a:t>
            </a:r>
            <a:endParaRPr lang="en-US" sz="2400" b="1" dirty="0">
              <a:solidFill>
                <a:srgbClr val="7030A0"/>
              </a:solidFill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atin typeface="Garamond" pitchFamily="18" charset="0"/>
              </a:rPr>
              <a:t>THANK YOU</a:t>
            </a:r>
            <a:endParaRPr lang="en-IN" b="1" i="1" dirty="0">
              <a:latin typeface="Garamond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7030A0"/>
                </a:solidFill>
                <a:latin typeface="Garamond" pitchFamily="18" charset="0"/>
              </a:rPr>
              <a:t>+91 98650-75765</a:t>
            </a:r>
            <a:endParaRPr lang="en-US" sz="2400" b="1" dirty="0">
              <a:solidFill>
                <a:srgbClr val="7030A0"/>
              </a:solidFill>
              <a:latin typeface="Garamond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atin typeface="Garamond" pitchFamily="18" charset="0"/>
              </a:rPr>
              <a:t>METHODS</a:t>
            </a:r>
            <a:endParaRPr lang="en-IN" b="1" i="1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Example-1 : Duplicates method name not allowed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Example-2 : Return Type is </a:t>
            </a:r>
            <a:r>
              <a:rPr lang="en-US" sz="2400" smtClean="0">
                <a:latin typeface="Garamond" pitchFamily="18" charset="0"/>
              </a:rPr>
              <a:t>Mandatory  </a:t>
            </a:r>
            <a:endParaRPr lang="en-US" sz="2400" dirty="0" smtClean="0">
              <a:latin typeface="Garamond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Example-3 :Inner Method concept not allowed in java, But inner class is allowed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Example-4 : Application contains local variable and instance variable with same name then to represent the instance variable using </a:t>
            </a:r>
            <a:r>
              <a:rPr lang="en-US" sz="2400" dirty="0" smtClean="0">
                <a:solidFill>
                  <a:schemeClr val="bg1"/>
                </a:solidFill>
                <a:latin typeface="Garamond" pitchFamily="18" charset="0"/>
              </a:rPr>
              <a:t>this keyword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Garamond" pitchFamily="18" charset="0"/>
              </a:rPr>
              <a:t>Example-5 : Inside static method this keyword not allowed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Example-6 : Java does not support Operator Overloading except “+” Operator</a:t>
            </a:r>
          </a:p>
          <a:p>
            <a:pPr>
              <a:buFont typeface="Wingdings" pitchFamily="2" charset="2"/>
              <a:buChar char="Ø"/>
            </a:pP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7030A0"/>
                </a:solidFill>
                <a:latin typeface="Garamond" pitchFamily="18" charset="0"/>
              </a:rPr>
              <a:t>+91 98650-75765</a:t>
            </a:r>
            <a:endParaRPr lang="en-US" sz="2400" b="1" dirty="0">
              <a:solidFill>
                <a:srgbClr val="7030A0"/>
              </a:solidFill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atin typeface="Garamond" pitchFamily="18" charset="0"/>
              </a:rPr>
              <a:t>METHODS</a:t>
            </a:r>
            <a:endParaRPr lang="en-IN" b="1" i="1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400" b="1" i="1" dirty="0" smtClean="0">
                <a:solidFill>
                  <a:srgbClr val="FF0000"/>
                </a:solidFill>
                <a:latin typeface="Garamond" pitchFamily="18" charset="0"/>
              </a:rPr>
              <a:t>Example-1 : </a:t>
            </a:r>
            <a:r>
              <a:rPr lang="en-US" sz="2400" b="1" i="1" dirty="0" smtClean="0">
                <a:solidFill>
                  <a:schemeClr val="bg1"/>
                </a:solidFill>
                <a:latin typeface="Garamond" pitchFamily="18" charset="0"/>
              </a:rPr>
              <a:t>Duplicates method name not allowed</a:t>
            </a:r>
            <a:endParaRPr lang="en-IN" sz="2400" b="1" i="1" dirty="0" smtClean="0">
              <a:solidFill>
                <a:schemeClr val="bg1"/>
              </a:solidFill>
              <a:latin typeface="Garamond" pitchFamily="18" charset="0"/>
            </a:endParaRPr>
          </a:p>
          <a:p>
            <a:pPr>
              <a:buNone/>
            </a:pPr>
            <a:r>
              <a:rPr lang="en-IN" sz="2400" b="1" dirty="0" smtClean="0">
                <a:latin typeface="Garamond" pitchFamily="18" charset="0"/>
              </a:rPr>
              <a:t>package Method;</a:t>
            </a:r>
          </a:p>
          <a:p>
            <a:pPr>
              <a:buNone/>
            </a:pPr>
            <a:r>
              <a:rPr lang="en-IN" sz="2400" b="1" dirty="0" smtClean="0">
                <a:latin typeface="Garamond" pitchFamily="18" charset="0"/>
              </a:rPr>
              <a:t>public class methodEx4 {</a:t>
            </a:r>
          </a:p>
          <a:p>
            <a:pPr>
              <a:buNone/>
            </a:pPr>
            <a:r>
              <a:rPr lang="en-IN" sz="2400" b="1" dirty="0" smtClean="0">
                <a:latin typeface="Garamond" pitchFamily="18" charset="0"/>
              </a:rPr>
              <a:t>void </a:t>
            </a:r>
            <a:r>
              <a:rPr lang="en-IN" sz="2400" b="1" u="sng" dirty="0" smtClean="0">
                <a:latin typeface="Garamond" pitchFamily="18" charset="0"/>
              </a:rPr>
              <a:t>m1() {</a:t>
            </a:r>
          </a:p>
          <a:p>
            <a:pPr>
              <a:buNone/>
            </a:pPr>
            <a:r>
              <a:rPr lang="en-IN" sz="2400" dirty="0" smtClean="0">
                <a:latin typeface="Garamond" pitchFamily="18" charset="0"/>
              </a:rPr>
              <a:t>}</a:t>
            </a:r>
          </a:p>
          <a:p>
            <a:pPr>
              <a:buNone/>
            </a:pPr>
            <a:r>
              <a:rPr lang="en-IN" sz="2400" dirty="0" smtClean="0">
                <a:latin typeface="Garamond" pitchFamily="18" charset="0"/>
              </a:rPr>
              <a:t>    </a:t>
            </a:r>
            <a:r>
              <a:rPr lang="en-IN" sz="2400" b="1" dirty="0" smtClean="0">
                <a:latin typeface="Garamond" pitchFamily="18" charset="0"/>
              </a:rPr>
              <a:t>void </a:t>
            </a:r>
            <a:r>
              <a:rPr lang="en-IN" sz="2400" b="1" u="sng" dirty="0" smtClean="0">
                <a:latin typeface="Garamond" pitchFamily="18" charset="0"/>
              </a:rPr>
              <a:t>m1() {</a:t>
            </a:r>
          </a:p>
          <a:p>
            <a:pPr>
              <a:buNone/>
            </a:pPr>
            <a:r>
              <a:rPr lang="en-IN" sz="2400" dirty="0" smtClean="0">
                <a:latin typeface="Garamond" pitchFamily="18" charset="0"/>
              </a:rPr>
              <a:t>}</a:t>
            </a:r>
          </a:p>
          <a:p>
            <a:pPr>
              <a:buNone/>
            </a:pPr>
            <a:r>
              <a:rPr lang="en-IN" sz="2400" b="1" dirty="0" smtClean="0">
                <a:latin typeface="Garamond" pitchFamily="18" charset="0"/>
              </a:rPr>
              <a:t>public static void main(String[] </a:t>
            </a:r>
            <a:r>
              <a:rPr lang="en-IN" sz="2400" b="1" dirty="0" err="1" smtClean="0">
                <a:latin typeface="Garamond" pitchFamily="18" charset="0"/>
              </a:rPr>
              <a:t>args</a:t>
            </a:r>
            <a:r>
              <a:rPr lang="en-IN" sz="2400" b="1" dirty="0" smtClean="0">
                <a:latin typeface="Garamond" pitchFamily="18" charset="0"/>
              </a:rPr>
              <a:t>) {</a:t>
            </a:r>
          </a:p>
          <a:p>
            <a:pPr>
              <a:buNone/>
            </a:pPr>
            <a:r>
              <a:rPr lang="en-IN" sz="2400" dirty="0" smtClean="0">
                <a:latin typeface="Garamond" pitchFamily="18" charset="0"/>
              </a:rPr>
              <a:t>methodEx4 mex4 = </a:t>
            </a:r>
            <a:r>
              <a:rPr lang="en-IN" sz="2400" b="1" dirty="0" smtClean="0">
                <a:latin typeface="Garamond" pitchFamily="18" charset="0"/>
              </a:rPr>
              <a:t>new methodEx4();</a:t>
            </a:r>
          </a:p>
          <a:p>
            <a:pPr>
              <a:buNone/>
            </a:pPr>
            <a:r>
              <a:rPr lang="en-IN" sz="2400" dirty="0" smtClean="0">
                <a:latin typeface="Garamond" pitchFamily="18" charset="0"/>
              </a:rPr>
              <a:t>mex4.m1(); }}</a:t>
            </a:r>
          </a:p>
          <a:p>
            <a:pPr>
              <a:buNone/>
            </a:pPr>
            <a:endParaRPr lang="en-IN" sz="2400" dirty="0"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7030A0"/>
                </a:solidFill>
                <a:latin typeface="Garamond" pitchFamily="18" charset="0"/>
              </a:rPr>
              <a:t>+91 98650-75765</a:t>
            </a:r>
            <a:endParaRPr lang="en-US" sz="2400" b="1" dirty="0">
              <a:solidFill>
                <a:srgbClr val="7030A0"/>
              </a:solidFill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i="1" dirty="0" smtClean="0">
                <a:solidFill>
                  <a:srgbClr val="FF0000"/>
                </a:solidFill>
                <a:latin typeface="Garamond" pitchFamily="18" charset="0"/>
              </a:rPr>
              <a:t>Example-3 :</a:t>
            </a:r>
            <a:r>
              <a:rPr lang="en-US" b="1" i="1" dirty="0" smtClean="0">
                <a:solidFill>
                  <a:schemeClr val="bg1"/>
                </a:solidFill>
                <a:latin typeface="Garamond" pitchFamily="18" charset="0"/>
              </a:rPr>
              <a:t>Inner Method concept not allowed in java, But inner class is allowed</a:t>
            </a:r>
            <a:endParaRPr lang="en-IN" b="1" i="1" dirty="0" smtClean="0">
              <a:solidFill>
                <a:schemeClr val="bg1"/>
              </a:solidFill>
              <a:latin typeface="Garamond" pitchFamily="18" charset="0"/>
            </a:endParaRP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  <a:latin typeface="Garamond" pitchFamily="18" charset="0"/>
              </a:rPr>
              <a:t>pa</a:t>
            </a:r>
            <a:r>
              <a:rPr lang="en-IN" b="1" dirty="0" smtClean="0">
                <a:latin typeface="Garamond" pitchFamily="18" charset="0"/>
              </a:rPr>
              <a:t>ckage Method;</a:t>
            </a:r>
            <a:endParaRPr lang="en-IN" dirty="0" smtClean="0">
              <a:latin typeface="Garamond" pitchFamily="18" charset="0"/>
            </a:endParaRPr>
          </a:p>
          <a:p>
            <a:pPr>
              <a:buNone/>
            </a:pPr>
            <a:r>
              <a:rPr lang="en-IN" b="1" dirty="0" smtClean="0">
                <a:latin typeface="Garamond" pitchFamily="18" charset="0"/>
              </a:rPr>
              <a:t>public class methodEx5 {</a:t>
            </a:r>
            <a:endParaRPr lang="en-IN" dirty="0" smtClean="0">
              <a:latin typeface="Garamond" pitchFamily="18" charset="0"/>
            </a:endParaRPr>
          </a:p>
          <a:p>
            <a:pPr>
              <a:buNone/>
            </a:pPr>
            <a:r>
              <a:rPr lang="en-IN" b="1" dirty="0" smtClean="0">
                <a:latin typeface="Garamond" pitchFamily="18" charset="0"/>
              </a:rPr>
              <a:t>void m1() {</a:t>
            </a:r>
            <a:endParaRPr lang="en-IN" dirty="0" smtClean="0">
              <a:latin typeface="Garamond" pitchFamily="18" charset="0"/>
            </a:endParaRPr>
          </a:p>
          <a:p>
            <a:pPr>
              <a:buNone/>
            </a:pPr>
            <a:r>
              <a:rPr lang="en-IN" b="1" u="sng" dirty="0" smtClean="0">
                <a:latin typeface="Garamond" pitchFamily="18" charset="0"/>
              </a:rPr>
              <a:t>void m1() {</a:t>
            </a:r>
            <a:endParaRPr lang="en-IN" dirty="0" smtClean="0">
              <a:latin typeface="Garamond" pitchFamily="18" charset="0"/>
            </a:endParaRPr>
          </a:p>
          <a:p>
            <a:pPr>
              <a:buNone/>
            </a:pPr>
            <a:r>
              <a:rPr lang="en-IN" u="sng" dirty="0" smtClean="0">
                <a:latin typeface="Garamond" pitchFamily="18" charset="0"/>
              </a:rPr>
              <a:t>}</a:t>
            </a:r>
            <a:r>
              <a:rPr lang="en-IN" dirty="0" smtClean="0">
                <a:latin typeface="Garamond" pitchFamily="18" charset="0"/>
              </a:rPr>
              <a:t>}</a:t>
            </a:r>
          </a:p>
          <a:p>
            <a:pPr>
              <a:buNone/>
            </a:pPr>
            <a:r>
              <a:rPr lang="en-IN" b="1" dirty="0" smtClean="0">
                <a:latin typeface="Garamond" pitchFamily="18" charset="0"/>
              </a:rPr>
              <a:t>public static void main(String[] </a:t>
            </a:r>
            <a:r>
              <a:rPr lang="en-IN" b="1" dirty="0" err="1" smtClean="0">
                <a:latin typeface="Garamond" pitchFamily="18" charset="0"/>
              </a:rPr>
              <a:t>args</a:t>
            </a:r>
            <a:r>
              <a:rPr lang="en-IN" b="1" dirty="0" smtClean="0">
                <a:latin typeface="Garamond" pitchFamily="18" charset="0"/>
              </a:rPr>
              <a:t>) {</a:t>
            </a:r>
          </a:p>
          <a:p>
            <a:pPr>
              <a:buNone/>
            </a:pPr>
            <a:r>
              <a:rPr lang="en-IN" dirty="0" smtClean="0">
                <a:latin typeface="Garamond" pitchFamily="18" charset="0"/>
              </a:rPr>
              <a:t>// </a:t>
            </a:r>
            <a:r>
              <a:rPr lang="en-IN" b="1" dirty="0" smtClean="0">
                <a:latin typeface="Garamond" pitchFamily="18" charset="0"/>
              </a:rPr>
              <a:t>TODO Auto-generated method stub</a:t>
            </a:r>
            <a:endParaRPr lang="en-IN" dirty="0" smtClean="0">
              <a:latin typeface="Garamond" pitchFamily="18" charset="0"/>
            </a:endParaRPr>
          </a:p>
          <a:p>
            <a:pPr>
              <a:buNone/>
            </a:pPr>
            <a:r>
              <a:rPr lang="en-IN" dirty="0" smtClean="0">
                <a:latin typeface="Garamond" pitchFamily="18" charset="0"/>
              </a:rPr>
              <a:t>methodEx5 mex5 =  </a:t>
            </a:r>
            <a:r>
              <a:rPr lang="en-IN" b="1" dirty="0" smtClean="0">
                <a:latin typeface="Garamond" pitchFamily="18" charset="0"/>
              </a:rPr>
              <a:t>new methodEx5();</a:t>
            </a:r>
          </a:p>
          <a:p>
            <a:pPr>
              <a:buNone/>
            </a:pPr>
            <a:r>
              <a:rPr lang="en-IN" dirty="0" smtClean="0">
                <a:latin typeface="Garamond" pitchFamily="18" charset="0"/>
              </a:rPr>
              <a:t>mex5.m1();</a:t>
            </a:r>
          </a:p>
          <a:p>
            <a:pPr>
              <a:buNone/>
            </a:pPr>
            <a:r>
              <a:rPr lang="en-IN" dirty="0" smtClean="0">
                <a:latin typeface="Garamond" pitchFamily="18" charset="0"/>
              </a:rPr>
              <a:t>}}</a:t>
            </a:r>
          </a:p>
          <a:p>
            <a:pPr>
              <a:buNone/>
            </a:pPr>
            <a:endParaRPr lang="en-IN" dirty="0">
              <a:latin typeface="Garamond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atin typeface="Garamond" pitchFamily="18" charset="0"/>
              </a:rPr>
              <a:t>METHODS</a:t>
            </a:r>
            <a:endParaRPr lang="en-IN" b="1" i="1" dirty="0">
              <a:latin typeface="Garamond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7030A0"/>
                </a:solidFill>
                <a:latin typeface="Garamond" pitchFamily="18" charset="0"/>
              </a:rPr>
              <a:t>+91 98650-75765</a:t>
            </a:r>
            <a:endParaRPr lang="en-US" sz="2400" b="1" dirty="0">
              <a:solidFill>
                <a:srgbClr val="7030A0"/>
              </a:solidFill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Garamond" pitchFamily="18" charset="0"/>
              </a:rPr>
              <a:t>Example-4 : </a:t>
            </a:r>
            <a:r>
              <a:rPr lang="en-US" sz="3600" b="1" dirty="0" smtClean="0">
                <a:solidFill>
                  <a:schemeClr val="bg1"/>
                </a:solidFill>
                <a:latin typeface="Garamond" pitchFamily="18" charset="0"/>
              </a:rPr>
              <a:t>Application contains local variable an instance variable with same name then to represent the instance variable using this keyword</a:t>
            </a:r>
            <a:endParaRPr lang="en-IN" sz="3600" b="1" dirty="0" smtClean="0">
              <a:solidFill>
                <a:schemeClr val="bg1"/>
              </a:solidFill>
              <a:latin typeface="Garamond" pitchFamily="18" charset="0"/>
            </a:endParaRPr>
          </a:p>
          <a:p>
            <a:pPr>
              <a:buNone/>
            </a:pPr>
            <a:r>
              <a:rPr lang="en-IN" b="1" dirty="0" smtClean="0">
                <a:latin typeface="Garamond" pitchFamily="18" charset="0"/>
              </a:rPr>
              <a:t>package Method;</a:t>
            </a:r>
            <a:endParaRPr lang="en-IN" dirty="0" smtClean="0">
              <a:latin typeface="Garamond" pitchFamily="18" charset="0"/>
            </a:endParaRPr>
          </a:p>
          <a:p>
            <a:pPr>
              <a:buNone/>
            </a:pPr>
            <a:r>
              <a:rPr lang="en-IN" b="1" dirty="0" smtClean="0">
                <a:latin typeface="Garamond" pitchFamily="18" charset="0"/>
              </a:rPr>
              <a:t>public class methodEx8 {</a:t>
            </a:r>
            <a:endParaRPr lang="en-IN" dirty="0" smtClean="0">
              <a:latin typeface="Garamond" pitchFamily="18" charset="0"/>
            </a:endParaRPr>
          </a:p>
          <a:p>
            <a:pPr>
              <a:buNone/>
            </a:pPr>
            <a:r>
              <a:rPr lang="en-IN" b="1" dirty="0" err="1" smtClean="0">
                <a:latin typeface="Garamond" pitchFamily="18" charset="0"/>
              </a:rPr>
              <a:t>int</a:t>
            </a:r>
            <a:r>
              <a:rPr lang="en-IN" b="1" dirty="0" smtClean="0">
                <a:latin typeface="Garamond" pitchFamily="18" charset="0"/>
              </a:rPr>
              <a:t> x = 100;</a:t>
            </a:r>
          </a:p>
          <a:p>
            <a:pPr>
              <a:buNone/>
            </a:pPr>
            <a:r>
              <a:rPr lang="en-IN" b="1" dirty="0" err="1" smtClean="0">
                <a:latin typeface="Garamond" pitchFamily="18" charset="0"/>
              </a:rPr>
              <a:t>int</a:t>
            </a:r>
            <a:r>
              <a:rPr lang="en-IN" b="1" dirty="0" smtClean="0">
                <a:latin typeface="Garamond" pitchFamily="18" charset="0"/>
              </a:rPr>
              <a:t> y = 200;</a:t>
            </a:r>
          </a:p>
          <a:p>
            <a:pPr>
              <a:buNone/>
            </a:pPr>
            <a:r>
              <a:rPr lang="en-IN" b="1" dirty="0" smtClean="0">
                <a:latin typeface="Garamond" pitchFamily="18" charset="0"/>
              </a:rPr>
              <a:t>void add(</a:t>
            </a:r>
            <a:r>
              <a:rPr lang="en-IN" b="1" dirty="0" err="1" smtClean="0">
                <a:latin typeface="Garamond" pitchFamily="18" charset="0"/>
              </a:rPr>
              <a:t>int</a:t>
            </a:r>
            <a:r>
              <a:rPr lang="en-IN" b="1" dirty="0" smtClean="0">
                <a:latin typeface="Garamond" pitchFamily="18" charset="0"/>
              </a:rPr>
              <a:t> x, </a:t>
            </a:r>
            <a:r>
              <a:rPr lang="en-IN" b="1" dirty="0" err="1" smtClean="0">
                <a:latin typeface="Garamond" pitchFamily="18" charset="0"/>
              </a:rPr>
              <a:t>int</a:t>
            </a:r>
            <a:r>
              <a:rPr lang="en-IN" b="1" dirty="0" smtClean="0">
                <a:latin typeface="Garamond" pitchFamily="18" charset="0"/>
              </a:rPr>
              <a:t> y) {</a:t>
            </a:r>
          </a:p>
          <a:p>
            <a:pPr>
              <a:buNone/>
            </a:pPr>
            <a:r>
              <a:rPr lang="en-IN" dirty="0" err="1" smtClean="0">
                <a:latin typeface="Garamond" pitchFamily="18" charset="0"/>
              </a:rPr>
              <a:t>System.</a:t>
            </a:r>
            <a:r>
              <a:rPr lang="en-IN" b="1" i="1" dirty="0" err="1" smtClean="0">
                <a:latin typeface="Garamond" pitchFamily="18" charset="0"/>
              </a:rPr>
              <a:t>out.println</a:t>
            </a:r>
            <a:r>
              <a:rPr lang="en-IN" b="1" i="1" dirty="0" smtClean="0">
                <a:latin typeface="Garamond" pitchFamily="18" charset="0"/>
              </a:rPr>
              <a:t>(</a:t>
            </a:r>
            <a:r>
              <a:rPr lang="en-IN" b="1" i="1" dirty="0" err="1" smtClean="0">
                <a:latin typeface="Garamond" pitchFamily="18" charset="0"/>
              </a:rPr>
              <a:t>x+y</a:t>
            </a:r>
            <a:r>
              <a:rPr lang="en-IN" b="1" i="1" dirty="0" smtClean="0">
                <a:latin typeface="Garamond" pitchFamily="18" charset="0"/>
              </a:rPr>
              <a:t>);</a:t>
            </a:r>
          </a:p>
          <a:p>
            <a:pPr>
              <a:buNone/>
            </a:pPr>
            <a:r>
              <a:rPr lang="en-IN" dirty="0" err="1" smtClean="0">
                <a:latin typeface="Garamond" pitchFamily="18" charset="0"/>
              </a:rPr>
              <a:t>System.</a:t>
            </a:r>
            <a:r>
              <a:rPr lang="en-IN" b="1" i="1" dirty="0" err="1" smtClean="0">
                <a:latin typeface="Garamond" pitchFamily="18" charset="0"/>
              </a:rPr>
              <a:t>out.println</a:t>
            </a:r>
            <a:r>
              <a:rPr lang="en-IN" b="1" i="1" dirty="0" smtClean="0">
                <a:latin typeface="Garamond" pitchFamily="18" charset="0"/>
              </a:rPr>
              <a:t>(</a:t>
            </a:r>
            <a:r>
              <a:rPr lang="en-IN" b="1" i="1" dirty="0" err="1" smtClean="0">
                <a:latin typeface="Garamond" pitchFamily="18" charset="0"/>
              </a:rPr>
              <a:t>this.x+this.y</a:t>
            </a:r>
            <a:r>
              <a:rPr lang="en-IN" b="1" i="1" dirty="0" smtClean="0">
                <a:latin typeface="Garamond" pitchFamily="18" charset="0"/>
              </a:rPr>
              <a:t>);</a:t>
            </a:r>
          </a:p>
          <a:p>
            <a:pPr>
              <a:buNone/>
            </a:pPr>
            <a:r>
              <a:rPr lang="en-IN" dirty="0" err="1" smtClean="0">
                <a:latin typeface="Garamond" pitchFamily="18" charset="0"/>
              </a:rPr>
              <a:t>System.</a:t>
            </a:r>
            <a:r>
              <a:rPr lang="en-IN" b="1" i="1" dirty="0" err="1" smtClean="0">
                <a:latin typeface="Garamond" pitchFamily="18" charset="0"/>
              </a:rPr>
              <a:t>out.println</a:t>
            </a:r>
            <a:r>
              <a:rPr lang="en-IN" b="1" i="1" dirty="0" smtClean="0">
                <a:latin typeface="Garamond" pitchFamily="18" charset="0"/>
              </a:rPr>
              <a:t>(</a:t>
            </a:r>
            <a:r>
              <a:rPr lang="en-IN" b="1" i="1" dirty="0" err="1" smtClean="0">
                <a:latin typeface="Garamond" pitchFamily="18" charset="0"/>
              </a:rPr>
              <a:t>x+y</a:t>
            </a:r>
            <a:r>
              <a:rPr lang="en-IN" b="1" i="1" dirty="0" smtClean="0">
                <a:latin typeface="Garamond" pitchFamily="18" charset="0"/>
              </a:rPr>
              <a:t>);</a:t>
            </a:r>
          </a:p>
          <a:p>
            <a:pPr>
              <a:buNone/>
            </a:pPr>
            <a:r>
              <a:rPr lang="en-IN" dirty="0" smtClean="0">
                <a:latin typeface="Garamond" pitchFamily="18" charset="0"/>
              </a:rPr>
              <a:t>}</a:t>
            </a:r>
          </a:p>
          <a:p>
            <a:pPr>
              <a:buNone/>
            </a:pPr>
            <a:r>
              <a:rPr lang="en-IN" b="1" dirty="0" smtClean="0">
                <a:latin typeface="Garamond" pitchFamily="18" charset="0"/>
              </a:rPr>
              <a:t>public static void main(String[] </a:t>
            </a:r>
            <a:r>
              <a:rPr lang="en-IN" b="1" dirty="0" err="1" smtClean="0">
                <a:latin typeface="Garamond" pitchFamily="18" charset="0"/>
              </a:rPr>
              <a:t>args</a:t>
            </a:r>
            <a:r>
              <a:rPr lang="en-IN" b="1" dirty="0" smtClean="0">
                <a:latin typeface="Garamond" pitchFamily="18" charset="0"/>
              </a:rPr>
              <a:t>) {</a:t>
            </a:r>
          </a:p>
          <a:p>
            <a:pPr>
              <a:buNone/>
            </a:pPr>
            <a:r>
              <a:rPr lang="en-IN" dirty="0" smtClean="0">
                <a:latin typeface="Garamond" pitchFamily="18" charset="0"/>
              </a:rPr>
              <a:t>// </a:t>
            </a:r>
            <a:r>
              <a:rPr lang="en-IN" b="1" dirty="0" smtClean="0">
                <a:latin typeface="Garamond" pitchFamily="18" charset="0"/>
              </a:rPr>
              <a:t>TODO Auto-generated method stub</a:t>
            </a:r>
            <a:endParaRPr lang="en-IN" dirty="0" smtClean="0">
              <a:latin typeface="Garamond" pitchFamily="18" charset="0"/>
            </a:endParaRPr>
          </a:p>
          <a:p>
            <a:pPr>
              <a:buNone/>
            </a:pPr>
            <a:r>
              <a:rPr lang="en-IN" dirty="0" smtClean="0">
                <a:latin typeface="Garamond" pitchFamily="18" charset="0"/>
              </a:rPr>
              <a:t>methodEx8 mex8 = </a:t>
            </a:r>
            <a:r>
              <a:rPr lang="en-IN" b="1" dirty="0" smtClean="0">
                <a:latin typeface="Garamond" pitchFamily="18" charset="0"/>
              </a:rPr>
              <a:t>new methodEx8();</a:t>
            </a:r>
          </a:p>
          <a:p>
            <a:pPr>
              <a:buNone/>
            </a:pPr>
            <a:r>
              <a:rPr lang="en-IN" dirty="0" smtClean="0">
                <a:latin typeface="Garamond" pitchFamily="18" charset="0"/>
              </a:rPr>
              <a:t>mex8.add(1000, 2000); }}</a:t>
            </a:r>
          </a:p>
          <a:p>
            <a:pPr>
              <a:buNone/>
            </a:pPr>
            <a:endParaRPr lang="en-IN" dirty="0">
              <a:latin typeface="Garamond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atin typeface="Garamond" pitchFamily="18" charset="0"/>
              </a:rPr>
              <a:t>METHODS</a:t>
            </a:r>
            <a:endParaRPr lang="en-IN" b="1" i="1" dirty="0">
              <a:latin typeface="Garamond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7030A0"/>
                </a:solidFill>
                <a:latin typeface="Garamond" pitchFamily="18" charset="0"/>
              </a:rPr>
              <a:t>+91 98650-75765</a:t>
            </a:r>
            <a:endParaRPr lang="en-US" sz="2400" b="1" dirty="0">
              <a:solidFill>
                <a:srgbClr val="7030A0"/>
              </a:solidFill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i="1" dirty="0" smtClean="0">
                <a:solidFill>
                  <a:srgbClr val="FF0000"/>
                </a:solidFill>
                <a:latin typeface="Garamond" pitchFamily="18" charset="0"/>
              </a:rPr>
              <a:t>Example-5 :</a:t>
            </a:r>
            <a:r>
              <a:rPr lang="en-US" b="1" i="1" dirty="0" smtClean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Garamond" pitchFamily="18" charset="0"/>
              </a:rPr>
              <a:t>Inside static method this keyword not allowed</a:t>
            </a:r>
            <a:endParaRPr lang="en-IN" b="1" dirty="0" smtClean="0">
              <a:latin typeface="Garamond" pitchFamily="18" charset="0"/>
            </a:endParaRPr>
          </a:p>
          <a:p>
            <a:pPr>
              <a:buNone/>
            </a:pPr>
            <a:r>
              <a:rPr lang="en-IN" b="1" dirty="0" smtClean="0">
                <a:latin typeface="Garamond" pitchFamily="18" charset="0"/>
              </a:rPr>
              <a:t>package Method</a:t>
            </a:r>
            <a:endParaRPr lang="en-IN" dirty="0" smtClean="0">
              <a:latin typeface="Garamond" pitchFamily="18" charset="0"/>
            </a:endParaRPr>
          </a:p>
          <a:p>
            <a:pPr>
              <a:buNone/>
            </a:pPr>
            <a:r>
              <a:rPr lang="en-IN" b="1" dirty="0" smtClean="0">
                <a:latin typeface="Garamond" pitchFamily="18" charset="0"/>
              </a:rPr>
              <a:t>public class methodEx9 {</a:t>
            </a:r>
            <a:endParaRPr lang="en-IN" dirty="0" smtClean="0">
              <a:latin typeface="Garamond" pitchFamily="18" charset="0"/>
            </a:endParaRPr>
          </a:p>
          <a:p>
            <a:pPr>
              <a:buNone/>
            </a:pPr>
            <a:r>
              <a:rPr lang="en-IN" b="1" dirty="0" err="1" smtClean="0">
                <a:latin typeface="Garamond" pitchFamily="18" charset="0"/>
              </a:rPr>
              <a:t>int</a:t>
            </a:r>
            <a:r>
              <a:rPr lang="en-IN" b="1" dirty="0" smtClean="0">
                <a:latin typeface="Garamond" pitchFamily="18" charset="0"/>
              </a:rPr>
              <a:t> x=10;</a:t>
            </a:r>
          </a:p>
          <a:p>
            <a:pPr>
              <a:buNone/>
            </a:pPr>
            <a:r>
              <a:rPr lang="en-IN" b="1" dirty="0" err="1" smtClean="0">
                <a:latin typeface="Garamond" pitchFamily="18" charset="0"/>
              </a:rPr>
              <a:t>int</a:t>
            </a:r>
            <a:r>
              <a:rPr lang="en-IN" b="1" dirty="0" smtClean="0">
                <a:latin typeface="Garamond" pitchFamily="18" charset="0"/>
              </a:rPr>
              <a:t> y=20;</a:t>
            </a:r>
            <a:endParaRPr lang="en-IN" dirty="0" smtClean="0">
              <a:latin typeface="Garamond" pitchFamily="18" charset="0"/>
            </a:endParaRPr>
          </a:p>
          <a:p>
            <a:pPr>
              <a:buNone/>
            </a:pPr>
            <a:r>
              <a:rPr lang="en-IN" b="1" dirty="0" smtClean="0">
                <a:latin typeface="Garamond" pitchFamily="18" charset="0"/>
              </a:rPr>
              <a:t>static void add(</a:t>
            </a:r>
            <a:r>
              <a:rPr lang="en-IN" b="1" dirty="0" err="1" smtClean="0">
                <a:latin typeface="Garamond" pitchFamily="18" charset="0"/>
              </a:rPr>
              <a:t>int</a:t>
            </a:r>
            <a:r>
              <a:rPr lang="en-IN" b="1" dirty="0" smtClean="0">
                <a:latin typeface="Garamond" pitchFamily="18" charset="0"/>
              </a:rPr>
              <a:t> x, </a:t>
            </a:r>
            <a:r>
              <a:rPr lang="en-IN" b="1" dirty="0" err="1" smtClean="0">
                <a:latin typeface="Garamond" pitchFamily="18" charset="0"/>
              </a:rPr>
              <a:t>int</a:t>
            </a:r>
            <a:r>
              <a:rPr lang="en-IN" b="1" dirty="0" smtClean="0">
                <a:latin typeface="Garamond" pitchFamily="18" charset="0"/>
              </a:rPr>
              <a:t> y) {</a:t>
            </a:r>
          </a:p>
          <a:p>
            <a:pPr>
              <a:buNone/>
            </a:pPr>
            <a:r>
              <a:rPr lang="en-IN" dirty="0" err="1" smtClean="0">
                <a:latin typeface="Garamond" pitchFamily="18" charset="0"/>
              </a:rPr>
              <a:t>System.</a:t>
            </a:r>
            <a:r>
              <a:rPr lang="en-IN" b="1" i="1" dirty="0" err="1" smtClean="0">
                <a:latin typeface="Garamond" pitchFamily="18" charset="0"/>
              </a:rPr>
              <a:t>out.println</a:t>
            </a:r>
            <a:r>
              <a:rPr lang="en-IN" b="1" i="1" dirty="0" smtClean="0">
                <a:latin typeface="Garamond" pitchFamily="18" charset="0"/>
              </a:rPr>
              <a:t>(</a:t>
            </a:r>
            <a:r>
              <a:rPr lang="en-IN" b="1" i="1" u="sng" dirty="0" err="1" smtClean="0">
                <a:latin typeface="Garamond" pitchFamily="18" charset="0"/>
              </a:rPr>
              <a:t>this.x+this.y</a:t>
            </a:r>
            <a:r>
              <a:rPr lang="en-IN" b="1" i="1" u="sng" dirty="0" smtClean="0">
                <a:latin typeface="Garamond" pitchFamily="18" charset="0"/>
              </a:rPr>
              <a:t>);</a:t>
            </a:r>
            <a:endParaRPr lang="en-IN" dirty="0" smtClean="0">
              <a:latin typeface="Garamond" pitchFamily="18" charset="0"/>
            </a:endParaRPr>
          </a:p>
          <a:p>
            <a:pPr>
              <a:buNone/>
            </a:pPr>
            <a:r>
              <a:rPr lang="en-IN" dirty="0" smtClean="0">
                <a:latin typeface="Garamond" pitchFamily="18" charset="0"/>
              </a:rPr>
              <a:t>}</a:t>
            </a:r>
          </a:p>
          <a:p>
            <a:pPr>
              <a:buNone/>
            </a:pPr>
            <a:r>
              <a:rPr lang="en-IN" b="1" dirty="0" smtClean="0">
                <a:latin typeface="Garamond" pitchFamily="18" charset="0"/>
              </a:rPr>
              <a:t>public static void main(String[] </a:t>
            </a:r>
            <a:r>
              <a:rPr lang="en-IN" b="1" dirty="0" err="1" smtClean="0">
                <a:latin typeface="Garamond" pitchFamily="18" charset="0"/>
              </a:rPr>
              <a:t>args</a:t>
            </a:r>
            <a:r>
              <a:rPr lang="en-IN" b="1" dirty="0" smtClean="0">
                <a:latin typeface="Garamond" pitchFamily="18" charset="0"/>
              </a:rPr>
              <a:t>) {</a:t>
            </a:r>
          </a:p>
          <a:p>
            <a:pPr>
              <a:buNone/>
            </a:pPr>
            <a:r>
              <a:rPr lang="en-IN" dirty="0" smtClean="0">
                <a:latin typeface="Garamond" pitchFamily="18" charset="0"/>
              </a:rPr>
              <a:t>// </a:t>
            </a:r>
            <a:r>
              <a:rPr lang="en-IN" b="1" dirty="0" smtClean="0">
                <a:latin typeface="Garamond" pitchFamily="18" charset="0"/>
              </a:rPr>
              <a:t>TODO Auto-generated method stub</a:t>
            </a:r>
          </a:p>
          <a:p>
            <a:pPr>
              <a:buNone/>
            </a:pPr>
            <a:r>
              <a:rPr lang="en-IN" dirty="0" smtClean="0">
                <a:latin typeface="Garamond" pitchFamily="18" charset="0"/>
              </a:rPr>
              <a:t>methodEx9 mex9 = </a:t>
            </a:r>
            <a:r>
              <a:rPr lang="en-IN" b="1" dirty="0" smtClean="0">
                <a:latin typeface="Garamond" pitchFamily="18" charset="0"/>
              </a:rPr>
              <a:t>new methodEx9();</a:t>
            </a:r>
          </a:p>
          <a:p>
            <a:pPr>
              <a:buNone/>
            </a:pPr>
            <a:r>
              <a:rPr lang="en-IN" u="sng" dirty="0" smtClean="0">
                <a:latin typeface="Garamond" pitchFamily="18" charset="0"/>
              </a:rPr>
              <a:t>mex9.</a:t>
            </a:r>
            <a:r>
              <a:rPr lang="en-IN" i="1" u="sng" dirty="0" smtClean="0">
                <a:latin typeface="Garamond" pitchFamily="18" charset="0"/>
              </a:rPr>
              <a:t>add(100, 200);  </a:t>
            </a:r>
            <a:r>
              <a:rPr lang="en-IN" dirty="0" smtClean="0">
                <a:latin typeface="Garamond" pitchFamily="18" charset="0"/>
              </a:rPr>
              <a:t>}}</a:t>
            </a:r>
          </a:p>
          <a:p>
            <a:pPr>
              <a:buNone/>
            </a:pPr>
            <a:endParaRPr lang="en-IN" dirty="0">
              <a:latin typeface="Garamond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atin typeface="Garamond" pitchFamily="18" charset="0"/>
              </a:rPr>
              <a:t>METHODS</a:t>
            </a:r>
            <a:endParaRPr lang="en-IN" b="1" i="1" dirty="0">
              <a:latin typeface="Garamond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7030A0"/>
                </a:solidFill>
                <a:latin typeface="Garamond" pitchFamily="18" charset="0"/>
              </a:rPr>
              <a:t>+91 98650-75765</a:t>
            </a:r>
            <a:endParaRPr lang="en-US" sz="2400" b="1" dirty="0">
              <a:solidFill>
                <a:srgbClr val="7030A0"/>
              </a:solidFill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Garamond" pitchFamily="18" charset="0"/>
              </a:rPr>
              <a:t>Example-6 :</a:t>
            </a:r>
            <a:r>
              <a:rPr lang="en-US" b="1" i="1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b="1" i="1" dirty="0" smtClean="0">
                <a:latin typeface="Garamond" pitchFamily="18" charset="0"/>
              </a:rPr>
              <a:t>Java does not support Operator Overloading except “+” Operator</a:t>
            </a:r>
          </a:p>
          <a:p>
            <a:pPr>
              <a:buNone/>
            </a:pPr>
            <a:r>
              <a:rPr lang="en-IN" b="1" dirty="0" smtClean="0">
                <a:latin typeface="Garamond" pitchFamily="18" charset="0"/>
              </a:rPr>
              <a:t>package Method;</a:t>
            </a:r>
            <a:endParaRPr lang="en-IN" dirty="0" smtClean="0">
              <a:latin typeface="Garamond" pitchFamily="18" charset="0"/>
            </a:endParaRPr>
          </a:p>
          <a:p>
            <a:pPr>
              <a:buNone/>
            </a:pPr>
            <a:r>
              <a:rPr lang="en-IN" b="1" dirty="0" smtClean="0">
                <a:latin typeface="Garamond" pitchFamily="18" charset="0"/>
              </a:rPr>
              <a:t>public class methodEx10 {</a:t>
            </a:r>
            <a:endParaRPr lang="en-IN" dirty="0" smtClean="0">
              <a:latin typeface="Garamond" pitchFamily="18" charset="0"/>
            </a:endParaRPr>
          </a:p>
          <a:p>
            <a:pPr>
              <a:buNone/>
            </a:pPr>
            <a:r>
              <a:rPr lang="en-IN" b="1" dirty="0" smtClean="0">
                <a:latin typeface="Garamond" pitchFamily="18" charset="0"/>
              </a:rPr>
              <a:t>public static void main(String[] </a:t>
            </a:r>
            <a:r>
              <a:rPr lang="en-IN" b="1" dirty="0" err="1" smtClean="0">
                <a:latin typeface="Garamond" pitchFamily="18" charset="0"/>
              </a:rPr>
              <a:t>args</a:t>
            </a:r>
            <a:r>
              <a:rPr lang="en-IN" b="1" dirty="0" smtClean="0">
                <a:latin typeface="Garamond" pitchFamily="18" charset="0"/>
              </a:rPr>
              <a:t>) {</a:t>
            </a:r>
          </a:p>
          <a:p>
            <a:pPr>
              <a:buNone/>
            </a:pPr>
            <a:r>
              <a:rPr lang="en-IN" dirty="0" smtClean="0">
                <a:latin typeface="Garamond" pitchFamily="18" charset="0"/>
              </a:rPr>
              <a:t>// </a:t>
            </a:r>
            <a:r>
              <a:rPr lang="en-IN" b="1" dirty="0" smtClean="0">
                <a:latin typeface="Garamond" pitchFamily="18" charset="0"/>
              </a:rPr>
              <a:t>TODO Auto-generated method stub</a:t>
            </a:r>
          </a:p>
          <a:p>
            <a:pPr>
              <a:buNone/>
            </a:pPr>
            <a:r>
              <a:rPr lang="en-IN" dirty="0" err="1" smtClean="0">
                <a:latin typeface="Garamond" pitchFamily="18" charset="0"/>
              </a:rPr>
              <a:t>System.</a:t>
            </a:r>
            <a:r>
              <a:rPr lang="en-IN" b="1" i="1" dirty="0" err="1" smtClean="0">
                <a:latin typeface="Garamond" pitchFamily="18" charset="0"/>
              </a:rPr>
              <a:t>out.println</a:t>
            </a:r>
            <a:r>
              <a:rPr lang="en-IN" b="1" i="1" dirty="0" smtClean="0">
                <a:latin typeface="Garamond" pitchFamily="18" charset="0"/>
              </a:rPr>
              <a:t>("</a:t>
            </a:r>
            <a:r>
              <a:rPr lang="en-IN" b="1" i="1" dirty="0" err="1" smtClean="0">
                <a:latin typeface="Garamond" pitchFamily="18" charset="0"/>
              </a:rPr>
              <a:t>aaa</a:t>
            </a:r>
            <a:r>
              <a:rPr lang="en-IN" b="1" i="1" dirty="0" smtClean="0">
                <a:latin typeface="Garamond" pitchFamily="18" charset="0"/>
              </a:rPr>
              <a:t>"+"</a:t>
            </a:r>
            <a:r>
              <a:rPr lang="en-IN" b="1" i="1" dirty="0" err="1" smtClean="0">
                <a:latin typeface="Garamond" pitchFamily="18" charset="0"/>
              </a:rPr>
              <a:t>bbb</a:t>
            </a:r>
            <a:r>
              <a:rPr lang="en-IN" b="1" i="1" dirty="0" smtClean="0">
                <a:latin typeface="Garamond" pitchFamily="18" charset="0"/>
              </a:rPr>
              <a:t>"); </a:t>
            </a:r>
          </a:p>
          <a:p>
            <a:pPr>
              <a:buNone/>
            </a:pPr>
            <a:r>
              <a:rPr lang="en-IN" dirty="0" err="1" smtClean="0">
                <a:latin typeface="Garamond" pitchFamily="18" charset="0"/>
              </a:rPr>
              <a:t>System.</a:t>
            </a:r>
            <a:r>
              <a:rPr lang="en-IN" b="1" i="1" dirty="0" err="1" smtClean="0">
                <a:latin typeface="Garamond" pitchFamily="18" charset="0"/>
              </a:rPr>
              <a:t>out.println</a:t>
            </a:r>
            <a:r>
              <a:rPr lang="en-IN" b="1" i="1" dirty="0" smtClean="0">
                <a:latin typeface="Garamond" pitchFamily="18" charset="0"/>
              </a:rPr>
              <a:t>(1+1);</a:t>
            </a:r>
          </a:p>
          <a:p>
            <a:pPr>
              <a:buNone/>
            </a:pPr>
            <a:r>
              <a:rPr lang="en-IN" dirty="0" err="1" smtClean="0">
                <a:latin typeface="Garamond" pitchFamily="18" charset="0"/>
              </a:rPr>
              <a:t>System.</a:t>
            </a:r>
            <a:r>
              <a:rPr lang="en-IN" b="1" i="1" dirty="0" err="1" smtClean="0">
                <a:latin typeface="Garamond" pitchFamily="18" charset="0"/>
              </a:rPr>
              <a:t>out.println</a:t>
            </a:r>
            <a:r>
              <a:rPr lang="en-IN" b="1" i="1" dirty="0" smtClean="0">
                <a:latin typeface="Garamond" pitchFamily="18" charset="0"/>
              </a:rPr>
              <a:t>(10+20+"</a:t>
            </a:r>
            <a:r>
              <a:rPr lang="en-IN" b="1" i="1" dirty="0" err="1" smtClean="0">
                <a:latin typeface="Garamond" pitchFamily="18" charset="0"/>
              </a:rPr>
              <a:t>aaa</a:t>
            </a:r>
            <a:r>
              <a:rPr lang="en-IN" b="1" i="1" dirty="0" smtClean="0">
                <a:latin typeface="Garamond" pitchFamily="18" charset="0"/>
              </a:rPr>
              <a:t>"+"</a:t>
            </a:r>
            <a:r>
              <a:rPr lang="en-IN" b="1" i="1" dirty="0" err="1" smtClean="0">
                <a:latin typeface="Garamond" pitchFamily="18" charset="0"/>
              </a:rPr>
              <a:t>bbb</a:t>
            </a:r>
            <a:r>
              <a:rPr lang="en-IN" b="1" i="1" dirty="0" smtClean="0">
                <a:latin typeface="Garamond" pitchFamily="18" charset="0"/>
              </a:rPr>
              <a:t>"+10+20);  </a:t>
            </a:r>
            <a:endParaRPr lang="en-IN" dirty="0" smtClean="0">
              <a:latin typeface="Garamond" pitchFamily="18" charset="0"/>
            </a:endParaRPr>
          </a:p>
          <a:p>
            <a:pPr>
              <a:buNone/>
            </a:pPr>
            <a:r>
              <a:rPr lang="en-IN" b="1" dirty="0" err="1" smtClean="0">
                <a:latin typeface="Garamond" pitchFamily="18" charset="0"/>
              </a:rPr>
              <a:t>int</a:t>
            </a:r>
            <a:r>
              <a:rPr lang="en-IN" b="1" dirty="0" smtClean="0">
                <a:latin typeface="Garamond" pitchFamily="18" charset="0"/>
              </a:rPr>
              <a:t> a = 10;</a:t>
            </a:r>
          </a:p>
          <a:p>
            <a:pPr>
              <a:buNone/>
            </a:pPr>
            <a:r>
              <a:rPr lang="en-IN" b="1" dirty="0" err="1" smtClean="0">
                <a:latin typeface="Garamond" pitchFamily="18" charset="0"/>
              </a:rPr>
              <a:t>int</a:t>
            </a:r>
            <a:r>
              <a:rPr lang="en-IN" b="1" dirty="0" smtClean="0">
                <a:latin typeface="Garamond" pitchFamily="18" charset="0"/>
              </a:rPr>
              <a:t> b = 20;</a:t>
            </a:r>
          </a:p>
          <a:p>
            <a:pPr>
              <a:buNone/>
            </a:pPr>
            <a:r>
              <a:rPr lang="en-IN" b="1" dirty="0" err="1" smtClean="0">
                <a:latin typeface="Garamond" pitchFamily="18" charset="0"/>
              </a:rPr>
              <a:t>int</a:t>
            </a:r>
            <a:r>
              <a:rPr lang="en-IN" b="1" dirty="0" smtClean="0">
                <a:latin typeface="Garamond" pitchFamily="18" charset="0"/>
              </a:rPr>
              <a:t> c = 30;</a:t>
            </a:r>
            <a:endParaRPr lang="en-IN" dirty="0" smtClean="0">
              <a:latin typeface="Garamond" pitchFamily="18" charset="0"/>
            </a:endParaRPr>
          </a:p>
          <a:p>
            <a:pPr>
              <a:buNone/>
            </a:pPr>
            <a:r>
              <a:rPr lang="en-IN" dirty="0" err="1" smtClean="0">
                <a:latin typeface="Garamond" pitchFamily="18" charset="0"/>
              </a:rPr>
              <a:t>System.</a:t>
            </a:r>
            <a:r>
              <a:rPr lang="en-IN" b="1" i="1" dirty="0" err="1" smtClean="0">
                <a:latin typeface="Garamond" pitchFamily="18" charset="0"/>
              </a:rPr>
              <a:t>out.println</a:t>
            </a:r>
            <a:r>
              <a:rPr lang="en-IN" b="1" i="1" dirty="0" smtClean="0">
                <a:latin typeface="Garamond" pitchFamily="18" charset="0"/>
              </a:rPr>
              <a:t>(a+" "+b+" "+c);</a:t>
            </a:r>
            <a:r>
              <a:rPr lang="en-IN" dirty="0" smtClean="0">
                <a:latin typeface="Garamond" pitchFamily="18" charset="0"/>
              </a:rPr>
              <a:t>}}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atin typeface="Garamond" pitchFamily="18" charset="0"/>
              </a:rPr>
              <a:t>METHODS</a:t>
            </a:r>
            <a:endParaRPr lang="en-IN" b="1" i="1" dirty="0">
              <a:latin typeface="Garamond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7030A0"/>
                </a:solidFill>
                <a:latin typeface="Garamond" pitchFamily="18" charset="0"/>
              </a:rPr>
              <a:t>+91 98650-75765</a:t>
            </a:r>
            <a:endParaRPr lang="en-US" sz="2400" b="1" dirty="0">
              <a:solidFill>
                <a:srgbClr val="7030A0"/>
              </a:solidFill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i="1" dirty="0" smtClean="0">
                <a:latin typeface="Garamond" pitchFamily="18" charset="0"/>
              </a:rPr>
              <a:t>METHODS-INSTANCE and STATIC</a:t>
            </a:r>
            <a:endParaRPr lang="en-IN" b="1" i="1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 smtClean="0">
                <a:latin typeface="Garamond" pitchFamily="18" charset="0"/>
              </a:rPr>
              <a:t>package Method;</a:t>
            </a:r>
            <a:endParaRPr lang="en-IN" dirty="0" smtClean="0">
              <a:latin typeface="Garamond" pitchFamily="18" charset="0"/>
            </a:endParaRPr>
          </a:p>
          <a:p>
            <a:pPr>
              <a:buNone/>
            </a:pPr>
            <a:r>
              <a:rPr lang="en-IN" b="1" dirty="0" smtClean="0">
                <a:latin typeface="Garamond" pitchFamily="18" charset="0"/>
              </a:rPr>
              <a:t>public class methodEx1 {</a:t>
            </a:r>
            <a:endParaRPr lang="en-IN" dirty="0" smtClean="0">
              <a:latin typeface="Garamond" pitchFamily="18" charset="0"/>
            </a:endParaRPr>
          </a:p>
          <a:p>
            <a:pPr>
              <a:buNone/>
            </a:pPr>
            <a:r>
              <a:rPr lang="en-IN" b="1" dirty="0" smtClean="0">
                <a:latin typeface="Garamond" pitchFamily="18" charset="0"/>
              </a:rPr>
              <a:t>void m1() {</a:t>
            </a:r>
          </a:p>
          <a:p>
            <a:pPr>
              <a:buNone/>
            </a:pPr>
            <a:r>
              <a:rPr lang="en-IN" dirty="0" err="1" smtClean="0">
                <a:latin typeface="Garamond" pitchFamily="18" charset="0"/>
              </a:rPr>
              <a:t>System.</a:t>
            </a:r>
            <a:r>
              <a:rPr lang="en-IN" b="1" i="1" dirty="0" err="1" smtClean="0">
                <a:latin typeface="Garamond" pitchFamily="18" charset="0"/>
              </a:rPr>
              <a:t>out.println</a:t>
            </a:r>
            <a:r>
              <a:rPr lang="en-IN" b="1" i="1" dirty="0" smtClean="0">
                <a:latin typeface="Garamond" pitchFamily="18" charset="0"/>
              </a:rPr>
              <a:t>("Instance Method");</a:t>
            </a:r>
          </a:p>
          <a:p>
            <a:pPr>
              <a:buNone/>
            </a:pPr>
            <a:r>
              <a:rPr lang="en-IN" dirty="0" smtClean="0">
                <a:latin typeface="Garamond" pitchFamily="18" charset="0"/>
              </a:rPr>
              <a:t>}</a:t>
            </a:r>
          </a:p>
          <a:p>
            <a:pPr>
              <a:buNone/>
            </a:pPr>
            <a:r>
              <a:rPr lang="en-IN" b="1" dirty="0" smtClean="0">
                <a:latin typeface="Garamond" pitchFamily="18" charset="0"/>
              </a:rPr>
              <a:t>static void m2() {</a:t>
            </a:r>
          </a:p>
          <a:p>
            <a:pPr>
              <a:buNone/>
            </a:pPr>
            <a:r>
              <a:rPr lang="en-IN" dirty="0" err="1" smtClean="0">
                <a:latin typeface="Garamond" pitchFamily="18" charset="0"/>
              </a:rPr>
              <a:t>System.</a:t>
            </a:r>
            <a:r>
              <a:rPr lang="en-IN" b="1" i="1" dirty="0" err="1" smtClean="0">
                <a:latin typeface="Garamond" pitchFamily="18" charset="0"/>
              </a:rPr>
              <a:t>out.println</a:t>
            </a:r>
            <a:r>
              <a:rPr lang="en-IN" b="1" i="1" dirty="0" smtClean="0">
                <a:latin typeface="Garamond" pitchFamily="18" charset="0"/>
              </a:rPr>
              <a:t>("Static Method");</a:t>
            </a:r>
          </a:p>
          <a:p>
            <a:pPr>
              <a:buNone/>
            </a:pPr>
            <a:r>
              <a:rPr lang="en-IN" dirty="0" smtClean="0">
                <a:latin typeface="Garamond" pitchFamily="18" charset="0"/>
              </a:rPr>
              <a:t>}</a:t>
            </a:r>
          </a:p>
          <a:p>
            <a:pPr>
              <a:buNone/>
            </a:pPr>
            <a:r>
              <a:rPr lang="en-IN" b="1" dirty="0" smtClean="0">
                <a:latin typeface="Garamond" pitchFamily="18" charset="0"/>
              </a:rPr>
              <a:t>public static void main(String[] </a:t>
            </a:r>
            <a:r>
              <a:rPr lang="en-IN" b="1" dirty="0" err="1" smtClean="0">
                <a:latin typeface="Garamond" pitchFamily="18" charset="0"/>
              </a:rPr>
              <a:t>args</a:t>
            </a:r>
            <a:r>
              <a:rPr lang="en-IN" b="1" dirty="0" smtClean="0">
                <a:latin typeface="Garamond" pitchFamily="18" charset="0"/>
              </a:rPr>
              <a:t>) {</a:t>
            </a:r>
          </a:p>
          <a:p>
            <a:pPr>
              <a:buNone/>
            </a:pPr>
            <a:r>
              <a:rPr lang="en-IN" dirty="0" smtClean="0">
                <a:latin typeface="Garamond" pitchFamily="18" charset="0"/>
              </a:rPr>
              <a:t>// </a:t>
            </a:r>
            <a:r>
              <a:rPr lang="en-IN" b="1" dirty="0" smtClean="0">
                <a:latin typeface="Garamond" pitchFamily="18" charset="0"/>
              </a:rPr>
              <a:t>TODO Auto-generated method stub</a:t>
            </a:r>
          </a:p>
          <a:p>
            <a:pPr>
              <a:buNone/>
            </a:pPr>
            <a:r>
              <a:rPr lang="en-IN" dirty="0" smtClean="0">
                <a:latin typeface="Garamond" pitchFamily="18" charset="0"/>
              </a:rPr>
              <a:t>methodEx1 mex1 = </a:t>
            </a:r>
            <a:r>
              <a:rPr lang="en-IN" b="1" dirty="0" smtClean="0">
                <a:latin typeface="Garamond" pitchFamily="18" charset="0"/>
              </a:rPr>
              <a:t>new methodEx1();</a:t>
            </a:r>
          </a:p>
          <a:p>
            <a:pPr>
              <a:buNone/>
            </a:pPr>
            <a:r>
              <a:rPr lang="en-IN" dirty="0" smtClean="0">
                <a:latin typeface="Garamond" pitchFamily="18" charset="0"/>
              </a:rPr>
              <a:t>mex1.m1();</a:t>
            </a:r>
          </a:p>
          <a:p>
            <a:pPr>
              <a:buNone/>
            </a:pPr>
            <a:r>
              <a:rPr lang="en-IN" dirty="0" smtClean="0">
                <a:latin typeface="Garamond" pitchFamily="18" charset="0"/>
              </a:rPr>
              <a:t>methodEx1.</a:t>
            </a:r>
            <a:r>
              <a:rPr lang="en-IN" i="1" dirty="0" smtClean="0">
                <a:latin typeface="Garamond" pitchFamily="18" charset="0"/>
              </a:rPr>
              <a:t>m2();</a:t>
            </a:r>
          </a:p>
          <a:p>
            <a:pPr>
              <a:buNone/>
            </a:pPr>
            <a:r>
              <a:rPr lang="en-IN" dirty="0" smtClean="0">
                <a:latin typeface="Garamond" pitchFamily="18" charset="0"/>
              </a:rPr>
              <a:t>}}</a:t>
            </a:r>
          </a:p>
          <a:p>
            <a:pPr>
              <a:buNone/>
            </a:pPr>
            <a:endParaRPr lang="en-IN" dirty="0"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7030A0"/>
                </a:solidFill>
                <a:latin typeface="Garamond" pitchFamily="18" charset="0"/>
              </a:rPr>
              <a:t>+91 98650-75765</a:t>
            </a:r>
            <a:endParaRPr lang="en-US" sz="2400" b="1" dirty="0">
              <a:solidFill>
                <a:srgbClr val="7030A0"/>
              </a:solidFill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i="1" dirty="0" smtClean="0">
                <a:latin typeface="Garamond" pitchFamily="18" charset="0"/>
              </a:rPr>
              <a:t>METHODS-PASSING PARAMETERS</a:t>
            </a:r>
            <a:endParaRPr lang="en-IN" b="1" i="1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IN" sz="1600" b="1" dirty="0" smtClean="0">
                <a:latin typeface="Garamond" pitchFamily="18" charset="0"/>
              </a:rPr>
              <a:t>package Method;</a:t>
            </a:r>
            <a:endParaRPr lang="en-IN" sz="1600" dirty="0" smtClean="0">
              <a:latin typeface="Garamond" pitchFamily="18" charset="0"/>
            </a:endParaRPr>
          </a:p>
          <a:p>
            <a:pPr>
              <a:buNone/>
            </a:pPr>
            <a:r>
              <a:rPr lang="en-IN" sz="1600" b="1" dirty="0" smtClean="0">
                <a:latin typeface="Garamond" pitchFamily="18" charset="0"/>
              </a:rPr>
              <a:t>public class methodEx2 {</a:t>
            </a:r>
            <a:endParaRPr lang="en-IN" sz="1600" dirty="0" smtClean="0">
              <a:latin typeface="Garamond" pitchFamily="18" charset="0"/>
            </a:endParaRPr>
          </a:p>
          <a:p>
            <a:pPr>
              <a:buNone/>
            </a:pPr>
            <a:r>
              <a:rPr lang="en-IN" sz="1600" b="1" dirty="0" smtClean="0">
                <a:latin typeface="Garamond" pitchFamily="18" charset="0"/>
              </a:rPr>
              <a:t>void m1(</a:t>
            </a:r>
            <a:r>
              <a:rPr lang="en-IN" sz="1600" b="1" dirty="0" err="1" smtClean="0">
                <a:latin typeface="Garamond" pitchFamily="18" charset="0"/>
              </a:rPr>
              <a:t>int</a:t>
            </a:r>
            <a:r>
              <a:rPr lang="en-IN" sz="1600" b="1" dirty="0" smtClean="0">
                <a:latin typeface="Garamond" pitchFamily="18" charset="0"/>
              </a:rPr>
              <a:t> a, char b) {</a:t>
            </a:r>
          </a:p>
          <a:p>
            <a:pPr>
              <a:buNone/>
            </a:pPr>
            <a:r>
              <a:rPr lang="en-IN" sz="1600" dirty="0" err="1" smtClean="0">
                <a:latin typeface="Garamond" pitchFamily="18" charset="0"/>
              </a:rPr>
              <a:t>System.</a:t>
            </a:r>
            <a:r>
              <a:rPr lang="en-IN" sz="1600" b="1" i="1" dirty="0" err="1" smtClean="0">
                <a:latin typeface="Garamond" pitchFamily="18" charset="0"/>
              </a:rPr>
              <a:t>out.println</a:t>
            </a:r>
            <a:r>
              <a:rPr lang="en-IN" sz="1600" b="1" i="1" dirty="0" smtClean="0">
                <a:latin typeface="Garamond" pitchFamily="18" charset="0"/>
              </a:rPr>
              <a:t>("Instance Method");</a:t>
            </a:r>
          </a:p>
          <a:p>
            <a:pPr>
              <a:buNone/>
            </a:pPr>
            <a:r>
              <a:rPr lang="en-IN" sz="1600" dirty="0" err="1" smtClean="0">
                <a:latin typeface="Garamond" pitchFamily="18" charset="0"/>
              </a:rPr>
              <a:t>System.</a:t>
            </a:r>
            <a:r>
              <a:rPr lang="en-IN" sz="1600" b="1" i="1" dirty="0" err="1" smtClean="0">
                <a:latin typeface="Garamond" pitchFamily="18" charset="0"/>
              </a:rPr>
              <a:t>out.println</a:t>
            </a:r>
            <a:r>
              <a:rPr lang="en-IN" sz="1600" b="1" i="1" dirty="0" smtClean="0">
                <a:latin typeface="Garamond" pitchFamily="18" charset="0"/>
              </a:rPr>
              <a:t>(a);</a:t>
            </a:r>
          </a:p>
          <a:p>
            <a:pPr>
              <a:buNone/>
            </a:pPr>
            <a:r>
              <a:rPr lang="en-IN" sz="1600" dirty="0" err="1" smtClean="0">
                <a:latin typeface="Garamond" pitchFamily="18" charset="0"/>
              </a:rPr>
              <a:t>System.</a:t>
            </a:r>
            <a:r>
              <a:rPr lang="en-IN" sz="1600" b="1" i="1" dirty="0" err="1" smtClean="0">
                <a:latin typeface="Garamond" pitchFamily="18" charset="0"/>
              </a:rPr>
              <a:t>out.println</a:t>
            </a:r>
            <a:r>
              <a:rPr lang="en-IN" sz="1600" b="1" i="1" dirty="0" smtClean="0">
                <a:latin typeface="Garamond" pitchFamily="18" charset="0"/>
              </a:rPr>
              <a:t>(b); </a:t>
            </a:r>
            <a:r>
              <a:rPr lang="en-IN" sz="1600" dirty="0" smtClean="0">
                <a:latin typeface="Garamond" pitchFamily="18" charset="0"/>
              </a:rPr>
              <a:t>}</a:t>
            </a:r>
          </a:p>
          <a:p>
            <a:pPr>
              <a:buNone/>
            </a:pPr>
            <a:r>
              <a:rPr lang="en-IN" sz="1600" b="1" dirty="0" smtClean="0">
                <a:latin typeface="Garamond" pitchFamily="18" charset="0"/>
              </a:rPr>
              <a:t>static void m2(String c, double d) {</a:t>
            </a:r>
          </a:p>
          <a:p>
            <a:pPr>
              <a:buNone/>
            </a:pPr>
            <a:r>
              <a:rPr lang="en-IN" sz="1600" dirty="0" err="1" smtClean="0">
                <a:latin typeface="Garamond" pitchFamily="18" charset="0"/>
              </a:rPr>
              <a:t>System.</a:t>
            </a:r>
            <a:r>
              <a:rPr lang="en-IN" sz="1600" b="1" i="1" dirty="0" err="1" smtClean="0">
                <a:latin typeface="Garamond" pitchFamily="18" charset="0"/>
              </a:rPr>
              <a:t>out.println</a:t>
            </a:r>
            <a:r>
              <a:rPr lang="en-IN" sz="1600" b="1" i="1" dirty="0" smtClean="0">
                <a:latin typeface="Garamond" pitchFamily="18" charset="0"/>
              </a:rPr>
              <a:t>("Static Method");</a:t>
            </a:r>
          </a:p>
          <a:p>
            <a:pPr>
              <a:buNone/>
            </a:pPr>
            <a:r>
              <a:rPr lang="en-IN" sz="1600" dirty="0" err="1" smtClean="0">
                <a:latin typeface="Garamond" pitchFamily="18" charset="0"/>
              </a:rPr>
              <a:t>System.</a:t>
            </a:r>
            <a:r>
              <a:rPr lang="en-IN" sz="1600" b="1" i="1" dirty="0" err="1" smtClean="0">
                <a:latin typeface="Garamond" pitchFamily="18" charset="0"/>
              </a:rPr>
              <a:t>out.println</a:t>
            </a:r>
            <a:r>
              <a:rPr lang="en-IN" sz="1600" b="1" i="1" dirty="0" smtClean="0">
                <a:latin typeface="Garamond" pitchFamily="18" charset="0"/>
              </a:rPr>
              <a:t>(c);</a:t>
            </a:r>
          </a:p>
          <a:p>
            <a:pPr>
              <a:buNone/>
            </a:pPr>
            <a:r>
              <a:rPr lang="en-IN" sz="1600" dirty="0" err="1" smtClean="0">
                <a:latin typeface="Garamond" pitchFamily="18" charset="0"/>
              </a:rPr>
              <a:t>System.</a:t>
            </a:r>
            <a:r>
              <a:rPr lang="en-IN" sz="1600" b="1" i="1" dirty="0" err="1" smtClean="0">
                <a:latin typeface="Garamond" pitchFamily="18" charset="0"/>
              </a:rPr>
              <a:t>out.println</a:t>
            </a:r>
            <a:r>
              <a:rPr lang="en-IN" sz="1600" b="1" i="1" dirty="0" smtClean="0">
                <a:latin typeface="Garamond" pitchFamily="18" charset="0"/>
              </a:rPr>
              <a:t>(d);</a:t>
            </a:r>
            <a:r>
              <a:rPr lang="en-IN" sz="1600" dirty="0" smtClean="0">
                <a:latin typeface="Garamond" pitchFamily="18" charset="0"/>
              </a:rPr>
              <a:t>}</a:t>
            </a:r>
          </a:p>
          <a:p>
            <a:pPr>
              <a:buNone/>
            </a:pPr>
            <a:r>
              <a:rPr lang="en-IN" sz="1600" b="1" dirty="0" smtClean="0">
                <a:latin typeface="Garamond" pitchFamily="18" charset="0"/>
              </a:rPr>
              <a:t>public static void main(String[] </a:t>
            </a:r>
            <a:r>
              <a:rPr lang="en-IN" sz="1600" b="1" dirty="0" err="1" smtClean="0">
                <a:latin typeface="Garamond" pitchFamily="18" charset="0"/>
              </a:rPr>
              <a:t>args</a:t>
            </a:r>
            <a:r>
              <a:rPr lang="en-IN" sz="1600" b="1" dirty="0" smtClean="0">
                <a:latin typeface="Garamond" pitchFamily="18" charset="0"/>
              </a:rPr>
              <a:t>) {</a:t>
            </a:r>
          </a:p>
          <a:p>
            <a:pPr>
              <a:buNone/>
            </a:pPr>
            <a:r>
              <a:rPr lang="en-IN" sz="1600" dirty="0" smtClean="0">
                <a:latin typeface="Garamond" pitchFamily="18" charset="0"/>
              </a:rPr>
              <a:t>// </a:t>
            </a:r>
            <a:r>
              <a:rPr lang="en-IN" sz="1600" b="1" dirty="0" smtClean="0">
                <a:latin typeface="Garamond" pitchFamily="18" charset="0"/>
              </a:rPr>
              <a:t>TODO Auto-generated method stub</a:t>
            </a:r>
            <a:endParaRPr lang="en-IN" sz="1600" dirty="0" smtClean="0">
              <a:latin typeface="Garamond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Garamond" pitchFamily="18" charset="0"/>
              </a:rPr>
              <a:t>methodEx2 mex2 = </a:t>
            </a:r>
            <a:r>
              <a:rPr lang="en-IN" sz="1600" b="1" dirty="0" smtClean="0">
                <a:latin typeface="Garamond" pitchFamily="18" charset="0"/>
              </a:rPr>
              <a:t>new methodEx2();</a:t>
            </a:r>
          </a:p>
          <a:p>
            <a:pPr>
              <a:buNone/>
            </a:pPr>
            <a:r>
              <a:rPr lang="en-IN" sz="1600" dirty="0" smtClean="0">
                <a:latin typeface="Garamond" pitchFamily="18" charset="0"/>
              </a:rPr>
              <a:t>mex2.m1(10, 'a');</a:t>
            </a:r>
          </a:p>
          <a:p>
            <a:pPr>
              <a:buNone/>
            </a:pPr>
            <a:r>
              <a:rPr lang="en-IN" sz="1600" dirty="0" smtClean="0">
                <a:latin typeface="Garamond" pitchFamily="18" charset="0"/>
              </a:rPr>
              <a:t>methodEx2.</a:t>
            </a:r>
            <a:r>
              <a:rPr lang="en-IN" sz="1600" i="1" dirty="0" smtClean="0">
                <a:latin typeface="Garamond" pitchFamily="18" charset="0"/>
              </a:rPr>
              <a:t>m2("TATA", 10.10); </a:t>
            </a:r>
            <a:r>
              <a:rPr lang="en-IN" sz="1600" dirty="0" smtClean="0">
                <a:latin typeface="Garamond" pitchFamily="18" charset="0"/>
              </a:rPr>
              <a:t>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7030A0"/>
                </a:solidFill>
                <a:latin typeface="Garamond" pitchFamily="18" charset="0"/>
              </a:rPr>
              <a:t>+91 98650-75765</a:t>
            </a:r>
            <a:endParaRPr lang="en-US" sz="2400" b="1" dirty="0">
              <a:solidFill>
                <a:srgbClr val="7030A0"/>
              </a:solidFill>
              <a:latin typeface="Garamond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750</Words>
  <Application>Microsoft Office PowerPoint</Application>
  <PresentationFormat>On-screen Show (4:3)</PresentationFormat>
  <Paragraphs>163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METHODS </vt:lpstr>
      <vt:lpstr>METHODS</vt:lpstr>
      <vt:lpstr>METHODS</vt:lpstr>
      <vt:lpstr>METHODS</vt:lpstr>
      <vt:lpstr>METHODS</vt:lpstr>
      <vt:lpstr>METHODS</vt:lpstr>
      <vt:lpstr>METHODS</vt:lpstr>
      <vt:lpstr>METHODS-INSTANCE and STATIC</vt:lpstr>
      <vt:lpstr>METHODS-PASSING PARAMETERS</vt:lpstr>
      <vt:lpstr>METHODS-PASSING CLASS OBJECT</vt:lpstr>
      <vt:lpstr>METHODS</vt:lpstr>
      <vt:lpstr>METHODS</vt:lpstr>
      <vt:lpstr>THANK YOU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METHODS-CONSTRUCTORS</dc:title>
  <dc:creator/>
  <cp:lastModifiedBy>Kalyan</cp:lastModifiedBy>
  <cp:revision>89</cp:revision>
  <dcterms:created xsi:type="dcterms:W3CDTF">2006-08-16T00:00:00Z</dcterms:created>
  <dcterms:modified xsi:type="dcterms:W3CDTF">2021-05-25T03:40:49Z</dcterms:modified>
</cp:coreProperties>
</file>