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6" r:id="rId3"/>
    <p:sldId id="257" r:id="rId5"/>
    <p:sldId id="301" r:id="rId6"/>
    <p:sldId id="258" r:id="rId7"/>
    <p:sldId id="259" r:id="rId8"/>
    <p:sldId id="300" r:id="rId9"/>
    <p:sldId id="261" r:id="rId10"/>
    <p:sldId id="378" r:id="rId11"/>
    <p:sldId id="265" r:id="rId12"/>
    <p:sldId id="290" r:id="rId13"/>
    <p:sldId id="291" r:id="rId14"/>
    <p:sldId id="379" r:id="rId15"/>
    <p:sldId id="275" r:id="rId16"/>
    <p:sldId id="303" r:id="rId17"/>
    <p:sldId id="277" r:id="rId18"/>
    <p:sldId id="278" r:id="rId19"/>
    <p:sldId id="280" r:id="rId20"/>
    <p:sldId id="304" r:id="rId21"/>
    <p:sldId id="382" r:id="rId22"/>
    <p:sldId id="283" r:id="rId23"/>
    <p:sldId id="287" r:id="rId24"/>
    <p:sldId id="288" r:id="rId25"/>
    <p:sldId id="384" r:id="rId26"/>
    <p:sldId id="289" r:id="rId27"/>
    <p:sldId id="293" r:id="rId28"/>
    <p:sldId id="294" r:id="rId29"/>
    <p:sldId id="295" r:id="rId30"/>
    <p:sldId id="364" r:id="rId31"/>
    <p:sldId id="367" r:id="rId32"/>
    <p:sldId id="375" r:id="rId33"/>
    <p:sldId id="432" r:id="rId34"/>
    <p:sldId id="433" r:id="rId35"/>
    <p:sldId id="434" r:id="rId3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 autoAdjust="0"/>
    <p:restoredTop sz="95201" autoAdjust="0"/>
  </p:normalViewPr>
  <p:slideViewPr>
    <p:cSldViewPr snapToGrid="0">
      <p:cViewPr varScale="1">
        <p:scale>
          <a:sx n="116" d="100"/>
          <a:sy n="116" d="100"/>
        </p:scale>
        <p:origin x="108" y="162"/>
      </p:cViewPr>
      <p:guideLst/>
    </p:cSldViewPr>
  </p:slideViewPr>
  <p:outlineViewPr>
    <p:cViewPr>
      <p:scale>
        <a:sx n="33" d="100"/>
        <a:sy n="33" d="100"/>
      </p:scale>
      <p:origin x="0" y="-196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customXml" Target="../customXml/item3.xml"/><Relationship Id="rId42" Type="http://schemas.openxmlformats.org/officeDocument/2006/relationships/customXml" Target="../customXml/item2.xml"/><Relationship Id="rId41" Type="http://schemas.openxmlformats.org/officeDocument/2006/relationships/customXml" Target="../customXml/item1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AD00-D589-402F-B553-8D8FC2188B3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79136-1D71-47EE-AA48-020C949CF8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E0AE423-2B0A-41EF-B09D-D5E8319476A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leukocidin</a:t>
            </a:r>
            <a:r>
              <a:rPr lang="en-US" dirty="0"/>
              <a:t> is a type of cytotoxin designed to kill leukocytes, urease changes stomach acid to ammonia</a:t>
            </a:r>
            <a:endParaRPr lang="en-US" dirty="0"/>
          </a:p>
          <a:p>
            <a:r>
              <a:rPr lang="en-US" dirty="0"/>
              <a:t>Adhesins are cell surface components and appendages which help bacteria to adhere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Zosyn because anti-pseudomonal beta-lactam </a:t>
            </a:r>
            <a:endParaRPr lang="en-US" dirty="0"/>
          </a:p>
          <a:p>
            <a:r>
              <a:rPr lang="en-US" dirty="0" err="1"/>
              <a:t>Vanc</a:t>
            </a:r>
            <a:r>
              <a:rPr lang="en-US" dirty="0"/>
              <a:t> is highly effect against pseudomonas</a:t>
            </a:r>
            <a:endParaRPr lang="en-US" dirty="0"/>
          </a:p>
          <a:p>
            <a:r>
              <a:rPr lang="en-US" dirty="0"/>
              <a:t>Levaquin has broad activity for multiple strains of community acquired pneumonia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Nucleoside/Nucleotide analogs mimic nucleoside/nucleotide building blocks which impair the synthesis of reverse transcriptase (ex </a:t>
            </a:r>
            <a:r>
              <a:rPr lang="en-US"/>
              <a:t>zidovudine) Nucleoside reverse transcriptase inhibitors (NRTIs)</a:t>
            </a:r>
            <a:endParaRPr lang="en-US" dirty="0"/>
          </a:p>
          <a:p>
            <a:r>
              <a:rPr lang="en-US" dirty="0"/>
              <a:t>Monoclonal antibodies – hybridomas – antibody producing B cells harvested from an immunized animal are fused with immortal b-cancer cells. The hybridoma  produces large quantities of antibodies specific to  a single antigen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RMSF fever, stomach pain, muscle pain, rash -&gt; meningitis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serious fungal infections happen in immunocompromised people</a:t>
            </a:r>
            <a:endParaRPr lang="en-US" dirty="0"/>
          </a:p>
          <a:p>
            <a:r>
              <a:rPr lang="en-US" dirty="0"/>
              <a:t>Protozoal infections are often related to poor sanitation BUT also open abdominal surgery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Quinine is no longer </a:t>
            </a:r>
            <a:r>
              <a:rPr lang="en-US" dirty="0" err="1"/>
              <a:t>rcmmd</a:t>
            </a:r>
            <a:r>
              <a:rPr lang="en-US" dirty="0"/>
              <a:t> re: drugs that are equally effective with fewer side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Infectious Agent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Reservoirs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Portal of Exit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Modes of Transmission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Portal of Entry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Susceptible Host</a:t>
            </a:r>
            <a:endParaRPr lang="en-US" b="0" dirty="0">
              <a:effectLst/>
            </a:endParaRPr>
          </a:p>
          <a:p>
            <a:r>
              <a:rPr lang="en-US" dirty="0"/>
              <a:t>Neutralize a link in the chain and infection will not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Opportunistic Infection =&gt; all microbes are capable of creating infection given the right circumstances. For example, immunocompromise  (HIV, transplant)</a:t>
            </a:r>
            <a:endParaRPr lang="en-US" dirty="0"/>
          </a:p>
          <a:p>
            <a:pPr defTabSz="931545">
              <a:defRPr/>
            </a:pPr>
            <a:r>
              <a:rPr lang="en-US" dirty="0"/>
              <a:t>Superinfection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occur when too many host flora are killed by an antibiotic​ (c.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dif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cytochrome P450 enzyme helps process medication</a:t>
            </a:r>
            <a:endParaRPr lang="en-US" dirty="0"/>
          </a:p>
          <a:p>
            <a:r>
              <a:rPr lang="en-US" dirty="0"/>
              <a:t>Old/young elimination </a:t>
            </a:r>
            <a:r>
              <a:rPr lang="en-US"/>
              <a:t>and nephrotoxicity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start big and go small</a:t>
            </a:r>
            <a:endParaRPr lang="en-US" dirty="0"/>
          </a:p>
          <a:p>
            <a:r>
              <a:rPr lang="en-US" dirty="0"/>
              <a:t>We will start small and go big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9D8E-1D5E-4B65-8E2B-4EB8628D5F3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FF7C-129D-4390-9DA3-34E6BF22F37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85F-EA0A-401C-867C-9FC9729E081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On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 panose="02020603050405020304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566ECBD2-F1DB-4E63-9561-13C6C81388A8}" type="datetime1">
              <a:rPr lang="en-US" smtClean="0"/>
            </a:fld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900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4434275"/>
          </a:xfrm>
        </p:spPr>
        <p:txBody>
          <a:bodyPr lIns="0" tIns="0" rIns="0" bIns="0"/>
          <a:lstStyle>
            <a:lvl1pPr indent="-255905">
              <a:defRPr sz="2400">
                <a:latin typeface="+mn-lt"/>
              </a:defRPr>
            </a:lvl1pPr>
            <a:lvl2pPr indent="-284480">
              <a:defRPr sz="2400">
                <a:latin typeface="+mn-lt"/>
              </a:defRPr>
            </a:lvl2pPr>
            <a:lvl3pPr indent="-230505">
              <a:defRPr sz="2400">
                <a:latin typeface="+mn-lt"/>
              </a:defRPr>
            </a:lvl3pPr>
            <a:lvl4pPr indent="-230505">
              <a:defRPr sz="2400">
                <a:latin typeface="+mn-lt"/>
              </a:defRPr>
            </a:lvl4pPr>
            <a:lvl5pPr indent="-230505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 </a:t>
            </a:r>
            <a:endParaRPr lang="en-US" dirty="0"/>
          </a:p>
          <a:p>
            <a:pPr lvl="2"/>
            <a:r>
              <a:rPr lang="en-US" dirty="0"/>
              <a:t> </a:t>
            </a:r>
            <a:endParaRPr lang="en-US" dirty="0"/>
          </a:p>
          <a:p>
            <a:pPr lvl="3"/>
            <a:r>
              <a:rPr lang="en-US" dirty="0"/>
              <a:t> 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BDF-081C-4323-A12A-B95638621A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8E53-7013-4B8F-B576-76E8630665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3558-3173-4D4F-9E5C-E6BB0DF4807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0D89-1EB1-4560-B148-11A1ACA4A2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8B6C-F935-4116-B6AF-2EFD7A50FD7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FCE0-F79D-42C4-99B1-5E42EBEFF50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36E-B707-4C10-8C2C-9C594E2A098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00BD-D1C3-491E-BFA8-BF9B3E29337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908-92E9-440F-B49D-A087A9E305D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8BDF-081C-4323-A12A-B95638621A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urquoise Background Free Stock Photo - Public Domain Pictures"/>
          <p:cNvPicPr>
            <a:picLocks noChangeAspect="1"/>
          </p:cNvPicPr>
          <p:nvPr/>
        </p:nvPicPr>
        <p:blipFill rotWithShape="1">
          <a:blip r:embed="rId1"/>
          <a:srcRect l="2136" t="9091" r="11682"/>
          <a:stretch>
            <a:fillRect/>
          </a:stretch>
        </p:blipFill>
        <p:spPr>
          <a:xfrm>
            <a:off x="3669792" y="0"/>
            <a:ext cx="9152585" cy="6857990"/>
          </a:xfrm>
          <a:prstGeom prst="rect">
            <a:avLst/>
          </a:prstGeom>
        </p:spPr>
      </p:pic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0" y="1397635"/>
            <a:ext cx="4023360" cy="198628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cs typeface="Calibri Light" panose="020F0302020204030204"/>
              </a:rPr>
              <a:t>AlternationTissue Integrity</a:t>
            </a:r>
            <a:endParaRPr lang="en-US" sz="4000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6455" cy="15211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2800" dirty="0">
                <a:cs typeface="Calibri" panose="020F0502020204030204"/>
              </a:rPr>
              <a:t>Pathophysiologic Basis for Antimicrobial Medications &amp; Mechanisms of Infectious Disease</a:t>
            </a:r>
            <a:endParaRPr lang="en-US" sz="2800" dirty="0">
              <a:cs typeface="Calibri" panose="020F0502020204030204"/>
            </a:endParaRPr>
          </a:p>
        </p:txBody>
      </p:sp>
      <p:sp>
        <p:nvSpPr>
          <p:cNvPr id="19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4669606" y="4779932"/>
            <a:ext cx="6211278" cy="1521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cs typeface="Calibri" panose="020F0502020204030204"/>
              </a:rPr>
              <a:t>Osano Bw’Osano</a:t>
            </a:r>
            <a:endParaRPr lang="en-US" sz="2800" dirty="0">
              <a:cs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Disease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Infectious Agents cause infection and damage tissues by: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Entering host cells and directly causing their death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Overwhelming the host’s immune system through multiplication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Triggering host responses that, although meant to destroy the infectious agent, cause additional tissue damage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releasing substances or products that increase the microbe's ability to cause 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Virulence Factors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Bacterial Endotoxin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Lipopolysaccharides found in gram negative cell walls</a:t>
            </a:r>
            <a:endParaRPr lang="en-US" dirty="0"/>
          </a:p>
          <a:p>
            <a:r>
              <a:rPr lang="en-US" dirty="0"/>
              <a:t>Trigger immune response at low levels</a:t>
            </a:r>
            <a:endParaRPr lang="en-US" dirty="0"/>
          </a:p>
          <a:p>
            <a:r>
              <a:rPr lang="en-US" dirty="0"/>
              <a:t>High levels cause septic shock, DIC, and ARDS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Bacterial Exotoxins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Released from bacteria during cell growth</a:t>
            </a:r>
            <a:endParaRPr lang="en-US" dirty="0"/>
          </a:p>
          <a:p>
            <a:r>
              <a:rPr lang="en-US" dirty="0"/>
              <a:t>Affect the structure and function of host cells and help bacteria invade tissues</a:t>
            </a:r>
            <a:endParaRPr lang="en-US" dirty="0"/>
          </a:p>
          <a:p>
            <a:r>
              <a:rPr lang="en-US" dirty="0"/>
              <a:t>For example, botulism exotoxin decreases cholinergic neurotransmitters causing paralysis</a:t>
            </a:r>
            <a:endParaRPr lang="en-US" dirty="0"/>
          </a:p>
          <a:p>
            <a:r>
              <a:rPr lang="en-US" dirty="0"/>
              <a:t>Endotoxins that cause vomiting and diarrhea are called enterotoxins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cause infection, microbes must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Invasion Factors</a:t>
            </a:r>
            <a:endParaRPr lang="en-US" b="1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Chain of infection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Motility, entry enzymes</a:t>
            </a:r>
            <a:endParaRPr lang="en-US" dirty="0"/>
          </a:p>
          <a:p>
            <a:r>
              <a:rPr lang="en-US" b="1" dirty="0"/>
              <a:t> Adherence Factors</a:t>
            </a:r>
            <a:endParaRPr lang="en-US" b="1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Slime (glycocalyx) layer, adhesins</a:t>
            </a:r>
            <a:endParaRPr lang="en-US" dirty="0"/>
          </a:p>
          <a:p>
            <a:r>
              <a:rPr lang="en-US" b="1" dirty="0"/>
              <a:t> Evasion Factors</a:t>
            </a:r>
            <a:endParaRPr lang="en-US" b="1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Entry enzymes, Capsules, Excreting leucocidin C, Urease enzymes, Coagulase, Altered antigenic presentation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096000" y="2446638"/>
            <a:ext cx="1145059" cy="2397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8767" y="3383633"/>
            <a:ext cx="4275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Virulence Factors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999490"/>
          </a:xfrm>
        </p:spPr>
        <p:txBody>
          <a:bodyPr/>
          <a:lstStyle/>
          <a:p>
            <a:r>
              <a:rPr lang="en-US" dirty="0"/>
              <a:t>             Infection Progression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490210" cy="603885"/>
          </a:xfrm>
        </p:spPr>
        <p:txBody>
          <a:bodyPr>
            <a:normAutofit/>
          </a:bodyPr>
          <a:lstStyle/>
          <a:p>
            <a:r>
              <a:rPr lang="en-US" dirty="0"/>
              <a:t>   SIRS ( </a:t>
            </a:r>
            <a:r>
              <a:rPr lang="en-US" sz="1800" dirty="0"/>
              <a:t>Systemic inflammatory response syndrome)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815" y="2505075"/>
            <a:ext cx="5572760" cy="3684905"/>
          </a:xfrm>
        </p:spPr>
        <p:txBody>
          <a:bodyPr>
            <a:normAutofit fontScale="92500"/>
          </a:bodyPr>
          <a:lstStyle/>
          <a:p>
            <a:r>
              <a:rPr lang="en-US" dirty="0"/>
              <a:t>The body’s response to an infectious agent that is exaggerated and contributes to cellular damage</a:t>
            </a:r>
            <a:endParaRPr lang="en-US" dirty="0"/>
          </a:p>
          <a:p>
            <a:r>
              <a:rPr lang="en-US" dirty="0"/>
              <a:t>Cytokine storm causes activates poorly regulated inflammatory cascade</a:t>
            </a:r>
            <a:endParaRPr lang="en-US" dirty="0"/>
          </a:p>
          <a:p>
            <a:r>
              <a:rPr lang="en-US" dirty="0"/>
              <a:t>T &gt; 100.4; HR &gt; 90; RR &gt; 20 or ETCO2 &lt;32; WBC &gt;14,000 or &lt;4,000 or left shift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4845" y="1681480"/>
            <a:ext cx="4340860" cy="705485"/>
          </a:xfrm>
        </p:spPr>
        <p:txBody>
          <a:bodyPr/>
          <a:lstStyle/>
          <a:p>
            <a:r>
              <a:rPr lang="en-US" dirty="0"/>
              <a:t>                            Sepsis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79415" cy="3851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escalation of SIRS with suspected or confirmed infectious cause;</a:t>
            </a:r>
            <a:endParaRPr lang="en-US" dirty="0"/>
          </a:p>
          <a:p>
            <a:r>
              <a:rPr lang="en-US" dirty="0"/>
              <a:t>Includes circulatory, cellular, and metabolic dysfunction</a:t>
            </a:r>
            <a:endParaRPr lang="en-US" dirty="0"/>
          </a:p>
          <a:p>
            <a:r>
              <a:rPr lang="en-US" dirty="0"/>
              <a:t>Lactic acidosis (lactate &gt; 2)</a:t>
            </a:r>
            <a:endParaRPr lang="en-US" dirty="0"/>
          </a:p>
          <a:p>
            <a:r>
              <a:rPr lang="en-US" dirty="0"/>
              <a:t>Severe sepsis: SBP &lt; 90 mmHg</a:t>
            </a:r>
            <a:endParaRPr lang="en-US" dirty="0"/>
          </a:p>
          <a:p>
            <a:r>
              <a:rPr lang="en-US" dirty="0"/>
              <a:t>Septic shock: hypotension despite adequate fluid resuscitation</a:t>
            </a:r>
            <a:endParaRPr lang="en-US" dirty="0"/>
          </a:p>
          <a:p>
            <a:r>
              <a:rPr lang="en-US" dirty="0"/>
              <a:t>MOD Syndrome: ≥ 2 organs failing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814"/>
          </a:xfrm>
        </p:spPr>
        <p:txBody>
          <a:bodyPr/>
          <a:lstStyle/>
          <a:p>
            <a:r>
              <a:rPr lang="en-US" dirty="0"/>
              <a:t>                   Sepsis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48690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Fluid Resuscitation is priority</a:t>
            </a:r>
            <a:endParaRPr lang="en-US" dirty="0"/>
          </a:p>
          <a:p>
            <a:r>
              <a:rPr lang="en-US" dirty="0"/>
              <a:t>Obtain STAT blood cultures. DO NOT DELAY</a:t>
            </a:r>
            <a:endParaRPr lang="en-US" dirty="0"/>
          </a:p>
          <a:p>
            <a:pPr indent="0">
              <a:buFont typeface="Wingdings" panose="05000000000000000000" pitchFamily="2" charset="2"/>
              <a:buNone/>
            </a:pPr>
            <a:endParaRPr lang="en-US" u="sng" dirty="0"/>
          </a:p>
          <a:p>
            <a:r>
              <a:rPr lang="en-US" dirty="0"/>
              <a:t>Start broad-spectrum antibiotic within 1 HR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IFNarrow treatment in response to 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culture results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 MONITORING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615"/>
            <a:ext cx="10515600" cy="49396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Viruses are the smallest intracellular pathogens</a:t>
            </a:r>
            <a:endParaRPr lang="en-US" dirty="0"/>
          </a:p>
          <a:p>
            <a:r>
              <a:rPr lang="en-US" dirty="0"/>
              <a:t>They consist of a protein capsid surrounding a DNR or RNA genome</a:t>
            </a:r>
            <a:endParaRPr lang="en-US" dirty="0"/>
          </a:p>
          <a:p>
            <a:r>
              <a:rPr lang="en-US" dirty="0"/>
              <a:t>No organelles or biomechanical structures</a:t>
            </a:r>
            <a:endParaRPr lang="en-US" dirty="0"/>
          </a:p>
          <a:p>
            <a:r>
              <a:rPr lang="en-US" dirty="0"/>
              <a:t>Virus must insert into a host cell and take over the cell’s biomechanical machinery to produce progeny</a:t>
            </a:r>
            <a:endParaRPr lang="en-US" dirty="0"/>
          </a:p>
          <a:p>
            <a:r>
              <a:rPr lang="en-US" dirty="0"/>
              <a:t>Categorized by type of genome (DNA or RNA), single or double stranded, size, presence of a membrane or lipoprotein envelope, mode of transmission (arthropod, enterovirus), target tissue, and mode of replication (retrovirus)</a:t>
            </a:r>
            <a:endParaRPr lang="en-US" dirty="0"/>
          </a:p>
          <a:p>
            <a:r>
              <a:rPr lang="en-US" dirty="0"/>
              <a:t>Viral diseases examples: Influenza, chicken pox, measles, hepatitis, coronavirus, pneumonia, ebola, respiratory syncytial virus ( RSV), HIV, polio, mumps, herpes, human papillomavirus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virus inserts into a cell</a:t>
            </a:r>
            <a:endParaRPr lang="en-US" dirty="0"/>
          </a:p>
          <a:p>
            <a:r>
              <a:rPr lang="en-US" dirty="0"/>
              <a:t>The cell’s bio-machinery is used to replicate the virus</a:t>
            </a:r>
            <a:endParaRPr lang="en-US" dirty="0"/>
          </a:p>
          <a:p>
            <a:r>
              <a:rPr lang="en-US" dirty="0"/>
              <a:t>The cell dies and the progeny are released to repeat the process</a:t>
            </a:r>
            <a:endParaRPr lang="en-US" dirty="0"/>
          </a:p>
          <a:p>
            <a:r>
              <a:rPr lang="en-US" dirty="0"/>
              <a:t>Some viruses insert their genome into the host cell’s chromosome where it lies latent for long periods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Herpes Virus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HIV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Herpes Group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Varicella-Zoster</a:t>
            </a:r>
            <a:endParaRPr lang="en-US" dirty="0"/>
          </a:p>
          <a:p>
            <a:r>
              <a:rPr lang="en-US" dirty="0"/>
              <a:t>Herpes Simplex I</a:t>
            </a:r>
            <a:endParaRPr lang="en-US" dirty="0"/>
          </a:p>
          <a:p>
            <a:r>
              <a:rPr lang="en-US" dirty="0"/>
              <a:t>Herpes Simplex II</a:t>
            </a:r>
            <a:endParaRPr lang="en-US" dirty="0"/>
          </a:p>
          <a:p>
            <a:r>
              <a:rPr lang="en-US" dirty="0"/>
              <a:t>Cytomegalovirus</a:t>
            </a:r>
            <a:endParaRPr lang="en-US" dirty="0"/>
          </a:p>
          <a:p>
            <a:r>
              <a:rPr lang="en-US" dirty="0"/>
              <a:t>Epstein-Barr</a:t>
            </a:r>
            <a:endParaRPr lang="en-US" dirty="0"/>
          </a:p>
          <a:p>
            <a:r>
              <a:rPr lang="en-US" dirty="0"/>
              <a:t>Kaposi's Sarcoma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Remains latent in the nerve ganglia until stimulated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Undergoes active replication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2075" y="4252912"/>
            <a:ext cx="3151445" cy="2605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252" y="681037"/>
            <a:ext cx="3370520" cy="3504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31089"/>
            <a:ext cx="3370520" cy="27789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Antiretrovirals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Nucleoside/Nucleotide reverse transcriptase inhibitors</a:t>
            </a:r>
            <a:endParaRPr lang="en-US" dirty="0"/>
          </a:p>
          <a:p>
            <a:r>
              <a:rPr lang="en-US" dirty="0"/>
              <a:t>Non-nucleotide reverse transcriptase inhibitors</a:t>
            </a:r>
            <a:endParaRPr lang="en-US" dirty="0"/>
          </a:p>
          <a:p>
            <a:r>
              <a:rPr lang="en-US" dirty="0"/>
              <a:t>Protease inhibitors</a:t>
            </a:r>
            <a:endParaRPr lang="en-US" dirty="0"/>
          </a:p>
          <a:p>
            <a:r>
              <a:rPr lang="en-US" dirty="0"/>
              <a:t>Entry inhibitors</a:t>
            </a:r>
            <a:endParaRPr lang="en-US" dirty="0"/>
          </a:p>
          <a:p>
            <a:r>
              <a:rPr lang="en-US" dirty="0"/>
              <a:t>Integrase inhibitors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Patients infected with HIV will need combination therapy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For example, Dolutegravir (integrase </a:t>
            </a:r>
            <a:r>
              <a:rPr lang="en-US" dirty="0" err="1"/>
              <a:t>inh</a:t>
            </a:r>
            <a:r>
              <a:rPr lang="en-US" dirty="0"/>
              <a:t>.) + abacavir (NRTI) + lamivudine (NRTI)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/>
          <a:lstStyle/>
          <a:p>
            <a:r>
              <a:rPr lang="en-US" dirty="0"/>
              <a:t>Nursing actions with HIV Antiviral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55" y="1534795"/>
            <a:ext cx="11257915" cy="4939665"/>
          </a:xfrm>
        </p:spPr>
        <p:txBody>
          <a:bodyPr/>
          <a:lstStyle/>
          <a:p>
            <a:r>
              <a:rPr lang="en-US" dirty="0"/>
              <a:t>Establish baseline CBC, BMP, CD4, viral load, liver and kidney studies</a:t>
            </a:r>
            <a:endParaRPr lang="en-US" dirty="0"/>
          </a:p>
          <a:p>
            <a:r>
              <a:rPr lang="en-US" dirty="0"/>
              <a:t>Monitor for concurrent infections</a:t>
            </a:r>
            <a:endParaRPr lang="en-US" dirty="0"/>
          </a:p>
          <a:p>
            <a:r>
              <a:rPr lang="en-US" dirty="0"/>
              <a:t>Regularly monitor for hepatic, renal, and neuro toxicity</a:t>
            </a:r>
            <a:endParaRPr lang="en-US" dirty="0"/>
          </a:p>
          <a:p>
            <a:r>
              <a:rPr lang="en-US" dirty="0"/>
              <a:t>Monitor for pancreatitis</a:t>
            </a:r>
            <a:endParaRPr lang="en-US" dirty="0"/>
          </a:p>
          <a:p>
            <a:r>
              <a:rPr lang="en-US" dirty="0"/>
              <a:t>Monitor glucose and lipid levels</a:t>
            </a:r>
            <a:endParaRPr lang="en-US" dirty="0"/>
          </a:p>
          <a:p>
            <a:r>
              <a:rPr lang="en-US" dirty="0"/>
              <a:t>Emphasize importance of compliance with drug regimen</a:t>
            </a:r>
            <a:endParaRPr lang="en-US" dirty="0"/>
          </a:p>
          <a:p>
            <a:r>
              <a:rPr lang="en-US" dirty="0"/>
              <a:t>Assess for body image disturbance</a:t>
            </a:r>
            <a:endParaRPr lang="en-US" dirty="0"/>
          </a:p>
          <a:p>
            <a:r>
              <a:rPr lang="en-US" dirty="0"/>
              <a:t>psychosocial councelling</a:t>
            </a:r>
            <a:endParaRPr lang="en-US" dirty="0"/>
          </a:p>
          <a:p>
            <a:r>
              <a:rPr lang="en-US" dirty="0"/>
              <a:t>Enhanced nutrition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Suffix –</a:t>
            </a:r>
            <a:r>
              <a:rPr lang="en-US" b="1" i="1" dirty="0"/>
              <a:t>itis</a:t>
            </a:r>
            <a:r>
              <a:rPr lang="en-US" dirty="0"/>
              <a:t> indicates inflammation of an anatomic location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appendicitis, bronchitis, endocarditis</a:t>
            </a:r>
            <a:endParaRPr lang="en-US" dirty="0"/>
          </a:p>
          <a:p>
            <a:r>
              <a:rPr lang="en-US" dirty="0"/>
              <a:t>Suffix –</a:t>
            </a:r>
            <a:r>
              <a:rPr lang="en-US" b="1" i="1" dirty="0" err="1"/>
              <a:t>emia</a:t>
            </a:r>
            <a:r>
              <a:rPr lang="en-US" dirty="0"/>
              <a:t> designates the presence of an infectious agent in the blood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bacteremia, viremia, fungemia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Febrile neutropenia : life-threathening complication on ca Pts</a:t>
            </a:r>
            <a:endParaRPr lang="en-US" dirty="0"/>
          </a:p>
          <a:p>
            <a:r>
              <a:rPr lang="en-US" dirty="0"/>
              <a:t>The term septicemia or sepsis is the confirmed presence of an infectious agent in the blood combined with a systemic inflammatory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"/>
            <a:ext cx="10515600" cy="72517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Bacteria -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35" y="1073785"/>
            <a:ext cx="11114405" cy="5647055"/>
          </a:xfrm>
        </p:spPr>
        <p:txBody>
          <a:bodyPr>
            <a:noAutofit/>
          </a:bodyPr>
          <a:lstStyle/>
          <a:p>
            <a:r>
              <a:rPr lang="en-US" sz="3200" dirty="0"/>
              <a:t>Shape — spherical (cocci); helical (spirilla); elongate (bacilli)</a:t>
            </a:r>
            <a:endParaRPr lang="en-US" sz="3200" dirty="0"/>
          </a:p>
          <a:p>
            <a:r>
              <a:rPr lang="en-US" sz="3200" dirty="0"/>
              <a:t>Motility &amp; Adhesion—  some bacteria will have </a:t>
            </a:r>
            <a:r>
              <a:rPr lang="en-US" sz="3200" i="1" dirty="0"/>
              <a:t>flagella; pili</a:t>
            </a:r>
            <a:endParaRPr lang="en-US" sz="3200" dirty="0"/>
          </a:p>
          <a:p>
            <a:r>
              <a:rPr lang="en-US" sz="3200" dirty="0"/>
              <a:t>Reproduction — dividing in chains (streptococci); pairs (diplococci); clusters (staphylococci)</a:t>
            </a:r>
            <a:endParaRPr lang="en-US" sz="3200" dirty="0"/>
          </a:p>
          <a:p>
            <a:r>
              <a:rPr lang="en-US" sz="3200" dirty="0"/>
              <a:t>Gram Staining — stain purple with basic dye (+) due to their thick cell walls, for example, </a:t>
            </a:r>
            <a:r>
              <a:rPr lang="en-US" sz="3200" i="1" dirty="0"/>
              <a:t>Streptococcus pyogenes</a:t>
            </a:r>
            <a:r>
              <a:rPr lang="en-US" sz="3200" dirty="0"/>
              <a:t>; not stained with basic purple but counterstain red (-), for example, </a:t>
            </a:r>
            <a:r>
              <a:rPr lang="en-US" sz="3200" i="1" dirty="0"/>
              <a:t>Legionella pneumophila</a:t>
            </a:r>
            <a:endParaRPr lang="en-US" sz="3200" i="1" dirty="0"/>
          </a:p>
          <a:p>
            <a:r>
              <a:rPr lang="en-US" sz="3200" dirty="0"/>
              <a:t>Acid Fast — resistant to acid staining, for example, mycobacteria </a:t>
            </a:r>
            <a:r>
              <a:rPr lang="en-US" sz="3200"/>
              <a:t>like </a:t>
            </a:r>
            <a:r>
              <a:rPr lang="en-US" sz="3200" i="1"/>
              <a:t>M. </a:t>
            </a:r>
            <a:r>
              <a:rPr lang="en-US" sz="3200" i="1" dirty="0"/>
              <a:t>tuberculosis</a:t>
            </a:r>
            <a:endParaRPr lang="en-US" sz="3200" i="1" dirty="0"/>
          </a:p>
          <a:p>
            <a:r>
              <a:rPr lang="en-US" sz="3200" dirty="0"/>
              <a:t>Aerobic vs. Anaerobic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Bacterial pathogens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660"/>
            <a:ext cx="10515600" cy="546163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Rickettsia </a:t>
            </a:r>
            <a:r>
              <a:rPr lang="en-US" i="1" dirty="0" err="1"/>
              <a:t>rickettsii</a:t>
            </a:r>
            <a:r>
              <a:rPr lang="en-US" i="1" dirty="0"/>
              <a:t> -</a:t>
            </a:r>
            <a:r>
              <a:rPr lang="en-US" dirty="0"/>
              <a:t>&gt; RMSF -&gt; Doxycycline</a:t>
            </a:r>
            <a:endParaRPr lang="en-US" dirty="0"/>
          </a:p>
          <a:p>
            <a:r>
              <a:rPr lang="en-US" dirty="0" err="1"/>
              <a:t>Chlamydiaceae</a:t>
            </a:r>
            <a:r>
              <a:rPr lang="en-US" dirty="0"/>
              <a:t> -&gt; Chlamydial infections like </a:t>
            </a:r>
            <a:r>
              <a:rPr lang="en-US" i="1" dirty="0"/>
              <a:t>Chlamydophila trachomatis</a:t>
            </a:r>
            <a:endParaRPr lang="en-US" i="1" dirty="0"/>
          </a:p>
          <a:p>
            <a:r>
              <a:rPr lang="en-US" dirty="0"/>
              <a:t>Salmonella</a:t>
            </a:r>
            <a:endParaRPr lang="en-US" dirty="0"/>
          </a:p>
          <a:p>
            <a:r>
              <a:rPr lang="en-US" dirty="0"/>
              <a:t>E. coli</a:t>
            </a:r>
            <a:endParaRPr lang="en-US" dirty="0"/>
          </a:p>
          <a:p>
            <a:r>
              <a:rPr lang="en-US" dirty="0"/>
              <a:t>Pseudomonas aeruginosa</a:t>
            </a:r>
            <a:endParaRPr lang="en-US" dirty="0"/>
          </a:p>
          <a:p>
            <a:r>
              <a:rPr lang="en-US" dirty="0"/>
              <a:t>Streptococcus</a:t>
            </a:r>
            <a:endParaRPr lang="en-US" dirty="0"/>
          </a:p>
          <a:p>
            <a:r>
              <a:rPr lang="en-US" dirty="0"/>
              <a:t>campylobacter</a:t>
            </a:r>
            <a:endParaRPr lang="en-US" dirty="0"/>
          </a:p>
          <a:p>
            <a:r>
              <a:rPr lang="en-US" dirty="0"/>
              <a:t>Staphylococcus</a:t>
            </a:r>
            <a:endParaRPr lang="en-US" dirty="0"/>
          </a:p>
          <a:p>
            <a:r>
              <a:rPr lang="en-US" dirty="0"/>
              <a:t>Some </a:t>
            </a:r>
            <a:r>
              <a:rPr lang="en-US" dirty="0">
                <a:solidFill>
                  <a:srgbClr val="FF0000"/>
                </a:solidFill>
              </a:rPr>
              <a:t>Bacterial Infections: </a:t>
            </a:r>
            <a:r>
              <a:rPr lang="en-US" dirty="0">
                <a:solidFill>
                  <a:schemeClr val="tx1"/>
                </a:solidFill>
              </a:rPr>
              <a:t>UTI, URI, pneumonia, bacteremia, cellulitis. TB, Gonorrhea, Tetanus, Chlamydia, Lyme disease, whooping cough.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213" y="293779"/>
            <a:ext cx="5157787" cy="823912"/>
          </a:xfrm>
        </p:spPr>
        <p:txBody>
          <a:bodyPr/>
          <a:lstStyle/>
          <a:p>
            <a:r>
              <a:rPr lang="en-US" dirty="0"/>
              <a:t>Fungi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014" y="1250064"/>
            <a:ext cx="5157787" cy="51449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Free living, eukaryotic saprophytes</a:t>
            </a:r>
            <a:endParaRPr lang="en-US" sz="2400" dirty="0"/>
          </a:p>
          <a:p>
            <a:r>
              <a:rPr lang="en-US" sz="2400" dirty="0"/>
              <a:t>Yeasts and molds</a:t>
            </a:r>
            <a:endParaRPr lang="en-US" sz="2400" dirty="0"/>
          </a:p>
          <a:p>
            <a:r>
              <a:rPr lang="en-US" sz="2400" dirty="0"/>
              <a:t>Produce cells walls but chemically unrelated to peptidoglycan</a:t>
            </a:r>
            <a:endParaRPr lang="en-US" sz="2400" dirty="0"/>
          </a:p>
          <a:p>
            <a:r>
              <a:rPr lang="en-US" sz="2400" dirty="0"/>
              <a:t>Fungi cell walls contain ergosterol while human cells contain cholesterol</a:t>
            </a:r>
            <a:endParaRPr lang="en-US" sz="2400" dirty="0"/>
          </a:p>
          <a:p>
            <a:r>
              <a:rPr lang="en-US" sz="2400" dirty="0"/>
              <a:t>Most cannot grow at body temperature and are superficial (</a:t>
            </a:r>
            <a:r>
              <a:rPr lang="en-IN" sz="2400" i="1" u="none" strike="noStrike" dirty="0">
                <a:solidFill>
                  <a:srgbClr val="000000"/>
                </a:solidFill>
                <a:effectLst/>
                <a:latin typeface="Calibri (body)"/>
              </a:rPr>
              <a:t>Epidermophyton </a:t>
            </a:r>
            <a:r>
              <a:rPr lang="en-IN" sz="2400" i="1" u="none" strike="noStrike" dirty="0" err="1">
                <a:solidFill>
                  <a:srgbClr val="000000"/>
                </a:solidFill>
                <a:effectLst/>
                <a:latin typeface="Calibri (body)"/>
              </a:rPr>
              <a:t>floccosum</a:t>
            </a:r>
            <a:r>
              <a:rPr lang="en-IN" sz="2400" i="1" u="none" strike="noStrike" dirty="0">
                <a:solidFill>
                  <a:srgbClr val="000000"/>
                </a:solidFill>
                <a:effectLst/>
                <a:latin typeface="Calibri (body)"/>
              </a:rPr>
              <a:t>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→ tinea pedis [</a:t>
            </a:r>
            <a:r>
              <a:rPr lang="en-I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r>
              <a:rPr lang="en-US" sz="2400" dirty="0"/>
              <a:t>athlete’s foot])</a:t>
            </a:r>
            <a:endParaRPr lang="en-US" sz="2400" dirty="0"/>
          </a:p>
          <a:p>
            <a:r>
              <a:rPr lang="en-US" sz="2400" dirty="0"/>
              <a:t>Systemic fungal infections are opportunistic and usually serious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93779"/>
            <a:ext cx="5183188" cy="823912"/>
          </a:xfrm>
        </p:spPr>
        <p:txBody>
          <a:bodyPr/>
          <a:lstStyle/>
          <a:p>
            <a:r>
              <a:rPr lang="en-US" dirty="0"/>
              <a:t>Mycoses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50064"/>
            <a:ext cx="5183188" cy="4939599"/>
          </a:xfrm>
        </p:spPr>
        <p:txBody>
          <a:bodyPr>
            <a:normAutofit lnSpcReduction="10000"/>
          </a:bodyPr>
          <a:lstStyle/>
          <a:p>
            <a:r>
              <a:rPr lang="en-IN" sz="2400" i="1" u="none" strike="noStrike" dirty="0">
                <a:solidFill>
                  <a:srgbClr val="000000"/>
                </a:solidFill>
                <a:effectLst/>
                <a:latin typeface="Calibri (body)"/>
              </a:rPr>
              <a:t>Aspergillus fumigatus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  <a:ea typeface="Calibri" panose="020F0502020204030204" charset="0"/>
                <a:cs typeface="Calibri" panose="020F0502020204030204" charset="0"/>
              </a:rPr>
              <a:t>→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</a:rPr>
              <a:t>Aspergillosis: opportunistic; mainly affects the lung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→ </a:t>
            </a:r>
            <a:r>
              <a:rPr lang="en-IN" sz="2400" i="0" u="none" strike="noStrike" dirty="0" err="1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variconazole</a:t>
            </a:r>
            <a:endParaRPr lang="en-IN" sz="2400" i="0" u="none" strike="noStrike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IN" sz="2400" i="1" u="none" strike="noStrike" dirty="0">
                <a:solidFill>
                  <a:srgbClr val="000000"/>
                </a:solidFill>
                <a:effectLst/>
                <a:latin typeface="Calibri (body)"/>
              </a:rPr>
              <a:t>Candida albicans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  <a:ea typeface="Calibri" panose="020F0502020204030204" charset="0"/>
                <a:cs typeface="Calibri" panose="020F0502020204030204" charset="0"/>
              </a:rPr>
              <a:t>→ C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</a:rPr>
              <a:t>andidiasis: most common opportunistic fungal infection; may affect nearly any organ</a:t>
            </a:r>
            <a:r>
              <a:rPr lang="en-IN" sz="2400" i="0" dirty="0">
                <a:solidFill>
                  <a:srgbClr val="000000"/>
                </a:solidFill>
                <a:effectLst/>
                <a:latin typeface="Calibri (body)"/>
              </a:rPr>
              <a:t>​ </a:t>
            </a:r>
            <a:r>
              <a:rPr lang="en-IN" sz="2400" i="0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→ fluconazole</a:t>
            </a:r>
            <a:endParaRPr lang="en-IN" sz="240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000000"/>
                </a:solidFill>
                <a:effectLst/>
                <a:latin typeface="Calibri (body)"/>
              </a:rPr>
              <a:t>May be systemic or superficial (infection of the oral mucosa is called thrush </a:t>
            </a: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→ Nystatin S/S</a:t>
            </a:r>
            <a:r>
              <a:rPr lang="en-US" sz="2400" i="0" dirty="0">
                <a:solidFill>
                  <a:srgbClr val="000000"/>
                </a:solidFill>
                <a:effectLst/>
                <a:latin typeface="Calibri (body)"/>
              </a:rPr>
              <a:t>) </a:t>
            </a:r>
            <a:endParaRPr lang="en-IN" sz="2400" i="0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IN" sz="2400" i="1" u="none" strike="noStrike" dirty="0">
                <a:solidFill>
                  <a:srgbClr val="000000"/>
                </a:solidFill>
                <a:effectLst/>
                <a:latin typeface="Calibri (body)"/>
              </a:rPr>
              <a:t>Histoplasma capsulatum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  <a:ea typeface="Calibri" panose="020F0502020204030204" charset="0"/>
                <a:cs typeface="Calibri" panose="020F0502020204030204" charset="0"/>
              </a:rPr>
              <a:t>→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</a:rPr>
              <a:t>Histoplasmosis: begins in the lungs and spreads to other organs</a:t>
            </a:r>
            <a:r>
              <a:rPr lang="en-IN" sz="2600" i="0" dirty="0">
                <a:solidFill>
                  <a:srgbClr val="000000"/>
                </a:solidFill>
                <a:effectLst/>
                <a:latin typeface="Calibri (body)"/>
              </a:rPr>
              <a:t>​ </a:t>
            </a:r>
            <a:r>
              <a:rPr lang="en-IN" sz="2600" i="0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→ itraconazole</a:t>
            </a:r>
            <a:endParaRPr lang="en-IN" sz="260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0" indent="0">
              <a:buNone/>
            </a:pPr>
            <a:endParaRPr lang="en-IN" sz="2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N" sz="2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Parasites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885"/>
            <a:ext cx="10515600" cy="5354955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Protozoa</a:t>
            </a:r>
            <a:r>
              <a:rPr lang="en-US" dirty="0"/>
              <a:t>: malaria, dysentery, giardiasis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Malaria is a serious disease worldwide causing significant morbidity and mortality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Atovaquone-proguanil</a:t>
            </a:r>
            <a:endParaRPr lang="en-US" dirty="0"/>
          </a:p>
          <a:p>
            <a:r>
              <a:rPr lang="en-US" u="sng" dirty="0"/>
              <a:t>Helminths</a:t>
            </a:r>
            <a:r>
              <a:rPr lang="en-US" dirty="0"/>
              <a:t>: wormlike creatures like tapeworms and roundworms. Ex. </a:t>
            </a:r>
            <a:r>
              <a:rPr lang="en-US" i="1" dirty="0"/>
              <a:t>Enterobius vermicularis </a:t>
            </a:r>
            <a:r>
              <a:rPr lang="en-US" dirty="0"/>
              <a:t>(pinworm)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Pinworm is most common helminthic infection in the US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Pyrantel pamoate (available OTC)</a:t>
            </a:r>
            <a:endParaRPr lang="en-US" dirty="0"/>
          </a:p>
          <a:p>
            <a:r>
              <a:rPr lang="en-US" u="sng" dirty="0"/>
              <a:t>Arthropods</a:t>
            </a:r>
            <a:r>
              <a:rPr lang="en-US" dirty="0"/>
              <a:t>: ticks and ectoparasites like lice (pediculosis [</a:t>
            </a:r>
            <a:r>
              <a:rPr lang="en-US" dirty="0" err="1"/>
              <a:t>capitus</a:t>
            </a:r>
            <a:r>
              <a:rPr lang="en-US" dirty="0"/>
              <a:t>, </a:t>
            </a:r>
            <a:r>
              <a:rPr lang="en-US" dirty="0" err="1"/>
              <a:t>corporus</a:t>
            </a:r>
            <a:r>
              <a:rPr lang="en-US" dirty="0"/>
              <a:t>, pubis], mites (scabies)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Ectoparasites may be vectors for more serious diseases (bubonic plague)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2459" cy="882907"/>
          </a:xfrm>
        </p:spPr>
        <p:txBody>
          <a:bodyPr/>
          <a:lstStyle/>
          <a:p>
            <a:r>
              <a:rPr lang="en-US" dirty="0"/>
              <a:t>Transmission</a:t>
            </a:r>
            <a:endParaRPr lang="en-US" dirty="0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24" y="0"/>
            <a:ext cx="6462584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032"/>
            <a:ext cx="4920049" cy="49289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Microbes must breach host defenses to be live and reproduce</a:t>
            </a:r>
            <a:endParaRPr lang="en-US" dirty="0"/>
          </a:p>
          <a:p>
            <a:r>
              <a:rPr lang="en-US" dirty="0"/>
              <a:t>The portal of entry does not necessarily define the location of infection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Chain of Infection</a:t>
            </a:r>
            <a:endParaRPr lang="en-US" sz="3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b="1" dirty="0"/>
              <a:t>Transmission is directly related to the number of infectious agents that penetrate the body’s defensive barriers</a:t>
            </a:r>
            <a:endParaRPr lang="en-US" b="1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Direct Contact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Ingestion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Inhalation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Treatment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The goal of antimicrobial treatment is usually the eradication of the infectious agent from the host.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/>
          <a:lstStyle/>
          <a:p>
            <a:r>
              <a:rPr lang="en-US" dirty="0"/>
              <a:t>                            Antibiotics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035" y="1825625"/>
            <a:ext cx="10692765" cy="4601210"/>
          </a:xfrm>
        </p:spPr>
        <p:txBody>
          <a:bodyPr/>
          <a:lstStyle/>
          <a:p>
            <a:r>
              <a:rPr lang="en-US" dirty="0"/>
              <a:t>Bactericidal</a:t>
            </a:r>
            <a:endParaRPr lang="en-US" dirty="0"/>
          </a:p>
          <a:p>
            <a:r>
              <a:rPr lang="en-US" dirty="0"/>
              <a:t>Bacteriostatic</a:t>
            </a:r>
            <a:endParaRPr lang="en-US" dirty="0"/>
          </a:p>
          <a:p>
            <a:r>
              <a:rPr lang="en-US" dirty="0"/>
              <a:t>Some antibiotics are effective against gram + bacteria</a:t>
            </a:r>
            <a:endParaRPr lang="en-US" dirty="0"/>
          </a:p>
          <a:p>
            <a:r>
              <a:rPr lang="en-US" dirty="0"/>
              <a:t>Some antibiotics are effective against gram – bacteria</a:t>
            </a:r>
            <a:endParaRPr lang="en-US" dirty="0"/>
          </a:p>
          <a:p>
            <a:r>
              <a:rPr lang="en-US" dirty="0"/>
              <a:t>Some antibiotics are “broad spectrum” =&gt; effective against gram+ and gram- bacteria</a:t>
            </a:r>
            <a:endParaRPr lang="en-US" dirty="0"/>
          </a:p>
          <a:p>
            <a:r>
              <a:rPr lang="en-US" dirty="0"/>
              <a:t>No antibiotic is effective against viruses</a:t>
            </a:r>
            <a:endParaRPr lang="en-US" dirty="0"/>
          </a:p>
          <a:p>
            <a:r>
              <a:rPr lang="en-US" dirty="0"/>
              <a:t>IX ABX: more effective</a:t>
            </a:r>
            <a:endParaRPr lang="en-US" dirty="0"/>
          </a:p>
          <a:p>
            <a:r>
              <a:rPr lang="en-US" dirty="0"/>
              <a:t>Loading dose may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Basic Mechanisms of Antibiotic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Interference with a specific step in bacteria cell wall synthesis (penicillins, cephalosporins)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Inhibition of bacterial protein synthesis (aminoglycosides, tetracyclines)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Interruption of nucleic acid synthesis (fluroquinolones)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Interference with bacterial metabolism (sulfonamides, trimethoprim)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   Acquired Resistance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81200" y="1556327"/>
            <a:ext cx="8521908" cy="4434275"/>
          </a:xfrm>
        </p:spPr>
        <p:txBody>
          <a:bodyPr/>
          <a:lstStyle/>
          <a:p>
            <a:r>
              <a:rPr lang="en-US" sz="2800" dirty="0"/>
              <a:t>Occurs when pathogen develops gene that survives longer or grows faster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Through maturation;</a:t>
            </a:r>
            <a:endParaRPr lang="en-US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Antibiotics destroy sensitive bacteria</a:t>
            </a:r>
            <a:endParaRPr lang="en-US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Insensitive (mutated) bacteria remain</a:t>
            </a:r>
            <a:endParaRPr lang="en-US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Mutated bacteria multiply with less competition</a:t>
            </a:r>
            <a:endParaRPr lang="en-US" sz="2800" dirty="0"/>
          </a:p>
          <a:p>
            <a:pPr marL="342900" lvl="2" indent="-342900"/>
            <a:r>
              <a:rPr lang="en-US" sz="2800" dirty="0"/>
              <a:t>Mutations are random</a:t>
            </a:r>
            <a:endParaRPr lang="en-US" sz="2800" dirty="0"/>
          </a:p>
          <a:p>
            <a:pPr marL="342900" lvl="2" indent="-342900"/>
            <a:r>
              <a:rPr lang="en-US" sz="2800" dirty="0"/>
              <a:t>May harm or help bacteria</a:t>
            </a:r>
            <a:endParaRPr lang="en-US" sz="2800" dirty="0"/>
          </a:p>
          <a:p>
            <a:pPr marL="342900" lvl="2" indent="-342900"/>
            <a:r>
              <a:rPr lang="en-US" sz="2800" dirty="0"/>
              <a:t>Bacteria may pass mutations to other bacteria</a:t>
            </a:r>
            <a:endParaRPr lang="en-US" sz="2800" dirty="0"/>
          </a:p>
          <a:p>
            <a:pPr marL="0" lvl="2" indent="0" defTabSz="114300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900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265"/>
            <a:ext cx="10972800" cy="6985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    Use of Antibiotics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0235" y="1123950"/>
            <a:ext cx="11040745" cy="549021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Antibiotics do not create mutations</a:t>
            </a:r>
            <a:endParaRPr lang="en-US" sz="2800" dirty="0"/>
          </a:p>
          <a:p>
            <a:r>
              <a:rPr lang="en-US" sz="2800" dirty="0"/>
              <a:t>Resistance not caused by, but is worsened by, over-prescription of antibiotics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Results in loss of antibiotic effectiveness</a:t>
            </a:r>
            <a:endParaRPr lang="en-US" sz="2800" dirty="0"/>
          </a:p>
          <a:p>
            <a:r>
              <a:rPr lang="en-US" sz="2800" dirty="0"/>
              <a:t>Only prescribe when necessary</a:t>
            </a:r>
            <a:endParaRPr lang="en-US" sz="2800" dirty="0"/>
          </a:p>
          <a:p>
            <a:r>
              <a:rPr lang="en-US" sz="2800" dirty="0"/>
              <a:t>Long-time use increases resistant strains</a:t>
            </a:r>
            <a:endParaRPr lang="en-US" sz="2800" dirty="0"/>
          </a:p>
          <a:p>
            <a:r>
              <a:rPr lang="en-US" sz="2800" dirty="0">
                <a:sym typeface="+mn-ea"/>
              </a:rPr>
              <a:t>Healthcare associated infections (HAIs) often resistant</a:t>
            </a:r>
            <a:endParaRPr lang="en-US" sz="2800" dirty="0"/>
          </a:p>
          <a:p>
            <a:r>
              <a:rPr lang="en-US" sz="2800" dirty="0">
                <a:sym typeface="+mn-ea"/>
              </a:rPr>
              <a:t>Prophylactic use appropriate in some cases to prevent infection (e.g., dental procedure for individual with prosthetic heart valve)</a:t>
            </a:r>
            <a:endParaRPr lang="en-US" sz="2800" dirty="0"/>
          </a:p>
          <a:p>
            <a:r>
              <a:rPr lang="en-US" sz="2800" dirty="0">
                <a:sym typeface="+mn-ea"/>
              </a:rPr>
              <a:t>Nurse should </a:t>
            </a:r>
            <a:r>
              <a:rPr lang="en-US" sz="2800" b="1" dirty="0">
                <a:sym typeface="+mn-ea"/>
              </a:rPr>
              <a:t>instruct patient to take full dose</a:t>
            </a:r>
            <a:endParaRPr lang="en-US" sz="2800" b="1" dirty="0"/>
          </a:p>
          <a:p>
            <a:r>
              <a:rPr lang="en-US" sz="2800" dirty="0">
                <a:sym typeface="+mn-ea"/>
              </a:rPr>
              <a:t>Nurse should</a:t>
            </a:r>
            <a:r>
              <a:rPr lang="en-US" sz="2800" b="1" dirty="0">
                <a:sym typeface="+mn-ea"/>
              </a:rPr>
              <a:t> teach patient to not stop taking antibiotic because they start to feel better.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900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64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030"/>
            <a:ext cx="10515600" cy="5048250"/>
          </a:xfrm>
        </p:spPr>
        <p:txBody>
          <a:bodyPr>
            <a:normAutofit lnSpcReduction="20000"/>
          </a:bodyPr>
          <a:lstStyle/>
          <a:p>
            <a:r>
              <a:rPr lang="en-US" u="sng" dirty="0"/>
              <a:t>Pathogenicity</a:t>
            </a:r>
            <a:r>
              <a:rPr lang="en-US" dirty="0"/>
              <a:t> =&gt; the ability of an organism to cause infection</a:t>
            </a:r>
            <a:endParaRPr lang="en-US" dirty="0"/>
          </a:p>
          <a:p>
            <a:r>
              <a:rPr lang="en-US" dirty="0"/>
              <a:t>Pururent exudate : white-green drainage</a:t>
            </a:r>
            <a:endParaRPr lang="en-US" dirty="0"/>
          </a:p>
          <a:p>
            <a:r>
              <a:rPr lang="en-US" dirty="0"/>
              <a:t>Serosanguineous : bllod serum and serous fluid exudate</a:t>
            </a:r>
            <a:endParaRPr lang="en-US" dirty="0"/>
          </a:p>
          <a:p>
            <a:r>
              <a:rPr lang="en-US" dirty="0"/>
              <a:t>Leukopenia : too few WBCs = risk of infections</a:t>
            </a:r>
            <a:endParaRPr lang="en-US" dirty="0"/>
          </a:p>
          <a:p>
            <a:r>
              <a:rPr lang="en-US" u="sng" dirty="0"/>
              <a:t>Virulence</a:t>
            </a:r>
            <a:r>
              <a:rPr lang="en-US" dirty="0"/>
              <a:t> =&gt; disease producing potential</a:t>
            </a:r>
            <a:endParaRPr lang="en-US" dirty="0"/>
          </a:p>
          <a:p>
            <a:r>
              <a:rPr lang="en-US" u="sng" dirty="0"/>
              <a:t>Host</a:t>
            </a:r>
            <a:r>
              <a:rPr lang="en-US" dirty="0"/>
              <a:t> =&gt; organism capable of supporting the nutritional and growth requirements of another organism</a:t>
            </a:r>
            <a:endParaRPr lang="en-US" dirty="0"/>
          </a:p>
          <a:p>
            <a:r>
              <a:rPr lang="en-US" u="sng" dirty="0"/>
              <a:t>Infection</a:t>
            </a:r>
            <a:r>
              <a:rPr lang="en-US" dirty="0"/>
              <a:t> =&gt; the presence and multiplication of one organism within another that eventually causes damage to the host</a:t>
            </a:r>
            <a:endParaRPr lang="en-US" dirty="0"/>
          </a:p>
          <a:p>
            <a:r>
              <a:rPr lang="en-US" u="sng" dirty="0"/>
              <a:t>Colonization</a:t>
            </a:r>
            <a:r>
              <a:rPr lang="en-US" dirty="0"/>
              <a:t> =&gt; the presence of establishing a presence</a:t>
            </a:r>
            <a:endParaRPr lang="en-US" dirty="0"/>
          </a:p>
          <a:p>
            <a:r>
              <a:rPr lang="en-US" u="sng" dirty="0"/>
              <a:t>Microflora</a:t>
            </a:r>
            <a:r>
              <a:rPr lang="en-US" dirty="0"/>
              <a:t> =&gt; the normal and beneficial microbial life living on/in the human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Host Factors Influence Choice of Antibiotics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4609695"/>
          </a:xfrm>
        </p:spPr>
        <p:txBody>
          <a:bodyPr>
            <a:normAutofit/>
          </a:bodyPr>
          <a:lstStyle/>
          <a:p>
            <a:r>
              <a:rPr lang="en-US" sz="2800" dirty="0"/>
              <a:t>Immune system status</a:t>
            </a:r>
            <a:endParaRPr lang="en-US" sz="2800" dirty="0"/>
          </a:p>
          <a:p>
            <a:r>
              <a:rPr lang="en-US" sz="2800" dirty="0"/>
              <a:t>Local condition at infection site</a:t>
            </a:r>
            <a:endParaRPr lang="en-US" sz="2800" dirty="0"/>
          </a:p>
          <a:p>
            <a:r>
              <a:rPr lang="en-US" sz="2800" dirty="0"/>
              <a:t>Allergic reactions</a:t>
            </a:r>
            <a:endParaRPr lang="en-US" sz="2800" dirty="0"/>
          </a:p>
          <a:p>
            <a:r>
              <a:rPr lang="en-US" sz="2800" dirty="0"/>
              <a:t>Age</a:t>
            </a:r>
            <a:endParaRPr lang="en-US" sz="2800" dirty="0"/>
          </a:p>
          <a:p>
            <a:r>
              <a:rPr lang="en-US" sz="2800" dirty="0"/>
              <a:t>Pregnancy</a:t>
            </a:r>
            <a:endParaRPr lang="en-US" sz="2800" dirty="0"/>
          </a:p>
          <a:p>
            <a:r>
              <a:rPr lang="en-US" sz="2800" dirty="0"/>
              <a:t>Genetics</a:t>
            </a:r>
            <a:endParaRPr lang="en-US" sz="2800" dirty="0"/>
          </a:p>
          <a:p>
            <a:r>
              <a:rPr lang="en-US" sz="2800" dirty="0"/>
              <a:t>Severity of illness</a:t>
            </a:r>
            <a:endParaRPr lang="en-US" sz="2800" dirty="0"/>
          </a:p>
          <a:p>
            <a:r>
              <a:rPr lang="en-US" sz="2800" dirty="0"/>
              <a:t>Psychosocial Aspects of Care</a:t>
            </a:r>
            <a:endParaRPr lang="en-US" sz="2800" dirty="0"/>
          </a:p>
          <a:p>
            <a:r>
              <a:rPr lang="en-US" sz="2800" dirty="0"/>
              <a:t>sensitivities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900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190"/>
          </a:xfrm>
        </p:spPr>
        <p:txBody>
          <a:bodyPr>
            <a:normAutofit fontScale="90000"/>
          </a:bodyPr>
          <a:p>
            <a:r>
              <a:rPr lang="en-US"/>
              <a:t>                   wound healing/union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56335"/>
            <a:ext cx="10515600" cy="529399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v"/>
            </a:pPr>
            <a:r>
              <a:rPr lang="en-US"/>
              <a:t>Primary intention: healing of clean surgical lacerations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Secondary Intention : myofibroblasts cause contraction of wound edges to close the tissue gap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Tertiary intention : wound missing large amount of deep tissue and is contaminated.  may have much drainage and may need packing.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               </a:t>
            </a:r>
            <a:r>
              <a:rPr lang="en-US" u="sng"/>
              <a:t>Determinants of wound healing</a:t>
            </a:r>
            <a:endParaRPr lang="en-US" u="sng"/>
          </a:p>
          <a:p>
            <a:pPr>
              <a:buFont typeface="Wingdings" panose="05000000000000000000" charset="0"/>
              <a:buChar char="Ø"/>
            </a:pPr>
            <a:r>
              <a:rPr lang="en-US"/>
              <a:t>Nutrition, circulation, immune strength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contamination, </a:t>
            </a:r>
            <a:r>
              <a:rPr lang="en-US">
                <a:highlight>
                  <a:srgbClr val="FFFF00"/>
                </a:highlight>
              </a:rPr>
              <a:t>dehiscence ( </a:t>
            </a:r>
            <a:r>
              <a:rPr lang="en-US"/>
              <a:t>opening of wound sature line)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Wound </a:t>
            </a:r>
            <a:r>
              <a:rPr lang="en-US">
                <a:highlight>
                  <a:srgbClr val="FFFF00"/>
                </a:highlight>
              </a:rPr>
              <a:t>Evisceration</a:t>
            </a:r>
            <a:r>
              <a:rPr lang="en-US"/>
              <a:t> = internal organs and tissues extrude from open wound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age, DM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 fontScale="90000"/>
          </a:bodyPr>
          <a:p>
            <a:r>
              <a:rPr lang="en-US"/>
              <a:t>                  Risk factors  of pressure injury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75105"/>
            <a:ext cx="10515600" cy="4702175"/>
          </a:xfrm>
        </p:spPr>
        <p:txBody>
          <a:bodyPr>
            <a:normAutofit lnSpcReduction="10000"/>
          </a:bodyPr>
          <a:p>
            <a:r>
              <a:rPr lang="en-US"/>
              <a:t>Bedsores/ pressure ulcers/ decubitus ulcers</a:t>
            </a:r>
            <a:endParaRPr lang="en-US"/>
          </a:p>
          <a:p>
            <a:r>
              <a:rPr lang="en-US"/>
              <a:t>lack of pressure redistribution by supportive surfaces and T&amp;R</a:t>
            </a:r>
            <a:endParaRPr lang="en-US"/>
          </a:p>
          <a:p>
            <a:r>
              <a:rPr lang="en-US"/>
              <a:t>Poor nutrition</a:t>
            </a:r>
            <a:endParaRPr lang="en-US"/>
          </a:p>
          <a:p>
            <a:r>
              <a:rPr lang="en-US"/>
              <a:t>incontinence</a:t>
            </a:r>
            <a:endParaRPr lang="en-US"/>
          </a:p>
          <a:p>
            <a:r>
              <a:rPr lang="en-US"/>
              <a:t>dehydration</a:t>
            </a:r>
            <a:endParaRPr lang="en-US"/>
          </a:p>
          <a:p>
            <a:r>
              <a:rPr lang="en-US"/>
              <a:t>Advanced age</a:t>
            </a:r>
            <a:endParaRPr lang="en-US"/>
          </a:p>
          <a:p>
            <a:r>
              <a:rPr lang="en-US"/>
              <a:t>Shearing: forces are applied to body tissues thta causetissue to move in opposite direction</a:t>
            </a:r>
            <a:endParaRPr lang="en-US"/>
          </a:p>
          <a:p>
            <a:r>
              <a:rPr lang="en-US"/>
              <a:t>Friction: mechanical force exerted when skin is dragged across a course surface causing laceration / superficail laceration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490"/>
          </a:xfrm>
        </p:spPr>
        <p:txBody>
          <a:bodyPr>
            <a:normAutofit fontScale="90000"/>
          </a:bodyPr>
          <a:p>
            <a:r>
              <a:rPr lang="en-US"/>
              <a:t>                               Wound stages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5" y="927735"/>
            <a:ext cx="11802110" cy="5676900"/>
          </a:xfrm>
        </p:spPr>
        <p:txBody>
          <a:bodyPr>
            <a:noAutofit/>
          </a:bodyPr>
          <a:p>
            <a:r>
              <a:rPr lang="en-US" sz="3200"/>
              <a:t>Stage 1: just erythema of the skin.</a:t>
            </a:r>
            <a:endParaRPr lang="en-US" sz="3200"/>
          </a:p>
          <a:p>
            <a:r>
              <a:rPr lang="en-US" sz="3200"/>
              <a:t> Stage 2: erythema with the loss of partial thickness of the skin including epidermis and part of the superficial dermis. </a:t>
            </a:r>
            <a:r>
              <a:rPr lang="en-US" sz="3200">
                <a:solidFill>
                  <a:srgbClr val="FF0000"/>
                </a:solidFill>
              </a:rPr>
              <a:t>Painful</a:t>
            </a:r>
            <a:endParaRPr lang="en-US" sz="3200">
              <a:solidFill>
                <a:srgbClr val="FF0000"/>
              </a:solidFill>
            </a:endParaRPr>
          </a:p>
          <a:p>
            <a:r>
              <a:rPr lang="en-US" sz="3200"/>
              <a:t> Stage 3: full thickness ulcer that might involve the subcutaneous fat.</a:t>
            </a:r>
            <a:endParaRPr lang="en-US" sz="3200"/>
          </a:p>
          <a:p>
            <a:r>
              <a:rPr lang="en-US" sz="3200"/>
              <a:t> Stage 4: full thickness ulcer with the involvement of the muscle or bone</a:t>
            </a:r>
            <a:endParaRPr lang="en-US" sz="3200"/>
          </a:p>
          <a:p>
            <a:r>
              <a:rPr lang="en-US" sz="3200"/>
              <a:t>Unstageable" is when you can’t see the bottom of the sore, so you don’t know how deep it is. </a:t>
            </a:r>
            <a:endParaRPr lang="en-US" sz="3200"/>
          </a:p>
          <a:p>
            <a:r>
              <a:rPr lang="en-US" sz="3200"/>
              <a:t>Deep tissue injury : : 'purple or maroon localized area of discolored intact skin or blood‐filled blister due to damage of underlying soft tissue from pressure and/or shear' 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480"/>
          </a:xfrm>
        </p:spPr>
        <p:txBody>
          <a:bodyPr/>
          <a:lstStyle/>
          <a:p>
            <a:r>
              <a:rPr lang="en-US" dirty="0"/>
              <a:t>                                 Infection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605"/>
            <a:ext cx="10515600" cy="5309235"/>
          </a:xfrm>
        </p:spPr>
        <p:txBody>
          <a:bodyPr>
            <a:normAutofit/>
          </a:bodyPr>
          <a:lstStyle/>
          <a:p>
            <a:r>
              <a:rPr lang="en-US" dirty="0"/>
              <a:t>The cell is the functional unit of life </a:t>
            </a:r>
            <a:r>
              <a:rPr lang="en-US" i="1" dirty="0"/>
              <a:t>and</a:t>
            </a:r>
            <a:r>
              <a:rPr lang="en-US" dirty="0"/>
              <a:t> the site of action for infection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Damage to the cell from infection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Invasion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Toxins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Dysregulated immune response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The skin is the most important  infection first line of defence</a:t>
            </a:r>
            <a:endParaRPr lang="en-US" dirty="0">
              <a:highlight>
                <a:srgbClr val="FFFF00"/>
              </a:highlight>
            </a:endParaRPr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Pathogens : bacteria, viruses, fungus, protozoa and worms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95261"/>
            <a:ext cx="9144000" cy="1130601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Inflammation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306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dirty="0"/>
              <a:t>A response to tissue injury meant to minimize the effects of infection or injury, remove damaged tissue, create new tissue, and facilitate healing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7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430" y="294005"/>
            <a:ext cx="11082020" cy="6062345"/>
          </a:xfrm>
          <a:prstGeom prst="rect">
            <a:avLst/>
          </a:prstGeom>
          <a:solidFill>
            <a:srgbClr val="00808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noAutofit/>
          </a:bodyPr>
          <a:lstStyle/>
          <a:p>
            <a:pPr algn="ctr"/>
            <a:r>
              <a:rPr lang="en-US" sz="6000" dirty="0"/>
              <a:t>Diagnosis of inflammation</a:t>
            </a:r>
            <a:endParaRPr lang="en-US" sz="5400" dirty="0"/>
          </a:p>
          <a:p>
            <a:pPr marL="685800" indent="-685800" algn="ctr">
              <a:buFont typeface="Wingdings" panose="05000000000000000000" charset="0"/>
              <a:buChar char="q"/>
            </a:pPr>
            <a:r>
              <a:rPr lang="en-US" sz="5400" dirty="0"/>
              <a:t>C-reactive protein ( CRP) elavation</a:t>
            </a:r>
            <a:endParaRPr lang="en-US" sz="5400" dirty="0"/>
          </a:p>
          <a:p>
            <a:pPr marL="685800" indent="-685800" algn="ctr">
              <a:buFont typeface="Wingdings" panose="05000000000000000000" charset="0"/>
              <a:buChar char="q"/>
            </a:pPr>
            <a:r>
              <a:rPr lang="en-US" sz="5400" dirty="0"/>
              <a:t>Erythrocyte sedimentary rate (ESR)</a:t>
            </a:r>
            <a:endParaRPr lang="en-US" sz="5400" dirty="0"/>
          </a:p>
          <a:p>
            <a:pPr marL="685800" indent="-685800" algn="ctr">
              <a:buFont typeface="Wingdings" panose="05000000000000000000" charset="0"/>
              <a:buChar char="q"/>
            </a:pPr>
            <a:r>
              <a:rPr lang="en-US" sz="5400" dirty="0"/>
              <a:t>White blood cell with differential ( WBC) = indicates infection and inflammation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Cells Involved in Inflammation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924"/>
            <a:ext cx="10515600" cy="4351338"/>
          </a:xfrm>
        </p:spPr>
        <p:txBody>
          <a:bodyPr/>
          <a:lstStyle/>
          <a:p>
            <a:r>
              <a:rPr lang="en-US" dirty="0"/>
              <a:t>Many cells are involved</a:t>
            </a:r>
            <a:endParaRPr lang="en-US" dirty="0"/>
          </a:p>
          <a:p>
            <a:r>
              <a:rPr lang="en-US" dirty="0"/>
              <a:t>Principal Cells include: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Endothelial Cells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Platelets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Leukocytes</a:t>
            </a:r>
            <a:endParaRPr lang="en-US" dirty="0"/>
          </a:p>
          <a:p>
            <a:pPr marL="914400">
              <a:buFont typeface="Courier New" panose="02070309020205020404" pitchFamily="49" charset="0"/>
              <a:buChar char="o"/>
            </a:pPr>
            <a:r>
              <a:rPr lang="en-US" dirty="0"/>
              <a:t>Neutrophils</a:t>
            </a:r>
            <a:endParaRPr lang="en-US" dirty="0"/>
          </a:p>
          <a:p>
            <a:r>
              <a:rPr lang="en-US" dirty="0"/>
              <a:t>Macrophages, lymphocytes, eosinophils, and mast cells more associated with chronic inflammation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0179" y="1552881"/>
            <a:ext cx="91316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White Blood Cells </a:t>
            </a:r>
            <a:r>
              <a:rPr lang="en-US" sz="4400" dirty="0"/>
              <a:t>=&gt; leukocytes are the major cellular components of the inflammatory response. Normal = 4000 -10,000</a:t>
            </a:r>
            <a:endParaRPr lang="en-US" sz="4400" dirty="0"/>
          </a:p>
        </p:txBody>
      </p:sp>
      <p:pic>
        <p:nvPicPr>
          <p:cNvPr id="4" name="Picture 3" descr="Chart, bubble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95" y="3571102"/>
            <a:ext cx="7809469" cy="2800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7308" y="5857103"/>
            <a:ext cx="1421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Acute Inflammation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 signs of acute inflammation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Erythema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Swelling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Heat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Pain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Loss of function</a:t>
            </a:r>
            <a:endParaRPr lang="en-US" dirty="0"/>
          </a:p>
          <a:p>
            <a:r>
              <a:rPr lang="en-US" dirty="0"/>
              <a:t>Fever is a systemic symptom of inflammation</a:t>
            </a:r>
            <a:endParaRPr lang="en-US" dirty="0"/>
          </a:p>
          <a:p>
            <a:r>
              <a:rPr lang="en-US" dirty="0"/>
              <a:t>Two stages: vascular and cellular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2 2 1 9 E 7 2 5 3 F E 0 3 1 4 6 8 8 9 9 7 7 7 B 2 7 E A 6 E 6 B "   m a : c o n t e n t T y p e V e r s i o n = " 1 1 "   m a : c o n t e n t T y p e D e s c r i p t i o n = " C r e a t e   a   n e w   d o c u m e n t . "   m a : c o n t e n t T y p e S c o p e = " "   m a : v e r s i o n I D = " 6 5 d 1 4 4 0 7 1 b e 0 9 7 4 a c e 5 e 8 6 d b 4 3 f 4 e 8 4 d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6 5 d d 0 2 4 6 5 d f 5 6 9 a 7 5 2 7 9 4 2 7 7 e f 4 5 a 3 2 0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b 4 1 b 8 c 6 1 - 7 0 2 1 - 4 4 8 4 - 8 8 4 9 - e 5 5 3 d 2 8 9 4 9 2 c "   x m l n s : n s 4 = " a d 0 e 9 7 9 4 - c 7 4 2 - 4 9 d 0 - b 4 f c - e e e 3 7 4 f d 3 6 9 2 " >  
 < x s d : i m p o r t   n a m e s p a c e = " b 4 1 b 8 c 6 1 - 7 0 2 1 - 4 4 8 4 - 8 8 4 9 - e 5 5 3 d 2 8 9 4 9 2 c " / >  
 < x s d : i m p o r t   n a m e s p a c e = " a d 0 e 9 7 9 4 - c 7 4 2 - 4 9 d 0 - b 4 f c - e e e 3 7 4 f d 3 6 9 2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3 : _ a c t i v i t y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O b j e c t D e t e c t o r V e r s i o n s "   m i n O c c u r s = " 0 " / >  
 < x s d : e l e m e n t   r e f = " n s 3 : M e d i a S e r v i c e D a t e T a k e n "   m i n O c c u r s = " 0 " / >  
 < x s d : e l e m e n t   r e f = " n s 3 : M e d i a S e r v i c e S y s t e m T a g s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b 4 1 b 8 c 6 1 - 7 0 2 1 - 4 4 8 4 - 8 8 4 9 - e 5 5 3 d 2 8 9 4 9 2 c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_ a c t i v i t y "   m a : i n d e x = " 1 0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1 4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D a t e T a k e n "   m a : i n d e x = " 1 5 "   n i l l a b l e = " t r u e "   m a : d i s p l a y N a m e = " M e d i a S e r v i c e D a t e T a k e n "   m a : h i d d e n = " t r u e "   m a : i n d e x e d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1 6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G e n e r a t i o n T i m e "   m a : i n d e x = " 1 7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8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a d 0 e 9 7 9 4 - c 7 4 2 - 4 9 d 0 - b 4 f c - e e e 3 7 4 f d 3 6 9 2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1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2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3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a c t i v i t y   x m l n s = " b 4 1 b 8 c 6 1 - 7 0 2 1 - 4 4 8 4 - 8 8 4 9 - e 5 5 3 d 2 8 9 4 9 2 c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AFB061C6-1DFC-49DE-87C1-E73BC5152927}">
  <ds:schemaRefs/>
</ds:datastoreItem>
</file>

<file path=customXml/itemProps2.xml><?xml version="1.0" encoding="utf-8"?>
<ds:datastoreItem xmlns:ds="http://schemas.openxmlformats.org/officeDocument/2006/customXml" ds:itemID="{F20E0902-28D8-44EE-80FE-F8B05B3C3675}">
  <ds:schemaRefs/>
</ds:datastoreItem>
</file>

<file path=customXml/itemProps3.xml><?xml version="1.0" encoding="utf-8"?>
<ds:datastoreItem xmlns:ds="http://schemas.openxmlformats.org/officeDocument/2006/customXml" ds:itemID="{F09F9884-D662-498E-9904-5115F70575B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12380</Words>
  <Application>WPS Presentation</Application>
  <PresentationFormat>Widescreen</PresentationFormat>
  <Paragraphs>410</Paragraphs>
  <Slides>33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SimSun</vt:lpstr>
      <vt:lpstr>Wingdings</vt:lpstr>
      <vt:lpstr>Times New Roman</vt:lpstr>
      <vt:lpstr>Arial</vt:lpstr>
      <vt:lpstr>Calibri Light</vt:lpstr>
      <vt:lpstr>Calibri</vt:lpstr>
      <vt:lpstr>MS PGothic</vt:lpstr>
      <vt:lpstr>Symbol</vt:lpstr>
      <vt:lpstr>Courier New</vt:lpstr>
      <vt:lpstr>Microsoft YaHei</vt:lpstr>
      <vt:lpstr>Arial Unicode MS</vt:lpstr>
      <vt:lpstr>Calibri (body)</vt:lpstr>
      <vt:lpstr>Calibri</vt:lpstr>
      <vt:lpstr>Times New Roman</vt:lpstr>
      <vt:lpstr>Calibri Light</vt:lpstr>
      <vt:lpstr>Wingdings</vt:lpstr>
      <vt:lpstr>office theme</vt:lpstr>
      <vt:lpstr>Tissue Integrity</vt:lpstr>
      <vt:lpstr>Medical Terminology</vt:lpstr>
      <vt:lpstr>Key Terms</vt:lpstr>
      <vt:lpstr>The Cell</vt:lpstr>
      <vt:lpstr>Inflammation</vt:lpstr>
      <vt:lpstr>PowerPoint 演示文稿</vt:lpstr>
      <vt:lpstr>Cells Involved in Inflammation</vt:lpstr>
      <vt:lpstr>PowerPoint 演示文稿</vt:lpstr>
      <vt:lpstr>Acute Inflammation</vt:lpstr>
      <vt:lpstr>Disease Production</vt:lpstr>
      <vt:lpstr>Virulence Factors</vt:lpstr>
      <vt:lpstr>Disease Production</vt:lpstr>
      <vt:lpstr>Infection Progression</vt:lpstr>
      <vt:lpstr>Sepsis Treatment</vt:lpstr>
      <vt:lpstr>Viruses</vt:lpstr>
      <vt:lpstr>Virus</vt:lpstr>
      <vt:lpstr>Herpes Group Viruses</vt:lpstr>
      <vt:lpstr>Classes of Antiretrovirals</vt:lpstr>
      <vt:lpstr>Pharmacotherapy with HIV Antiviral Regimens</vt:lpstr>
      <vt:lpstr>Bacteria - Classification</vt:lpstr>
      <vt:lpstr>Atypical Bacteria</vt:lpstr>
      <vt:lpstr>PowerPoint 演示文稿</vt:lpstr>
      <vt:lpstr>Parasites </vt:lpstr>
      <vt:lpstr>Transmission</vt:lpstr>
      <vt:lpstr>Treatment</vt:lpstr>
      <vt:lpstr>Antibiotics</vt:lpstr>
      <vt:lpstr>Four Basic Mechanisms of Antibiotic Action</vt:lpstr>
      <vt:lpstr>Acquired Resistance </vt:lpstr>
      <vt:lpstr>Widespread Use of Antibiotics</vt:lpstr>
      <vt:lpstr>Host Factors Influence Choice of Antibiotics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Osano Osano</dc:creator>
  <cp:lastModifiedBy>sb6456th</cp:lastModifiedBy>
  <cp:revision>23</cp:revision>
  <cp:lastPrinted>2023-04-20T13:42:00Z</cp:lastPrinted>
  <dcterms:created xsi:type="dcterms:W3CDTF">2023-04-06T15:59:00Z</dcterms:created>
  <dcterms:modified xsi:type="dcterms:W3CDTF">2023-12-06T20:39:35Z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0x0101002219E7253FE031468899777B27EA6E6B</vt:lpwstr>
  </property>
  <property fmtid="{D5CDD505-2E9C-101B-9397-08002B2CF9AE}" pid="3" name="ICV">
    <vt:lpwstr>67074A9A0BA043CEB9A2D0485FE7F2E0_13</vt:lpwstr>
  </property>
  <property fmtid="{D5CDD505-2E9C-101B-9397-08002B2CF9AE}" pid="4" name="KSOProductBuildVer">
    <vt:lpwstr>1033-12.2.0.13306</vt:lpwstr>
  </property>
</Properties>
</file>