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0"/>
  </p:normalViewPr>
  <p:slideViewPr>
    <p:cSldViewPr snapToGrid="0">
      <p:cViewPr varScale="1">
        <p:scale>
          <a:sx n="151" d="100"/>
          <a:sy n="15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5C62-A755-95D1-1B60-16377E52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DCBC7-21D1-2117-F2CC-A81CDD84C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0FE1-3576-8DBB-1196-108FA4FF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AFE7-D708-0D29-AC1A-89D1780C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AC34-B0F4-14AF-5742-737E1055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4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31A3-EE07-84AC-5F33-D1212C08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4D17-E88B-BB3B-07AB-EB72EEC8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548-D30B-DCF3-F2F2-F2164B4E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6588-E8BF-3990-3336-53385F9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A2BA-68DA-D259-10BA-FA72D32D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4BED4-C738-D4EF-2BCC-821CDCAED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5694-575A-C412-DEE7-228F775B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DE80-C450-18E9-EF24-2B02245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5D6E-0515-127B-28CF-DF155759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36D5-21EC-5B7F-26FD-19946906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7BD7-DE52-8807-2690-94FA546E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3D90-24AB-034F-11E3-4253E0A1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3F1A-0155-BD80-E419-45DC421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E2DD-4464-4083-44E5-15156339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A762-12A7-FD01-C131-78ED3DE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A138-4185-A4D9-85CD-32E85011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5B850-92CD-2FBA-D00C-134801C2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4C98-4CEE-528F-6E6A-23BE5734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D12F-17F9-B603-D179-C75DADE2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FBA8-7DC9-29C5-4D5D-DAD218B5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558E-FF51-AD9C-704F-9911C404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85DD7-1C2B-4452-E14E-9E6DCA2BE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1FD2-2955-6DE5-417F-C28DD52E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0F696-6CDD-ACE0-57AB-A7235490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BA19-94C9-3F5A-0668-865F6ED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228A-A3C7-D74B-3F8F-22B7A2E9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C82D-2912-172C-4AA3-D113547A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2D7F-0C88-15BD-EA5A-5DE35ACA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0517-5222-7FE6-72A5-46E04D57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0CD7E-1A14-376F-B9A1-FF9612596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62B28-3EDA-98C4-22F6-D74442E5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F35C0-64E6-DFF6-A9B2-3A3330ED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BE8AB-383D-13D8-3401-DA84278B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C4FB-254D-E4E9-CB45-08073A16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A658-BA91-30C6-50E7-65B84926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E2020-A144-20F3-7BC5-5B773A45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96BC9-31C6-9C81-E775-CF512E33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53320-2777-41F2-3224-DD324FEE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EF357-597B-069D-EC0C-962B578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CEB2E-4D67-6B3A-A795-976E1146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83A7-B54D-56C8-A857-285E08D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27EF-E8DE-103F-EB44-2179B842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324F-D916-D455-40BD-CA71F589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550CA-9AB2-5DFD-6031-9914B5CC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C0DE0-6EEB-3212-3785-E68E54A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87C1-265F-3D21-72C0-47F8E92A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1E2D-2C90-ADB8-E2EF-F6E2AA2F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3181-3F44-C613-C759-B0B06AC7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F761-AEE6-D627-793E-9AE7A626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D1746-17AB-0358-DBBA-78D9BA8C1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78A6E-254C-BE30-E86E-A01FE695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BFA7-0215-763C-29A9-E925458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3F63-5DE8-12FD-331D-198B06E8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DE0F9-9117-43B4-C4AE-1A0D922B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BF986-0D33-B9A3-8E95-0545627E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4664E-F463-23AF-CF8B-E10CB624F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6DD4-9158-8542-9CAE-B85F6E921563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B533E-2754-2412-461B-19B0AF64F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24B7B-EDEB-DCC3-EF02-9A32C4EE1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7CA5-292B-F84E-BA37-542774C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4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biocyc.org/GCF_000154525/organism-summar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ocyc.org/GCF_000169015-HMP/organism-summary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37C1843D-5214-FB3B-B600-F7A352733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2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84AE2C-DB02-783D-1723-55030754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83" y="302372"/>
            <a:ext cx="7703458" cy="6127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9DA843-945C-0D19-5610-448C313C66A7}"/>
              </a:ext>
            </a:extLst>
          </p:cNvPr>
          <p:cNvSpPr txBox="1">
            <a:spLocks/>
          </p:cNvSpPr>
          <p:nvPr/>
        </p:nvSpPr>
        <p:spPr>
          <a:xfrm>
            <a:off x="497541" y="277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Subject</a:t>
            </a:r>
            <a:r>
              <a:rPr lang="zh-CN" altLang="en-US" sz="2400" dirty="0"/>
              <a:t> </a:t>
            </a:r>
            <a:r>
              <a:rPr lang="en-US" altLang="zh-CN" sz="2400" dirty="0"/>
              <a:t>9</a:t>
            </a:r>
            <a:br>
              <a:rPr lang="en-US" altLang="zh-CN" sz="2400" dirty="0"/>
            </a:br>
            <a:r>
              <a:rPr lang="en-US" altLang="zh-CN" sz="2400" dirty="0" err="1"/>
              <a:t>Bacteroidaceae_Bacteroides</a:t>
            </a:r>
            <a:br>
              <a:rPr lang="en-US" altLang="zh-CN" sz="2400" dirty="0"/>
            </a:br>
            <a:r>
              <a:rPr lang="en-US" altLang="zh-CN" sz="2400" dirty="0"/>
              <a:t>species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log10</a:t>
            </a:r>
            <a:r>
              <a:rPr lang="zh-CN" altLang="en-US" sz="2400" dirty="0"/>
              <a:t> </a:t>
            </a:r>
            <a:r>
              <a:rPr lang="en-US" altLang="zh-CN" sz="2400" dirty="0"/>
              <a:t>abundance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8EB977-089B-F4FC-F575-688E692265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64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B.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caccae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abundant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teosinte,</a:t>
            </a:r>
            <a:r>
              <a:rPr lang="zh-CN" altLang="en-US" sz="1600" dirty="0"/>
              <a:t> </a:t>
            </a:r>
            <a:r>
              <a:rPr lang="en-US" altLang="zh-CN" sz="1600" dirty="0"/>
              <a:t>while</a:t>
            </a:r>
            <a:r>
              <a:rPr lang="zh-CN" altLang="en-US" sz="1600" dirty="0"/>
              <a:t> </a:t>
            </a:r>
            <a:r>
              <a:rPr lang="en-US" altLang="zh-CN" sz="1600" dirty="0"/>
              <a:t>B.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stercoris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 </a:t>
            </a:r>
            <a:r>
              <a:rPr lang="en-US" altLang="zh-CN" sz="1600" dirty="0" err="1"/>
              <a:t>B.thetaiotaomicron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abundant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902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26028-5BB6-B9FF-8332-37120782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489" y="523081"/>
            <a:ext cx="7306311" cy="58118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27B48-2888-8987-D28D-B5399058E1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64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R.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Putredinis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R.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onderdonkii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R.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finegoldii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R.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shahii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abundant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</a:t>
            </a:r>
            <a:r>
              <a:rPr lang="zh-CN" altLang="en-US" sz="1600" dirty="0"/>
              <a:t> </a:t>
            </a:r>
            <a:r>
              <a:rPr lang="en-US" altLang="zh-CN" sz="1600" dirty="0"/>
              <a:t>treatment</a:t>
            </a:r>
            <a:r>
              <a:rPr lang="zh-CN" altLang="en-US" sz="1600" dirty="0"/>
              <a:t> </a:t>
            </a:r>
            <a:r>
              <a:rPr lang="en-US" altLang="zh-CN" sz="1600" dirty="0"/>
              <a:t>compared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modern</a:t>
            </a:r>
            <a:r>
              <a:rPr lang="zh-CN" altLang="en-US" sz="1600" dirty="0"/>
              <a:t> </a:t>
            </a:r>
            <a:r>
              <a:rPr lang="en-US" altLang="zh-CN" sz="1600" dirty="0"/>
              <a:t>maize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landrace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7D4DA-FE9F-4AA2-36AE-E65F29D001F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Subject</a:t>
            </a:r>
            <a:r>
              <a:rPr lang="zh-CN" altLang="en-US" sz="2400" dirty="0"/>
              <a:t> </a:t>
            </a:r>
            <a:r>
              <a:rPr lang="en-US" altLang="zh-CN" sz="2400" dirty="0"/>
              <a:t>9</a:t>
            </a:r>
            <a:br>
              <a:rPr lang="en-US" altLang="zh-CN" sz="2400" dirty="0"/>
            </a:br>
            <a:r>
              <a:rPr lang="en-US" altLang="zh-CN" sz="2400" dirty="0" err="1"/>
              <a:t>Rikenellaceae</a:t>
            </a:r>
            <a:r>
              <a:rPr lang="zh-CN" altLang="en-US" sz="2400" dirty="0"/>
              <a:t> </a:t>
            </a:r>
            <a:r>
              <a:rPr lang="en-US" altLang="zh-CN" sz="2400" dirty="0"/>
              <a:t>genus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br>
              <a:rPr lang="en-US" altLang="zh-CN" sz="2400" dirty="0"/>
            </a:br>
            <a:r>
              <a:rPr lang="en-US" altLang="zh-CN" sz="2400" dirty="0"/>
              <a:t>log10</a:t>
            </a:r>
            <a:r>
              <a:rPr lang="zh-CN" altLang="en-US" sz="2400" dirty="0"/>
              <a:t> </a:t>
            </a:r>
            <a:r>
              <a:rPr lang="en-US" altLang="zh-CN" sz="2400" dirty="0"/>
              <a:t>abundance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01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EEA58-1F64-3A7A-ECF8-97BC9FF9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200280"/>
            <a:ext cx="7772400" cy="61825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444B96-3268-1ABF-905C-213754F3DB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6409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T.</a:t>
            </a:r>
            <a:r>
              <a:rPr lang="zh-CN" altLang="en-US" sz="1600" dirty="0"/>
              <a:t> </a:t>
            </a:r>
            <a:r>
              <a:rPr lang="en-US" altLang="zh-CN" sz="1600" dirty="0" err="1"/>
              <a:t>merdae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T.distasonis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abundant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</a:t>
            </a:r>
            <a:r>
              <a:rPr lang="zh-CN" altLang="en-US" sz="1600" dirty="0"/>
              <a:t> </a:t>
            </a:r>
            <a:r>
              <a:rPr lang="en-US" altLang="zh-CN" sz="1600" dirty="0"/>
              <a:t>treatment</a:t>
            </a:r>
            <a:r>
              <a:rPr lang="zh-CN" altLang="en-US" sz="1600" dirty="0"/>
              <a:t> </a:t>
            </a:r>
            <a:r>
              <a:rPr lang="en-US" altLang="zh-CN" sz="1600" dirty="0"/>
              <a:t>compared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landrace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modern</a:t>
            </a:r>
            <a:r>
              <a:rPr lang="zh-CN" altLang="en-US" sz="1600" dirty="0"/>
              <a:t> </a:t>
            </a:r>
            <a:r>
              <a:rPr lang="en-US" altLang="zh-CN" sz="1600" dirty="0"/>
              <a:t>maize.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B77CA7-D94B-6F71-788B-D037496C1F8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Subject</a:t>
            </a:r>
            <a:r>
              <a:rPr lang="zh-CN" altLang="en-US" sz="2400" dirty="0"/>
              <a:t> </a:t>
            </a:r>
            <a:r>
              <a:rPr lang="en-US" altLang="zh-CN" sz="2400" dirty="0"/>
              <a:t>9</a:t>
            </a:r>
            <a:br>
              <a:rPr lang="en-US" altLang="zh-CN" sz="2400" dirty="0"/>
            </a:br>
            <a:r>
              <a:rPr lang="en-US" altLang="zh-CN" sz="2400" dirty="0" err="1"/>
              <a:t>Tannerellaceae</a:t>
            </a:r>
            <a:r>
              <a:rPr lang="zh-CN" altLang="en-US" sz="2400" dirty="0"/>
              <a:t> </a:t>
            </a:r>
            <a:r>
              <a:rPr lang="en-US" altLang="zh-CN" sz="2400" dirty="0"/>
              <a:t>genus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br>
              <a:rPr lang="en-US" altLang="zh-CN" sz="2400" dirty="0"/>
            </a:br>
            <a:r>
              <a:rPr lang="en-US" altLang="zh-CN" sz="2400" dirty="0"/>
              <a:t>log10</a:t>
            </a:r>
            <a:r>
              <a:rPr lang="zh-CN" altLang="en-US" sz="2400" dirty="0"/>
              <a:t> </a:t>
            </a:r>
            <a:r>
              <a:rPr lang="en-US" altLang="zh-CN" sz="2400" dirty="0"/>
              <a:t>abundance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61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23F1-65AB-6B93-DD8E-106F8F63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9667-17AC-C98D-A381-7C21A237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maize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landrace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gut</a:t>
            </a:r>
            <a:r>
              <a:rPr lang="zh-CN" altLang="en-US" dirty="0"/>
              <a:t> </a:t>
            </a:r>
            <a:r>
              <a:rPr lang="en-US" altLang="zh-CN" dirty="0"/>
              <a:t>microbiome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teosinte.</a:t>
            </a:r>
          </a:p>
          <a:p>
            <a:endParaRPr lang="en-US" altLang="zh-CN" dirty="0"/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 err="1"/>
              <a:t>B.vulgatus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uniforms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digestion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polysaccharides,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trends.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 err="1"/>
              <a:t>eggerthii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researched.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B.caccae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decreased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teosinte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521A-A4B1-4A0E-E350-9AEA4B94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r>
              <a:rPr lang="zh-CN" altLang="en-US" dirty="0"/>
              <a:t> </a:t>
            </a:r>
            <a:r>
              <a:rPr lang="en-US" altLang="zh-CN" dirty="0"/>
              <a:t>Used: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5CD890-F09D-F3AA-582C-E4A4E24EC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6690" y="2768398"/>
            <a:ext cx="313690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28D948-6951-DF73-C4B5-4DC6D32DF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60" y="591127"/>
            <a:ext cx="2812025" cy="723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A4223-5E59-455B-9186-8F7789ABAA99}"/>
              </a:ext>
            </a:extLst>
          </p:cNvPr>
          <p:cNvSpPr txBox="1"/>
          <p:nvPr/>
        </p:nvSpPr>
        <p:spPr>
          <a:xfrm>
            <a:off x="832530" y="6291836"/>
            <a:ext cx="789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www.biocyc.org</a:t>
            </a:r>
            <a:r>
              <a:rPr lang="en-US" altLang="zh-CN" dirty="0"/>
              <a:t>/GCF_000154525/</a:t>
            </a:r>
            <a:r>
              <a:rPr lang="en-US" altLang="zh-CN" dirty="0" err="1"/>
              <a:t>new-image?object</a:t>
            </a:r>
            <a:r>
              <a:rPr lang="en-US" altLang="zh-CN" dirty="0"/>
              <a:t>=Degradation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7F287-D209-6EC0-D65C-533E7521BA21}"/>
              </a:ext>
            </a:extLst>
          </p:cNvPr>
          <p:cNvSpPr txBox="1"/>
          <p:nvPr/>
        </p:nvSpPr>
        <p:spPr>
          <a:xfrm>
            <a:off x="1034473" y="1976582"/>
            <a:ext cx="978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acteroides</a:t>
            </a:r>
            <a:r>
              <a:rPr lang="zh-CN" altLang="en-US" dirty="0"/>
              <a:t> </a:t>
            </a:r>
            <a:r>
              <a:rPr lang="en-US" altLang="zh-CN" dirty="0" err="1"/>
              <a:t>stercoris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enriched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amono</a:t>
            </a:r>
            <a:r>
              <a:rPr lang="zh-CN" altLang="en-US" dirty="0"/>
              <a:t> </a:t>
            </a:r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degradation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carbohydrate</a:t>
            </a:r>
            <a:r>
              <a:rPr lang="zh-CN" altLang="en-US" dirty="0"/>
              <a:t> </a:t>
            </a:r>
            <a:r>
              <a:rPr lang="en-US" altLang="zh-CN" dirty="0"/>
              <a:t>degradation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7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00F8-7706-88E1-5167-0220DFBF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099AF-130C-4FAA-9170-1D0B7A62C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3363"/>
            <a:ext cx="1537855" cy="3058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DF7DB-6CE6-2BAE-744B-A76A7B9E8854}"/>
              </a:ext>
            </a:extLst>
          </p:cNvPr>
          <p:cNvSpPr txBox="1"/>
          <p:nvPr/>
        </p:nvSpPr>
        <p:spPr>
          <a:xfrm>
            <a:off x="838200" y="207818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caccae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98A84-BABD-8A34-1058-E9CFB02AC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54" y="2603365"/>
            <a:ext cx="1537854" cy="3058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81D3C8-8C83-AB60-6C09-A0D16CBA35DD}"/>
              </a:ext>
            </a:extLst>
          </p:cNvPr>
          <p:cNvSpPr txBox="1"/>
          <p:nvPr/>
        </p:nvSpPr>
        <p:spPr>
          <a:xfrm>
            <a:off x="5117253" y="2078182"/>
            <a:ext cx="97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stercoris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1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57F8-CD86-CF6D-8D18-595B2B6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144" y="365125"/>
            <a:ext cx="3586655" cy="1325563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Bacteroides stercoris</a:t>
            </a:r>
            <a:r>
              <a:rPr lang="en-US" b="1" i="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 ATCC 43183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4E8C-B4E7-CD4A-D9BA-3E3BEE0D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C8996-6837-3FB2-049D-1619951BB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87" y="1902371"/>
            <a:ext cx="5066870" cy="440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ED119-F62D-8BD5-752F-F10D2F8E8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2" y="1825625"/>
            <a:ext cx="3875031" cy="4408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B461B-6BA1-E8FD-BB59-3EDC6A4C498A}"/>
              </a:ext>
            </a:extLst>
          </p:cNvPr>
          <p:cNvSpPr txBox="1"/>
          <p:nvPr/>
        </p:nvSpPr>
        <p:spPr>
          <a:xfrm>
            <a:off x="536027" y="843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Bacteroides caccae</a:t>
            </a:r>
            <a:r>
              <a:rPr lang="en-US" b="1" i="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 ATCC 43185 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58832-479C-ADDC-7211-E55C056CD619}"/>
              </a:ext>
            </a:extLst>
          </p:cNvPr>
          <p:cNvSpPr/>
          <p:nvPr/>
        </p:nvSpPr>
        <p:spPr>
          <a:xfrm>
            <a:off x="7546428" y="2953407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903E3A-9D94-ACD5-9ADF-FA8DE185DDCA}"/>
              </a:ext>
            </a:extLst>
          </p:cNvPr>
          <p:cNvSpPr/>
          <p:nvPr/>
        </p:nvSpPr>
        <p:spPr>
          <a:xfrm>
            <a:off x="7457090" y="4183119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84D01D-AF7F-B07D-3367-32AEF8A203B5}"/>
              </a:ext>
            </a:extLst>
          </p:cNvPr>
          <p:cNvSpPr/>
          <p:nvPr/>
        </p:nvSpPr>
        <p:spPr>
          <a:xfrm>
            <a:off x="7457090" y="4363791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5FA6FB-423D-A0A1-EE98-1C1E08C85D7D}"/>
              </a:ext>
            </a:extLst>
          </p:cNvPr>
          <p:cNvSpPr/>
          <p:nvPr/>
        </p:nvSpPr>
        <p:spPr>
          <a:xfrm>
            <a:off x="7457090" y="4542748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0D7276-3470-E2E7-D4A4-57028359D2F6}"/>
              </a:ext>
            </a:extLst>
          </p:cNvPr>
          <p:cNvSpPr/>
          <p:nvPr/>
        </p:nvSpPr>
        <p:spPr>
          <a:xfrm>
            <a:off x="7546428" y="4885510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012CCF-7315-4F86-5FC1-E55B3D9EB588}"/>
              </a:ext>
            </a:extLst>
          </p:cNvPr>
          <p:cNvSpPr/>
          <p:nvPr/>
        </p:nvSpPr>
        <p:spPr>
          <a:xfrm>
            <a:off x="7546428" y="5767753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AC2171-E3DB-9B37-AC84-79878D22E72C}"/>
              </a:ext>
            </a:extLst>
          </p:cNvPr>
          <p:cNvSpPr/>
          <p:nvPr/>
        </p:nvSpPr>
        <p:spPr>
          <a:xfrm>
            <a:off x="7546428" y="5952860"/>
            <a:ext cx="1777894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99A8-A0EF-92AC-5C7A-F61E31C4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48A0-9841-FC4C-A6B0-1768D8E3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expect </a:t>
            </a:r>
            <a:r>
              <a:rPr lang="en-US" dirty="0" err="1"/>
              <a:t>B.caccae</a:t>
            </a:r>
            <a:r>
              <a:rPr lang="en-US" dirty="0"/>
              <a:t> has less protein and </a:t>
            </a:r>
            <a:r>
              <a:rPr lang="en-US" dirty="0" err="1"/>
              <a:t>carbonhydrate</a:t>
            </a:r>
            <a:r>
              <a:rPr lang="en-US" dirty="0"/>
              <a:t> </a:t>
            </a:r>
            <a:r>
              <a:rPr lang="en-US" dirty="0" err="1"/>
              <a:t>metaboliz</a:t>
            </a:r>
            <a:r>
              <a:rPr lang="en-US" dirty="0"/>
              <a:t> genes compared to B. </a:t>
            </a:r>
            <a:r>
              <a:rPr lang="en-US" dirty="0" err="1"/>
              <a:t>stercori</a:t>
            </a:r>
            <a:r>
              <a:rPr lang="en-US" dirty="0"/>
              <a:t> and B. </a:t>
            </a:r>
            <a:r>
              <a:rPr lang="en-US" dirty="0" err="1"/>
              <a:t>eggerthii</a:t>
            </a:r>
            <a:r>
              <a:rPr lang="en-US" dirty="0"/>
              <a:t>. However, it is not what I saw.</a:t>
            </a:r>
          </a:p>
          <a:p>
            <a:endParaRPr lang="en-US" dirty="0"/>
          </a:p>
          <a:p>
            <a:r>
              <a:rPr lang="en-US" dirty="0"/>
              <a:t>Next step:	Dig into </a:t>
            </a:r>
            <a:r>
              <a:rPr lang="en-US" dirty="0" err="1"/>
              <a:t>hemicellose</a:t>
            </a:r>
            <a:r>
              <a:rPr lang="en-US"/>
              <a:t> degradation</a:t>
            </a:r>
          </a:p>
        </p:txBody>
      </p:sp>
    </p:spTree>
    <p:extLst>
      <p:ext uri="{BB962C8B-B14F-4D97-AF65-F5344CB8AC3E}">
        <p14:creationId xmlns:p14="http://schemas.microsoft.com/office/powerpoint/2010/main" val="24162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8DF-ADE3-80E4-741C-99FD5AA2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84A6-5374-725A-263A-3F272724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F35D2-3C4D-AB60-4925-76B95E59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8" y="434245"/>
            <a:ext cx="9702752" cy="60586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148CB2-9EDF-FC0D-8CAA-EFD3856AE34F}"/>
              </a:ext>
            </a:extLst>
          </p:cNvPr>
          <p:cNvSpPr/>
          <p:nvPr/>
        </p:nvSpPr>
        <p:spPr>
          <a:xfrm>
            <a:off x="6488301" y="320020"/>
            <a:ext cx="48654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Significantly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different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taxa: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Bacteroidaceae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b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Prevotellaceae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Tannerellaceae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79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E61-9030-EEF2-C9D5-886E79E1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32955-050D-E788-1BCF-2B245A2CC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D5113-C6A4-FA82-EAEE-2B4A22FA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730263"/>
            <a:ext cx="9448800" cy="5900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15D9C3-2D9F-66C7-DD18-373712C79081}"/>
              </a:ext>
            </a:extLst>
          </p:cNvPr>
          <p:cNvSpPr/>
          <p:nvPr/>
        </p:nvSpPr>
        <p:spPr>
          <a:xfrm>
            <a:off x="4688543" y="322402"/>
            <a:ext cx="76816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Significantly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different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taxa: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Bacteroidaceae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zh-CN" alt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Acidaminococcaceae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b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			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Rikenellaceae</a:t>
            </a:r>
            <a:r>
              <a:rPr lang="en-US" altLang="zh-CN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,</a:t>
            </a:r>
            <a:r>
              <a:rPr lang="zh-CN" altLang="en-US" sz="2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zh-CN" sz="2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Tannerellaceae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55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65AF-31AD-8CD6-1F8E-4205D2E8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DCB1-8DF6-ED16-509E-2D98B626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BCCB-0672-ADEB-6A26-7BD3C2FB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33" y="474933"/>
            <a:ext cx="9461733" cy="5908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0F1E7-152A-9B82-F8C8-37FFCF1D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69" y="1027906"/>
            <a:ext cx="8944897" cy="29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B5BE-519D-68A4-F574-CB986634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0BD-B1AF-8372-0DED-74265D0E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83D5E-9C59-7E8F-C719-BEA41ACB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42" y="365125"/>
            <a:ext cx="9849160" cy="6141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6C4F6-C80A-0BEA-8C90-4CE2747BAAD2}"/>
              </a:ext>
            </a:extLst>
          </p:cNvPr>
          <p:cNvSpPr txBox="1"/>
          <p:nvPr/>
        </p:nvSpPr>
        <p:spPr>
          <a:xfrm>
            <a:off x="164700" y="230188"/>
            <a:ext cx="779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384332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74F6-0625-F786-A302-81B212A3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881-144A-6182-5676-559DE24F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B0ED7-4887-B673-3D2B-14EDF107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42" y="519256"/>
            <a:ext cx="9579915" cy="5973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766ADD-D5F0-F4AC-B4E0-BD0F050BC356}"/>
              </a:ext>
            </a:extLst>
          </p:cNvPr>
          <p:cNvSpPr txBox="1"/>
          <p:nvPr/>
        </p:nvSpPr>
        <p:spPr>
          <a:xfrm>
            <a:off x="164700" y="230188"/>
            <a:ext cx="779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S9</a:t>
            </a:r>
          </a:p>
        </p:txBody>
      </p:sp>
    </p:spTree>
    <p:extLst>
      <p:ext uri="{BB962C8B-B14F-4D97-AF65-F5344CB8AC3E}">
        <p14:creationId xmlns:p14="http://schemas.microsoft.com/office/powerpoint/2010/main" val="402064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F471-30D8-9612-5136-E27298A4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27741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Subject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br>
              <a:rPr lang="en-US" altLang="zh-CN" sz="2400" dirty="0"/>
            </a:br>
            <a:r>
              <a:rPr lang="en-US" altLang="zh-CN" sz="2400" dirty="0" err="1"/>
              <a:t>Bacteroidaceae_Bacteroides</a:t>
            </a:r>
            <a:br>
              <a:rPr lang="en-US" altLang="zh-CN" sz="2400" dirty="0"/>
            </a:br>
            <a:r>
              <a:rPr lang="en-US" altLang="zh-CN" sz="2400" dirty="0"/>
              <a:t>species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log10</a:t>
            </a:r>
            <a:r>
              <a:rPr lang="zh-CN" altLang="en-US" sz="2400" dirty="0"/>
              <a:t> </a:t>
            </a:r>
            <a:r>
              <a:rPr lang="en-US" altLang="zh-CN" sz="2400" dirty="0"/>
              <a:t>abundance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377F-CCC8-5225-80D8-E34573C3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0980" cy="4351338"/>
          </a:xfrm>
        </p:spPr>
        <p:txBody>
          <a:bodyPr>
            <a:normAutofit/>
          </a:bodyPr>
          <a:lstStyle/>
          <a:p>
            <a:r>
              <a:rPr lang="en-US" altLang="zh-CN" sz="1600"/>
              <a:t>B.vulgatus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less</a:t>
            </a:r>
            <a:r>
              <a:rPr lang="zh-CN" altLang="en-US" sz="1600" dirty="0"/>
              <a:t> </a:t>
            </a:r>
            <a:r>
              <a:rPr lang="en-US" altLang="zh-CN" sz="1600" dirty="0"/>
              <a:t>abundant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teosinte,</a:t>
            </a:r>
            <a:r>
              <a:rPr lang="zh-CN" altLang="en-US" sz="1600" dirty="0"/>
              <a:t> </a:t>
            </a:r>
            <a:r>
              <a:rPr lang="en-US" altLang="zh-CN" sz="1600" dirty="0"/>
              <a:t>while</a:t>
            </a:r>
            <a:r>
              <a:rPr lang="zh-CN" altLang="en-US" sz="1600" dirty="0"/>
              <a:t> </a:t>
            </a:r>
            <a:r>
              <a:rPr lang="en-US" altLang="zh-CN" sz="1600" dirty="0" err="1"/>
              <a:t>B.eggerthii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 </a:t>
            </a:r>
            <a:r>
              <a:rPr lang="en-US" altLang="zh-CN" sz="1600" dirty="0" err="1"/>
              <a:t>B.uniformis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more</a:t>
            </a:r>
            <a:r>
              <a:rPr lang="zh-CN" altLang="en-US" sz="1600" dirty="0"/>
              <a:t> </a:t>
            </a:r>
            <a:r>
              <a:rPr lang="en-US" altLang="zh-CN" sz="1600" dirty="0"/>
              <a:t>abundant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CA7F0-0B67-19ED-814D-5DD9456D9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70" y="277415"/>
            <a:ext cx="7923984" cy="63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7A644C-814D-DCE3-9F50-9B103D01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40980" cy="4351338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Prevotella</a:t>
            </a:r>
            <a:r>
              <a:rPr lang="zh-CN" altLang="en-US" sz="1600" dirty="0"/>
              <a:t>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zh-CN" sz="1600" dirty="0"/>
              <a:t>higher</a:t>
            </a:r>
            <a:r>
              <a:rPr lang="zh-CN" altLang="en-US" sz="1600" dirty="0"/>
              <a:t> </a:t>
            </a:r>
            <a:r>
              <a:rPr lang="en-US" altLang="zh-CN" sz="1600" dirty="0"/>
              <a:t>relative</a:t>
            </a:r>
            <a:r>
              <a:rPr lang="zh-CN" altLang="en-US" sz="1600" dirty="0"/>
              <a:t> </a:t>
            </a:r>
            <a:r>
              <a:rPr lang="en-US" altLang="zh-CN" sz="1600" dirty="0"/>
              <a:t>abundance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teosinte</a:t>
            </a:r>
            <a:r>
              <a:rPr lang="zh-CN" altLang="en-US" sz="1600" dirty="0"/>
              <a:t> </a:t>
            </a:r>
            <a:r>
              <a:rPr lang="en-US" altLang="zh-CN" sz="1600" dirty="0"/>
              <a:t>compared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landrance</a:t>
            </a:r>
            <a:r>
              <a:rPr lang="en-US" altLang="zh-CN" sz="1600" dirty="0"/>
              <a:t>.</a:t>
            </a:r>
            <a:endParaRPr lang="en-US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6E6EA15-F2D2-F6D0-8615-CA7B8FF65D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Subject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br>
              <a:rPr lang="en-US" altLang="zh-CN" sz="2400" dirty="0"/>
            </a:br>
            <a:r>
              <a:rPr lang="en-US" altLang="zh-CN" sz="2400" dirty="0" err="1"/>
              <a:t>Prevotellaceae</a:t>
            </a:r>
            <a:r>
              <a:rPr lang="zh-CN" altLang="en-US" sz="2400" dirty="0"/>
              <a:t> </a:t>
            </a:r>
            <a:r>
              <a:rPr lang="en-US" altLang="zh-CN" sz="2400" dirty="0"/>
              <a:t>genus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br>
              <a:rPr lang="en-US" altLang="zh-CN" sz="2400" dirty="0"/>
            </a:br>
            <a:r>
              <a:rPr lang="en-US" altLang="zh-CN" sz="2400" dirty="0"/>
              <a:t>log10</a:t>
            </a:r>
            <a:r>
              <a:rPr lang="zh-CN" altLang="en-US" sz="2400" dirty="0"/>
              <a:t> </a:t>
            </a:r>
            <a:r>
              <a:rPr lang="en-US" altLang="zh-CN" sz="2400" dirty="0"/>
              <a:t>abundance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0EAAF4-8234-FF57-6D94-5C34A7E3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83" y="391257"/>
            <a:ext cx="7479017" cy="59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4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26CBC5-3F98-7D02-E456-6894C803795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Subject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br>
              <a:rPr lang="en-US" altLang="zh-CN" sz="2400" dirty="0"/>
            </a:br>
            <a:r>
              <a:rPr lang="en-US" altLang="zh-CN" sz="2400" dirty="0" err="1"/>
              <a:t>Tannerellaceae</a:t>
            </a:r>
            <a:r>
              <a:rPr lang="zh-CN" altLang="en-US" sz="2400" dirty="0"/>
              <a:t> </a:t>
            </a:r>
            <a:r>
              <a:rPr lang="en-US" altLang="zh-CN" sz="2400" dirty="0"/>
              <a:t>genus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br>
              <a:rPr lang="en-US" altLang="zh-CN" sz="2400" dirty="0"/>
            </a:br>
            <a:r>
              <a:rPr lang="en-US" altLang="zh-CN" sz="2400" dirty="0"/>
              <a:t>log10</a:t>
            </a:r>
            <a:r>
              <a:rPr lang="zh-CN" altLang="en-US" sz="2400" dirty="0"/>
              <a:t> </a:t>
            </a:r>
            <a:r>
              <a:rPr lang="en-US" altLang="zh-CN" sz="2400" dirty="0"/>
              <a:t>abundance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6DF26-66C2-0BE8-0A46-13183FB9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52" y="362663"/>
            <a:ext cx="7709647" cy="61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333</Words>
  <Application>Microsoft Macintosh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1 Bacteroidaceae_Bacteroides species in log10 abundance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Tools Used:</vt:lpstr>
      <vt:lpstr>PowerPoint Presentation</vt:lpstr>
      <vt:lpstr>Bacteroides stercoris ATCC 43183 </vt:lpstr>
      <vt:lpstr>Problem 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Peng</dc:creator>
  <cp:lastModifiedBy>Bo Peng</cp:lastModifiedBy>
  <cp:revision>5</cp:revision>
  <dcterms:created xsi:type="dcterms:W3CDTF">2024-10-22T18:58:56Z</dcterms:created>
  <dcterms:modified xsi:type="dcterms:W3CDTF">2025-03-27T02:02:22Z</dcterms:modified>
</cp:coreProperties>
</file>