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58" r:id="rId6"/>
    <p:sldId id="259"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FF0000"/>
    <a:srgbClr val="00FFFF"/>
    <a:srgbClr val="C681FF"/>
    <a:srgbClr val="8989FF"/>
    <a:srgbClr val="FF8000"/>
    <a:srgbClr val="E1BDFF"/>
    <a:srgbClr val="C1C1FF"/>
    <a:srgbClr val="9B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9T11:18:37.677"/>
    </inkml:context>
    <inkml:brush xml:id="br0">
      <inkml:brushProperty name="width" value="0.1" units="cm"/>
      <inkml:brushProperty name="height" value="0.1" units="cm"/>
      <inkml:brushProperty name="ignorePressure" value="1"/>
    </inkml:brush>
  </inkml:definitions>
  <inkml:trace contextRef="#ctx0" brushRef="#br0">0 1,'0'1,"1"0,-1 0,0 0,1 0,-1 0,1 0,-1-1,1 1,0 0,-1 0,1 0,0 0,-1-1,1 1,0 0,0-1,0 1,0-1,0 1,0-1,0 1,0-1,26 12,-18-9,108 42,-55-22,-2 2,30 18,-70-33,1-1,12 4,35 15,35 21,31 16,-94-46,-23-13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9T11:18:40.128"/>
    </inkml:context>
    <inkml:brush xml:id="br0">
      <inkml:brushProperty name="width" value="0.1" units="cm"/>
      <inkml:brushProperty name="height" value="0.1" units="cm"/>
      <inkml:brushProperty name="ignorePressure" value="1"/>
    </inkml:brush>
  </inkml:definitions>
  <inkml:trace contextRef="#ctx0" brushRef="#br0">742 1,'-20'0,"0"2,1 0,-1 1,0 1,1 1,-3 2,-27 11,-33 17,-87 40,131-58,1 2,1 2,1 1,1 1,1 2,-9 11,11-15,16-14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9T11:15:31.558"/>
    </inkml:context>
    <inkml:brush xml:id="br0">
      <inkml:brushProperty name="width" value="0.1" units="cm"/>
      <inkml:brushProperty name="height" value="0.1" units="cm"/>
      <inkml:brushProperty name="ignorePressure" value="1"/>
    </inkml:brush>
  </inkml:definitions>
  <inkml:trace contextRef="#ctx0" brushRef="#br0">49 0,'5'4,"0"0,0 0,0 0,0 1,-1 0,0 0,0 0,0 0,0 1,14 17,80 100,-63-77,-2 0,-19-26,0-1,1-1,11 11,-9-10,0 0,-2 1,-1 1,0 1,9 21,-10-18,2 0,0-2,2 1,13 14,-13-17,-1 0,0 2,-2 0,-1 0,-1 1,0 4,2 2,2 0,1 0,10 11,-22-34,-1-1,-1 1,1 0,-1 0,0 0,-1 1,0-1,0 1,-1-1,1 1,-1 4,0 17,-1-1,-2 16,0 5,1-34,-1-1,0 0,-1 0,0 0,-1-1,-1 1,0-1,-1 0,0 0,-7 9,-3 3,-1 0,-1-2,-1 0,-17 14,17-20,-1-1,-1 0,-20 10,18-11,0 0,2 2,-8 7,15-13,0 0,-1-1,-7 4,6-4,1-2,0-1,0 0,0-2,-1 0,0 0,0-1,0-1,0-1,0-1,-15 0,11 1,-61 15,63-14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B0F5-EB1E-4073-9ADA-0180D928E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F9EAD-65C1-49F8-9578-73D3BC4DA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C7635-3322-4AD6-97C3-8991EF60B1A6}"/>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28BBE6CE-91B7-4629-9409-044DC6602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4DC8D-3BDF-492F-9D64-82EF7DDDEBB7}"/>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27072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8461-0B1A-4AF9-AE92-EA74DBC56C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3BB00-8BE2-4764-B708-5CF46FFB0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D6657-5060-473C-9997-D4817AA8CD01}"/>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C10599CF-B69F-49D4-B8BB-23836B3C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320B9-E52C-4B7E-B919-289CDF3F27F2}"/>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229596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D6CB6-34C1-46EA-BE8F-C4030520D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C3CF3-74BD-425F-8C9E-6C8917D4A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FD63-E1CE-48F5-B43A-C8CF14049A75}"/>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61F2A43E-26F6-4B64-BFA5-3EED6E2C4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663F5-4131-44EC-BE07-BA737CBCC3CE}"/>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21663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F01-E837-405D-9598-1C5C59BA7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E3211-980F-4344-B786-F2FC467B7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8A29A-B009-418A-8D1C-5C54BD49FFAA}"/>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25953CE2-6BEF-4699-BEB4-204440246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FDFB9-6C3A-4235-B3C3-D2B2150E4378}"/>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344333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97C9-CB09-4932-9081-7C3DBC3A9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AB3D74-42A1-49BF-B559-DDDD8AEB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6F8A2-08F0-40A5-983F-631BF85CB528}"/>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F4C35277-7281-4326-B98A-CD9E55B7A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BF326-0D90-456D-9C53-0251805D5365}"/>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407027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1696-AE02-48A0-A7FE-A106807D6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8A353-0699-46B4-9EF5-561C2B9F6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6E67C-9D35-4638-9AD4-A39B2E97A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794EC-7582-4747-BB89-E6E23A21000B}"/>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6" name="Footer Placeholder 5">
            <a:extLst>
              <a:ext uri="{FF2B5EF4-FFF2-40B4-BE49-F238E27FC236}">
                <a16:creationId xmlns:a16="http://schemas.microsoft.com/office/drawing/2014/main" id="{324C2002-A663-4154-AA1C-F8452E80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C790C-9F78-499F-8A0D-FCC3CFCBF01A}"/>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394619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8233-4B48-4240-B323-52CC478A0D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3FD7B-301B-4146-92EF-4D13AFA65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2A444-7836-47B2-A23C-151809932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0E8AE-D95F-4DBE-8820-FD17AE5D16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28523-DBC3-4F41-89F1-D48D5CB610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7C7FE-7550-483F-8675-A40A6AED285A}"/>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8" name="Footer Placeholder 7">
            <a:extLst>
              <a:ext uri="{FF2B5EF4-FFF2-40B4-BE49-F238E27FC236}">
                <a16:creationId xmlns:a16="http://schemas.microsoft.com/office/drawing/2014/main" id="{E2AF97FE-D05B-43D6-BB1E-98B92E453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196A90-B506-43D2-A947-71C2EBCBEED3}"/>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30618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019E-BC4B-45C2-B260-A539388C85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FB9B2-58FC-43EF-88C7-AF4B704CFCAD}"/>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4" name="Footer Placeholder 3">
            <a:extLst>
              <a:ext uri="{FF2B5EF4-FFF2-40B4-BE49-F238E27FC236}">
                <a16:creationId xmlns:a16="http://schemas.microsoft.com/office/drawing/2014/main" id="{8A979894-EB66-45D2-9840-83AE3FAA1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E0019A-BFB8-494D-A701-D6FCD5038A37}"/>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392282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C0074-3513-48AA-8E33-3B8C21139EE0}"/>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3" name="Footer Placeholder 2">
            <a:extLst>
              <a:ext uri="{FF2B5EF4-FFF2-40B4-BE49-F238E27FC236}">
                <a16:creationId xmlns:a16="http://schemas.microsoft.com/office/drawing/2014/main" id="{148AD97E-DE9C-4EEE-B3EB-68243334D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21E36-9368-4CFE-9671-F2774BA65B3A}"/>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310663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09D-128C-4E41-9281-6ED457E2D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A8BDB-46BC-48C3-877C-0E1737DD4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5C22D-3B15-4A1C-9D22-BF92C9B31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36F5B-FCC9-47D7-AEB1-E2A5DDCBC859}"/>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6" name="Footer Placeholder 5">
            <a:extLst>
              <a:ext uri="{FF2B5EF4-FFF2-40B4-BE49-F238E27FC236}">
                <a16:creationId xmlns:a16="http://schemas.microsoft.com/office/drawing/2014/main" id="{650AAF88-FA66-45D8-9A17-4181408AA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A6348-7803-4866-BBE8-12E46A269B52}"/>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2471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1D9E-DA0E-406F-B629-9E681BEB7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BDD75-3D51-443D-90D4-01844A1AD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CC779B-D239-41D4-9C63-670D5E10C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EC2B-1444-40AA-875E-43D4423F125B}"/>
              </a:ext>
            </a:extLst>
          </p:cNvPr>
          <p:cNvSpPr>
            <a:spLocks noGrp="1"/>
          </p:cNvSpPr>
          <p:nvPr>
            <p:ph type="dt" sz="half" idx="10"/>
          </p:nvPr>
        </p:nvSpPr>
        <p:spPr/>
        <p:txBody>
          <a:bodyPr/>
          <a:lstStyle/>
          <a:p>
            <a:fld id="{B7E193E4-F80A-4C64-A32B-4F841D749CE8}" type="datetimeFigureOut">
              <a:rPr lang="en-US" smtClean="0"/>
              <a:t>12/9/2020</a:t>
            </a:fld>
            <a:endParaRPr lang="en-US"/>
          </a:p>
        </p:txBody>
      </p:sp>
      <p:sp>
        <p:nvSpPr>
          <p:cNvPr id="6" name="Footer Placeholder 5">
            <a:extLst>
              <a:ext uri="{FF2B5EF4-FFF2-40B4-BE49-F238E27FC236}">
                <a16:creationId xmlns:a16="http://schemas.microsoft.com/office/drawing/2014/main" id="{35721D3C-C379-436F-A275-1A3740BAC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A3217-F84B-4548-8D3E-B122E87CA40A}"/>
              </a:ext>
            </a:extLst>
          </p:cNvPr>
          <p:cNvSpPr>
            <a:spLocks noGrp="1"/>
          </p:cNvSpPr>
          <p:nvPr>
            <p:ph type="sldNum" sz="quarter" idx="12"/>
          </p:nvPr>
        </p:nvSpPr>
        <p:spPr/>
        <p:txBody>
          <a:bodyPr/>
          <a:lstStyle/>
          <a:p>
            <a:fld id="{BDB26571-830D-4A99-8FCE-E6B4E44D754A}" type="slidenum">
              <a:rPr lang="en-US" smtClean="0"/>
              <a:t>‹#›</a:t>
            </a:fld>
            <a:endParaRPr lang="en-US"/>
          </a:p>
        </p:txBody>
      </p:sp>
    </p:spTree>
    <p:extLst>
      <p:ext uri="{BB962C8B-B14F-4D97-AF65-F5344CB8AC3E}">
        <p14:creationId xmlns:p14="http://schemas.microsoft.com/office/powerpoint/2010/main" val="114400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49557-81DF-46A2-B147-D46439CE6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8EAAD-961C-4D03-A7AD-7DA41E13E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85A12-5DA6-4C2F-A939-13C934F0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193E4-F80A-4C64-A32B-4F841D749CE8}" type="datetimeFigureOut">
              <a:rPr lang="en-US" smtClean="0"/>
              <a:t>12/9/2020</a:t>
            </a:fld>
            <a:endParaRPr lang="en-US"/>
          </a:p>
        </p:txBody>
      </p:sp>
      <p:sp>
        <p:nvSpPr>
          <p:cNvPr id="5" name="Footer Placeholder 4">
            <a:extLst>
              <a:ext uri="{FF2B5EF4-FFF2-40B4-BE49-F238E27FC236}">
                <a16:creationId xmlns:a16="http://schemas.microsoft.com/office/drawing/2014/main" id="{01BCE1A6-735A-49CC-8FFA-088C894C8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43BB3-95BE-4EA5-8FA9-7F37DD6F0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26571-830D-4A99-8FCE-E6B4E44D754A}" type="slidenum">
              <a:rPr lang="en-US" smtClean="0"/>
              <a:t>‹#›</a:t>
            </a:fld>
            <a:endParaRPr lang="en-US"/>
          </a:p>
        </p:txBody>
      </p:sp>
    </p:spTree>
    <p:extLst>
      <p:ext uri="{BB962C8B-B14F-4D97-AF65-F5344CB8AC3E}">
        <p14:creationId xmlns:p14="http://schemas.microsoft.com/office/powerpoint/2010/main" val="247667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1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D9C-6B0E-43A1-98A1-2307AA47214B}"/>
              </a:ext>
            </a:extLst>
          </p:cNvPr>
          <p:cNvSpPr>
            <a:spLocks noGrp="1"/>
          </p:cNvSpPr>
          <p:nvPr>
            <p:ph type="ctrTitle"/>
          </p:nvPr>
        </p:nvSpPr>
        <p:spPr>
          <a:xfrm>
            <a:off x="1524000" y="1569628"/>
            <a:ext cx="9144000" cy="2387600"/>
          </a:xfrm>
          <a:noFill/>
        </p:spPr>
        <p:txBody>
          <a:bodyPr/>
          <a:lstStyle/>
          <a:p>
            <a:r>
              <a:rPr lang="en-US" b="1" dirty="0">
                <a:solidFill>
                  <a:srgbClr val="FF0000"/>
                </a:solidFill>
              </a:rPr>
              <a:t>MOVIE DATABASE COLLECTION</a:t>
            </a:r>
          </a:p>
        </p:txBody>
      </p:sp>
      <p:sp>
        <p:nvSpPr>
          <p:cNvPr id="3" name="Subtitle 2">
            <a:extLst>
              <a:ext uri="{FF2B5EF4-FFF2-40B4-BE49-F238E27FC236}">
                <a16:creationId xmlns:a16="http://schemas.microsoft.com/office/drawing/2014/main" id="{832B80D5-8633-4ADA-A39D-4653573C5C00}"/>
              </a:ext>
            </a:extLst>
          </p:cNvPr>
          <p:cNvSpPr>
            <a:spLocks noGrp="1"/>
          </p:cNvSpPr>
          <p:nvPr>
            <p:ph type="subTitle" idx="1"/>
          </p:nvPr>
        </p:nvSpPr>
        <p:spPr>
          <a:xfrm>
            <a:off x="1524000" y="4049303"/>
            <a:ext cx="9144000" cy="1655762"/>
          </a:xfrm>
        </p:spPr>
        <p:txBody>
          <a:bodyPr/>
          <a:lstStyle/>
          <a:p>
            <a:r>
              <a:rPr lang="en-US" dirty="0">
                <a:solidFill>
                  <a:schemeClr val="bg1"/>
                </a:solidFill>
              </a:rPr>
              <a:t>By Baudelio Perez</a:t>
            </a:r>
          </a:p>
          <a:p>
            <a:r>
              <a:rPr lang="en-US" dirty="0">
                <a:solidFill>
                  <a:schemeClr val="bg1"/>
                </a:solidFill>
              </a:rPr>
              <a:t>CSE 111 – 06L</a:t>
            </a:r>
          </a:p>
        </p:txBody>
      </p:sp>
    </p:spTree>
    <p:extLst>
      <p:ext uri="{BB962C8B-B14F-4D97-AF65-F5344CB8AC3E}">
        <p14:creationId xmlns:p14="http://schemas.microsoft.com/office/powerpoint/2010/main" val="304983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3E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A3F105-D84F-43E5-946B-0D041B2D86BB}"/>
              </a:ext>
            </a:extLst>
          </p:cNvPr>
          <p:cNvSpPr txBox="1"/>
          <p:nvPr/>
        </p:nvSpPr>
        <p:spPr>
          <a:xfrm>
            <a:off x="82826" y="3013501"/>
            <a:ext cx="12026348" cy="830997"/>
          </a:xfrm>
          <a:prstGeom prst="rect">
            <a:avLst/>
          </a:prstGeom>
          <a:noFill/>
        </p:spPr>
        <p:txBody>
          <a:bodyPr wrap="square" rtlCol="0">
            <a:spAutoFit/>
          </a:bodyPr>
          <a:lstStyle/>
          <a:p>
            <a:pPr algn="ctr"/>
            <a:r>
              <a:rPr lang="en-US" sz="4800" b="1" dirty="0">
                <a:solidFill>
                  <a:schemeClr val="bg1"/>
                </a:solidFill>
              </a:rPr>
              <a:t>ANY QUESTIONS…??</a:t>
            </a:r>
          </a:p>
        </p:txBody>
      </p:sp>
      <p:sp>
        <p:nvSpPr>
          <p:cNvPr id="6" name="TextBox 5">
            <a:extLst>
              <a:ext uri="{FF2B5EF4-FFF2-40B4-BE49-F238E27FC236}">
                <a16:creationId xmlns:a16="http://schemas.microsoft.com/office/drawing/2014/main" id="{1017E3F4-81D6-403D-91BA-28DC1B882C1E}"/>
              </a:ext>
            </a:extLst>
          </p:cNvPr>
          <p:cNvSpPr txBox="1"/>
          <p:nvPr/>
        </p:nvSpPr>
        <p:spPr>
          <a:xfrm>
            <a:off x="36443" y="3734377"/>
            <a:ext cx="12026348" cy="461665"/>
          </a:xfrm>
          <a:prstGeom prst="rect">
            <a:avLst/>
          </a:prstGeom>
          <a:noFill/>
        </p:spPr>
        <p:txBody>
          <a:bodyPr wrap="square" rtlCol="0">
            <a:spAutoFit/>
          </a:bodyPr>
          <a:lstStyle/>
          <a:p>
            <a:pPr algn="ctr"/>
            <a:r>
              <a:rPr lang="en-US" sz="2400" b="1" dirty="0">
                <a:solidFill>
                  <a:schemeClr val="bg1"/>
                </a:solidFill>
              </a:rPr>
              <a:t>For Mr. SuS…???</a:t>
            </a:r>
          </a:p>
        </p:txBody>
      </p:sp>
    </p:spTree>
    <p:extLst>
      <p:ext uri="{BB962C8B-B14F-4D97-AF65-F5344CB8AC3E}">
        <p14:creationId xmlns:p14="http://schemas.microsoft.com/office/powerpoint/2010/main" val="2327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838200" y="0"/>
            <a:ext cx="10515600" cy="1325563"/>
          </a:xfrm>
        </p:spPr>
        <p:txBody>
          <a:bodyPr/>
          <a:lstStyle/>
          <a:p>
            <a:pPr algn="ctr"/>
            <a:r>
              <a:rPr lang="en-US" b="1" dirty="0">
                <a:solidFill>
                  <a:srgbClr val="FF0000"/>
                </a:solidFill>
              </a:rPr>
              <a:t>SYSTEM DESCRIPTION</a:t>
            </a:r>
          </a:p>
        </p:txBody>
      </p:sp>
      <p:sp>
        <p:nvSpPr>
          <p:cNvPr id="5" name="TextBox 4">
            <a:extLst>
              <a:ext uri="{FF2B5EF4-FFF2-40B4-BE49-F238E27FC236}">
                <a16:creationId xmlns:a16="http://schemas.microsoft.com/office/drawing/2014/main" id="{8FD52DAE-474B-4CEC-BDB2-B518CBCE20D4}"/>
              </a:ext>
            </a:extLst>
          </p:cNvPr>
          <p:cNvSpPr txBox="1"/>
          <p:nvPr/>
        </p:nvSpPr>
        <p:spPr>
          <a:xfrm>
            <a:off x="603682" y="1014842"/>
            <a:ext cx="10750118" cy="5940088"/>
          </a:xfrm>
          <a:prstGeom prst="rect">
            <a:avLst/>
          </a:prstGeom>
          <a:noFill/>
        </p:spPr>
        <p:txBody>
          <a:bodyPr wrap="square" rtlCol="0">
            <a:spAutoFit/>
          </a:bodyPr>
          <a:lstStyle/>
          <a:p>
            <a:r>
              <a:rPr lang="en-US" sz="2400" dirty="0">
                <a:solidFill>
                  <a:schemeClr val="bg1"/>
                </a:solidFill>
              </a:rPr>
              <a:t>This application is known simply as the “Movie Database Collection”, but it can also be referred to as the “S.U.S Movie Database Collection.”</a:t>
            </a:r>
          </a:p>
          <a:p>
            <a:endParaRPr lang="en-US" sz="2400" dirty="0">
              <a:solidFill>
                <a:schemeClr val="bg1"/>
              </a:solidFill>
            </a:endParaRPr>
          </a:p>
          <a:p>
            <a:r>
              <a:rPr lang="en-US" sz="2400" dirty="0">
                <a:solidFill>
                  <a:schemeClr val="bg1"/>
                </a:solidFill>
              </a:rPr>
              <a:t>Users can log into this online application to purchase any film that is stored within the database. However, this database isn’t just set solely for film purchasing. It includes the other following features:</a:t>
            </a:r>
          </a:p>
          <a:p>
            <a:pPr marL="342900" indent="-342900">
              <a:buFont typeface="Arial" panose="020B0604020202020204" pitchFamily="34" charset="0"/>
              <a:buChar char="•"/>
            </a:pPr>
            <a:r>
              <a:rPr lang="en-US" sz="2400" dirty="0">
                <a:solidFill>
                  <a:schemeClr val="bg1"/>
                </a:solidFill>
              </a:rPr>
              <a:t>Create user account and operate within specific account only</a:t>
            </a:r>
          </a:p>
          <a:p>
            <a:pPr marL="342900" indent="-342900">
              <a:buFont typeface="Arial" panose="020B0604020202020204" pitchFamily="34" charset="0"/>
              <a:buChar char="•"/>
            </a:pPr>
            <a:r>
              <a:rPr lang="en-US" sz="2400" dirty="0">
                <a:solidFill>
                  <a:schemeClr val="bg1"/>
                </a:solidFill>
              </a:rPr>
              <a:t>Manage purchases and view list of purchases</a:t>
            </a:r>
          </a:p>
          <a:p>
            <a:pPr marL="342900" indent="-342900">
              <a:buFont typeface="Arial" panose="020B0604020202020204" pitchFamily="34" charset="0"/>
              <a:buChar char="•"/>
            </a:pPr>
            <a:r>
              <a:rPr lang="en-US" sz="2400" dirty="0">
                <a:solidFill>
                  <a:schemeClr val="bg1"/>
                </a:solidFill>
              </a:rPr>
              <a:t>Create, edit, and update lists of films that help with following:</a:t>
            </a:r>
          </a:p>
          <a:p>
            <a:pPr marL="800100" lvl="1" indent="-342900">
              <a:buFont typeface="Arial" panose="020B0604020202020204" pitchFamily="34" charset="0"/>
              <a:buChar char="•"/>
            </a:pPr>
            <a:r>
              <a:rPr lang="en-US" sz="2400" dirty="0">
                <a:solidFill>
                  <a:schemeClr val="bg1"/>
                </a:solidFill>
              </a:rPr>
              <a:t>To keep track of which films you have seen registered in the database.</a:t>
            </a:r>
          </a:p>
          <a:p>
            <a:pPr marL="800100" lvl="1" indent="-342900">
              <a:buFont typeface="Arial" panose="020B0604020202020204" pitchFamily="34" charset="0"/>
              <a:buChar char="•"/>
            </a:pPr>
            <a:r>
              <a:rPr lang="en-US" sz="2400" dirty="0">
                <a:solidFill>
                  <a:schemeClr val="bg1"/>
                </a:solidFill>
              </a:rPr>
              <a:t>To keep track of which films you wish to watch or own, but have not yet seen</a:t>
            </a:r>
          </a:p>
          <a:p>
            <a:pPr marL="342900" indent="-342900">
              <a:buFont typeface="Arial" panose="020B0604020202020204" pitchFamily="34" charset="0"/>
              <a:buChar char="•"/>
            </a:pPr>
            <a:r>
              <a:rPr lang="en-US" sz="2400" dirty="0">
                <a:solidFill>
                  <a:schemeClr val="bg1"/>
                </a:solidFill>
              </a:rPr>
              <a:t>Explore list of all actors and their basic information.</a:t>
            </a:r>
          </a:p>
          <a:p>
            <a:pPr marL="342900" indent="-342900">
              <a:buFont typeface="Arial" panose="020B0604020202020204" pitchFamily="34" charset="0"/>
              <a:buChar char="•"/>
            </a:pPr>
            <a:r>
              <a:rPr lang="en-US" sz="2400" dirty="0">
                <a:solidFill>
                  <a:schemeClr val="bg1"/>
                </a:solidFill>
              </a:rPr>
              <a:t>Give films your own personal rating and integrate it within the database.</a:t>
            </a:r>
          </a:p>
          <a:p>
            <a:pPr marL="342900" indent="-342900">
              <a:buFont typeface="Arial" panose="020B0604020202020204" pitchFamily="34" charset="0"/>
              <a:buChar char="•"/>
            </a:pPr>
            <a:r>
              <a:rPr lang="en-US" sz="2400" dirty="0">
                <a:solidFill>
                  <a:schemeClr val="bg1"/>
                </a:solidFill>
              </a:rPr>
              <a:t>Add films that were once deemed lost in a previous point in time.</a:t>
            </a:r>
          </a:p>
          <a:p>
            <a:pPr marL="342900" indent="-342900">
              <a:buFont typeface="Arial" panose="020B0604020202020204" pitchFamily="34" charset="0"/>
              <a:buChar char="•"/>
            </a:pPr>
            <a:r>
              <a:rPr lang="en-US" sz="2400" dirty="0">
                <a:solidFill>
                  <a:schemeClr val="bg1"/>
                </a:solidFill>
              </a:rPr>
              <a:t>Add any film to database that was not previously present.</a:t>
            </a:r>
          </a:p>
          <a:p>
            <a:endParaRPr lang="en-US" sz="2000" dirty="0">
              <a:solidFill>
                <a:schemeClr val="bg1"/>
              </a:solidFill>
            </a:endParaRPr>
          </a:p>
        </p:txBody>
      </p:sp>
    </p:spTree>
    <p:extLst>
      <p:ext uri="{BB962C8B-B14F-4D97-AF65-F5344CB8AC3E}">
        <p14:creationId xmlns:p14="http://schemas.microsoft.com/office/powerpoint/2010/main" val="184871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838200" y="0"/>
            <a:ext cx="10515600" cy="1325563"/>
          </a:xfrm>
        </p:spPr>
        <p:txBody>
          <a:bodyPr/>
          <a:lstStyle/>
          <a:p>
            <a:pPr algn="ctr"/>
            <a:r>
              <a:rPr lang="en-US" b="1" dirty="0">
                <a:solidFill>
                  <a:srgbClr val="FFFF00"/>
                </a:solidFill>
              </a:rPr>
              <a:t>IMPLEMENTATION</a:t>
            </a:r>
          </a:p>
        </p:txBody>
      </p:sp>
      <p:sp>
        <p:nvSpPr>
          <p:cNvPr id="3" name="TextBox 2">
            <a:extLst>
              <a:ext uri="{FF2B5EF4-FFF2-40B4-BE49-F238E27FC236}">
                <a16:creationId xmlns:a16="http://schemas.microsoft.com/office/drawing/2014/main" id="{57549EED-0D53-4842-AE11-CACC8B1FE9F3}"/>
              </a:ext>
            </a:extLst>
          </p:cNvPr>
          <p:cNvSpPr txBox="1"/>
          <p:nvPr/>
        </p:nvSpPr>
        <p:spPr>
          <a:xfrm>
            <a:off x="621436" y="1035352"/>
            <a:ext cx="11284813" cy="6001643"/>
          </a:xfrm>
          <a:prstGeom prst="rect">
            <a:avLst/>
          </a:prstGeom>
          <a:noFill/>
        </p:spPr>
        <p:txBody>
          <a:bodyPr wrap="square" rtlCol="0">
            <a:spAutoFit/>
          </a:bodyPr>
          <a:lstStyle/>
          <a:p>
            <a:r>
              <a:rPr lang="en-US" sz="2400" dirty="0">
                <a:solidFill>
                  <a:schemeClr val="bg1"/>
                </a:solidFill>
              </a:rPr>
              <a:t>The only program used for this project was Visual Studio Code. Languages that were utilized during development were SQLite, Java, and the Java JDBC system which allows connectivity between SQLite and Java.</a:t>
            </a:r>
          </a:p>
          <a:p>
            <a:endParaRPr lang="en-US" sz="2400" dirty="0">
              <a:solidFill>
                <a:schemeClr val="bg1"/>
              </a:solidFill>
            </a:endParaRPr>
          </a:p>
          <a:p>
            <a:r>
              <a:rPr lang="en-US" sz="2400" dirty="0">
                <a:solidFill>
                  <a:schemeClr val="bg1"/>
                </a:solidFill>
              </a:rPr>
              <a:t>The entire database was developed from scratch with every table being filled in manually combined with the task of perusing information details about specific films included in the database. However, the choice of attributes for each table in the database has taken inspiration from other tables that I have explored on websites such as Kaggle.</a:t>
            </a:r>
          </a:p>
          <a:p>
            <a:endParaRPr lang="en-US" sz="2400" dirty="0">
              <a:solidFill>
                <a:schemeClr val="bg1"/>
              </a:solidFill>
            </a:endParaRPr>
          </a:p>
          <a:p>
            <a:r>
              <a:rPr lang="en-US" sz="2400" dirty="0">
                <a:solidFill>
                  <a:schemeClr val="bg1"/>
                </a:solidFill>
              </a:rPr>
              <a:t>In the Java file, I programmed most functions to have connections with only one specific table of the database (i.e., Scores function in Java is only tied to the Scores table from the SQLite database used). Although two or three of these functions have connection with at least one other table from the database only for purposes of updating information across multiple tables. This is due to specific tuples having the exact same set of information across more than one table.</a:t>
            </a:r>
          </a:p>
          <a:p>
            <a:endParaRPr lang="en-US" sz="2400" dirty="0">
              <a:solidFill>
                <a:schemeClr val="bg1"/>
              </a:solidFill>
            </a:endParaRPr>
          </a:p>
        </p:txBody>
      </p:sp>
    </p:spTree>
    <p:extLst>
      <p:ext uri="{BB962C8B-B14F-4D97-AF65-F5344CB8AC3E}">
        <p14:creationId xmlns:p14="http://schemas.microsoft.com/office/powerpoint/2010/main" val="325477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838200" y="0"/>
            <a:ext cx="10515600" cy="1325563"/>
          </a:xfrm>
        </p:spPr>
        <p:txBody>
          <a:bodyPr/>
          <a:lstStyle/>
          <a:p>
            <a:pPr algn="ctr"/>
            <a:r>
              <a:rPr lang="en-US" b="1" dirty="0">
                <a:solidFill>
                  <a:srgbClr val="00FF00"/>
                </a:solidFill>
              </a:rPr>
              <a:t>USER-CASE DIAGRAM INTERACTIONS</a:t>
            </a:r>
          </a:p>
        </p:txBody>
      </p:sp>
      <p:sp>
        <p:nvSpPr>
          <p:cNvPr id="3" name="TextBox 2">
            <a:extLst>
              <a:ext uri="{FF2B5EF4-FFF2-40B4-BE49-F238E27FC236}">
                <a16:creationId xmlns:a16="http://schemas.microsoft.com/office/drawing/2014/main" id="{57549EED-0D53-4842-AE11-CACC8B1FE9F3}"/>
              </a:ext>
            </a:extLst>
          </p:cNvPr>
          <p:cNvSpPr txBox="1"/>
          <p:nvPr/>
        </p:nvSpPr>
        <p:spPr>
          <a:xfrm>
            <a:off x="612558" y="1408215"/>
            <a:ext cx="11284813"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 most important interactions between the interface and the user would be: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User being able to purchase </a:t>
            </a:r>
            <a:r>
              <a:rPr lang="en-US" sz="2400" dirty="0">
                <a:solidFill>
                  <a:prstClr val="white"/>
                </a:solidFill>
                <a:latin typeface="Calibri" panose="020F0502020204030204"/>
              </a:rPr>
              <a:t>movies from database.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Modifying and updating information pertinent to their account:</a:t>
            </a:r>
          </a:p>
          <a:p>
            <a:pPr marL="800100" lvl="1" indent="-342900">
              <a:buFont typeface="Arial" panose="020B0604020202020204" pitchFamily="34" charset="0"/>
              <a:buChar char="•"/>
            </a:pPr>
            <a:r>
              <a:rPr lang="en-US" sz="2400" dirty="0">
                <a:solidFill>
                  <a:prstClr val="white"/>
                </a:solidFill>
                <a:latin typeface="Calibri" panose="020F0502020204030204"/>
              </a:rPr>
              <a:t>Information present in their list of purchases.</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Information present in films that have already been watched</a:t>
            </a:r>
          </a:p>
          <a:p>
            <a:pPr marL="800100" lvl="1" indent="-342900">
              <a:buFont typeface="Arial" panose="020B0604020202020204" pitchFamily="34" charset="0"/>
              <a:buChar char="•"/>
            </a:pPr>
            <a:r>
              <a:rPr lang="en-US" sz="2400" dirty="0">
                <a:solidFill>
                  <a:prstClr val="white"/>
                </a:solidFill>
                <a:latin typeface="Calibri" panose="020F0502020204030204"/>
              </a:rPr>
              <a:t>Information present in films that have been set on a “Wish List”</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Aggregating lost or new films to the database. </a:t>
            </a:r>
            <a:r>
              <a:rPr lang="en-US" sz="2400" dirty="0">
                <a:solidFill>
                  <a:prstClr val="white"/>
                </a:solidFill>
                <a:latin typeface="Calibri" panose="020F0502020204030204"/>
              </a:rPr>
              <a:t>Though it is highly preferred that films be added that they be films that were considered “lost” at some point in time.</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76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838200" y="0"/>
            <a:ext cx="10515600" cy="1325563"/>
          </a:xfrm>
        </p:spPr>
        <p:txBody>
          <a:bodyPr/>
          <a:lstStyle/>
          <a:p>
            <a:pPr algn="ctr"/>
            <a:r>
              <a:rPr lang="en-US" b="1" dirty="0">
                <a:solidFill>
                  <a:srgbClr val="00FFFF"/>
                </a:solidFill>
              </a:rPr>
              <a:t>UML USE-CASE DIAGRAM</a:t>
            </a:r>
          </a:p>
        </p:txBody>
      </p:sp>
      <p:pic>
        <p:nvPicPr>
          <p:cNvPr id="5" name="Picture 4" descr="Graphical user interface, diagram&#10;&#10;Description automatically generated">
            <a:extLst>
              <a:ext uri="{FF2B5EF4-FFF2-40B4-BE49-F238E27FC236}">
                <a16:creationId xmlns:a16="http://schemas.microsoft.com/office/drawing/2014/main" id="{716DABA5-751E-4F7C-A546-17326267D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404" y="1012242"/>
            <a:ext cx="9312427" cy="5845757"/>
          </a:xfrm>
          <a:prstGeom prst="rect">
            <a:avLst/>
          </a:prstGeom>
        </p:spPr>
      </p:pic>
      <p:sp>
        <p:nvSpPr>
          <p:cNvPr id="3" name="TextBox 2">
            <a:extLst>
              <a:ext uri="{FF2B5EF4-FFF2-40B4-BE49-F238E27FC236}">
                <a16:creationId xmlns:a16="http://schemas.microsoft.com/office/drawing/2014/main" id="{C8DC48AE-22EB-4291-9D2C-EC4F759D36EA}"/>
              </a:ext>
            </a:extLst>
          </p:cNvPr>
          <p:cNvSpPr txBox="1"/>
          <p:nvPr/>
        </p:nvSpPr>
        <p:spPr>
          <a:xfrm>
            <a:off x="9179510" y="1414475"/>
            <a:ext cx="2778711" cy="923330"/>
          </a:xfrm>
          <a:prstGeom prst="rect">
            <a:avLst/>
          </a:prstGeom>
          <a:solidFill>
            <a:schemeClr val="tx1"/>
          </a:solidFill>
        </p:spPr>
        <p:txBody>
          <a:bodyPr wrap="square" rtlCol="0">
            <a:spAutoFit/>
          </a:bodyPr>
          <a:lstStyle/>
          <a:p>
            <a:r>
              <a:rPr lang="en-US" b="1" dirty="0">
                <a:solidFill>
                  <a:schemeClr val="bg1"/>
                </a:solidFill>
              </a:rPr>
              <a:t>The “buy/rent” option has been reduced to just “buy” or “purchase” for a film.</a:t>
            </a:r>
          </a:p>
        </p:txBody>
      </p:sp>
    </p:spTree>
    <p:extLst>
      <p:ext uri="{BB962C8B-B14F-4D97-AF65-F5344CB8AC3E}">
        <p14:creationId xmlns:p14="http://schemas.microsoft.com/office/powerpoint/2010/main" val="313451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1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9077740" y="2524539"/>
            <a:ext cx="3375991" cy="1325563"/>
          </a:xfrm>
        </p:spPr>
        <p:txBody>
          <a:bodyPr/>
          <a:lstStyle/>
          <a:p>
            <a:pPr algn="ctr"/>
            <a:r>
              <a:rPr lang="en-US" b="1" dirty="0">
                <a:solidFill>
                  <a:schemeClr val="bg1"/>
                </a:solidFill>
              </a:rPr>
              <a:t>E/R</a:t>
            </a:r>
            <a:br>
              <a:rPr lang="en-US" b="1" dirty="0">
                <a:solidFill>
                  <a:schemeClr val="bg1"/>
                </a:solidFill>
              </a:rPr>
            </a:br>
            <a:r>
              <a:rPr lang="en-US" b="1" dirty="0">
                <a:solidFill>
                  <a:schemeClr val="bg1"/>
                </a:solidFill>
              </a:rPr>
              <a:t>DIAGRAM</a:t>
            </a:r>
          </a:p>
        </p:txBody>
      </p:sp>
      <p:pic>
        <p:nvPicPr>
          <p:cNvPr id="4" name="Picture 3" descr="Diagram&#10;&#10;Description automatically generated">
            <a:extLst>
              <a:ext uri="{FF2B5EF4-FFF2-40B4-BE49-F238E27FC236}">
                <a16:creationId xmlns:a16="http://schemas.microsoft.com/office/drawing/2014/main" id="{0760B64F-E57B-41DE-97C3-67C630E66807}"/>
              </a:ext>
            </a:extLst>
          </p:cNvPr>
          <p:cNvPicPr>
            <a:picLocks noChangeAspect="1"/>
          </p:cNvPicPr>
          <p:nvPr/>
        </p:nvPicPr>
        <p:blipFill rotWithShape="1">
          <a:blip r:embed="rId2">
            <a:extLst>
              <a:ext uri="{28A0092B-C50C-407E-A947-70E740481C1C}">
                <a14:useLocalDpi xmlns:a14="http://schemas.microsoft.com/office/drawing/2010/main" val="0"/>
              </a:ext>
            </a:extLst>
          </a:blip>
          <a:srcRect l="4869" t="1062" r="2912"/>
          <a:stretch/>
        </p:blipFill>
        <p:spPr>
          <a:xfrm>
            <a:off x="0" y="0"/>
            <a:ext cx="9466552" cy="6858000"/>
          </a:xfrm>
          <a:prstGeom prst="rect">
            <a:avLst/>
          </a:prstGeom>
        </p:spPr>
      </p:pic>
      <p:grpSp>
        <p:nvGrpSpPr>
          <p:cNvPr id="10" name="Group 9">
            <a:extLst>
              <a:ext uri="{FF2B5EF4-FFF2-40B4-BE49-F238E27FC236}">
                <a16:creationId xmlns:a16="http://schemas.microsoft.com/office/drawing/2014/main" id="{853A7885-B89D-42C3-AC54-D630524927D9}"/>
              </a:ext>
            </a:extLst>
          </p:cNvPr>
          <p:cNvGrpSpPr/>
          <p:nvPr/>
        </p:nvGrpSpPr>
        <p:grpSpPr>
          <a:xfrm>
            <a:off x="5539645" y="5734706"/>
            <a:ext cx="310680" cy="132480"/>
            <a:chOff x="5539645" y="5734706"/>
            <a:chExt cx="310680" cy="132480"/>
          </a:xfrm>
        </p:grpSpPr>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6BEB64F-BD29-4234-8835-76138C0D0625}"/>
                    </a:ext>
                  </a:extLst>
                </p14:cNvPr>
                <p14:cNvContentPartPr/>
                <p14:nvPr/>
              </p14:nvContentPartPr>
              <p14:xfrm>
                <a:off x="5539645" y="5734706"/>
                <a:ext cx="294480" cy="132480"/>
              </p14:xfrm>
            </p:contentPart>
          </mc:Choice>
          <mc:Fallback>
            <p:pic>
              <p:nvPicPr>
                <p:cNvPr id="8" name="Ink 7">
                  <a:extLst>
                    <a:ext uri="{FF2B5EF4-FFF2-40B4-BE49-F238E27FC236}">
                      <a16:creationId xmlns:a16="http://schemas.microsoft.com/office/drawing/2014/main" id="{56BEB64F-BD29-4234-8835-76138C0D0625}"/>
                    </a:ext>
                  </a:extLst>
                </p:cNvPr>
                <p:cNvPicPr/>
                <p:nvPr/>
              </p:nvPicPr>
              <p:blipFill>
                <a:blip r:embed="rId4"/>
                <a:stretch>
                  <a:fillRect/>
                </a:stretch>
              </p:blipFill>
              <p:spPr>
                <a:xfrm>
                  <a:off x="5521645" y="5717066"/>
                  <a:ext cx="3301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A3BDC462-F90F-41C5-94B5-8101220D6977}"/>
                    </a:ext>
                  </a:extLst>
                </p14:cNvPr>
                <p14:cNvContentPartPr/>
                <p14:nvPr/>
              </p14:nvContentPartPr>
              <p14:xfrm>
                <a:off x="5582845" y="5734706"/>
                <a:ext cx="267480" cy="123480"/>
              </p14:xfrm>
            </p:contentPart>
          </mc:Choice>
          <mc:Fallback>
            <p:pic>
              <p:nvPicPr>
                <p:cNvPr id="9" name="Ink 8">
                  <a:extLst>
                    <a:ext uri="{FF2B5EF4-FFF2-40B4-BE49-F238E27FC236}">
                      <a16:creationId xmlns:a16="http://schemas.microsoft.com/office/drawing/2014/main" id="{A3BDC462-F90F-41C5-94B5-8101220D6977}"/>
                    </a:ext>
                  </a:extLst>
                </p:cNvPr>
                <p:cNvPicPr/>
                <p:nvPr/>
              </p:nvPicPr>
              <p:blipFill>
                <a:blip r:embed="rId6"/>
                <a:stretch>
                  <a:fillRect/>
                </a:stretch>
              </p:blipFill>
              <p:spPr>
                <a:xfrm>
                  <a:off x="5565205" y="5717066"/>
                  <a:ext cx="303120" cy="159120"/>
                </a:xfrm>
                <a:prstGeom prst="rect">
                  <a:avLst/>
                </a:prstGeom>
              </p:spPr>
            </p:pic>
          </mc:Fallback>
        </mc:AlternateContent>
      </p:grpSp>
      <p:sp>
        <p:nvSpPr>
          <p:cNvPr id="11" name="TextBox 10">
            <a:extLst>
              <a:ext uri="{FF2B5EF4-FFF2-40B4-BE49-F238E27FC236}">
                <a16:creationId xmlns:a16="http://schemas.microsoft.com/office/drawing/2014/main" id="{6E3E027E-51EE-4B66-A361-3FDC3617DF7B}"/>
              </a:ext>
            </a:extLst>
          </p:cNvPr>
          <p:cNvSpPr txBox="1"/>
          <p:nvPr/>
        </p:nvSpPr>
        <p:spPr>
          <a:xfrm>
            <a:off x="9607199" y="5548544"/>
            <a:ext cx="2317072" cy="1169551"/>
          </a:xfrm>
          <a:prstGeom prst="rect">
            <a:avLst/>
          </a:prstGeom>
          <a:noFill/>
        </p:spPr>
        <p:txBody>
          <a:bodyPr wrap="square" rtlCol="0">
            <a:spAutoFit/>
          </a:bodyPr>
          <a:lstStyle/>
          <a:p>
            <a:r>
              <a:rPr lang="en-US" sz="1400" b="1" dirty="0">
                <a:solidFill>
                  <a:schemeClr val="bg1"/>
                </a:solidFill>
              </a:rPr>
              <a:t>NOTE:</a:t>
            </a:r>
          </a:p>
          <a:p>
            <a:r>
              <a:rPr lang="en-US" sz="1400" b="1" dirty="0" err="1">
                <a:solidFill>
                  <a:schemeClr val="bg1"/>
                </a:solidFill>
              </a:rPr>
              <a:t>x_country</a:t>
            </a:r>
            <a:r>
              <a:rPr lang="en-US" sz="1400" b="1" dirty="0">
                <a:solidFill>
                  <a:schemeClr val="bg1"/>
                </a:solidFill>
              </a:rPr>
              <a:t> has been eliminated from “WATCHED” table. Deemed unnecessarily included…</a:t>
            </a:r>
          </a:p>
        </p:txBody>
      </p:sp>
    </p:spTree>
    <p:extLst>
      <p:ext uri="{BB962C8B-B14F-4D97-AF65-F5344CB8AC3E}">
        <p14:creationId xmlns:p14="http://schemas.microsoft.com/office/powerpoint/2010/main" val="68881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3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344557" y="2693504"/>
            <a:ext cx="5085522" cy="1325563"/>
          </a:xfrm>
        </p:spPr>
        <p:txBody>
          <a:bodyPr/>
          <a:lstStyle/>
          <a:p>
            <a:pPr algn="ctr"/>
            <a:r>
              <a:rPr lang="en-US" b="1" dirty="0">
                <a:solidFill>
                  <a:schemeClr val="bg1"/>
                </a:solidFill>
              </a:rPr>
              <a:t>RELATIONAL</a:t>
            </a:r>
            <a:br>
              <a:rPr lang="en-US" b="1" dirty="0">
                <a:solidFill>
                  <a:schemeClr val="bg1"/>
                </a:solidFill>
              </a:rPr>
            </a:br>
            <a:r>
              <a:rPr lang="en-US" b="1" dirty="0">
                <a:solidFill>
                  <a:schemeClr val="bg1"/>
                </a:solidFill>
              </a:rPr>
              <a:t>SCHEMA</a:t>
            </a:r>
          </a:p>
        </p:txBody>
      </p:sp>
      <p:pic>
        <p:nvPicPr>
          <p:cNvPr id="5" name="Picture 4" descr="Diagram&#10;&#10;Description automatically generated">
            <a:extLst>
              <a:ext uri="{FF2B5EF4-FFF2-40B4-BE49-F238E27FC236}">
                <a16:creationId xmlns:a16="http://schemas.microsoft.com/office/drawing/2014/main" id="{A4F8CC68-442F-46C1-B1B3-1525E9CAEB01}"/>
              </a:ext>
            </a:extLst>
          </p:cNvPr>
          <p:cNvPicPr>
            <a:picLocks noChangeAspect="1"/>
          </p:cNvPicPr>
          <p:nvPr/>
        </p:nvPicPr>
        <p:blipFill rotWithShape="1">
          <a:blip r:embed="rId2">
            <a:extLst>
              <a:ext uri="{28A0092B-C50C-407E-A947-70E740481C1C}">
                <a14:useLocalDpi xmlns:a14="http://schemas.microsoft.com/office/drawing/2010/main" val="0"/>
              </a:ext>
            </a:extLst>
          </a:blip>
          <a:srcRect l="5148" t="8116" r="6458" b="7537"/>
          <a:stretch/>
        </p:blipFill>
        <p:spPr>
          <a:xfrm>
            <a:off x="4492483" y="-7306"/>
            <a:ext cx="7702827" cy="686530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C6F6873-4B3C-468D-A200-1B73A435ED73}"/>
                  </a:ext>
                </a:extLst>
              </p14:cNvPr>
              <p14:cNvContentPartPr/>
              <p14:nvPr/>
            </p14:nvContentPartPr>
            <p14:xfrm>
              <a:off x="9294805" y="5565866"/>
              <a:ext cx="268200" cy="630000"/>
            </p14:xfrm>
          </p:contentPart>
        </mc:Choice>
        <mc:Fallback>
          <p:pic>
            <p:nvPicPr>
              <p:cNvPr id="3" name="Ink 2">
                <a:extLst>
                  <a:ext uri="{FF2B5EF4-FFF2-40B4-BE49-F238E27FC236}">
                    <a16:creationId xmlns:a16="http://schemas.microsoft.com/office/drawing/2014/main" id="{4C6F6873-4B3C-468D-A200-1B73A435ED73}"/>
                  </a:ext>
                </a:extLst>
              </p:cNvPr>
              <p:cNvPicPr/>
              <p:nvPr/>
            </p:nvPicPr>
            <p:blipFill>
              <a:blip r:embed="rId4"/>
              <a:stretch>
                <a:fillRect/>
              </a:stretch>
            </p:blipFill>
            <p:spPr>
              <a:xfrm>
                <a:off x="9276805" y="5547866"/>
                <a:ext cx="303840" cy="665640"/>
              </a:xfrm>
              <a:prstGeom prst="rect">
                <a:avLst/>
              </a:prstGeom>
            </p:spPr>
          </p:pic>
        </mc:Fallback>
      </mc:AlternateContent>
      <p:sp>
        <p:nvSpPr>
          <p:cNvPr id="4" name="TextBox 3">
            <a:extLst>
              <a:ext uri="{FF2B5EF4-FFF2-40B4-BE49-F238E27FC236}">
                <a16:creationId xmlns:a16="http://schemas.microsoft.com/office/drawing/2014/main" id="{0FDDE9CE-FE9F-429C-AF7D-9F40B8D32895}"/>
              </a:ext>
            </a:extLst>
          </p:cNvPr>
          <p:cNvSpPr txBox="1"/>
          <p:nvPr/>
        </p:nvSpPr>
        <p:spPr>
          <a:xfrm>
            <a:off x="9450285" y="6003713"/>
            <a:ext cx="2270929" cy="523220"/>
          </a:xfrm>
          <a:prstGeom prst="rect">
            <a:avLst/>
          </a:prstGeom>
          <a:noFill/>
        </p:spPr>
        <p:txBody>
          <a:bodyPr wrap="square" rtlCol="0">
            <a:spAutoFit/>
          </a:bodyPr>
          <a:lstStyle/>
          <a:p>
            <a:r>
              <a:rPr lang="en-US" sz="1400" b="1" dirty="0" err="1"/>
              <a:t>x_description</a:t>
            </a:r>
            <a:r>
              <a:rPr lang="en-US" sz="1400" b="1" dirty="0"/>
              <a:t> is</a:t>
            </a:r>
          </a:p>
          <a:p>
            <a:r>
              <a:rPr lang="en-US" sz="1400" b="1" dirty="0"/>
              <a:t>the same variable…</a:t>
            </a:r>
          </a:p>
        </p:txBody>
      </p:sp>
    </p:spTree>
    <p:extLst>
      <p:ext uri="{BB962C8B-B14F-4D97-AF65-F5344CB8AC3E}">
        <p14:creationId xmlns:p14="http://schemas.microsoft.com/office/powerpoint/2010/main" val="159134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0" y="0"/>
            <a:ext cx="12192000" cy="1325563"/>
          </a:xfrm>
        </p:spPr>
        <p:txBody>
          <a:bodyPr/>
          <a:lstStyle/>
          <a:p>
            <a:pPr algn="ctr"/>
            <a:r>
              <a:rPr lang="en-US" b="1" dirty="0">
                <a:solidFill>
                  <a:schemeClr val="bg1"/>
                </a:solidFill>
              </a:rPr>
              <a:t>RELATIONAL SCHEMA (Continued)</a:t>
            </a:r>
          </a:p>
        </p:txBody>
      </p:sp>
      <p:sp>
        <p:nvSpPr>
          <p:cNvPr id="3" name="TextBox 2">
            <a:extLst>
              <a:ext uri="{FF2B5EF4-FFF2-40B4-BE49-F238E27FC236}">
                <a16:creationId xmlns:a16="http://schemas.microsoft.com/office/drawing/2014/main" id="{8D2C101D-51D2-4F6F-B347-D10318D576F4}"/>
              </a:ext>
            </a:extLst>
          </p:cNvPr>
          <p:cNvSpPr txBox="1"/>
          <p:nvPr/>
        </p:nvSpPr>
        <p:spPr>
          <a:xfrm>
            <a:off x="0" y="1202635"/>
            <a:ext cx="12192000"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USER</a:t>
            </a:r>
          </a:p>
          <a:p>
            <a:pPr marL="742950" lvl="1" indent="-285750">
              <a:buFont typeface="Arial" panose="020B0604020202020204" pitchFamily="34" charset="0"/>
              <a:buChar char="•"/>
            </a:pPr>
            <a:r>
              <a:rPr lang="en-US" b="1" dirty="0" err="1">
                <a:solidFill>
                  <a:srgbClr val="FFA7A7"/>
                </a:solidFill>
              </a:rPr>
              <a:t>u_username</a:t>
            </a:r>
            <a:r>
              <a:rPr lang="en-US" b="1" dirty="0">
                <a:solidFill>
                  <a:srgbClr val="FFA7A7"/>
                </a:solidFill>
              </a:rPr>
              <a:t>, </a:t>
            </a:r>
            <a:r>
              <a:rPr lang="en-US" b="1" dirty="0" err="1">
                <a:solidFill>
                  <a:srgbClr val="FFA7A7"/>
                </a:solidFill>
              </a:rPr>
              <a:t>u_numpurchase</a:t>
            </a:r>
            <a:r>
              <a:rPr lang="en-US" b="1" dirty="0">
                <a:solidFill>
                  <a:srgbClr val="FFA7A7"/>
                </a:solidFill>
              </a:rPr>
              <a:t>, </a:t>
            </a:r>
            <a:r>
              <a:rPr lang="en-US" b="1" dirty="0" err="1">
                <a:solidFill>
                  <a:srgbClr val="FFA7A7"/>
                </a:solidFill>
              </a:rPr>
              <a:t>u_acctbal</a:t>
            </a:r>
            <a:r>
              <a:rPr lang="en-US" b="1" dirty="0">
                <a:solidFill>
                  <a:srgbClr val="FFA7A7"/>
                </a:solidFill>
              </a:rPr>
              <a:t>, </a:t>
            </a:r>
            <a:r>
              <a:rPr lang="en-US" b="1" dirty="0" err="1">
                <a:solidFill>
                  <a:srgbClr val="FFA7A7"/>
                </a:solidFill>
              </a:rPr>
              <a:t>u_debt</a:t>
            </a:r>
            <a:r>
              <a:rPr lang="en-US" b="1" dirty="0">
                <a:solidFill>
                  <a:srgbClr val="FFA7A7"/>
                </a:solidFill>
              </a:rPr>
              <a:t>, </a:t>
            </a:r>
            <a:r>
              <a:rPr lang="en-US" b="1" dirty="0" err="1">
                <a:solidFill>
                  <a:srgbClr val="FFA7A7"/>
                </a:solidFill>
              </a:rPr>
              <a:t>u_debtmon</a:t>
            </a:r>
            <a:r>
              <a:rPr lang="en-US" b="1" dirty="0">
                <a:solidFill>
                  <a:srgbClr val="FFA7A7"/>
                </a:solidFill>
              </a:rPr>
              <a:t>, </a:t>
            </a:r>
            <a:r>
              <a:rPr lang="en-US" b="1" dirty="0" err="1">
                <a:solidFill>
                  <a:srgbClr val="FFA7A7"/>
                </a:solidFill>
              </a:rPr>
              <a:t>u_password</a:t>
            </a:r>
            <a:endParaRPr lang="en-US" b="1" dirty="0">
              <a:solidFill>
                <a:srgbClr val="FFA7A7"/>
              </a:solidFill>
            </a:endParaRPr>
          </a:p>
          <a:p>
            <a:pPr marL="285750" indent="-285750">
              <a:buFont typeface="Arial" panose="020B0604020202020204" pitchFamily="34" charset="0"/>
              <a:buChar char="•"/>
            </a:pPr>
            <a:r>
              <a:rPr lang="en-US" b="1" dirty="0">
                <a:solidFill>
                  <a:srgbClr val="FF8000"/>
                </a:solidFill>
              </a:rPr>
              <a:t>PURCHASES</a:t>
            </a:r>
          </a:p>
          <a:p>
            <a:pPr marL="742950" lvl="1" indent="-285750">
              <a:buFont typeface="Arial" panose="020B0604020202020204" pitchFamily="34" charset="0"/>
              <a:buChar char="•"/>
            </a:pPr>
            <a:r>
              <a:rPr lang="en-US" b="1" dirty="0" err="1">
                <a:solidFill>
                  <a:srgbClr val="FFD9A7"/>
                </a:solidFill>
              </a:rPr>
              <a:t>p_username</a:t>
            </a:r>
            <a:r>
              <a:rPr lang="en-US" b="1" dirty="0">
                <a:solidFill>
                  <a:srgbClr val="FFD9A7"/>
                </a:solidFill>
              </a:rPr>
              <a:t>, </a:t>
            </a:r>
            <a:r>
              <a:rPr lang="en-US" b="1" dirty="0" err="1">
                <a:solidFill>
                  <a:srgbClr val="FFD9A7"/>
                </a:solidFill>
              </a:rPr>
              <a:t>p_numpurchase</a:t>
            </a:r>
            <a:r>
              <a:rPr lang="en-US" b="1" dirty="0">
                <a:solidFill>
                  <a:srgbClr val="FFD9A7"/>
                </a:solidFill>
              </a:rPr>
              <a:t>, </a:t>
            </a:r>
            <a:r>
              <a:rPr lang="en-US" b="1" dirty="0" err="1">
                <a:solidFill>
                  <a:srgbClr val="FFD9A7"/>
                </a:solidFill>
              </a:rPr>
              <a:t>p_acctbal</a:t>
            </a:r>
            <a:r>
              <a:rPr lang="en-US" b="1" dirty="0">
                <a:solidFill>
                  <a:srgbClr val="FFD9A7"/>
                </a:solidFill>
              </a:rPr>
              <a:t>, </a:t>
            </a:r>
            <a:r>
              <a:rPr lang="en-US" b="1" dirty="0" err="1">
                <a:solidFill>
                  <a:srgbClr val="FFD9A7"/>
                </a:solidFill>
              </a:rPr>
              <a:t>p_title</a:t>
            </a:r>
            <a:r>
              <a:rPr lang="en-US" b="1" dirty="0">
                <a:solidFill>
                  <a:srgbClr val="FFD9A7"/>
                </a:solidFill>
              </a:rPr>
              <a:t>, </a:t>
            </a:r>
            <a:r>
              <a:rPr lang="en-US" b="1" dirty="0" err="1">
                <a:solidFill>
                  <a:srgbClr val="FFD9A7"/>
                </a:solidFill>
              </a:rPr>
              <a:t>p_year</a:t>
            </a:r>
            <a:r>
              <a:rPr lang="en-US" b="1" dirty="0">
                <a:solidFill>
                  <a:srgbClr val="FFD9A7"/>
                </a:solidFill>
              </a:rPr>
              <a:t>, </a:t>
            </a:r>
            <a:r>
              <a:rPr lang="en-US" b="1" dirty="0" err="1">
                <a:solidFill>
                  <a:srgbClr val="FFD9A7"/>
                </a:solidFill>
              </a:rPr>
              <a:t>p_genre</a:t>
            </a:r>
            <a:r>
              <a:rPr lang="en-US" b="1" dirty="0">
                <a:solidFill>
                  <a:srgbClr val="FFD9A7"/>
                </a:solidFill>
              </a:rPr>
              <a:t>, </a:t>
            </a:r>
            <a:r>
              <a:rPr lang="en-US" b="1" dirty="0" err="1">
                <a:solidFill>
                  <a:srgbClr val="FFD9A7"/>
                </a:solidFill>
              </a:rPr>
              <a:t>p_score</a:t>
            </a:r>
            <a:r>
              <a:rPr lang="en-US" b="1" dirty="0">
                <a:solidFill>
                  <a:srgbClr val="FFD9A7"/>
                </a:solidFill>
              </a:rPr>
              <a:t>, </a:t>
            </a:r>
            <a:r>
              <a:rPr lang="en-US" b="1" dirty="0" err="1">
                <a:solidFill>
                  <a:srgbClr val="FFD9A7"/>
                </a:solidFill>
              </a:rPr>
              <a:t>p_cost</a:t>
            </a:r>
            <a:r>
              <a:rPr lang="en-US" b="1" dirty="0">
                <a:solidFill>
                  <a:srgbClr val="FFD9A7"/>
                </a:solidFill>
              </a:rPr>
              <a:t>, </a:t>
            </a:r>
            <a:r>
              <a:rPr lang="en-US" b="1" dirty="0" err="1">
                <a:solidFill>
                  <a:srgbClr val="FFD9A7"/>
                </a:solidFill>
              </a:rPr>
              <a:t>p_paid</a:t>
            </a:r>
            <a:r>
              <a:rPr lang="en-US" b="1" dirty="0">
                <a:solidFill>
                  <a:srgbClr val="FFD9A7"/>
                </a:solidFill>
              </a:rPr>
              <a:t>, </a:t>
            </a:r>
            <a:r>
              <a:rPr lang="en-US" b="1" dirty="0" err="1">
                <a:solidFill>
                  <a:srgbClr val="FFD9A7"/>
                </a:solidFill>
              </a:rPr>
              <a:t>p_purchasetype</a:t>
            </a:r>
            <a:endParaRPr lang="en-US" b="1" dirty="0">
              <a:solidFill>
                <a:srgbClr val="FFD9A7"/>
              </a:solidFill>
            </a:endParaRPr>
          </a:p>
          <a:p>
            <a:pPr marL="285750" indent="-285750">
              <a:buFont typeface="Arial" panose="020B0604020202020204" pitchFamily="34" charset="0"/>
              <a:buChar char="•"/>
            </a:pPr>
            <a:r>
              <a:rPr lang="en-US" b="1" dirty="0">
                <a:solidFill>
                  <a:srgbClr val="FFFF00"/>
                </a:solidFill>
              </a:rPr>
              <a:t>MOVIE</a:t>
            </a:r>
          </a:p>
          <a:p>
            <a:pPr marL="742950" lvl="1" indent="-285750">
              <a:buFont typeface="Arial" panose="020B0604020202020204" pitchFamily="34" charset="0"/>
              <a:buChar char="•"/>
            </a:pPr>
            <a:r>
              <a:rPr lang="en-US" b="1" dirty="0" err="1">
                <a:solidFill>
                  <a:srgbClr val="FFFF89"/>
                </a:solidFill>
              </a:rPr>
              <a:t>m_title</a:t>
            </a:r>
            <a:r>
              <a:rPr lang="en-US" b="1" dirty="0">
                <a:solidFill>
                  <a:srgbClr val="FFFF89"/>
                </a:solidFill>
              </a:rPr>
              <a:t>, </a:t>
            </a:r>
            <a:r>
              <a:rPr lang="en-US" b="1" dirty="0" err="1">
                <a:solidFill>
                  <a:srgbClr val="FFFF89"/>
                </a:solidFill>
              </a:rPr>
              <a:t>m_year</a:t>
            </a:r>
            <a:r>
              <a:rPr lang="en-US" b="1" dirty="0">
                <a:solidFill>
                  <a:srgbClr val="FFFF89"/>
                </a:solidFill>
              </a:rPr>
              <a:t>, </a:t>
            </a:r>
            <a:r>
              <a:rPr lang="en-US" b="1" dirty="0" err="1">
                <a:solidFill>
                  <a:srgbClr val="FFFF89"/>
                </a:solidFill>
              </a:rPr>
              <a:t>m_genre</a:t>
            </a:r>
            <a:r>
              <a:rPr lang="en-US" b="1" dirty="0">
                <a:solidFill>
                  <a:srgbClr val="FFFF89"/>
                </a:solidFill>
              </a:rPr>
              <a:t>, </a:t>
            </a:r>
            <a:r>
              <a:rPr lang="en-US" b="1" dirty="0" err="1">
                <a:solidFill>
                  <a:srgbClr val="FFFF89"/>
                </a:solidFill>
              </a:rPr>
              <a:t>m_score</a:t>
            </a:r>
            <a:r>
              <a:rPr lang="en-US" b="1" dirty="0">
                <a:solidFill>
                  <a:srgbClr val="FFFF89"/>
                </a:solidFill>
              </a:rPr>
              <a:t>, </a:t>
            </a:r>
            <a:r>
              <a:rPr lang="en-US" b="1" dirty="0" err="1">
                <a:solidFill>
                  <a:srgbClr val="FFFF89"/>
                </a:solidFill>
              </a:rPr>
              <a:t>m_producer</a:t>
            </a:r>
            <a:r>
              <a:rPr lang="en-US" b="1" dirty="0">
                <a:solidFill>
                  <a:srgbClr val="FFFF89"/>
                </a:solidFill>
              </a:rPr>
              <a:t>, </a:t>
            </a:r>
            <a:r>
              <a:rPr lang="en-US" b="1" dirty="0" err="1">
                <a:solidFill>
                  <a:srgbClr val="FFFF89"/>
                </a:solidFill>
              </a:rPr>
              <a:t>m_studios</a:t>
            </a:r>
            <a:r>
              <a:rPr lang="en-US" b="1" dirty="0">
                <a:solidFill>
                  <a:srgbClr val="FFFF89"/>
                </a:solidFill>
              </a:rPr>
              <a:t>, </a:t>
            </a:r>
            <a:r>
              <a:rPr lang="en-US" b="1" dirty="0" err="1">
                <a:solidFill>
                  <a:srgbClr val="FFFF89"/>
                </a:solidFill>
              </a:rPr>
              <a:t>m_country</a:t>
            </a:r>
            <a:r>
              <a:rPr lang="en-US" b="1" dirty="0">
                <a:solidFill>
                  <a:srgbClr val="FFFF89"/>
                </a:solidFill>
              </a:rPr>
              <a:t>, </a:t>
            </a:r>
            <a:r>
              <a:rPr lang="en-US" b="1" dirty="0" err="1">
                <a:solidFill>
                  <a:srgbClr val="FFFF89"/>
                </a:solidFill>
              </a:rPr>
              <a:t>m_description</a:t>
            </a:r>
            <a:r>
              <a:rPr lang="en-US" b="1" dirty="0">
                <a:solidFill>
                  <a:srgbClr val="FFFF89"/>
                </a:solidFill>
              </a:rPr>
              <a:t>, </a:t>
            </a:r>
            <a:r>
              <a:rPr lang="en-US" b="1" dirty="0" err="1">
                <a:solidFill>
                  <a:srgbClr val="FFFF89"/>
                </a:solidFill>
              </a:rPr>
              <a:t>m_actors</a:t>
            </a:r>
            <a:r>
              <a:rPr lang="en-US" b="1" dirty="0">
                <a:solidFill>
                  <a:srgbClr val="FFFF89"/>
                </a:solidFill>
              </a:rPr>
              <a:t>, </a:t>
            </a:r>
            <a:r>
              <a:rPr lang="en-US" b="1" dirty="0" err="1">
                <a:solidFill>
                  <a:srgbClr val="FFFF89"/>
                </a:solidFill>
              </a:rPr>
              <a:t>m_type</a:t>
            </a:r>
            <a:r>
              <a:rPr lang="en-US" b="1" dirty="0">
                <a:solidFill>
                  <a:srgbClr val="FFFF89"/>
                </a:solidFill>
              </a:rPr>
              <a:t>, </a:t>
            </a:r>
            <a:r>
              <a:rPr lang="en-US" b="1" dirty="0" err="1">
                <a:solidFill>
                  <a:srgbClr val="FFFF89"/>
                </a:solidFill>
              </a:rPr>
              <a:t>m_rating</a:t>
            </a:r>
            <a:r>
              <a:rPr lang="en-US" b="1" dirty="0">
                <a:solidFill>
                  <a:srgbClr val="FFFF89"/>
                </a:solidFill>
              </a:rPr>
              <a:t>, </a:t>
            </a:r>
            <a:r>
              <a:rPr lang="en-US" b="1" dirty="0" err="1">
                <a:solidFill>
                  <a:srgbClr val="FFFF89"/>
                </a:solidFill>
              </a:rPr>
              <a:t>m_nominations</a:t>
            </a:r>
            <a:r>
              <a:rPr lang="en-US" b="1" dirty="0">
                <a:solidFill>
                  <a:srgbClr val="FFFF89"/>
                </a:solidFill>
              </a:rPr>
              <a:t>, </a:t>
            </a:r>
            <a:r>
              <a:rPr lang="en-US" b="1" dirty="0" err="1">
                <a:solidFill>
                  <a:srgbClr val="FFFF89"/>
                </a:solidFill>
              </a:rPr>
              <a:t>m_language</a:t>
            </a:r>
            <a:r>
              <a:rPr lang="en-US" b="1" dirty="0">
                <a:solidFill>
                  <a:srgbClr val="FFFF89"/>
                </a:solidFill>
              </a:rPr>
              <a:t>, </a:t>
            </a:r>
            <a:r>
              <a:rPr lang="en-US" b="1" dirty="0" err="1">
                <a:solidFill>
                  <a:srgbClr val="FFFF89"/>
                </a:solidFill>
              </a:rPr>
              <a:t>m_daterel</a:t>
            </a:r>
            <a:r>
              <a:rPr lang="en-US" b="1" dirty="0">
                <a:solidFill>
                  <a:srgbClr val="FFFF89"/>
                </a:solidFill>
              </a:rPr>
              <a:t>, </a:t>
            </a:r>
            <a:r>
              <a:rPr lang="en-US" b="1" dirty="0" err="1">
                <a:solidFill>
                  <a:srgbClr val="FFFF89"/>
                </a:solidFill>
              </a:rPr>
              <a:t>m_length</a:t>
            </a:r>
            <a:r>
              <a:rPr lang="en-US" b="1" dirty="0">
                <a:solidFill>
                  <a:srgbClr val="FFFF89"/>
                </a:solidFill>
              </a:rPr>
              <a:t>, </a:t>
            </a:r>
            <a:r>
              <a:rPr lang="en-US" b="1" dirty="0" err="1">
                <a:solidFill>
                  <a:srgbClr val="FFFF89"/>
                </a:solidFill>
              </a:rPr>
              <a:t>m_strkav</a:t>
            </a:r>
            <a:r>
              <a:rPr lang="en-US" b="1" dirty="0">
                <a:solidFill>
                  <a:srgbClr val="FFFF89"/>
                </a:solidFill>
              </a:rPr>
              <a:t>, </a:t>
            </a:r>
            <a:r>
              <a:rPr lang="en-US" b="1" dirty="0" err="1">
                <a:solidFill>
                  <a:srgbClr val="FFFF89"/>
                </a:solidFill>
              </a:rPr>
              <a:t>m_color</a:t>
            </a:r>
            <a:r>
              <a:rPr lang="en-US" b="1" dirty="0">
                <a:solidFill>
                  <a:srgbClr val="FFFF89"/>
                </a:solidFill>
              </a:rPr>
              <a:t>, </a:t>
            </a:r>
            <a:r>
              <a:rPr lang="en-US" b="1" dirty="0" err="1">
                <a:solidFill>
                  <a:srgbClr val="FFFF89"/>
                </a:solidFill>
              </a:rPr>
              <a:t>m_prevav</a:t>
            </a:r>
            <a:endParaRPr lang="en-US" b="1" dirty="0">
              <a:solidFill>
                <a:srgbClr val="FFFF89"/>
              </a:solidFill>
            </a:endParaRPr>
          </a:p>
          <a:p>
            <a:pPr marL="285750" indent="-285750">
              <a:buFont typeface="Arial" panose="020B0604020202020204" pitchFamily="34" charset="0"/>
              <a:buChar char="•"/>
            </a:pPr>
            <a:r>
              <a:rPr lang="en-US" b="1" dirty="0">
                <a:solidFill>
                  <a:srgbClr val="00FF00"/>
                </a:solidFill>
              </a:rPr>
              <a:t>WISHLIST</a:t>
            </a:r>
          </a:p>
          <a:p>
            <a:pPr marL="742950" lvl="1" indent="-285750">
              <a:buFont typeface="Arial" panose="020B0604020202020204" pitchFamily="34" charset="0"/>
              <a:buChar char="•"/>
            </a:pPr>
            <a:r>
              <a:rPr lang="en-US" b="1" dirty="0" err="1">
                <a:solidFill>
                  <a:srgbClr val="8BFF8B"/>
                </a:solidFill>
              </a:rPr>
              <a:t>w_username</a:t>
            </a:r>
            <a:r>
              <a:rPr lang="en-US" b="1" dirty="0">
                <a:solidFill>
                  <a:srgbClr val="8BFF8B"/>
                </a:solidFill>
              </a:rPr>
              <a:t>, </a:t>
            </a:r>
            <a:r>
              <a:rPr lang="en-US" b="1" dirty="0" err="1">
                <a:solidFill>
                  <a:srgbClr val="8BFF8B"/>
                </a:solidFill>
              </a:rPr>
              <a:t>w_title</a:t>
            </a:r>
            <a:r>
              <a:rPr lang="en-US" b="1" dirty="0">
                <a:solidFill>
                  <a:srgbClr val="8BFF8B"/>
                </a:solidFill>
              </a:rPr>
              <a:t>, </a:t>
            </a:r>
            <a:r>
              <a:rPr lang="en-US" b="1" dirty="0" err="1">
                <a:solidFill>
                  <a:srgbClr val="8BFF8B"/>
                </a:solidFill>
              </a:rPr>
              <a:t>w_year</a:t>
            </a:r>
            <a:r>
              <a:rPr lang="en-US" b="1" dirty="0">
                <a:solidFill>
                  <a:srgbClr val="8BFF8B"/>
                </a:solidFill>
              </a:rPr>
              <a:t>, </a:t>
            </a:r>
            <a:r>
              <a:rPr lang="en-US" b="1" dirty="0" err="1">
                <a:solidFill>
                  <a:srgbClr val="8BFF8B"/>
                </a:solidFill>
              </a:rPr>
              <a:t>w_genre</a:t>
            </a:r>
            <a:r>
              <a:rPr lang="en-US" b="1" dirty="0">
                <a:solidFill>
                  <a:srgbClr val="8BFF8B"/>
                </a:solidFill>
              </a:rPr>
              <a:t>, </a:t>
            </a:r>
            <a:r>
              <a:rPr lang="en-US" b="1" dirty="0" err="1">
                <a:solidFill>
                  <a:srgbClr val="8BFF8B"/>
                </a:solidFill>
              </a:rPr>
              <a:t>w_score</a:t>
            </a:r>
            <a:r>
              <a:rPr lang="en-US" b="1" dirty="0">
                <a:solidFill>
                  <a:srgbClr val="8BFF8B"/>
                </a:solidFill>
              </a:rPr>
              <a:t>, </a:t>
            </a:r>
            <a:r>
              <a:rPr lang="en-US" b="1" dirty="0" err="1">
                <a:solidFill>
                  <a:srgbClr val="8BFF8B"/>
                </a:solidFill>
              </a:rPr>
              <a:t>w_producer</a:t>
            </a:r>
            <a:r>
              <a:rPr lang="en-US" b="1" dirty="0">
                <a:solidFill>
                  <a:srgbClr val="8BFF8B"/>
                </a:solidFill>
              </a:rPr>
              <a:t>, </a:t>
            </a:r>
            <a:r>
              <a:rPr lang="en-US" b="1" dirty="0" err="1">
                <a:solidFill>
                  <a:srgbClr val="8BFF8B"/>
                </a:solidFill>
              </a:rPr>
              <a:t>w_studios</a:t>
            </a:r>
            <a:r>
              <a:rPr lang="en-US" b="1" dirty="0">
                <a:solidFill>
                  <a:srgbClr val="8BFF8B"/>
                </a:solidFill>
              </a:rPr>
              <a:t>, </a:t>
            </a:r>
            <a:r>
              <a:rPr lang="en-US" b="1" dirty="0" err="1">
                <a:solidFill>
                  <a:srgbClr val="8BFF8B"/>
                </a:solidFill>
              </a:rPr>
              <a:t>w_country</a:t>
            </a:r>
            <a:r>
              <a:rPr lang="en-US" b="1" dirty="0">
                <a:solidFill>
                  <a:srgbClr val="8BFF8B"/>
                </a:solidFill>
              </a:rPr>
              <a:t>, </a:t>
            </a:r>
            <a:r>
              <a:rPr lang="en-US" b="1" dirty="0" err="1">
                <a:solidFill>
                  <a:srgbClr val="8BFF8B"/>
                </a:solidFill>
              </a:rPr>
              <a:t>w_description</a:t>
            </a:r>
            <a:endParaRPr lang="en-US" b="1" dirty="0">
              <a:solidFill>
                <a:srgbClr val="8BFF8B"/>
              </a:solidFill>
            </a:endParaRPr>
          </a:p>
          <a:p>
            <a:pPr marL="285750" indent="-285750">
              <a:buFont typeface="Arial" panose="020B0604020202020204" pitchFamily="34" charset="0"/>
              <a:buChar char="•"/>
            </a:pPr>
            <a:r>
              <a:rPr lang="en-US" b="1" dirty="0">
                <a:solidFill>
                  <a:srgbClr val="00FFFF"/>
                </a:solidFill>
              </a:rPr>
              <a:t>WATCHED</a:t>
            </a:r>
          </a:p>
          <a:p>
            <a:pPr marL="742950" lvl="1" indent="-285750">
              <a:buFont typeface="Arial" panose="020B0604020202020204" pitchFamily="34" charset="0"/>
              <a:buChar char="•"/>
            </a:pPr>
            <a:r>
              <a:rPr lang="en-US" b="1" dirty="0" err="1">
                <a:solidFill>
                  <a:srgbClr val="9BFFFF"/>
                </a:solidFill>
              </a:rPr>
              <a:t>x_username</a:t>
            </a:r>
            <a:r>
              <a:rPr lang="en-US" b="1" dirty="0">
                <a:solidFill>
                  <a:srgbClr val="9BFFFF"/>
                </a:solidFill>
              </a:rPr>
              <a:t>, </a:t>
            </a:r>
            <a:r>
              <a:rPr lang="en-US" b="1" dirty="0" err="1">
                <a:solidFill>
                  <a:srgbClr val="9BFFFF"/>
                </a:solidFill>
              </a:rPr>
              <a:t>x_title</a:t>
            </a:r>
            <a:r>
              <a:rPr lang="en-US" b="1" dirty="0">
                <a:solidFill>
                  <a:srgbClr val="9BFFFF"/>
                </a:solidFill>
              </a:rPr>
              <a:t>, </a:t>
            </a:r>
            <a:r>
              <a:rPr lang="en-US" b="1" dirty="0" err="1">
                <a:solidFill>
                  <a:srgbClr val="9BFFFF"/>
                </a:solidFill>
              </a:rPr>
              <a:t>x_year</a:t>
            </a:r>
            <a:r>
              <a:rPr lang="en-US" b="1" dirty="0">
                <a:solidFill>
                  <a:srgbClr val="9BFFFF"/>
                </a:solidFill>
              </a:rPr>
              <a:t>, </a:t>
            </a:r>
            <a:r>
              <a:rPr lang="en-US" b="1" dirty="0" err="1">
                <a:solidFill>
                  <a:srgbClr val="9BFFFF"/>
                </a:solidFill>
              </a:rPr>
              <a:t>x_genre</a:t>
            </a:r>
            <a:r>
              <a:rPr lang="en-US" b="1" dirty="0">
                <a:solidFill>
                  <a:srgbClr val="9BFFFF"/>
                </a:solidFill>
              </a:rPr>
              <a:t>, </a:t>
            </a:r>
            <a:r>
              <a:rPr lang="en-US" b="1" dirty="0" err="1">
                <a:solidFill>
                  <a:srgbClr val="9BFFFF"/>
                </a:solidFill>
              </a:rPr>
              <a:t>x_score</a:t>
            </a:r>
            <a:r>
              <a:rPr lang="en-US" b="1" dirty="0">
                <a:solidFill>
                  <a:srgbClr val="9BFFFF"/>
                </a:solidFill>
              </a:rPr>
              <a:t>, </a:t>
            </a:r>
            <a:r>
              <a:rPr lang="en-US" b="1" dirty="0" err="1">
                <a:solidFill>
                  <a:srgbClr val="9BFFFF"/>
                </a:solidFill>
              </a:rPr>
              <a:t>x_producer</a:t>
            </a:r>
            <a:r>
              <a:rPr lang="en-US" b="1" dirty="0">
                <a:solidFill>
                  <a:srgbClr val="9BFFFF"/>
                </a:solidFill>
              </a:rPr>
              <a:t>, </a:t>
            </a:r>
            <a:r>
              <a:rPr lang="en-US" b="1" dirty="0" err="1">
                <a:solidFill>
                  <a:srgbClr val="9BFFFF"/>
                </a:solidFill>
              </a:rPr>
              <a:t>x_yourscore</a:t>
            </a:r>
            <a:r>
              <a:rPr lang="en-US" b="1" dirty="0">
                <a:solidFill>
                  <a:srgbClr val="9BFFFF"/>
                </a:solidFill>
              </a:rPr>
              <a:t>, </a:t>
            </a:r>
            <a:r>
              <a:rPr lang="en-US" b="1" dirty="0" err="1">
                <a:solidFill>
                  <a:srgbClr val="9BFFFF"/>
                </a:solidFill>
              </a:rPr>
              <a:t>x_studios</a:t>
            </a:r>
            <a:r>
              <a:rPr lang="en-US" b="1" dirty="0">
                <a:solidFill>
                  <a:srgbClr val="9BFFFF"/>
                </a:solidFill>
              </a:rPr>
              <a:t>, </a:t>
            </a:r>
            <a:r>
              <a:rPr lang="en-US" b="1" dirty="0" err="1">
                <a:solidFill>
                  <a:srgbClr val="9BFFFF"/>
                </a:solidFill>
              </a:rPr>
              <a:t>x_actors</a:t>
            </a:r>
            <a:r>
              <a:rPr lang="en-US" b="1" dirty="0">
                <a:solidFill>
                  <a:srgbClr val="9BFFFF"/>
                </a:solidFill>
              </a:rPr>
              <a:t>, </a:t>
            </a:r>
            <a:r>
              <a:rPr lang="en-US" b="1" dirty="0" err="1">
                <a:solidFill>
                  <a:srgbClr val="9BFFFF"/>
                </a:solidFill>
              </a:rPr>
              <a:t>x_type</a:t>
            </a:r>
            <a:r>
              <a:rPr lang="en-US" b="1" dirty="0">
                <a:solidFill>
                  <a:srgbClr val="9BFFFF"/>
                </a:solidFill>
              </a:rPr>
              <a:t>, </a:t>
            </a:r>
            <a:r>
              <a:rPr lang="en-US" b="1" dirty="0" err="1">
                <a:solidFill>
                  <a:srgbClr val="9BFFFF"/>
                </a:solidFill>
              </a:rPr>
              <a:t>x_rating</a:t>
            </a:r>
            <a:r>
              <a:rPr lang="en-US" b="1" dirty="0">
                <a:solidFill>
                  <a:srgbClr val="9BFFFF"/>
                </a:solidFill>
              </a:rPr>
              <a:t>, </a:t>
            </a:r>
            <a:r>
              <a:rPr lang="en-US" b="1" dirty="0" err="1">
                <a:solidFill>
                  <a:srgbClr val="9BFFFF"/>
                </a:solidFill>
              </a:rPr>
              <a:t>x_description</a:t>
            </a:r>
            <a:r>
              <a:rPr lang="en-US" b="1" dirty="0">
                <a:solidFill>
                  <a:srgbClr val="9BFFFF"/>
                </a:solidFill>
              </a:rPr>
              <a:t>, </a:t>
            </a:r>
            <a:r>
              <a:rPr lang="en-US" b="1" dirty="0" err="1">
                <a:solidFill>
                  <a:srgbClr val="9BFFFF"/>
                </a:solidFill>
              </a:rPr>
              <a:t>x_format</a:t>
            </a:r>
            <a:endParaRPr lang="en-US" b="1" dirty="0">
              <a:solidFill>
                <a:srgbClr val="9BFFFF"/>
              </a:solidFill>
            </a:endParaRPr>
          </a:p>
          <a:p>
            <a:pPr marL="285750" indent="-285750">
              <a:buFont typeface="Arial" panose="020B0604020202020204" pitchFamily="34" charset="0"/>
              <a:buChar char="•"/>
            </a:pPr>
            <a:r>
              <a:rPr lang="en-US" b="1" dirty="0">
                <a:solidFill>
                  <a:srgbClr val="8989FF"/>
                </a:solidFill>
              </a:rPr>
              <a:t>SCORE</a:t>
            </a:r>
          </a:p>
          <a:p>
            <a:pPr marL="742950" lvl="1" indent="-285750">
              <a:buFont typeface="Arial" panose="020B0604020202020204" pitchFamily="34" charset="0"/>
              <a:buChar char="•"/>
            </a:pPr>
            <a:r>
              <a:rPr lang="en-US" b="1" dirty="0" err="1">
                <a:solidFill>
                  <a:srgbClr val="C1C1FF"/>
                </a:solidFill>
              </a:rPr>
              <a:t>s_username</a:t>
            </a:r>
            <a:r>
              <a:rPr lang="en-US" b="1" dirty="0">
                <a:solidFill>
                  <a:srgbClr val="C1C1FF"/>
                </a:solidFill>
              </a:rPr>
              <a:t>, </a:t>
            </a:r>
            <a:r>
              <a:rPr lang="en-US" b="1" dirty="0" err="1">
                <a:solidFill>
                  <a:srgbClr val="C1C1FF"/>
                </a:solidFill>
              </a:rPr>
              <a:t>s_title</a:t>
            </a:r>
            <a:r>
              <a:rPr lang="en-US" b="1" dirty="0">
                <a:solidFill>
                  <a:srgbClr val="C1C1FF"/>
                </a:solidFill>
              </a:rPr>
              <a:t>, </a:t>
            </a:r>
            <a:r>
              <a:rPr lang="en-US" b="1" dirty="0" err="1">
                <a:solidFill>
                  <a:srgbClr val="C1C1FF"/>
                </a:solidFill>
              </a:rPr>
              <a:t>s_year</a:t>
            </a:r>
            <a:r>
              <a:rPr lang="en-US" b="1" dirty="0">
                <a:solidFill>
                  <a:srgbClr val="C1C1FF"/>
                </a:solidFill>
              </a:rPr>
              <a:t>, </a:t>
            </a:r>
            <a:r>
              <a:rPr lang="en-US" b="1" dirty="0" err="1">
                <a:solidFill>
                  <a:srgbClr val="C1C1FF"/>
                </a:solidFill>
              </a:rPr>
              <a:t>s_genre</a:t>
            </a:r>
            <a:r>
              <a:rPr lang="en-US" b="1" dirty="0">
                <a:solidFill>
                  <a:srgbClr val="C1C1FF"/>
                </a:solidFill>
              </a:rPr>
              <a:t>, </a:t>
            </a:r>
            <a:r>
              <a:rPr lang="en-US" b="1" dirty="0" err="1">
                <a:solidFill>
                  <a:srgbClr val="C1C1FF"/>
                </a:solidFill>
              </a:rPr>
              <a:t>s_score</a:t>
            </a:r>
            <a:r>
              <a:rPr lang="en-US" b="1" dirty="0">
                <a:solidFill>
                  <a:srgbClr val="C1C1FF"/>
                </a:solidFill>
              </a:rPr>
              <a:t>, </a:t>
            </a:r>
            <a:r>
              <a:rPr lang="en-US" b="1" dirty="0" err="1">
                <a:solidFill>
                  <a:srgbClr val="C1C1FF"/>
                </a:solidFill>
              </a:rPr>
              <a:t>s_studios</a:t>
            </a:r>
            <a:r>
              <a:rPr lang="en-US" b="1" dirty="0">
                <a:solidFill>
                  <a:srgbClr val="C1C1FF"/>
                </a:solidFill>
              </a:rPr>
              <a:t>, </a:t>
            </a:r>
            <a:r>
              <a:rPr lang="en-US" b="1" dirty="0" err="1">
                <a:solidFill>
                  <a:srgbClr val="C1C1FF"/>
                </a:solidFill>
              </a:rPr>
              <a:t>s_yourscore</a:t>
            </a:r>
            <a:r>
              <a:rPr lang="en-US" b="1" dirty="0">
                <a:solidFill>
                  <a:srgbClr val="C1C1FF"/>
                </a:solidFill>
              </a:rPr>
              <a:t>, </a:t>
            </a:r>
            <a:r>
              <a:rPr lang="en-US" b="1" dirty="0" err="1">
                <a:solidFill>
                  <a:srgbClr val="C1C1FF"/>
                </a:solidFill>
              </a:rPr>
              <a:t>s_rtscore</a:t>
            </a:r>
            <a:r>
              <a:rPr lang="en-US" b="1" dirty="0">
                <a:solidFill>
                  <a:srgbClr val="C1C1FF"/>
                </a:solidFill>
              </a:rPr>
              <a:t>, </a:t>
            </a:r>
            <a:r>
              <a:rPr lang="en-US" b="1" dirty="0" err="1">
                <a:solidFill>
                  <a:srgbClr val="C1C1FF"/>
                </a:solidFill>
              </a:rPr>
              <a:t>s_imdbscore</a:t>
            </a:r>
            <a:endParaRPr lang="en-US" b="1" dirty="0">
              <a:solidFill>
                <a:srgbClr val="C1C1FF"/>
              </a:solidFill>
            </a:endParaRPr>
          </a:p>
          <a:p>
            <a:pPr marL="285750" indent="-285750">
              <a:buFont typeface="Arial" panose="020B0604020202020204" pitchFamily="34" charset="0"/>
              <a:buChar char="•"/>
            </a:pPr>
            <a:r>
              <a:rPr lang="en-US" b="1" dirty="0">
                <a:solidFill>
                  <a:srgbClr val="C681FF"/>
                </a:solidFill>
              </a:rPr>
              <a:t>HOTMOVIES</a:t>
            </a:r>
          </a:p>
          <a:p>
            <a:pPr marL="742950" lvl="1" indent="-285750">
              <a:buFont typeface="Arial" panose="020B0604020202020204" pitchFamily="34" charset="0"/>
              <a:buChar char="•"/>
            </a:pPr>
            <a:r>
              <a:rPr lang="en-US" b="1" dirty="0" err="1">
                <a:solidFill>
                  <a:srgbClr val="E1BDFF"/>
                </a:solidFill>
              </a:rPr>
              <a:t>h_title</a:t>
            </a:r>
            <a:r>
              <a:rPr lang="en-US" b="1" dirty="0">
                <a:solidFill>
                  <a:srgbClr val="E1BDFF"/>
                </a:solidFill>
              </a:rPr>
              <a:t>, </a:t>
            </a:r>
            <a:r>
              <a:rPr lang="en-US" b="1" dirty="0" err="1">
                <a:solidFill>
                  <a:srgbClr val="E1BDFF"/>
                </a:solidFill>
              </a:rPr>
              <a:t>h_year</a:t>
            </a:r>
            <a:r>
              <a:rPr lang="en-US" b="1" dirty="0">
                <a:solidFill>
                  <a:srgbClr val="E1BDFF"/>
                </a:solidFill>
              </a:rPr>
              <a:t>, </a:t>
            </a:r>
            <a:r>
              <a:rPr lang="en-US" b="1" dirty="0" err="1">
                <a:solidFill>
                  <a:srgbClr val="E1BDFF"/>
                </a:solidFill>
              </a:rPr>
              <a:t>h_genre</a:t>
            </a:r>
            <a:r>
              <a:rPr lang="en-US" b="1" dirty="0">
                <a:solidFill>
                  <a:srgbClr val="E1BDFF"/>
                </a:solidFill>
              </a:rPr>
              <a:t>, </a:t>
            </a:r>
            <a:r>
              <a:rPr lang="en-US" b="1" dirty="0" err="1">
                <a:solidFill>
                  <a:srgbClr val="E1BDFF"/>
                </a:solidFill>
              </a:rPr>
              <a:t>h_studios</a:t>
            </a:r>
            <a:endParaRPr lang="en-US" b="1" dirty="0">
              <a:solidFill>
                <a:srgbClr val="E1BDFF"/>
              </a:solidFill>
            </a:endParaRPr>
          </a:p>
          <a:p>
            <a:pPr marL="285750" indent="-285750">
              <a:buFont typeface="Arial" panose="020B0604020202020204" pitchFamily="34" charset="0"/>
              <a:buChar char="•"/>
            </a:pPr>
            <a:r>
              <a:rPr lang="en-US" b="1" dirty="0">
                <a:solidFill>
                  <a:schemeClr val="bg1">
                    <a:lumMod val="75000"/>
                  </a:schemeClr>
                </a:solidFill>
              </a:rPr>
              <a:t>ACTORS</a:t>
            </a:r>
          </a:p>
          <a:p>
            <a:pPr marL="742950" lvl="1" indent="-285750">
              <a:buFont typeface="Arial" panose="020B0604020202020204" pitchFamily="34" charset="0"/>
              <a:buChar char="•"/>
            </a:pPr>
            <a:r>
              <a:rPr lang="en-US" b="1" dirty="0" err="1">
                <a:solidFill>
                  <a:schemeClr val="bg1"/>
                </a:solidFill>
              </a:rPr>
              <a:t>a_actors</a:t>
            </a:r>
            <a:r>
              <a:rPr lang="en-US" b="1" dirty="0">
                <a:solidFill>
                  <a:schemeClr val="bg1"/>
                </a:solidFill>
              </a:rPr>
              <a:t>, </a:t>
            </a:r>
            <a:r>
              <a:rPr lang="en-US" b="1" dirty="0" err="1">
                <a:solidFill>
                  <a:schemeClr val="bg1"/>
                </a:solidFill>
              </a:rPr>
              <a:t>a_titles</a:t>
            </a:r>
            <a:r>
              <a:rPr lang="en-US" b="1" dirty="0">
                <a:solidFill>
                  <a:schemeClr val="bg1"/>
                </a:solidFill>
              </a:rPr>
              <a:t>, </a:t>
            </a:r>
            <a:r>
              <a:rPr lang="en-US" b="1" dirty="0" err="1">
                <a:solidFill>
                  <a:schemeClr val="bg1"/>
                </a:solidFill>
              </a:rPr>
              <a:t>a_birthdate</a:t>
            </a:r>
            <a:r>
              <a:rPr lang="en-US" b="1" dirty="0">
                <a:solidFill>
                  <a:schemeClr val="bg1"/>
                </a:solidFill>
              </a:rPr>
              <a:t>, </a:t>
            </a:r>
            <a:r>
              <a:rPr lang="en-US" b="1" dirty="0" err="1">
                <a:solidFill>
                  <a:schemeClr val="bg1"/>
                </a:solidFill>
              </a:rPr>
              <a:t>a_birthloc</a:t>
            </a:r>
            <a:r>
              <a:rPr lang="en-US" b="1" dirty="0">
                <a:solidFill>
                  <a:schemeClr val="bg1"/>
                </a:solidFill>
              </a:rPr>
              <a:t>, </a:t>
            </a:r>
            <a:r>
              <a:rPr lang="en-US" b="1" dirty="0" err="1">
                <a:solidFill>
                  <a:schemeClr val="bg1"/>
                </a:solidFill>
              </a:rPr>
              <a:t>a_death</a:t>
            </a:r>
            <a:r>
              <a:rPr lang="en-US" b="1" dirty="0">
                <a:solidFill>
                  <a:schemeClr val="bg1"/>
                </a:solidFill>
              </a:rPr>
              <a:t>, </a:t>
            </a:r>
            <a:r>
              <a:rPr lang="en-US" b="1" dirty="0" err="1">
                <a:solidFill>
                  <a:schemeClr val="bg1"/>
                </a:solidFill>
              </a:rPr>
              <a:t>a_deathloc</a:t>
            </a:r>
            <a:endParaRPr lang="en-US" b="1" dirty="0">
              <a:solidFill>
                <a:schemeClr val="bg1"/>
              </a:solidFill>
            </a:endParaRPr>
          </a:p>
        </p:txBody>
      </p:sp>
    </p:spTree>
    <p:extLst>
      <p:ext uri="{BB962C8B-B14F-4D97-AF65-F5344CB8AC3E}">
        <p14:creationId xmlns:p14="http://schemas.microsoft.com/office/powerpoint/2010/main" val="294493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0C9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88B-2585-4FB1-937A-02BADD5A5A6C}"/>
              </a:ext>
            </a:extLst>
          </p:cNvPr>
          <p:cNvSpPr>
            <a:spLocks noGrp="1"/>
          </p:cNvSpPr>
          <p:nvPr>
            <p:ph type="title"/>
          </p:nvPr>
        </p:nvSpPr>
        <p:spPr>
          <a:xfrm>
            <a:off x="838200" y="0"/>
            <a:ext cx="10515600" cy="1325563"/>
          </a:xfrm>
        </p:spPr>
        <p:txBody>
          <a:bodyPr/>
          <a:lstStyle/>
          <a:p>
            <a:pPr algn="ctr"/>
            <a:r>
              <a:rPr lang="en-US" b="1" dirty="0">
                <a:solidFill>
                  <a:srgbClr val="FF00FF"/>
                </a:solidFill>
              </a:rPr>
              <a:t>DEFINITIONS</a:t>
            </a:r>
          </a:p>
        </p:txBody>
      </p:sp>
      <p:sp>
        <p:nvSpPr>
          <p:cNvPr id="5" name="TextBox 4">
            <a:extLst>
              <a:ext uri="{FF2B5EF4-FFF2-40B4-BE49-F238E27FC236}">
                <a16:creationId xmlns:a16="http://schemas.microsoft.com/office/drawing/2014/main" id="{21A3F105-D84F-43E5-946B-0D041B2D86BB}"/>
              </a:ext>
            </a:extLst>
          </p:cNvPr>
          <p:cNvSpPr txBox="1"/>
          <p:nvPr/>
        </p:nvSpPr>
        <p:spPr>
          <a:xfrm>
            <a:off x="82826" y="867086"/>
            <a:ext cx="12026348" cy="5324535"/>
          </a:xfrm>
          <a:prstGeom prst="rect">
            <a:avLst/>
          </a:prstGeom>
          <a:noFill/>
        </p:spPr>
        <p:txBody>
          <a:bodyPr wrap="square" rtlCol="0">
            <a:spAutoFit/>
          </a:bodyPr>
          <a:lstStyle/>
          <a:p>
            <a:endParaRPr lang="en-US" sz="2800" dirty="0">
              <a:solidFill>
                <a:schemeClr val="bg1"/>
              </a:solidFill>
            </a:endParaRPr>
          </a:p>
          <a:p>
            <a:pPr marL="285750" indent="-285750">
              <a:buFont typeface="Arial" panose="020B0604020202020204" pitchFamily="34" charset="0"/>
              <a:buChar char="•"/>
            </a:pPr>
            <a:r>
              <a:rPr lang="en-US" sz="2400" dirty="0">
                <a:solidFill>
                  <a:srgbClr val="FF0000"/>
                </a:solidFill>
              </a:rPr>
              <a:t>User – essentially the account of the user for authentication purposes.</a:t>
            </a:r>
          </a:p>
          <a:p>
            <a:pPr marL="285750" indent="-285750">
              <a:buFont typeface="Arial" panose="020B0604020202020204" pitchFamily="34" charset="0"/>
              <a:buChar char="•"/>
            </a:pPr>
            <a:r>
              <a:rPr lang="en-US" sz="2400" dirty="0">
                <a:solidFill>
                  <a:srgbClr val="FF8000"/>
                </a:solidFill>
              </a:rPr>
              <a:t>Movies – the massive repository containing information of the many films that have been brought out into existence. You can add new or rediscovered films to the database as well.</a:t>
            </a:r>
          </a:p>
          <a:p>
            <a:pPr marL="285750" indent="-285750">
              <a:buFont typeface="Arial" panose="020B0604020202020204" pitchFamily="34" charset="0"/>
              <a:buChar char="•"/>
            </a:pPr>
            <a:r>
              <a:rPr lang="en-US" sz="2400" dirty="0">
                <a:solidFill>
                  <a:srgbClr val="FFFF00"/>
                </a:solidFill>
              </a:rPr>
              <a:t>Purchases – option to view purchases that have been made on your account. Also includes feature to purchase a film.</a:t>
            </a:r>
          </a:p>
          <a:p>
            <a:pPr marL="285750" indent="-285750">
              <a:buFont typeface="Arial" panose="020B0604020202020204" pitchFamily="34" charset="0"/>
              <a:buChar char="•"/>
            </a:pPr>
            <a:r>
              <a:rPr lang="en-US" sz="2400" dirty="0">
                <a:solidFill>
                  <a:srgbClr val="00FF00"/>
                </a:solidFill>
              </a:rPr>
              <a:t>Wishlist – personalized list of films you haven’t seen but wish to see.</a:t>
            </a:r>
          </a:p>
          <a:p>
            <a:pPr marL="285750" indent="-285750">
              <a:buFont typeface="Arial" panose="020B0604020202020204" pitchFamily="34" charset="0"/>
              <a:buChar char="•"/>
            </a:pPr>
            <a:r>
              <a:rPr lang="en-US" sz="2400" dirty="0">
                <a:solidFill>
                  <a:srgbClr val="00FFFF"/>
                </a:solidFill>
              </a:rPr>
              <a:t>Score – repository containing film titles and the scores they have received through score reception databases like Rotten Tomatoes or IMBD. You can also add your own personalized score.</a:t>
            </a:r>
          </a:p>
          <a:p>
            <a:pPr marL="285750" indent="-285750">
              <a:buFont typeface="Arial" panose="020B0604020202020204" pitchFamily="34" charset="0"/>
              <a:buChar char="•"/>
            </a:pPr>
            <a:r>
              <a:rPr lang="en-US" sz="2400" dirty="0">
                <a:solidFill>
                  <a:srgbClr val="8989FF"/>
                </a:solidFill>
              </a:rPr>
              <a:t>Watched – personalized list of films you have already watched and/or own.</a:t>
            </a:r>
          </a:p>
          <a:p>
            <a:pPr marL="285750" indent="-285750">
              <a:buFont typeface="Arial" panose="020B0604020202020204" pitchFamily="34" charset="0"/>
              <a:buChar char="•"/>
            </a:pPr>
            <a:r>
              <a:rPr lang="en-US" sz="2400" dirty="0">
                <a:solidFill>
                  <a:srgbClr val="C681FF"/>
                </a:solidFill>
              </a:rPr>
              <a:t>Hotlist – sub list of Movies repository containing only the movies that are trending.</a:t>
            </a:r>
          </a:p>
          <a:p>
            <a:pPr marL="285750" indent="-285750">
              <a:buFont typeface="Arial" panose="020B0604020202020204" pitchFamily="34" charset="0"/>
              <a:buChar char="•"/>
            </a:pPr>
            <a:r>
              <a:rPr lang="en-US" sz="2400" dirty="0">
                <a:solidFill>
                  <a:schemeClr val="bg1"/>
                </a:solidFill>
              </a:rPr>
              <a:t>Actors – list of actors who participated in movies listed in the database and includes small facts about their life (i.e., birth and death).</a:t>
            </a:r>
          </a:p>
        </p:txBody>
      </p:sp>
    </p:spTree>
    <p:extLst>
      <p:ext uri="{BB962C8B-B14F-4D97-AF65-F5344CB8AC3E}">
        <p14:creationId xmlns:p14="http://schemas.microsoft.com/office/powerpoint/2010/main" val="204475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1017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MOVIE DATABASE COLLECTION</vt:lpstr>
      <vt:lpstr>SYSTEM DESCRIPTION</vt:lpstr>
      <vt:lpstr>IMPLEMENTATION</vt:lpstr>
      <vt:lpstr>USER-CASE DIAGRAM INTERACTIONS</vt:lpstr>
      <vt:lpstr>UML USE-CASE DIAGRAM</vt:lpstr>
      <vt:lpstr>E/R DIAGRAM</vt:lpstr>
      <vt:lpstr>RELATIONAL SCHEMA</vt:lpstr>
      <vt:lpstr>RELATIONAL SCHEMA (Continued)</vt:lpstr>
      <vt:lpstr>DEFINITIONS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DATABASE COLLECTION</dc:title>
  <dc:creator>Baudelio Perez</dc:creator>
  <cp:lastModifiedBy>Baudelio Perez</cp:lastModifiedBy>
  <cp:revision>31</cp:revision>
  <dcterms:created xsi:type="dcterms:W3CDTF">2020-10-20T09:40:27Z</dcterms:created>
  <dcterms:modified xsi:type="dcterms:W3CDTF">2020-12-09T11:20:45Z</dcterms:modified>
</cp:coreProperties>
</file>