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3F22AD0-FD51-474A-8AE7-96690FA9CA8F}">
  <a:tblStyle styleId="{A3F22AD0-FD51-474A-8AE7-96690FA9CA8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gif"/><Relationship Id="rId4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#slide=id.g17b6ca3da4_2_0" TargetMode="External"/><Relationship Id="rId4" Type="http://schemas.openxmlformats.org/officeDocument/2006/relationships/image" Target="../media/image0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Blob Detection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Brandon Perez - Devon White - Yiyi Zhang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 Implementation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4120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the window template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“Multiply” the window itemwise by the filter and sum them.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 if the sum is greater than an empirically determined threshold.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5x5 kernel used, with 𝞂 = 1.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Kernel is negated so it detects bright blobs on black backgrounds.</a:t>
            </a:r>
          </a:p>
        </p:txBody>
      </p:sp>
      <p:pic>
        <p:nvPicPr>
          <p:cNvPr descr="http://fourier.eng.hmc.edu/e161/lectures/figures/LoG_plot.gif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450" y="1152475"/>
            <a:ext cx="4636100" cy="287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6531425" y="927750"/>
            <a:ext cx="2211900" cy="37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8527975" y="1083625"/>
            <a:ext cx="494700" cy="6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3996975"/>
            <a:ext cx="4390334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Multiscale 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4636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Pipelines (grayscale, monochrome, LoG, and downsampling) are combined to form the multiscale implementation.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5 scale levels used, with a scaling factor of 2 (4 times smaller).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pipeline stages use AXIS protocol internally to handle back-pressure.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Review of the pipeline:  </a:t>
            </a:r>
            <a:r>
              <a:rPr lang="en" u="sng">
                <a:solidFill>
                  <a:schemeClr val="hlink"/>
                </a:solidFill>
                <a:hlinkClick r:id="rId3"/>
              </a:rPr>
              <a:t>Slide 5: Blob Detection Overview</a:t>
            </a:r>
          </a:p>
        </p:txBody>
      </p:sp>
      <p:pic>
        <p:nvPicPr>
          <p:cNvPr descr="Image_Pyramid.gif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300" y="1169850"/>
            <a:ext cx="3891300" cy="29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Optimizations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206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Arbitrary precision (ap) types were used to specify exact bit widths, cutting down on BRAM usage.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Fixed-point used over floating point for efficiency and saving bits.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 was able to be clocked at 200 MHz, twice the normal.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Image split into 4 horizontal sections, and processed in parallel among 4 independent multi-scale blob detection pipelines, to increase throughput.</a:t>
            </a:r>
          </a:p>
        </p:txBody>
      </p:sp>
      <p:sp>
        <p:nvSpPr>
          <p:cNvPr id="175" name="Shape 175"/>
          <p:cNvSpPr/>
          <p:nvPr/>
        </p:nvSpPr>
        <p:spPr>
          <a:xfrm>
            <a:off x="1986550" y="3435825"/>
            <a:ext cx="1581000" cy="126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958925" y="3410900"/>
            <a:ext cx="1643100" cy="3729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714800" y="3819400"/>
            <a:ext cx="124500" cy="1263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2714800" y="3981300"/>
            <a:ext cx="124500" cy="1263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714800" y="4143200"/>
            <a:ext cx="124500" cy="1263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958925" y="4325300"/>
            <a:ext cx="1643100" cy="3729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3602025" y="3472100"/>
            <a:ext cx="11253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602025" y="4386500"/>
            <a:ext cx="11253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1192575" y="3935625"/>
            <a:ext cx="711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Image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727325" y="3352400"/>
            <a:ext cx="25131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Multiscale Blob Detector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727325" y="4325300"/>
            <a:ext cx="25131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Multiscale Blob Detector</a:t>
            </a:r>
          </a:p>
        </p:txBody>
      </p:sp>
      <p:sp>
        <p:nvSpPr>
          <p:cNvPr id="186" name="Shape 186"/>
          <p:cNvSpPr/>
          <p:nvPr/>
        </p:nvSpPr>
        <p:spPr>
          <a:xfrm>
            <a:off x="7240425" y="3472100"/>
            <a:ext cx="7110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7240425" y="4445000"/>
            <a:ext cx="7110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Implementation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Application was used for benchmarking the power and performance of the accelerator, and provide some verification.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a list of files on directory.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 multiscale blob detection on each image, then overlaid the detections and saved it to file.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Benchmarking the average time to process each image.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 Implementation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18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reference multiscale blob detector was written in MATLAB.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 written with as many MATLAB intrinsics as possible, relies only on scripting language for basic control flow.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Reference implementation was used to find and tune parameters for algorithms (e.g. downscale factor, sigma value for LoG, etc.)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Setup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75915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Reference implementation run on Intel Skylake i7-6700HQ processor: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Clocked at 2.60 GHz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34.1 GB/s memory bandwidth, 6 MB L3 cache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4 cores, 8 threads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Acceleration implementation run on Xilinx Zedboard: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Clocked at 200 MHz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1.56 GB/s memory bandwidth (based on AXI DMA IP specifications)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Execution is measured from after the image is loaded into memory to when the blob detection bounding boxes enter DRAM.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Power was measured using an electricity load meter (Kil A Watt).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200" y="76200"/>
            <a:ext cx="1240674" cy="24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Finding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FPGA implementation provides better performance per Watt than the CPU.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Provides sufficient performance at larger image sizes, and comparable or better performance at smaller image sizes.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FPGA is ultimately compute-bound, as only 4 instances of the blob detection pipeline can fit on the (due to limit on LUTs).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Result: Performance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4820925" y="16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{A3F22AD0-FD51-474A-8AE7-96690FA9CA8F}</a:tableStyleId>
              </a:tblPr>
              <a:tblGrid>
                <a:gridCol w="1337125"/>
                <a:gridCol w="1337125"/>
                <a:gridCol w="1337125"/>
              </a:tblGrid>
              <a:tr h="164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Performance (FPS)</a:t>
                      </a:r>
                    </a:p>
                  </a:txBody>
                  <a:tcPr marT="91425" marB="91425" marR="91425" marL="91425"/>
                </a:tc>
                <a:tc hMerge="1"/>
              </a:tr>
              <a:tr h="164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Image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CPU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FPGA</a:t>
                      </a:r>
                    </a:p>
                  </a:txBody>
                  <a:tcPr marT="91425" marB="91425" marR="91425" marL="91425"/>
                </a:tc>
              </a:tr>
              <a:tr h="164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640x360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632.01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853.83</a:t>
                      </a:r>
                    </a:p>
                  </a:txBody>
                  <a:tcPr marT="19050" marB="19050" marR="28575" marL="28575" anchor="b"/>
                </a:tc>
              </a:tr>
              <a:tr h="164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1280x720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309.26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284.61</a:t>
                      </a:r>
                    </a:p>
                  </a:txBody>
                  <a:tcPr marT="19050" marB="19050" marR="28575" marL="28575" anchor="b"/>
                </a:tc>
              </a:tr>
              <a:tr h="164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1920x1080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138.21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96.45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pic>
        <p:nvPicPr>
          <p:cNvPr id="219" name="Shape 2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5959"/>
            <a:ext cx="4286250" cy="265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5084"/>
            <a:ext cx="4286250" cy="265033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Result: Efficiency</a:t>
            </a:r>
          </a:p>
        </p:txBody>
      </p:sp>
      <p:graphicFrame>
        <p:nvGraphicFramePr>
          <p:cNvPr id="226" name="Shape 226"/>
          <p:cNvGraphicFramePr/>
          <p:nvPr/>
        </p:nvGraphicFramePr>
        <p:xfrm>
          <a:off x="4383200" y="14944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{A3F22AD0-FD51-474A-8AE7-96690FA9CA8F}</a:tableStyleId>
              </a:tblPr>
              <a:tblGrid>
                <a:gridCol w="1131600"/>
                <a:gridCol w="745000"/>
                <a:gridCol w="938300"/>
                <a:gridCol w="938300"/>
                <a:gridCol w="938300"/>
              </a:tblGrid>
              <a:tr h="366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Power (W)</a:t>
                      </a: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Efficiency (FPS/W)</a:t>
                      </a:r>
                    </a:p>
                  </a:txBody>
                  <a:tcPr marT="91425" marB="91425" marR="91425" marL="91425"/>
                </a:tc>
                <a:tc hMerge="1"/>
              </a:tr>
              <a:tr h="424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Image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CPU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FPGA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CPU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FPGA</a:t>
                      </a:r>
                    </a:p>
                  </a:txBody>
                  <a:tcPr marT="91425" marB="91425" marR="91425" marL="91425"/>
                </a:tc>
              </a:tr>
              <a:tr h="370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640x360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59.8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8.23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10.57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103.75</a:t>
                      </a:r>
                    </a:p>
                  </a:txBody>
                  <a:tcPr marT="19050" marB="19050" marR="28575" marL="28575" anchor="b"/>
                </a:tc>
              </a:tr>
              <a:tr h="36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1280x720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61.83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8.88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5.00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32.05</a:t>
                      </a:r>
                    </a:p>
                  </a:txBody>
                  <a:tcPr marT="19050" marB="19050" marR="28575" marL="28575" anchor="b"/>
                </a:tc>
              </a:tr>
              <a:tr h="410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1920x1080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62.72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9.14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2.20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10.55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Result: Accuracy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Accuracy was more difficult to measure as it was tricky to find good headlight image data online.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Both algorithms closely mirror each other, so inaccuracies are minor at worst.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difference comes from floating-point versus fixed-point, but the algorithm doesn’t require that much precision, so this has little effect.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Accuracy of both algorithms matched.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Problem Statement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Motivation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Algorithm Implemented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Findings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Limitations and Weaknesses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Limitations, Weaknesses, Improvements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FPGA has a hard memory wall around 1.5 GB/s. If a higher framerate was required, this could become an issue.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Neither the reference nor FPGA implementation separate headlights from other light sources (e.g. reflections); this would require machine learning.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overcome the memory bound, the image could be streamed in an encoded/compressed format (e.g. JPEG) and decoded on the FPGA.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Adding an machine-learning component would require computation of additional features, and a pre-trained model.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385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Goal of project: Multi-scale blob detector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blob detector finds bright, circular regions in an image.</a:t>
            </a:r>
          </a:p>
        </p:txBody>
      </p:sp>
      <p:pic>
        <p:nvPicPr>
          <p:cNvPr descr="http://scikit-image.org/docs/0.11.x/_images/plot_blob_2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274" y="838674"/>
            <a:ext cx="4829299" cy="362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Motivation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4542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Has a variety of applications, but we are specifically interested in detecting the headlights of a car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Headlight detections can be used with SMART headlights, to prevent headlights from shining in the opposing driver’s face (AKA “anti-glare”)</a:t>
            </a:r>
          </a:p>
        </p:txBody>
      </p:sp>
      <p:pic>
        <p:nvPicPr>
          <p:cNvPr descr="Image result for headlights in dark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125" y="1334951"/>
            <a:ext cx="4311875" cy="32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6820900" y="3176650"/>
            <a:ext cx="148500" cy="1485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7084625" y="3176650"/>
            <a:ext cx="148500" cy="1485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Overview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HLS - C++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wide variety of C++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pragmas to optimize speed and size for Zedboard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Heavily weighted towards inlining for functions, pipelining for pixel-level parallelism, and array partitioning for meeting initialization intervals.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50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FPGA-Processor communication done exclusively through AXI DMA IP.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Converts a memory region to a stream and vice-versa with caches and burst-mode transfers.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Skips central interconnect, and goes straight to DRAM.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Image streamed from DRAM into our design one pixel at a time through the AXIS protocol.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AXIS - Advanced eXtensible Interface Streaming (mode)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Blob Detection Overview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3125" y="1304800"/>
            <a:ext cx="7125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579375" y="1304700"/>
            <a:ext cx="14784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Black and White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172075" y="1304700"/>
            <a:ext cx="984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Bounding Boxes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972300" y="2403550"/>
            <a:ext cx="20115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Downscale Level 2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71475" y="1913725"/>
            <a:ext cx="20115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Downscale Level 1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861525" y="1304687"/>
            <a:ext cx="1611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LoG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(Blob Detect)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740225" y="3746150"/>
            <a:ext cx="20856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Downscale Level (N-1)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582975" y="1913725"/>
            <a:ext cx="14784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Black and White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983800" y="2403550"/>
            <a:ext cx="14784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Black and White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825825" y="3746150"/>
            <a:ext cx="14784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Black and White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061375" y="1913725"/>
            <a:ext cx="1611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LoG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(Blob Detect)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460675" y="2403550"/>
            <a:ext cx="1611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LoG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(Blob Detect)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304225" y="3746150"/>
            <a:ext cx="13788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LoG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(Blob Detect)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672675" y="1913725"/>
            <a:ext cx="10794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Bounding Boxes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071975" y="2403550"/>
            <a:ext cx="963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Bounding Boxes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683025" y="3746150"/>
            <a:ext cx="10680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Bounding Boxes</a:t>
            </a:r>
          </a:p>
        </p:txBody>
      </p:sp>
      <p:sp>
        <p:nvSpPr>
          <p:cNvPr id="116" name="Shape 116"/>
          <p:cNvSpPr/>
          <p:nvPr/>
        </p:nvSpPr>
        <p:spPr>
          <a:xfrm>
            <a:off x="775625" y="1460550"/>
            <a:ext cx="80400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rot="5400000">
            <a:off x="183725" y="1878200"/>
            <a:ext cx="471300" cy="304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rot="5400000">
            <a:off x="612150" y="2429500"/>
            <a:ext cx="386100" cy="334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5400000">
            <a:off x="993625" y="2937250"/>
            <a:ext cx="334200" cy="246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x="1421025" y="3775875"/>
            <a:ext cx="304200" cy="334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302325" y="3219200"/>
            <a:ext cx="124500" cy="12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454725" y="3371600"/>
            <a:ext cx="124500" cy="12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607125" y="3524000"/>
            <a:ext cx="124500" cy="12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7500900" y="2137775"/>
            <a:ext cx="11361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Merge Streams</a:t>
            </a:r>
          </a:p>
        </p:txBody>
      </p:sp>
      <p:sp>
        <p:nvSpPr>
          <p:cNvPr id="125" name="Shape 125"/>
          <p:cNvSpPr/>
          <p:nvPr/>
        </p:nvSpPr>
        <p:spPr>
          <a:xfrm>
            <a:off x="7035200" y="2479750"/>
            <a:ext cx="46260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6752150" y="2137775"/>
            <a:ext cx="74880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7751025" y="2627675"/>
            <a:ext cx="409500" cy="1400700"/>
          </a:xfrm>
          <a:prstGeom prst="bentUpArrow">
            <a:avLst>
              <a:gd fmla="val 25000" name="adj1"/>
              <a:gd fmla="val 25593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flipH="1" rot="10800000">
            <a:off x="7156225" y="1515350"/>
            <a:ext cx="992700" cy="626100"/>
          </a:xfrm>
          <a:prstGeom prst="bentUpArrow">
            <a:avLst>
              <a:gd fmla="val 16123" name="adj1"/>
              <a:gd fmla="val 176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057775" y="1460550"/>
            <a:ext cx="80400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496175" y="1460550"/>
            <a:ext cx="67590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8645050" y="2293625"/>
            <a:ext cx="46260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2219675" y="4439800"/>
            <a:ext cx="38523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/>
              <a:t>Pixel Level Pipeline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 Operation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C++ Template for use with a general window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Implements row buffer and “calls” generic window function.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Serial in, 1 pixel, delayed serial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Ideal: 1 pixel/cycle after initialization interval.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May be lower depending on the latency of the window function.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75" y="1152475"/>
            <a:ext cx="40100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Downsampling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Streams in the grayscale pixels input from Grayscale kernel.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Streams out the grayscales pixels to more subsequent downsampling kernels or monochrome kernels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HLS kernel that implements window blocks(not sliding window) that downscale the pixels by applying a box (averaging) filter to the blocks.</a:t>
            </a:r>
          </a:p>
        </p:txBody>
      </p:sp>
      <p:sp>
        <p:nvSpPr>
          <p:cNvPr id="146" name="Shape 146"/>
          <p:cNvSpPr/>
          <p:nvPr/>
        </p:nvSpPr>
        <p:spPr>
          <a:xfrm>
            <a:off x="3347350" y="3488875"/>
            <a:ext cx="371100" cy="3711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347350" y="3859975"/>
            <a:ext cx="371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718450" y="3488875"/>
            <a:ext cx="371100" cy="371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718450" y="3859975"/>
            <a:ext cx="371100" cy="371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654625" y="3674425"/>
            <a:ext cx="371100" cy="371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225237" y="3767125"/>
            <a:ext cx="2937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