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3"/>
  </p:sldMasterIdLst>
  <p:notesMasterIdLst>
    <p:notesMasterId r:id="rId4"/>
  </p:notesMasterIdLst>
  <p:sldIdLst>
    <p:sldId id="256" r:id="rId5"/>
  </p:sldIdLst>
  <p:sldSz cy="27432000" cx="36576000"/>
  <p:notesSz cx="32461200" cy="544068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14066837" cy="2720974"/>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18386425" y="0"/>
            <a:ext cx="14066837" cy="2720974"/>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2628369" y="4079875"/>
            <a:ext cx="27204600" cy="204024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3246436" y="25842912"/>
            <a:ext cx="25968323" cy="2448401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11" type="ftr"/>
          </p:nvPr>
        </p:nvSpPr>
        <p:spPr>
          <a:xfrm>
            <a:off x="0" y="51676300"/>
            <a:ext cx="14066837" cy="2720974"/>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18386425" y="51676300"/>
            <a:ext cx="14066837" cy="2720974"/>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 name="Shape 19"/>
        <p:cNvGrpSpPr/>
        <p:nvPr/>
      </p:nvGrpSpPr>
      <p:grpSpPr>
        <a:xfrm>
          <a:off x="0" y="0"/>
          <a:ext cx="0" cy="0"/>
          <a:chOff x="0" y="0"/>
          <a:chExt cx="0" cy="0"/>
        </a:xfrm>
      </p:grpSpPr>
      <p:sp>
        <p:nvSpPr>
          <p:cNvPr id="20" name="Shape 20"/>
          <p:cNvSpPr txBox="1"/>
          <p:nvPr>
            <p:ph idx="1" type="body"/>
          </p:nvPr>
        </p:nvSpPr>
        <p:spPr>
          <a:xfrm>
            <a:off x="3246436" y="25842912"/>
            <a:ext cx="25968323" cy="24484010"/>
          </a:xfrm>
          <a:prstGeom prst="rect">
            <a:avLst/>
          </a:prstGeom>
        </p:spPr>
        <p:txBody>
          <a:bodyPr anchorCtr="0" anchor="t" bIns="91425" lIns="91425" rIns="91425" tIns="91425">
            <a:noAutofit/>
          </a:bodyPr>
          <a:lstStyle/>
          <a:p>
            <a:pPr lvl="0">
              <a:spcBef>
                <a:spcPts val="0"/>
              </a:spcBef>
              <a:buNone/>
            </a:pPr>
            <a:r>
              <a:t/>
            </a:r>
            <a:endParaRPr/>
          </a:p>
        </p:txBody>
      </p:sp>
      <p:sp>
        <p:nvSpPr>
          <p:cNvPr id="21" name="Shape 21"/>
          <p:cNvSpPr/>
          <p:nvPr>
            <p:ph idx="2" type="sldImg"/>
          </p:nvPr>
        </p:nvSpPr>
        <p:spPr>
          <a:xfrm>
            <a:off x="2628369" y="4079875"/>
            <a:ext cx="27204600" cy="20402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3" name="Shape 13"/>
        <p:cNvGrpSpPr/>
        <p:nvPr/>
      </p:nvGrpSpPr>
      <p:grpSpPr>
        <a:xfrm>
          <a:off x="0" y="0"/>
          <a:ext cx="0" cy="0"/>
          <a:chOff x="0" y="0"/>
          <a:chExt cx="0" cy="0"/>
        </a:xfrm>
      </p:grpSpPr>
      <p:sp>
        <p:nvSpPr>
          <p:cNvPr id="14" name="Shape 14"/>
          <p:cNvSpPr txBox="1"/>
          <p:nvPr>
            <p:ph type="ctrTitle"/>
          </p:nvPr>
        </p:nvSpPr>
        <p:spPr>
          <a:xfrm>
            <a:off x="2742406" y="8521303"/>
            <a:ext cx="31091100" cy="58803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b="0" i="0" sz="181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81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81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81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81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81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81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81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8100" u="none" cap="none" strike="noStrike">
                <a:solidFill>
                  <a:schemeClr val="dk2"/>
                </a:solidFill>
                <a:latin typeface="Arial"/>
                <a:ea typeface="Arial"/>
                <a:cs typeface="Arial"/>
                <a:sym typeface="Arial"/>
              </a:defRPr>
            </a:lvl9pPr>
          </a:lstStyle>
          <a:p/>
        </p:txBody>
      </p:sp>
      <p:sp>
        <p:nvSpPr>
          <p:cNvPr id="15" name="Shape 15"/>
          <p:cNvSpPr txBox="1"/>
          <p:nvPr>
            <p:ph idx="1" type="subTitle"/>
          </p:nvPr>
        </p:nvSpPr>
        <p:spPr>
          <a:xfrm>
            <a:off x="5486797" y="15544800"/>
            <a:ext cx="25602300" cy="7010400"/>
          </a:xfrm>
          <a:prstGeom prst="rect">
            <a:avLst/>
          </a:prstGeom>
          <a:noFill/>
          <a:ln>
            <a:noFill/>
          </a:ln>
        </p:spPr>
        <p:txBody>
          <a:bodyPr anchorCtr="0" anchor="t" bIns="91425" lIns="91425" rIns="91425" tIns="91425"/>
          <a:lstStyle>
            <a:lvl1pPr indent="0" lvl="0" marL="0" marR="0" rtl="0" algn="ctr">
              <a:spcBef>
                <a:spcPts val="1080"/>
              </a:spcBef>
              <a:spcAft>
                <a:spcPts val="0"/>
              </a:spcAft>
              <a:buClr>
                <a:schemeClr val="dk1"/>
              </a:buClr>
              <a:buFont typeface="Times"/>
              <a:buNone/>
              <a:defRPr b="0" i="0" sz="5400" u="none" cap="none" strike="noStrike">
                <a:solidFill>
                  <a:schemeClr val="dk1"/>
                </a:solidFill>
                <a:latin typeface="Arial"/>
                <a:ea typeface="Arial"/>
                <a:cs typeface="Arial"/>
                <a:sym typeface="Arial"/>
              </a:defRPr>
            </a:lvl1pPr>
            <a:lvl2pPr indent="0" lvl="1" marL="457200" marR="0" rtl="0" algn="ctr">
              <a:spcBef>
                <a:spcPts val="960"/>
              </a:spcBef>
              <a:spcAft>
                <a:spcPts val="0"/>
              </a:spcAft>
              <a:buClr>
                <a:schemeClr val="dk1"/>
              </a:buClr>
              <a:buFont typeface="Arial"/>
              <a:buNone/>
              <a:defRPr b="0" i="0" sz="4800" u="none" cap="none" strike="noStrike">
                <a:solidFill>
                  <a:schemeClr val="dk1"/>
                </a:solidFill>
                <a:latin typeface="Arial"/>
                <a:ea typeface="Arial"/>
                <a:cs typeface="Arial"/>
                <a:sym typeface="Arial"/>
              </a:defRPr>
            </a:lvl2pPr>
            <a:lvl3pPr indent="0" lvl="2" marL="914400" marR="0" rtl="0" algn="ctr">
              <a:spcBef>
                <a:spcPts val="720"/>
              </a:spcBef>
              <a:spcAft>
                <a:spcPts val="0"/>
              </a:spcAft>
              <a:buClr>
                <a:schemeClr val="dk1"/>
              </a:buClr>
              <a:buFont typeface="Arial"/>
              <a:buNone/>
              <a:defRPr b="0" i="0" sz="3600" u="none" cap="none" strike="noStrike">
                <a:solidFill>
                  <a:schemeClr val="dk1"/>
                </a:solidFill>
                <a:latin typeface="Arial"/>
                <a:ea typeface="Arial"/>
                <a:cs typeface="Arial"/>
                <a:sym typeface="Arial"/>
              </a:defRPr>
            </a:lvl3pPr>
            <a:lvl4pPr indent="0" lvl="3" marL="1371600" marR="0" rtl="0" algn="ctr">
              <a:spcBef>
                <a:spcPts val="720"/>
              </a:spcBef>
              <a:spcAft>
                <a:spcPts val="0"/>
              </a:spcAft>
              <a:buClr>
                <a:schemeClr val="dk1"/>
              </a:buClr>
              <a:buFont typeface="Arial"/>
              <a:buNone/>
              <a:defRPr b="0" i="0" sz="3600" u="none" cap="none" strike="noStrike">
                <a:solidFill>
                  <a:schemeClr val="dk1"/>
                </a:solidFill>
                <a:latin typeface="Arial"/>
                <a:ea typeface="Arial"/>
                <a:cs typeface="Arial"/>
                <a:sym typeface="Arial"/>
              </a:defRPr>
            </a:lvl4pPr>
            <a:lvl5pPr indent="0" lvl="4" marL="1828800" marR="0" rtl="0" algn="ctr">
              <a:spcBef>
                <a:spcPts val="720"/>
              </a:spcBef>
              <a:spcAft>
                <a:spcPts val="0"/>
              </a:spcAft>
              <a:buClr>
                <a:schemeClr val="dk1"/>
              </a:buClr>
              <a:buFont typeface="Noto Sans Symbols"/>
              <a:buNone/>
              <a:defRPr b="0" i="0" sz="3600" u="none" cap="none" strike="noStrike">
                <a:solidFill>
                  <a:schemeClr val="dk1"/>
                </a:solidFill>
                <a:latin typeface="Arial"/>
                <a:ea typeface="Arial"/>
                <a:cs typeface="Arial"/>
                <a:sym typeface="Arial"/>
              </a:defRPr>
            </a:lvl5pPr>
            <a:lvl6pPr indent="0" lvl="5" marL="2286000" marR="0" rtl="0" algn="ctr">
              <a:spcBef>
                <a:spcPts val="720"/>
              </a:spcBef>
              <a:spcAft>
                <a:spcPts val="0"/>
              </a:spcAft>
              <a:buClr>
                <a:schemeClr val="dk1"/>
              </a:buClr>
              <a:buFont typeface="Noto Sans Symbols"/>
              <a:buNone/>
              <a:defRPr b="0" i="0" sz="3600" u="none" cap="none" strike="noStrike">
                <a:solidFill>
                  <a:schemeClr val="dk1"/>
                </a:solidFill>
                <a:latin typeface="Arial"/>
                <a:ea typeface="Arial"/>
                <a:cs typeface="Arial"/>
                <a:sym typeface="Arial"/>
              </a:defRPr>
            </a:lvl6pPr>
            <a:lvl7pPr indent="0" lvl="6" marL="2743200" marR="0" rtl="0" algn="ctr">
              <a:spcBef>
                <a:spcPts val="720"/>
              </a:spcBef>
              <a:spcAft>
                <a:spcPts val="0"/>
              </a:spcAft>
              <a:buClr>
                <a:schemeClr val="dk1"/>
              </a:buClr>
              <a:buFont typeface="Noto Sans Symbols"/>
              <a:buNone/>
              <a:defRPr b="0" i="0" sz="3600" u="none" cap="none" strike="noStrike">
                <a:solidFill>
                  <a:schemeClr val="dk1"/>
                </a:solidFill>
                <a:latin typeface="Arial"/>
                <a:ea typeface="Arial"/>
                <a:cs typeface="Arial"/>
                <a:sym typeface="Arial"/>
              </a:defRPr>
            </a:lvl7pPr>
            <a:lvl8pPr indent="0" lvl="7" marL="3200400" marR="0" rtl="0" algn="ctr">
              <a:spcBef>
                <a:spcPts val="720"/>
              </a:spcBef>
              <a:spcAft>
                <a:spcPts val="0"/>
              </a:spcAft>
              <a:buClr>
                <a:schemeClr val="dk1"/>
              </a:buClr>
              <a:buFont typeface="Noto Sans Symbols"/>
              <a:buNone/>
              <a:defRPr b="0" i="0" sz="3600" u="none" cap="none" strike="noStrike">
                <a:solidFill>
                  <a:schemeClr val="dk1"/>
                </a:solidFill>
                <a:latin typeface="Arial"/>
                <a:ea typeface="Arial"/>
                <a:cs typeface="Arial"/>
                <a:sym typeface="Arial"/>
              </a:defRPr>
            </a:lvl8pPr>
            <a:lvl9pPr indent="0" lvl="8" marL="3657600" marR="0" rtl="0" algn="ctr">
              <a:spcBef>
                <a:spcPts val="720"/>
              </a:spcBef>
              <a:spcAft>
                <a:spcPts val="0"/>
              </a:spcAft>
              <a:buClr>
                <a:schemeClr val="dk1"/>
              </a:buClr>
              <a:buFont typeface="Noto Sans Symbols"/>
              <a:buNone/>
              <a:defRPr b="0" i="0" sz="3600" u="none" cap="none" strike="noStrike">
                <a:solidFill>
                  <a:schemeClr val="dk1"/>
                </a:solidFill>
                <a:latin typeface="Arial"/>
                <a:ea typeface="Arial"/>
                <a:cs typeface="Arial"/>
                <a:sym typeface="Arial"/>
              </a:defRPr>
            </a:lvl9pPr>
          </a:lstStyle>
          <a:p/>
        </p:txBody>
      </p:sp>
      <p:sp>
        <p:nvSpPr>
          <p:cNvPr id="16" name="Shape 16"/>
          <p:cNvSpPr txBox="1"/>
          <p:nvPr>
            <p:ph idx="10" type="dt"/>
          </p:nvPr>
        </p:nvSpPr>
        <p:spPr>
          <a:xfrm>
            <a:off x="1829593" y="24980503"/>
            <a:ext cx="8532900" cy="1905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17" name="Shape 17"/>
          <p:cNvSpPr txBox="1"/>
          <p:nvPr>
            <p:ph idx="11" type="ftr"/>
          </p:nvPr>
        </p:nvSpPr>
        <p:spPr>
          <a:xfrm>
            <a:off x="12497593" y="24980503"/>
            <a:ext cx="11580900" cy="1905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18" name="Shape 18"/>
          <p:cNvSpPr txBox="1"/>
          <p:nvPr>
            <p:ph idx="12" type="sldNum"/>
          </p:nvPr>
        </p:nvSpPr>
        <p:spPr>
          <a:xfrm>
            <a:off x="26213593" y="24980503"/>
            <a:ext cx="8532900" cy="19050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idx="10" type="dt"/>
          </p:nvPr>
        </p:nvSpPr>
        <p:spPr>
          <a:xfrm>
            <a:off x="1829593" y="24980503"/>
            <a:ext cx="8532900" cy="1905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11" name="Shape 11"/>
          <p:cNvSpPr txBox="1"/>
          <p:nvPr>
            <p:ph idx="11" type="ftr"/>
          </p:nvPr>
        </p:nvSpPr>
        <p:spPr>
          <a:xfrm>
            <a:off x="12497593" y="24980503"/>
            <a:ext cx="11580900" cy="1905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7400" u="none" cap="none" strike="noStrike">
                <a:solidFill>
                  <a:schemeClr val="dk1"/>
                </a:solidFill>
                <a:latin typeface="Arial"/>
                <a:ea typeface="Arial"/>
                <a:cs typeface="Arial"/>
                <a:sym typeface="Arial"/>
              </a:defRPr>
            </a:lvl9pPr>
          </a:lstStyle>
          <a:p/>
        </p:txBody>
      </p:sp>
      <p:sp>
        <p:nvSpPr>
          <p:cNvPr id="12" name="Shape 12"/>
          <p:cNvSpPr txBox="1"/>
          <p:nvPr>
            <p:ph idx="12" type="sldNum"/>
          </p:nvPr>
        </p:nvSpPr>
        <p:spPr>
          <a:xfrm>
            <a:off x="26213593" y="24980503"/>
            <a:ext cx="8532900" cy="19050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74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7.png"/><Relationship Id="rId11" Type="http://schemas.openxmlformats.org/officeDocument/2006/relationships/image" Target="../media/image3.png"/><Relationship Id="rId10" Type="http://schemas.openxmlformats.org/officeDocument/2006/relationships/image" Target="../media/image4.png"/><Relationship Id="rId21" Type="http://schemas.openxmlformats.org/officeDocument/2006/relationships/image" Target="../media/image16.png"/><Relationship Id="rId13" Type="http://schemas.openxmlformats.org/officeDocument/2006/relationships/image" Target="../media/image13.gif"/><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png"/><Relationship Id="rId15" Type="http://schemas.openxmlformats.org/officeDocument/2006/relationships/image" Target="../media/image14.png"/><Relationship Id="rId14" Type="http://schemas.openxmlformats.org/officeDocument/2006/relationships/image" Target="../media/image12.png"/><Relationship Id="rId17" Type="http://schemas.openxmlformats.org/officeDocument/2006/relationships/image" Target="../media/image11.png"/><Relationship Id="rId16" Type="http://schemas.openxmlformats.org/officeDocument/2006/relationships/image" Target="../media/image15.png"/><Relationship Id="rId5" Type="http://schemas.openxmlformats.org/officeDocument/2006/relationships/image" Target="../media/image2.png"/><Relationship Id="rId19" Type="http://schemas.openxmlformats.org/officeDocument/2006/relationships/image" Target="../media/image18.png"/><Relationship Id="rId6" Type="http://schemas.openxmlformats.org/officeDocument/2006/relationships/image" Target="../media/image5.png"/><Relationship Id="rId18" Type="http://schemas.openxmlformats.org/officeDocument/2006/relationships/image" Target="../media/image19.png"/><Relationship Id="rId7" Type="http://schemas.openxmlformats.org/officeDocument/2006/relationships/image" Target="../media/image9.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 name="Shape 22"/>
        <p:cNvGrpSpPr/>
        <p:nvPr/>
      </p:nvGrpSpPr>
      <p:grpSpPr>
        <a:xfrm>
          <a:off x="0" y="0"/>
          <a:ext cx="0" cy="0"/>
          <a:chOff x="0" y="0"/>
          <a:chExt cx="0" cy="0"/>
        </a:xfrm>
      </p:grpSpPr>
      <p:sp>
        <p:nvSpPr>
          <p:cNvPr id="23" name="Shape 23"/>
          <p:cNvSpPr txBox="1"/>
          <p:nvPr/>
        </p:nvSpPr>
        <p:spPr>
          <a:xfrm>
            <a:off x="0" y="0"/>
            <a:ext cx="36576000" cy="914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7400" u="none">
              <a:solidFill>
                <a:schemeClr val="dk1"/>
              </a:solidFill>
              <a:latin typeface="Arial"/>
              <a:ea typeface="Arial"/>
              <a:cs typeface="Arial"/>
              <a:sym typeface="Arial"/>
            </a:endParaRPr>
          </a:p>
        </p:txBody>
      </p:sp>
      <p:sp>
        <p:nvSpPr>
          <p:cNvPr id="24" name="Shape 24"/>
          <p:cNvSpPr txBox="1"/>
          <p:nvPr/>
        </p:nvSpPr>
        <p:spPr>
          <a:xfrm>
            <a:off x="666750" y="195257"/>
            <a:ext cx="35337600" cy="22800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BE0204"/>
              </a:buClr>
              <a:buSzPct val="25000"/>
              <a:buFont typeface="Arial"/>
              <a:buNone/>
            </a:pPr>
            <a:r>
              <a:rPr b="1" lang="en-US" sz="7200">
                <a:solidFill>
                  <a:srgbClr val="BE0204"/>
                </a:solidFill>
              </a:rPr>
              <a:t>Thick Edge Polygon Approximation for Object Tracking</a:t>
            </a:r>
          </a:p>
          <a:p>
            <a:pPr indent="0" lvl="0" marL="0" marR="0" rtl="0" algn="ctr">
              <a:lnSpc>
                <a:spcPct val="100000"/>
              </a:lnSpc>
              <a:spcBef>
                <a:spcPts val="0"/>
              </a:spcBef>
              <a:spcAft>
                <a:spcPts val="0"/>
              </a:spcAft>
              <a:buClr>
                <a:srgbClr val="BE0204"/>
              </a:buClr>
              <a:buSzPct val="25000"/>
              <a:buFont typeface="Arial"/>
              <a:buNone/>
            </a:pPr>
            <a:r>
              <a:rPr b="1" lang="en-US" sz="3600">
                <a:solidFill>
                  <a:schemeClr val="dk1"/>
                </a:solidFill>
              </a:rPr>
              <a:t>Brandon Perez                                          Sohil Shah</a:t>
            </a:r>
          </a:p>
          <a:p>
            <a:pPr indent="0" lvl="0" marL="0" marR="0" rtl="0" algn="ctr">
              <a:lnSpc>
                <a:spcPct val="100000"/>
              </a:lnSpc>
              <a:spcBef>
                <a:spcPts val="0"/>
              </a:spcBef>
              <a:spcAft>
                <a:spcPts val="0"/>
              </a:spcAft>
              <a:buClr>
                <a:srgbClr val="BE0204"/>
              </a:buClr>
              <a:buSzPct val="25000"/>
              <a:buFont typeface="Arial"/>
              <a:buNone/>
            </a:pPr>
            <a:r>
              <a:rPr b="1" i="1" lang="en-US" sz="3600">
                <a:solidFill>
                  <a:schemeClr val="dk1"/>
                </a:solidFill>
              </a:rPr>
              <a:t>bmperez@andrew.cmu.edu                 sohils@</a:t>
            </a:r>
            <a:r>
              <a:rPr b="1" i="1" lang="en-US" sz="3600">
                <a:solidFill>
                  <a:schemeClr val="dk1"/>
                </a:solidFill>
              </a:rPr>
              <a:t>andrew.</a:t>
            </a:r>
            <a:r>
              <a:rPr b="1" i="1" lang="en-US" sz="3600">
                <a:solidFill>
                  <a:schemeClr val="dk1"/>
                </a:solidFill>
              </a:rPr>
              <a:t>cmu.edu            </a:t>
            </a:r>
          </a:p>
          <a:p>
            <a:pPr indent="0" lvl="0" marL="0" marR="0" rtl="0" algn="l">
              <a:lnSpc>
                <a:spcPct val="100000"/>
              </a:lnSpc>
              <a:spcBef>
                <a:spcPts val="0"/>
              </a:spcBef>
              <a:spcAft>
                <a:spcPts val="0"/>
              </a:spcAft>
              <a:buNone/>
            </a:pPr>
            <a:r>
              <a:t/>
            </a:r>
            <a:endParaRPr b="1" i="0" sz="7200" u="none">
              <a:solidFill>
                <a:schemeClr val="dk1"/>
              </a:solidFill>
              <a:latin typeface="Arial"/>
              <a:ea typeface="Arial"/>
              <a:cs typeface="Arial"/>
              <a:sym typeface="Arial"/>
            </a:endParaRPr>
          </a:p>
        </p:txBody>
      </p:sp>
      <p:sp>
        <p:nvSpPr>
          <p:cNvPr id="25" name="Shape 25"/>
          <p:cNvSpPr txBox="1"/>
          <p:nvPr/>
        </p:nvSpPr>
        <p:spPr>
          <a:xfrm>
            <a:off x="746850" y="2568046"/>
            <a:ext cx="16699200" cy="971400"/>
          </a:xfrm>
          <a:prstGeom prst="rect">
            <a:avLst/>
          </a:prstGeom>
          <a:solidFill>
            <a:srgbClr val="BE0204"/>
          </a:solidFill>
          <a:ln>
            <a:noFill/>
          </a:ln>
        </p:spPr>
        <p:txBody>
          <a:bodyPr anchorCtr="0" anchor="ctr" bIns="45700" lIns="182875" rIns="182875" tIns="45700">
            <a:noAutofit/>
          </a:bodyPr>
          <a:lstStyle/>
          <a:p>
            <a:pPr indent="0" lvl="0" marL="0" marR="0" rtl="0" algn="l">
              <a:lnSpc>
                <a:spcPct val="100000"/>
              </a:lnSpc>
              <a:spcBef>
                <a:spcPts val="0"/>
              </a:spcBef>
              <a:spcAft>
                <a:spcPts val="0"/>
              </a:spcAft>
              <a:buClr>
                <a:schemeClr val="lt1"/>
              </a:buClr>
              <a:buSzPct val="25000"/>
              <a:buFont typeface="Arial"/>
              <a:buNone/>
            </a:pPr>
            <a:r>
              <a:rPr b="1" lang="en-US" sz="7400">
                <a:solidFill>
                  <a:schemeClr val="lt1"/>
                </a:solidFill>
              </a:rPr>
              <a:t>Introduction</a:t>
            </a:r>
          </a:p>
        </p:txBody>
      </p:sp>
      <p:sp>
        <p:nvSpPr>
          <p:cNvPr id="26" name="Shape 26"/>
          <p:cNvSpPr txBox="1"/>
          <p:nvPr/>
        </p:nvSpPr>
        <p:spPr>
          <a:xfrm>
            <a:off x="18383250" y="2539393"/>
            <a:ext cx="17139000" cy="1028700"/>
          </a:xfrm>
          <a:prstGeom prst="rect">
            <a:avLst/>
          </a:prstGeom>
          <a:solidFill>
            <a:srgbClr val="BE0204"/>
          </a:solidFill>
          <a:ln>
            <a:noFill/>
          </a:ln>
        </p:spPr>
        <p:txBody>
          <a:bodyPr anchorCtr="0" anchor="ctr" bIns="45700" lIns="182875" rIns="182875" tIns="45700">
            <a:noAutofit/>
          </a:bodyPr>
          <a:lstStyle/>
          <a:p>
            <a:pPr indent="0" lvl="0" marL="0" marR="0" rtl="0" algn="l">
              <a:lnSpc>
                <a:spcPct val="100000"/>
              </a:lnSpc>
              <a:spcBef>
                <a:spcPts val="0"/>
              </a:spcBef>
              <a:spcAft>
                <a:spcPts val="0"/>
              </a:spcAft>
              <a:buClr>
                <a:schemeClr val="lt1"/>
              </a:buClr>
              <a:buSzPct val="25000"/>
              <a:buFont typeface="Arial"/>
              <a:buNone/>
            </a:pPr>
            <a:r>
              <a:rPr b="1" i="0" lang="en-US" sz="7400" u="none">
                <a:solidFill>
                  <a:schemeClr val="lt1"/>
                </a:solidFill>
                <a:latin typeface="Arial"/>
                <a:ea typeface="Arial"/>
                <a:cs typeface="Arial"/>
                <a:sym typeface="Arial"/>
              </a:rPr>
              <a:t>Results</a:t>
            </a:r>
          </a:p>
        </p:txBody>
      </p:sp>
      <p:sp>
        <p:nvSpPr>
          <p:cNvPr id="27" name="Shape 27"/>
          <p:cNvSpPr txBox="1"/>
          <p:nvPr/>
        </p:nvSpPr>
        <p:spPr>
          <a:xfrm>
            <a:off x="714450" y="11064567"/>
            <a:ext cx="16764000" cy="921600"/>
          </a:xfrm>
          <a:prstGeom prst="rect">
            <a:avLst/>
          </a:prstGeom>
          <a:solidFill>
            <a:srgbClr val="BE0204"/>
          </a:solidFill>
          <a:ln>
            <a:noFill/>
          </a:ln>
        </p:spPr>
        <p:txBody>
          <a:bodyPr anchorCtr="0" anchor="ctr" bIns="45700" lIns="182875" rIns="182875" tIns="45700">
            <a:noAutofit/>
          </a:bodyPr>
          <a:lstStyle/>
          <a:p>
            <a:pPr indent="0" lvl="0" marL="0" marR="0" rtl="0" algn="l">
              <a:lnSpc>
                <a:spcPct val="100000"/>
              </a:lnSpc>
              <a:spcBef>
                <a:spcPts val="0"/>
              </a:spcBef>
              <a:spcAft>
                <a:spcPts val="0"/>
              </a:spcAft>
              <a:buClr>
                <a:schemeClr val="lt1"/>
              </a:buClr>
              <a:buSzPct val="25000"/>
              <a:buFont typeface="Arial"/>
              <a:buNone/>
            </a:pPr>
            <a:r>
              <a:rPr b="1" i="0" lang="en-US" sz="7400" u="none">
                <a:solidFill>
                  <a:schemeClr val="lt1"/>
                </a:solidFill>
                <a:latin typeface="Arial"/>
                <a:ea typeface="Arial"/>
                <a:cs typeface="Arial"/>
                <a:sym typeface="Arial"/>
              </a:rPr>
              <a:t>Method</a:t>
            </a:r>
          </a:p>
        </p:txBody>
      </p:sp>
      <p:sp>
        <p:nvSpPr>
          <p:cNvPr id="28" name="Shape 28"/>
          <p:cNvSpPr txBox="1"/>
          <p:nvPr/>
        </p:nvSpPr>
        <p:spPr>
          <a:xfrm>
            <a:off x="734800" y="3476750"/>
            <a:ext cx="16764000" cy="3773999"/>
          </a:xfrm>
          <a:prstGeom prst="rect">
            <a:avLst/>
          </a:prstGeom>
          <a:noFill/>
          <a:ln>
            <a:noFill/>
          </a:ln>
        </p:spPr>
        <p:txBody>
          <a:bodyPr anchorCtr="0" anchor="t" bIns="188100" lIns="376200" rIns="376200" tIns="188100">
            <a:noAutofit/>
          </a:bodyPr>
          <a:lstStyle/>
          <a:p>
            <a:pPr indent="0" lvl="0" marL="0" marR="0" rtl="0" algn="l">
              <a:lnSpc>
                <a:spcPct val="100000"/>
              </a:lnSpc>
              <a:spcBef>
                <a:spcPts val="0"/>
              </a:spcBef>
              <a:spcAft>
                <a:spcPts val="0"/>
              </a:spcAft>
              <a:buNone/>
            </a:pPr>
            <a:r>
              <a:t/>
            </a:r>
            <a:endParaRPr b="0" i="0" sz="3000" u="none">
              <a:solidFill>
                <a:schemeClr val="dk1"/>
              </a:solidFill>
              <a:latin typeface="Arial"/>
              <a:ea typeface="Arial"/>
              <a:cs typeface="Arial"/>
              <a:sym typeface="Arial"/>
            </a:endParaRPr>
          </a:p>
        </p:txBody>
      </p:sp>
      <p:sp>
        <p:nvSpPr>
          <p:cNvPr id="29" name="Shape 29"/>
          <p:cNvSpPr txBox="1"/>
          <p:nvPr/>
        </p:nvSpPr>
        <p:spPr>
          <a:xfrm>
            <a:off x="18383250" y="21102562"/>
            <a:ext cx="16764000" cy="971400"/>
          </a:xfrm>
          <a:prstGeom prst="rect">
            <a:avLst/>
          </a:prstGeom>
          <a:solidFill>
            <a:srgbClr val="BE0204"/>
          </a:solidFill>
          <a:ln>
            <a:noFill/>
          </a:ln>
        </p:spPr>
        <p:txBody>
          <a:bodyPr anchorCtr="0" anchor="ctr" bIns="45700" lIns="182875" rIns="182875" tIns="45700">
            <a:noAutofit/>
          </a:bodyPr>
          <a:lstStyle/>
          <a:p>
            <a:pPr indent="0" lvl="0" marL="0" marR="0" rtl="0" algn="l">
              <a:lnSpc>
                <a:spcPct val="100000"/>
              </a:lnSpc>
              <a:spcBef>
                <a:spcPts val="0"/>
              </a:spcBef>
              <a:spcAft>
                <a:spcPts val="0"/>
              </a:spcAft>
              <a:buClr>
                <a:schemeClr val="lt1"/>
              </a:buClr>
              <a:buSzPct val="25000"/>
              <a:buFont typeface="Arial"/>
              <a:buNone/>
            </a:pPr>
            <a:r>
              <a:rPr b="1" lang="en-US" sz="7400">
                <a:solidFill>
                  <a:schemeClr val="lt1"/>
                </a:solidFill>
              </a:rPr>
              <a:t>Discussion / Future Work / etc</a:t>
            </a:r>
          </a:p>
        </p:txBody>
      </p:sp>
      <p:sp>
        <p:nvSpPr>
          <p:cNvPr id="30" name="Shape 30"/>
          <p:cNvSpPr txBox="1"/>
          <p:nvPr/>
        </p:nvSpPr>
        <p:spPr>
          <a:xfrm>
            <a:off x="889812" y="23490575"/>
            <a:ext cx="16556100" cy="2997300"/>
          </a:xfrm>
          <a:prstGeom prst="rect">
            <a:avLst/>
          </a:prstGeom>
          <a:noFill/>
          <a:ln>
            <a:noFill/>
          </a:ln>
        </p:spPr>
        <p:txBody>
          <a:bodyPr anchorCtr="0" anchor="t" bIns="91425" lIns="91425" rIns="91425" tIns="91425">
            <a:noAutofit/>
          </a:bodyPr>
          <a:lstStyle/>
          <a:p>
            <a:pPr lvl="0" algn="ctr">
              <a:spcBef>
                <a:spcPts val="0"/>
              </a:spcBef>
              <a:buNone/>
            </a:pPr>
            <a:r>
              <a:rPr b="1" lang="en-US" sz="3600"/>
              <a:t>Figure 3: </a:t>
            </a:r>
            <a:r>
              <a:rPr lang="en-US" sz="3600"/>
              <a:t>Pre-processing flow: first step is to perform background subtraction using a Gaussian Mixture model algorithm. Next step is to process the image to reduce noise via erosions and dilation. Finally we get closed edges using Canny edge detector and contour analysis. This complex contour polygon is then simplified via the thick edge polygon approximation.</a:t>
            </a:r>
          </a:p>
        </p:txBody>
      </p:sp>
      <p:sp>
        <p:nvSpPr>
          <p:cNvPr id="31" name="Shape 31"/>
          <p:cNvSpPr txBox="1"/>
          <p:nvPr/>
        </p:nvSpPr>
        <p:spPr>
          <a:xfrm>
            <a:off x="18335700" y="22078599"/>
            <a:ext cx="16859100" cy="4804500"/>
          </a:xfrm>
          <a:prstGeom prst="rect">
            <a:avLst/>
          </a:prstGeom>
          <a:noFill/>
          <a:ln>
            <a:noFill/>
          </a:ln>
        </p:spPr>
        <p:txBody>
          <a:bodyPr anchorCtr="0" anchor="t" bIns="188100" lIns="376200" rIns="376200" tIns="188100">
            <a:noAutofit/>
          </a:bodyPr>
          <a:lstStyle/>
          <a:p>
            <a:pPr indent="-457200" lvl="0" marL="457200" marR="0" rtl="0" algn="l">
              <a:lnSpc>
                <a:spcPct val="100000"/>
              </a:lnSpc>
              <a:spcBef>
                <a:spcPts val="0"/>
              </a:spcBef>
              <a:spcAft>
                <a:spcPts val="0"/>
              </a:spcAft>
              <a:buClr>
                <a:schemeClr val="dk1"/>
              </a:buClr>
              <a:buSzPct val="100000"/>
              <a:buChar char="●"/>
            </a:pPr>
            <a:r>
              <a:rPr lang="en-US" sz="3600">
                <a:solidFill>
                  <a:schemeClr val="dk1"/>
                </a:solidFill>
              </a:rPr>
              <a:t>The thick-edge polygon approximation performs much better than the Ramer-Douglas-Peucker approximation and keeps more information than just a bounding rectangle</a:t>
            </a:r>
          </a:p>
          <a:p>
            <a:pPr indent="-457200" lvl="0" marL="457200" marR="0" rtl="0" algn="l">
              <a:lnSpc>
                <a:spcPct val="100000"/>
              </a:lnSpc>
              <a:spcBef>
                <a:spcPts val="0"/>
              </a:spcBef>
              <a:spcAft>
                <a:spcPts val="0"/>
              </a:spcAft>
              <a:buClr>
                <a:schemeClr val="dk1"/>
              </a:buClr>
              <a:buSzPct val="100000"/>
              <a:buChar char="●"/>
            </a:pPr>
            <a:r>
              <a:rPr lang="en-US" sz="3600">
                <a:solidFill>
                  <a:schemeClr val="dk1"/>
                </a:solidFill>
              </a:rPr>
              <a:t>Computational cost is low: entire preprocessing and approximation pipeline works in real time.</a:t>
            </a:r>
          </a:p>
          <a:p>
            <a:pPr indent="-457200" lvl="0" marL="457200" marR="0" rtl="0" algn="l">
              <a:lnSpc>
                <a:spcPct val="100000"/>
              </a:lnSpc>
              <a:spcBef>
                <a:spcPts val="0"/>
              </a:spcBef>
              <a:spcAft>
                <a:spcPts val="0"/>
              </a:spcAft>
              <a:buClr>
                <a:schemeClr val="dk1"/>
              </a:buClr>
              <a:buSzPct val="100000"/>
              <a:buChar char="●"/>
            </a:pPr>
            <a:r>
              <a:rPr lang="en-US" sz="3600">
                <a:solidFill>
                  <a:schemeClr val="dk1"/>
                </a:solidFill>
              </a:rPr>
              <a:t>Next step is to integrate polygons into object tracking flow to improve tracking</a:t>
            </a:r>
          </a:p>
          <a:p>
            <a:pPr indent="-457200" lvl="0" marL="457200" marR="0" rtl="0" algn="l">
              <a:lnSpc>
                <a:spcPct val="100000"/>
              </a:lnSpc>
              <a:spcBef>
                <a:spcPts val="0"/>
              </a:spcBef>
              <a:spcAft>
                <a:spcPts val="0"/>
              </a:spcAft>
              <a:buClr>
                <a:schemeClr val="dk1"/>
              </a:buClr>
              <a:buSzPct val="100000"/>
              <a:buChar char="●"/>
            </a:pPr>
            <a:r>
              <a:rPr lang="en-US" sz="3600">
                <a:solidFill>
                  <a:schemeClr val="dk1"/>
                </a:solidFill>
              </a:rPr>
              <a:t>Future work might examine different background subtraction algorithms for moving cameras: this work dealt only with fixed cameras</a:t>
            </a:r>
          </a:p>
        </p:txBody>
      </p:sp>
      <p:sp>
        <p:nvSpPr>
          <p:cNvPr id="32" name="Shape 32"/>
          <p:cNvSpPr txBox="1"/>
          <p:nvPr/>
        </p:nvSpPr>
        <p:spPr>
          <a:xfrm>
            <a:off x="889825" y="9688600"/>
            <a:ext cx="16556100" cy="1340100"/>
          </a:xfrm>
          <a:prstGeom prst="rect">
            <a:avLst/>
          </a:prstGeom>
          <a:noFill/>
          <a:ln>
            <a:noFill/>
          </a:ln>
        </p:spPr>
        <p:txBody>
          <a:bodyPr anchorCtr="0" anchor="t" bIns="91425" lIns="91425" rIns="91425" tIns="91425">
            <a:noAutofit/>
          </a:bodyPr>
          <a:lstStyle/>
          <a:p>
            <a:pPr lvl="0" rtl="0" algn="ctr">
              <a:spcBef>
                <a:spcPts val="0"/>
              </a:spcBef>
              <a:buNone/>
            </a:pPr>
            <a:r>
              <a:rPr b="1" lang="en-US" sz="3600"/>
              <a:t>Figure 1: </a:t>
            </a:r>
            <a:r>
              <a:rPr lang="en-US" sz="3600"/>
              <a:t>Instead of these complex contour representations, we would like a simple polygon to track.</a:t>
            </a:r>
          </a:p>
        </p:txBody>
      </p:sp>
      <p:pic>
        <p:nvPicPr>
          <p:cNvPr id="33" name="Shape 33"/>
          <p:cNvPicPr preferRelativeResize="0"/>
          <p:nvPr/>
        </p:nvPicPr>
        <p:blipFill>
          <a:blip r:embed="rId3">
            <a:alphaModFix/>
          </a:blip>
          <a:stretch>
            <a:fillRect/>
          </a:stretch>
        </p:blipFill>
        <p:spPr>
          <a:xfrm>
            <a:off x="18550375" y="12051687"/>
            <a:ext cx="5449624" cy="2997299"/>
          </a:xfrm>
          <a:prstGeom prst="rect">
            <a:avLst/>
          </a:prstGeom>
          <a:noFill/>
          <a:ln>
            <a:noFill/>
          </a:ln>
        </p:spPr>
      </p:pic>
      <p:pic>
        <p:nvPicPr>
          <p:cNvPr id="34" name="Shape 34"/>
          <p:cNvPicPr preferRelativeResize="0"/>
          <p:nvPr/>
        </p:nvPicPr>
        <p:blipFill>
          <a:blip r:embed="rId4">
            <a:alphaModFix/>
          </a:blip>
          <a:stretch>
            <a:fillRect/>
          </a:stretch>
        </p:blipFill>
        <p:spPr>
          <a:xfrm>
            <a:off x="24248337" y="12051691"/>
            <a:ext cx="5449635" cy="2997299"/>
          </a:xfrm>
          <a:prstGeom prst="rect">
            <a:avLst/>
          </a:prstGeom>
          <a:noFill/>
          <a:ln>
            <a:noFill/>
          </a:ln>
        </p:spPr>
      </p:pic>
      <p:pic>
        <p:nvPicPr>
          <p:cNvPr id="35" name="Shape 35"/>
          <p:cNvPicPr preferRelativeResize="0"/>
          <p:nvPr/>
        </p:nvPicPr>
        <p:blipFill>
          <a:blip r:embed="rId5">
            <a:alphaModFix/>
          </a:blip>
          <a:stretch>
            <a:fillRect/>
          </a:stretch>
        </p:blipFill>
        <p:spPr>
          <a:xfrm>
            <a:off x="29946312" y="12054692"/>
            <a:ext cx="5449624" cy="2997293"/>
          </a:xfrm>
          <a:prstGeom prst="rect">
            <a:avLst/>
          </a:prstGeom>
          <a:noFill/>
          <a:ln>
            <a:noFill/>
          </a:ln>
        </p:spPr>
      </p:pic>
      <p:pic>
        <p:nvPicPr>
          <p:cNvPr id="36" name="Shape 36"/>
          <p:cNvPicPr preferRelativeResize="0"/>
          <p:nvPr/>
        </p:nvPicPr>
        <p:blipFill>
          <a:blip r:embed="rId6">
            <a:alphaModFix/>
          </a:blip>
          <a:stretch>
            <a:fillRect/>
          </a:stretch>
        </p:blipFill>
        <p:spPr>
          <a:xfrm>
            <a:off x="24207550" y="15326402"/>
            <a:ext cx="5449625" cy="4403737"/>
          </a:xfrm>
          <a:prstGeom prst="rect">
            <a:avLst/>
          </a:prstGeom>
          <a:noFill/>
          <a:ln>
            <a:noFill/>
          </a:ln>
        </p:spPr>
      </p:pic>
      <p:pic>
        <p:nvPicPr>
          <p:cNvPr id="37" name="Shape 37"/>
          <p:cNvPicPr preferRelativeResize="0"/>
          <p:nvPr/>
        </p:nvPicPr>
        <p:blipFill>
          <a:blip r:embed="rId7">
            <a:alphaModFix/>
          </a:blip>
          <a:stretch>
            <a:fillRect/>
          </a:stretch>
        </p:blipFill>
        <p:spPr>
          <a:xfrm>
            <a:off x="18550350" y="15326402"/>
            <a:ext cx="5449599" cy="4403716"/>
          </a:xfrm>
          <a:prstGeom prst="rect">
            <a:avLst/>
          </a:prstGeom>
          <a:noFill/>
          <a:ln>
            <a:noFill/>
          </a:ln>
        </p:spPr>
      </p:pic>
      <p:pic>
        <p:nvPicPr>
          <p:cNvPr id="38" name="Shape 38"/>
          <p:cNvPicPr preferRelativeResize="0"/>
          <p:nvPr/>
        </p:nvPicPr>
        <p:blipFill>
          <a:blip r:embed="rId8">
            <a:alphaModFix/>
          </a:blip>
          <a:stretch>
            <a:fillRect/>
          </a:stretch>
        </p:blipFill>
        <p:spPr>
          <a:xfrm>
            <a:off x="29905525" y="15326397"/>
            <a:ext cx="5449625" cy="4403737"/>
          </a:xfrm>
          <a:prstGeom prst="rect">
            <a:avLst/>
          </a:prstGeom>
          <a:noFill/>
          <a:ln>
            <a:noFill/>
          </a:ln>
        </p:spPr>
      </p:pic>
      <p:sp>
        <p:nvSpPr>
          <p:cNvPr id="39" name="Shape 39"/>
          <p:cNvSpPr txBox="1"/>
          <p:nvPr/>
        </p:nvSpPr>
        <p:spPr>
          <a:xfrm>
            <a:off x="18543587" y="19730150"/>
            <a:ext cx="16859100" cy="1340100"/>
          </a:xfrm>
          <a:prstGeom prst="rect">
            <a:avLst/>
          </a:prstGeom>
          <a:noFill/>
          <a:ln>
            <a:noFill/>
          </a:ln>
        </p:spPr>
        <p:txBody>
          <a:bodyPr anchorCtr="0" anchor="t" bIns="91425" lIns="91425" rIns="91425" tIns="91425">
            <a:noAutofit/>
          </a:bodyPr>
          <a:lstStyle/>
          <a:p>
            <a:pPr lvl="0" rtl="0" algn="ctr">
              <a:spcBef>
                <a:spcPts val="0"/>
              </a:spcBef>
              <a:buNone/>
            </a:pPr>
            <a:r>
              <a:rPr b="1" lang="en-US" sz="3600"/>
              <a:t>Figure 5: </a:t>
            </a:r>
            <a:r>
              <a:rPr lang="en-US" sz="3600"/>
              <a:t>Example frames from two sequences: top is a car sequence, bottom is at a train station. </a:t>
            </a:r>
          </a:p>
        </p:txBody>
      </p:sp>
      <p:pic>
        <p:nvPicPr>
          <p:cNvPr id="40" name="Shape 40"/>
          <p:cNvPicPr preferRelativeResize="0"/>
          <p:nvPr/>
        </p:nvPicPr>
        <p:blipFill>
          <a:blip r:embed="rId9">
            <a:alphaModFix/>
          </a:blip>
          <a:stretch>
            <a:fillRect/>
          </a:stretch>
        </p:blipFill>
        <p:spPr>
          <a:xfrm>
            <a:off x="746862" y="19377205"/>
            <a:ext cx="4038988" cy="3997744"/>
          </a:xfrm>
          <a:prstGeom prst="rect">
            <a:avLst/>
          </a:prstGeom>
          <a:noFill/>
          <a:ln>
            <a:noFill/>
          </a:ln>
        </p:spPr>
      </p:pic>
      <p:pic>
        <p:nvPicPr>
          <p:cNvPr id="41" name="Shape 41"/>
          <p:cNvPicPr preferRelativeResize="0"/>
          <p:nvPr/>
        </p:nvPicPr>
        <p:blipFill>
          <a:blip r:embed="rId10">
            <a:alphaModFix/>
          </a:blip>
          <a:stretch>
            <a:fillRect/>
          </a:stretch>
        </p:blipFill>
        <p:spPr>
          <a:xfrm>
            <a:off x="4949041" y="19377205"/>
            <a:ext cx="4038988" cy="3997744"/>
          </a:xfrm>
          <a:prstGeom prst="rect">
            <a:avLst/>
          </a:prstGeom>
          <a:noFill/>
          <a:ln>
            <a:noFill/>
          </a:ln>
        </p:spPr>
      </p:pic>
      <p:pic>
        <p:nvPicPr>
          <p:cNvPr id="42" name="Shape 42"/>
          <p:cNvPicPr preferRelativeResize="0"/>
          <p:nvPr/>
        </p:nvPicPr>
        <p:blipFill>
          <a:blip r:embed="rId11">
            <a:alphaModFix/>
          </a:blip>
          <a:stretch>
            <a:fillRect/>
          </a:stretch>
        </p:blipFill>
        <p:spPr>
          <a:xfrm>
            <a:off x="13407046" y="19371155"/>
            <a:ext cx="4038988" cy="3997744"/>
          </a:xfrm>
          <a:prstGeom prst="rect">
            <a:avLst/>
          </a:prstGeom>
          <a:noFill/>
          <a:ln>
            <a:noFill/>
          </a:ln>
        </p:spPr>
      </p:pic>
      <p:pic>
        <p:nvPicPr>
          <p:cNvPr id="43" name="Shape 43"/>
          <p:cNvPicPr preferRelativeResize="0"/>
          <p:nvPr/>
        </p:nvPicPr>
        <p:blipFill>
          <a:blip r:embed="rId12">
            <a:alphaModFix/>
          </a:blip>
          <a:stretch>
            <a:fillRect/>
          </a:stretch>
        </p:blipFill>
        <p:spPr>
          <a:xfrm>
            <a:off x="9151200" y="19371149"/>
            <a:ext cx="4092661" cy="3997744"/>
          </a:xfrm>
          <a:prstGeom prst="rect">
            <a:avLst/>
          </a:prstGeom>
          <a:noFill/>
          <a:ln>
            <a:noFill/>
          </a:ln>
        </p:spPr>
      </p:pic>
      <p:pic>
        <p:nvPicPr>
          <p:cNvPr id="44" name="Shape 44"/>
          <p:cNvPicPr preferRelativeResize="0"/>
          <p:nvPr/>
        </p:nvPicPr>
        <p:blipFill>
          <a:blip r:embed="rId13">
            <a:alphaModFix/>
          </a:blip>
          <a:stretch>
            <a:fillRect/>
          </a:stretch>
        </p:blipFill>
        <p:spPr>
          <a:xfrm>
            <a:off x="746875" y="12234475"/>
            <a:ext cx="7208906" cy="6294462"/>
          </a:xfrm>
          <a:prstGeom prst="rect">
            <a:avLst/>
          </a:prstGeom>
          <a:noFill/>
          <a:ln>
            <a:noFill/>
          </a:ln>
        </p:spPr>
      </p:pic>
      <p:sp>
        <p:nvSpPr>
          <p:cNvPr id="45" name="Shape 45"/>
          <p:cNvSpPr txBox="1"/>
          <p:nvPr/>
        </p:nvSpPr>
        <p:spPr>
          <a:xfrm>
            <a:off x="8229600" y="12234500"/>
            <a:ext cx="9301500" cy="6891300"/>
          </a:xfrm>
          <a:prstGeom prst="rect">
            <a:avLst/>
          </a:prstGeom>
          <a:noFill/>
          <a:ln>
            <a:noFill/>
          </a:ln>
        </p:spPr>
        <p:txBody>
          <a:bodyPr anchorCtr="0" anchor="t" bIns="91425" lIns="91425" rIns="91425" tIns="91425">
            <a:noAutofit/>
          </a:bodyPr>
          <a:lstStyle/>
          <a:p>
            <a:pPr lvl="0" rtl="0">
              <a:spcBef>
                <a:spcPts val="0"/>
              </a:spcBef>
              <a:buNone/>
            </a:pPr>
            <a:r>
              <a:rPr b="1" lang="en-US" sz="3600"/>
              <a:t>Figure 2: Algorithm Overview</a:t>
            </a:r>
          </a:p>
          <a:p>
            <a:pPr indent="-457200" lvl="0" marL="457200" rtl="0">
              <a:spcBef>
                <a:spcPts val="0"/>
              </a:spcBef>
              <a:buSzPct val="100000"/>
              <a:buAutoNum type="arabicPeriod"/>
            </a:pPr>
            <a:r>
              <a:rPr lang="en-US" sz="3600"/>
              <a:t>Compute the line between the endpoints. </a:t>
            </a:r>
          </a:p>
          <a:p>
            <a:pPr indent="-457200" lvl="0" marL="457200" rtl="0">
              <a:spcBef>
                <a:spcPts val="0"/>
              </a:spcBef>
              <a:buSzPct val="100000"/>
              <a:buAutoNum type="arabicPeriod"/>
            </a:pPr>
            <a:r>
              <a:rPr lang="en-US" sz="3600"/>
              <a:t>Partition points into those above and below the computed line.</a:t>
            </a:r>
          </a:p>
          <a:p>
            <a:pPr indent="-457200" lvl="0" marL="457200" rtl="0">
              <a:spcBef>
                <a:spcPts val="0"/>
              </a:spcBef>
              <a:buSzPct val="100000"/>
              <a:buAutoNum type="arabicPeriod"/>
            </a:pPr>
            <a:r>
              <a:rPr lang="en-US" sz="3600"/>
              <a:t>Find the extremum of each point set.</a:t>
            </a:r>
          </a:p>
          <a:p>
            <a:pPr indent="-457200" lvl="0" marL="457200" rtl="0">
              <a:spcBef>
                <a:spcPts val="0"/>
              </a:spcBef>
              <a:buSzPct val="100000"/>
              <a:buAutoNum type="arabicPeriod"/>
            </a:pPr>
            <a:r>
              <a:rPr lang="en-US" sz="3600"/>
              <a:t>Compute the thickness as the sum of the extrema’s distances from the line.</a:t>
            </a:r>
          </a:p>
          <a:p>
            <a:pPr indent="-457200" lvl="0" marL="457200" rtl="0">
              <a:spcBef>
                <a:spcPts val="0"/>
              </a:spcBef>
              <a:buSzPct val="100000"/>
              <a:buAutoNum type="arabicPeriod"/>
            </a:pPr>
            <a:r>
              <a:rPr lang="en-US" sz="3600"/>
              <a:t>If the thickness is above the threshold, partition the points with the extrema, and repeat steps 1-5 on the partitions.</a:t>
            </a:r>
          </a:p>
          <a:p>
            <a:pPr indent="-457200" lvl="0" marL="457200">
              <a:spcBef>
                <a:spcPts val="0"/>
              </a:spcBef>
              <a:buSzPct val="100000"/>
              <a:buAutoNum type="arabicPeriod"/>
            </a:pPr>
            <a:r>
              <a:rPr lang="en-US" sz="3600"/>
              <a:t>Otherwise, the two endpoints are dominant points, add them to the final list.</a:t>
            </a:r>
          </a:p>
        </p:txBody>
      </p:sp>
      <p:sp>
        <p:nvSpPr>
          <p:cNvPr id="46" name="Shape 46"/>
          <p:cNvSpPr txBox="1"/>
          <p:nvPr/>
        </p:nvSpPr>
        <p:spPr>
          <a:xfrm>
            <a:off x="818400" y="3632250"/>
            <a:ext cx="16556100" cy="2997300"/>
          </a:xfrm>
          <a:prstGeom prst="rect">
            <a:avLst/>
          </a:prstGeom>
          <a:noFill/>
          <a:ln>
            <a:noFill/>
          </a:ln>
        </p:spPr>
        <p:txBody>
          <a:bodyPr anchorCtr="0" anchor="t" bIns="91425" lIns="91425" rIns="91425" tIns="91425">
            <a:noAutofit/>
          </a:bodyPr>
          <a:lstStyle/>
          <a:p>
            <a:pPr lvl="0" algn="just">
              <a:spcBef>
                <a:spcPts val="0"/>
              </a:spcBef>
              <a:buNone/>
            </a:pPr>
            <a:r>
              <a:rPr lang="en-US" sz="3600"/>
              <a:t>The goal of this research is to simplify complex object contours into simpler polygons for use in object tracking using thick-edge polygon approximation. This is useful due to the lower computational cost and higher versatility of low-vertex polygons for tracking algorithms. It provides a good compromise between a complex contour and a simple rectangle. </a:t>
            </a:r>
          </a:p>
        </p:txBody>
      </p:sp>
      <p:pic>
        <p:nvPicPr>
          <p:cNvPr descr="personal_car-10_polygon.png" id="47" name="Shape 47"/>
          <p:cNvPicPr preferRelativeResize="0"/>
          <p:nvPr/>
        </p:nvPicPr>
        <p:blipFill>
          <a:blip r:embed="rId14">
            <a:alphaModFix/>
          </a:blip>
          <a:stretch>
            <a:fillRect/>
          </a:stretch>
        </p:blipFill>
        <p:spPr>
          <a:xfrm>
            <a:off x="18488087" y="4725575"/>
            <a:ext cx="4791075" cy="2647950"/>
          </a:xfrm>
          <a:prstGeom prst="rect">
            <a:avLst/>
          </a:prstGeom>
          <a:noFill/>
          <a:ln>
            <a:noFill/>
          </a:ln>
        </p:spPr>
      </p:pic>
      <p:pic>
        <p:nvPicPr>
          <p:cNvPr descr="personal_car-10_approx.png" id="48" name="Shape 48"/>
          <p:cNvPicPr preferRelativeResize="0"/>
          <p:nvPr/>
        </p:nvPicPr>
        <p:blipFill>
          <a:blip r:embed="rId15">
            <a:alphaModFix/>
          </a:blip>
          <a:stretch>
            <a:fillRect/>
          </a:stretch>
        </p:blipFill>
        <p:spPr>
          <a:xfrm>
            <a:off x="30603662" y="4725575"/>
            <a:ext cx="4791075" cy="2647950"/>
          </a:xfrm>
          <a:prstGeom prst="rect">
            <a:avLst/>
          </a:prstGeom>
          <a:noFill/>
          <a:ln>
            <a:noFill/>
          </a:ln>
        </p:spPr>
      </p:pic>
      <p:pic>
        <p:nvPicPr>
          <p:cNvPr id="49" name="Shape 49"/>
          <p:cNvPicPr preferRelativeResize="0"/>
          <p:nvPr/>
        </p:nvPicPr>
        <p:blipFill>
          <a:blip r:embed="rId16">
            <a:alphaModFix/>
          </a:blip>
          <a:stretch>
            <a:fillRect/>
          </a:stretch>
        </p:blipFill>
        <p:spPr>
          <a:xfrm>
            <a:off x="10495460" y="6660399"/>
            <a:ext cx="6879040" cy="2997299"/>
          </a:xfrm>
          <a:prstGeom prst="rect">
            <a:avLst/>
          </a:prstGeom>
          <a:noFill/>
          <a:ln>
            <a:noFill/>
          </a:ln>
        </p:spPr>
      </p:pic>
      <p:pic>
        <p:nvPicPr>
          <p:cNvPr descr="personal_car-10_ramer.png" id="50" name="Shape 50"/>
          <p:cNvPicPr preferRelativeResize="0"/>
          <p:nvPr/>
        </p:nvPicPr>
        <p:blipFill>
          <a:blip r:embed="rId17">
            <a:alphaModFix/>
          </a:blip>
          <a:stretch>
            <a:fillRect/>
          </a:stretch>
        </p:blipFill>
        <p:spPr>
          <a:xfrm>
            <a:off x="24730012" y="4722600"/>
            <a:ext cx="4791075" cy="2647950"/>
          </a:xfrm>
          <a:prstGeom prst="rect">
            <a:avLst/>
          </a:prstGeom>
          <a:noFill/>
          <a:ln>
            <a:noFill/>
          </a:ln>
        </p:spPr>
      </p:pic>
      <p:sp>
        <p:nvSpPr>
          <p:cNvPr id="51" name="Shape 51"/>
          <p:cNvSpPr txBox="1"/>
          <p:nvPr/>
        </p:nvSpPr>
        <p:spPr>
          <a:xfrm>
            <a:off x="19105687" y="3979275"/>
            <a:ext cx="3555900" cy="556800"/>
          </a:xfrm>
          <a:prstGeom prst="rect">
            <a:avLst/>
          </a:prstGeom>
          <a:noFill/>
          <a:ln>
            <a:noFill/>
          </a:ln>
        </p:spPr>
        <p:txBody>
          <a:bodyPr anchorCtr="0" anchor="t" bIns="91425" lIns="91425" rIns="91425" tIns="91425">
            <a:noAutofit/>
          </a:bodyPr>
          <a:lstStyle/>
          <a:p>
            <a:pPr lvl="0" algn="ctr">
              <a:spcBef>
                <a:spcPts val="0"/>
              </a:spcBef>
              <a:buNone/>
            </a:pPr>
            <a:r>
              <a:rPr b="1" lang="en-US" sz="3000"/>
              <a:t>Original Polygon</a:t>
            </a:r>
          </a:p>
        </p:txBody>
      </p:sp>
      <p:pic>
        <p:nvPicPr>
          <p:cNvPr id="52" name="Shape 52"/>
          <p:cNvPicPr preferRelativeResize="0"/>
          <p:nvPr/>
        </p:nvPicPr>
        <p:blipFill>
          <a:blip r:embed="rId18">
            <a:alphaModFix/>
          </a:blip>
          <a:stretch>
            <a:fillRect/>
          </a:stretch>
        </p:blipFill>
        <p:spPr>
          <a:xfrm>
            <a:off x="889825" y="6694560"/>
            <a:ext cx="8822400" cy="2929036"/>
          </a:xfrm>
          <a:prstGeom prst="rect">
            <a:avLst/>
          </a:prstGeom>
          <a:noFill/>
          <a:ln>
            <a:noFill/>
          </a:ln>
        </p:spPr>
      </p:pic>
      <p:sp>
        <p:nvSpPr>
          <p:cNvPr id="53" name="Shape 53"/>
          <p:cNvSpPr txBox="1"/>
          <p:nvPr/>
        </p:nvSpPr>
        <p:spPr>
          <a:xfrm>
            <a:off x="24387762" y="3715875"/>
            <a:ext cx="5475600" cy="1083600"/>
          </a:xfrm>
          <a:prstGeom prst="rect">
            <a:avLst/>
          </a:prstGeom>
          <a:noFill/>
          <a:ln>
            <a:noFill/>
          </a:ln>
        </p:spPr>
        <p:txBody>
          <a:bodyPr anchorCtr="0" anchor="t" bIns="91425" lIns="91425" rIns="91425" tIns="91425">
            <a:noAutofit/>
          </a:bodyPr>
          <a:lstStyle/>
          <a:p>
            <a:pPr lvl="0" rtl="0" algn="ctr">
              <a:spcBef>
                <a:spcPts val="0"/>
              </a:spcBef>
              <a:buNone/>
            </a:pPr>
            <a:r>
              <a:rPr b="1" lang="en-US" sz="3000"/>
              <a:t>Ramer–Douglas–Peucker</a:t>
            </a:r>
          </a:p>
          <a:p>
            <a:pPr lvl="0" rtl="0" algn="ctr">
              <a:spcBef>
                <a:spcPts val="0"/>
              </a:spcBef>
              <a:buNone/>
            </a:pPr>
            <a:r>
              <a:rPr b="1" lang="en-US" sz="3000"/>
              <a:t>Approximation</a:t>
            </a:r>
          </a:p>
        </p:txBody>
      </p:sp>
      <p:sp>
        <p:nvSpPr>
          <p:cNvPr id="54" name="Shape 54"/>
          <p:cNvSpPr txBox="1"/>
          <p:nvPr/>
        </p:nvSpPr>
        <p:spPr>
          <a:xfrm>
            <a:off x="30261400" y="3715875"/>
            <a:ext cx="5475600" cy="1083600"/>
          </a:xfrm>
          <a:prstGeom prst="rect">
            <a:avLst/>
          </a:prstGeom>
          <a:noFill/>
          <a:ln>
            <a:noFill/>
          </a:ln>
        </p:spPr>
        <p:txBody>
          <a:bodyPr anchorCtr="0" anchor="t" bIns="91425" lIns="91425" rIns="91425" tIns="91425">
            <a:noAutofit/>
          </a:bodyPr>
          <a:lstStyle/>
          <a:p>
            <a:pPr lvl="0" rtl="0" algn="ctr">
              <a:spcBef>
                <a:spcPts val="0"/>
              </a:spcBef>
              <a:buNone/>
            </a:pPr>
            <a:r>
              <a:rPr b="1" lang="en-US" sz="3000"/>
              <a:t>Thick Edge</a:t>
            </a:r>
          </a:p>
          <a:p>
            <a:pPr lvl="0" rtl="0" algn="ctr">
              <a:spcBef>
                <a:spcPts val="0"/>
              </a:spcBef>
              <a:buNone/>
            </a:pPr>
            <a:r>
              <a:rPr b="1" lang="en-US" sz="3000"/>
              <a:t>Approximation</a:t>
            </a:r>
          </a:p>
        </p:txBody>
      </p:sp>
      <p:pic>
        <p:nvPicPr>
          <p:cNvPr descr="bird-16_polygon.png" id="55" name="Shape 55"/>
          <p:cNvPicPr preferRelativeResize="0"/>
          <p:nvPr/>
        </p:nvPicPr>
        <p:blipFill>
          <a:blip r:embed="rId19">
            <a:alphaModFix/>
          </a:blip>
          <a:stretch>
            <a:fillRect/>
          </a:stretch>
        </p:blipFill>
        <p:spPr>
          <a:xfrm>
            <a:off x="18516675" y="7656550"/>
            <a:ext cx="4733925" cy="2997274"/>
          </a:xfrm>
          <a:prstGeom prst="rect">
            <a:avLst/>
          </a:prstGeom>
          <a:noFill/>
          <a:ln>
            <a:noFill/>
          </a:ln>
        </p:spPr>
      </p:pic>
      <p:pic>
        <p:nvPicPr>
          <p:cNvPr descr="bird-16_ramer.png" id="56" name="Shape 56"/>
          <p:cNvPicPr preferRelativeResize="0"/>
          <p:nvPr/>
        </p:nvPicPr>
        <p:blipFill>
          <a:blip r:embed="rId20">
            <a:alphaModFix/>
          </a:blip>
          <a:stretch>
            <a:fillRect/>
          </a:stretch>
        </p:blipFill>
        <p:spPr>
          <a:xfrm>
            <a:off x="24758625" y="7656550"/>
            <a:ext cx="4733925" cy="2997299"/>
          </a:xfrm>
          <a:prstGeom prst="rect">
            <a:avLst/>
          </a:prstGeom>
          <a:noFill/>
          <a:ln>
            <a:noFill/>
          </a:ln>
        </p:spPr>
      </p:pic>
      <p:pic>
        <p:nvPicPr>
          <p:cNvPr descr="bird-16_approx.png" id="57" name="Shape 57"/>
          <p:cNvPicPr preferRelativeResize="0"/>
          <p:nvPr/>
        </p:nvPicPr>
        <p:blipFill>
          <a:blip r:embed="rId21">
            <a:alphaModFix/>
          </a:blip>
          <a:stretch>
            <a:fillRect/>
          </a:stretch>
        </p:blipFill>
        <p:spPr>
          <a:xfrm>
            <a:off x="30632250" y="7656550"/>
            <a:ext cx="4733925" cy="2997299"/>
          </a:xfrm>
          <a:prstGeom prst="rect">
            <a:avLst/>
          </a:prstGeom>
          <a:noFill/>
          <a:ln>
            <a:noFill/>
          </a:ln>
        </p:spPr>
      </p:pic>
      <p:sp>
        <p:nvSpPr>
          <p:cNvPr id="58" name="Shape 58"/>
          <p:cNvSpPr txBox="1"/>
          <p:nvPr/>
        </p:nvSpPr>
        <p:spPr>
          <a:xfrm>
            <a:off x="18695987" y="10738550"/>
            <a:ext cx="16859100" cy="1340100"/>
          </a:xfrm>
          <a:prstGeom prst="rect">
            <a:avLst/>
          </a:prstGeom>
          <a:noFill/>
          <a:ln>
            <a:noFill/>
          </a:ln>
        </p:spPr>
        <p:txBody>
          <a:bodyPr anchorCtr="0" anchor="t" bIns="91425" lIns="91425" rIns="91425" tIns="91425">
            <a:noAutofit/>
          </a:bodyPr>
          <a:lstStyle/>
          <a:p>
            <a:pPr lvl="0" rtl="0" algn="ctr">
              <a:spcBef>
                <a:spcPts val="0"/>
              </a:spcBef>
              <a:buNone/>
            </a:pPr>
            <a:r>
              <a:rPr b="1" lang="en-US" sz="3600"/>
              <a:t>Figure 4: </a:t>
            </a:r>
            <a:r>
              <a:rPr lang="en-US" sz="3600"/>
              <a:t>Comparison of polygon approximation methods. Left image is original, center is an older algorithm, and right is ours.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yLabPosterTemplateAug2008">
  <a:themeElements>
    <a:clrScheme name="Custom 6">
      <a:dk1>
        <a:srgbClr val="000000"/>
      </a:dk1>
      <a:lt1>
        <a:srgbClr val="FFFFFF"/>
      </a:lt1>
      <a:dk2>
        <a:srgbClr val="263B86"/>
      </a:dk2>
      <a:lt2>
        <a:srgbClr val="6699CC"/>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