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7" r:id="rId8"/>
    <p:sldId id="270" r:id="rId9"/>
    <p:sldId id="268" r:id="rId10"/>
    <p:sldId id="269" r:id="rId11"/>
    <p:sldId id="260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48B5B-D4E9-4288-A1F6-2735C5441EB4}" v="546" dt="2023-01-16T14:51:07.375"/>
    <p1510:client id="{3A5CDB9E-5C70-4A21-A1FC-5A767DDD6801}" v="318" dt="2023-01-16T01:26:43.602"/>
    <p1510:client id="{7D02ECD8-61F9-4F93-8AA9-3EF15EC1673B}" v="89" dt="2023-01-16T15:27:48.230"/>
    <p1510:client id="{BAFCE60B-9998-4643-B17B-416A33D19B6D}" v="37" dt="2023-01-13T01:19:16.527"/>
    <p1510:client id="{E1703F12-DE19-434A-89A8-31F441AEB560}" v="134" dt="2023-01-15T18:38:16.830"/>
    <p1510:client id="{E229B672-DF29-48D9-96A7-34840A5C67D3}" v="18" dt="2023-01-16T08:15:28.236"/>
    <p1510:client id="{EB325ABC-878D-4F50-A2D1-D590E9CEFB9C}" v="308" dt="2023-01-15T21:41:09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9BE46-61A7-44AA-B714-A4F64AF12A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7306B58C-B179-4136-AF08-D7570040CA5D}">
      <dgm:prSet/>
      <dgm:spPr/>
      <dgm:t>
        <a:bodyPr/>
        <a:lstStyle/>
        <a:p>
          <a:r>
            <a:rPr lang="pl-PL"/>
            <a:t>przerwy pracowników nie są uwzględniane w analizie,</a:t>
          </a:r>
          <a:endParaRPr lang="en-US"/>
        </a:p>
      </dgm:t>
    </dgm:pt>
    <dgm:pt modelId="{8B598F90-9313-460A-9703-319DADD55A73}" type="parTrans" cxnId="{D86E70C9-A079-4260-81CE-1485075B97AE}">
      <dgm:prSet/>
      <dgm:spPr/>
      <dgm:t>
        <a:bodyPr/>
        <a:lstStyle/>
        <a:p>
          <a:endParaRPr lang="en-US"/>
        </a:p>
      </dgm:t>
    </dgm:pt>
    <dgm:pt modelId="{1D47D660-1ED3-418F-8F2F-630BBFF533EA}" type="sibTrans" cxnId="{D86E70C9-A079-4260-81CE-1485075B97AE}">
      <dgm:prSet/>
      <dgm:spPr/>
      <dgm:t>
        <a:bodyPr/>
        <a:lstStyle/>
        <a:p>
          <a:endParaRPr lang="en-US"/>
        </a:p>
      </dgm:t>
    </dgm:pt>
    <dgm:pt modelId="{23F51C2E-2736-4383-8C91-3C06B5EA8D03}">
      <dgm:prSet/>
      <dgm:spPr/>
      <dgm:t>
        <a:bodyPr/>
        <a:lstStyle/>
        <a:p>
          <a:r>
            <a:rPr lang="pl-PL"/>
            <a:t>nie zakładamy, że klient może się rozłączyć w trakcie oczekiwania na połączenie z konsultantem bez względu na długość czasu na linii (tzn. klient czeka w kolejce dowolną ilość czasu na połączenie)</a:t>
          </a:r>
          <a:endParaRPr lang="en-US"/>
        </a:p>
      </dgm:t>
    </dgm:pt>
    <dgm:pt modelId="{7926FFA7-0F2B-4ABE-AB77-36DBFD8AB133}" type="parTrans" cxnId="{12CD0F96-2AAC-464B-97F2-ED7D5A3120C9}">
      <dgm:prSet/>
      <dgm:spPr/>
      <dgm:t>
        <a:bodyPr/>
        <a:lstStyle/>
        <a:p>
          <a:endParaRPr lang="en-US"/>
        </a:p>
      </dgm:t>
    </dgm:pt>
    <dgm:pt modelId="{BC46DCBA-958E-4524-AE11-F536B56DDD9D}" type="sibTrans" cxnId="{12CD0F96-2AAC-464B-97F2-ED7D5A3120C9}">
      <dgm:prSet/>
      <dgm:spPr/>
      <dgm:t>
        <a:bodyPr/>
        <a:lstStyle/>
        <a:p>
          <a:endParaRPr lang="en-US"/>
        </a:p>
      </dgm:t>
    </dgm:pt>
    <dgm:pt modelId="{DB58D2DC-4404-4B52-A4EA-1B7A7F48B04E}" type="pres">
      <dgm:prSet presAssocID="{6229BE46-61A7-44AA-B714-A4F64AF12A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737A2-0332-4CE9-A838-427EB96DFD5D}" type="pres">
      <dgm:prSet presAssocID="{7306B58C-B179-4136-AF08-D7570040CA5D}" presName="hierRoot1" presStyleCnt="0"/>
      <dgm:spPr/>
    </dgm:pt>
    <dgm:pt modelId="{FB3B3D0E-27B7-47EB-93EA-D2576DD58E95}" type="pres">
      <dgm:prSet presAssocID="{7306B58C-B179-4136-AF08-D7570040CA5D}" presName="composite" presStyleCnt="0"/>
      <dgm:spPr/>
    </dgm:pt>
    <dgm:pt modelId="{E038762B-CBD8-48A7-AD5B-80D8F27BE0E5}" type="pres">
      <dgm:prSet presAssocID="{7306B58C-B179-4136-AF08-D7570040CA5D}" presName="background" presStyleLbl="node0" presStyleIdx="0" presStyleCnt="2"/>
      <dgm:spPr/>
    </dgm:pt>
    <dgm:pt modelId="{E715AD16-2817-4581-B918-664D16978EF9}" type="pres">
      <dgm:prSet presAssocID="{7306B58C-B179-4136-AF08-D7570040CA5D}" presName="text" presStyleLbl="fgAcc0" presStyleIdx="0" presStyleCnt="2">
        <dgm:presLayoutVars>
          <dgm:chPref val="3"/>
        </dgm:presLayoutVars>
      </dgm:prSet>
      <dgm:spPr/>
    </dgm:pt>
    <dgm:pt modelId="{7C3E6AF3-FD1B-4CEB-990A-F0518741B444}" type="pres">
      <dgm:prSet presAssocID="{7306B58C-B179-4136-AF08-D7570040CA5D}" presName="hierChild2" presStyleCnt="0"/>
      <dgm:spPr/>
    </dgm:pt>
    <dgm:pt modelId="{45648F2F-2158-47C4-AE72-7CDCEBFB4B14}" type="pres">
      <dgm:prSet presAssocID="{23F51C2E-2736-4383-8C91-3C06B5EA8D03}" presName="hierRoot1" presStyleCnt="0"/>
      <dgm:spPr/>
    </dgm:pt>
    <dgm:pt modelId="{2D32FCC9-8B94-4FFF-9E51-3B24B99C1D3C}" type="pres">
      <dgm:prSet presAssocID="{23F51C2E-2736-4383-8C91-3C06B5EA8D03}" presName="composite" presStyleCnt="0"/>
      <dgm:spPr/>
    </dgm:pt>
    <dgm:pt modelId="{A5871840-470D-4EFD-937E-6B1AEFCA6D0A}" type="pres">
      <dgm:prSet presAssocID="{23F51C2E-2736-4383-8C91-3C06B5EA8D03}" presName="background" presStyleLbl="node0" presStyleIdx="1" presStyleCnt="2"/>
      <dgm:spPr/>
    </dgm:pt>
    <dgm:pt modelId="{5F1B2B5B-A0B7-4A94-8947-42A18282EA11}" type="pres">
      <dgm:prSet presAssocID="{23F51C2E-2736-4383-8C91-3C06B5EA8D03}" presName="text" presStyleLbl="fgAcc0" presStyleIdx="1" presStyleCnt="2">
        <dgm:presLayoutVars>
          <dgm:chPref val="3"/>
        </dgm:presLayoutVars>
      </dgm:prSet>
      <dgm:spPr/>
    </dgm:pt>
    <dgm:pt modelId="{F18356E0-3C19-464D-A7C4-A0F4DB8B8DFA}" type="pres">
      <dgm:prSet presAssocID="{23F51C2E-2736-4383-8C91-3C06B5EA8D03}" presName="hierChild2" presStyleCnt="0"/>
      <dgm:spPr/>
    </dgm:pt>
  </dgm:ptLst>
  <dgm:cxnLst>
    <dgm:cxn modelId="{1C816D0E-EE0B-4543-B39B-7D9E91C947F5}" type="presOf" srcId="{7306B58C-B179-4136-AF08-D7570040CA5D}" destId="{E715AD16-2817-4581-B918-664D16978EF9}" srcOrd="0" destOrd="0" presId="urn:microsoft.com/office/officeart/2005/8/layout/hierarchy1"/>
    <dgm:cxn modelId="{13379094-E83F-4BA6-B957-05DA0E93756F}" type="presOf" srcId="{23F51C2E-2736-4383-8C91-3C06B5EA8D03}" destId="{5F1B2B5B-A0B7-4A94-8947-42A18282EA11}" srcOrd="0" destOrd="0" presId="urn:microsoft.com/office/officeart/2005/8/layout/hierarchy1"/>
    <dgm:cxn modelId="{12CD0F96-2AAC-464B-97F2-ED7D5A3120C9}" srcId="{6229BE46-61A7-44AA-B714-A4F64AF12ADB}" destId="{23F51C2E-2736-4383-8C91-3C06B5EA8D03}" srcOrd="1" destOrd="0" parTransId="{7926FFA7-0F2B-4ABE-AB77-36DBFD8AB133}" sibTransId="{BC46DCBA-958E-4524-AE11-F536B56DDD9D}"/>
    <dgm:cxn modelId="{D86E70C9-A079-4260-81CE-1485075B97AE}" srcId="{6229BE46-61A7-44AA-B714-A4F64AF12ADB}" destId="{7306B58C-B179-4136-AF08-D7570040CA5D}" srcOrd="0" destOrd="0" parTransId="{8B598F90-9313-460A-9703-319DADD55A73}" sibTransId="{1D47D660-1ED3-418F-8F2F-630BBFF533EA}"/>
    <dgm:cxn modelId="{A18A5DCA-9D8D-4288-8BF0-C314632F2847}" type="presOf" srcId="{6229BE46-61A7-44AA-B714-A4F64AF12ADB}" destId="{DB58D2DC-4404-4B52-A4EA-1B7A7F48B04E}" srcOrd="0" destOrd="0" presId="urn:microsoft.com/office/officeart/2005/8/layout/hierarchy1"/>
    <dgm:cxn modelId="{DD15F75C-0BB8-4209-85AD-1E54135465F3}" type="presParOf" srcId="{DB58D2DC-4404-4B52-A4EA-1B7A7F48B04E}" destId="{665737A2-0332-4CE9-A838-427EB96DFD5D}" srcOrd="0" destOrd="0" presId="urn:microsoft.com/office/officeart/2005/8/layout/hierarchy1"/>
    <dgm:cxn modelId="{3E61F9EF-4E4B-4856-B6C7-4C0BEA07A851}" type="presParOf" srcId="{665737A2-0332-4CE9-A838-427EB96DFD5D}" destId="{FB3B3D0E-27B7-47EB-93EA-D2576DD58E95}" srcOrd="0" destOrd="0" presId="urn:microsoft.com/office/officeart/2005/8/layout/hierarchy1"/>
    <dgm:cxn modelId="{DBBAA0EC-8311-4C04-8339-4B4621E0B618}" type="presParOf" srcId="{FB3B3D0E-27B7-47EB-93EA-D2576DD58E95}" destId="{E038762B-CBD8-48A7-AD5B-80D8F27BE0E5}" srcOrd="0" destOrd="0" presId="urn:microsoft.com/office/officeart/2005/8/layout/hierarchy1"/>
    <dgm:cxn modelId="{7FEEFDED-1697-4F10-8772-942FF74EB7D5}" type="presParOf" srcId="{FB3B3D0E-27B7-47EB-93EA-D2576DD58E95}" destId="{E715AD16-2817-4581-B918-664D16978EF9}" srcOrd="1" destOrd="0" presId="urn:microsoft.com/office/officeart/2005/8/layout/hierarchy1"/>
    <dgm:cxn modelId="{BDBFD3AC-8649-4483-B619-3E17062E2AC2}" type="presParOf" srcId="{665737A2-0332-4CE9-A838-427EB96DFD5D}" destId="{7C3E6AF3-FD1B-4CEB-990A-F0518741B444}" srcOrd="1" destOrd="0" presId="urn:microsoft.com/office/officeart/2005/8/layout/hierarchy1"/>
    <dgm:cxn modelId="{2DD0D73D-741D-46DB-9502-4127CB55E978}" type="presParOf" srcId="{DB58D2DC-4404-4B52-A4EA-1B7A7F48B04E}" destId="{45648F2F-2158-47C4-AE72-7CDCEBFB4B14}" srcOrd="1" destOrd="0" presId="urn:microsoft.com/office/officeart/2005/8/layout/hierarchy1"/>
    <dgm:cxn modelId="{3729DF9A-882E-42E9-A7F5-3B1BEFDB807F}" type="presParOf" srcId="{45648F2F-2158-47C4-AE72-7CDCEBFB4B14}" destId="{2D32FCC9-8B94-4FFF-9E51-3B24B99C1D3C}" srcOrd="0" destOrd="0" presId="urn:microsoft.com/office/officeart/2005/8/layout/hierarchy1"/>
    <dgm:cxn modelId="{E752B94D-259E-4460-8FD0-DE4B0F8F211A}" type="presParOf" srcId="{2D32FCC9-8B94-4FFF-9E51-3B24B99C1D3C}" destId="{A5871840-470D-4EFD-937E-6B1AEFCA6D0A}" srcOrd="0" destOrd="0" presId="urn:microsoft.com/office/officeart/2005/8/layout/hierarchy1"/>
    <dgm:cxn modelId="{E81F136E-3D4A-4BA6-B645-237C285CE423}" type="presParOf" srcId="{2D32FCC9-8B94-4FFF-9E51-3B24B99C1D3C}" destId="{5F1B2B5B-A0B7-4A94-8947-42A18282EA11}" srcOrd="1" destOrd="0" presId="urn:microsoft.com/office/officeart/2005/8/layout/hierarchy1"/>
    <dgm:cxn modelId="{2FB3503A-4509-4862-94B5-E4403A0A16D0}" type="presParOf" srcId="{45648F2F-2158-47C4-AE72-7CDCEBFB4B14}" destId="{F18356E0-3C19-464D-A7C4-A0F4DB8B8D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8762B-CBD8-48A7-AD5B-80D8F27BE0E5}">
      <dsp:nvSpPr>
        <dsp:cNvPr id="0" name=""/>
        <dsp:cNvSpPr/>
      </dsp:nvSpPr>
      <dsp:spPr>
        <a:xfrm>
          <a:off x="1346" y="67375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5AD16-2817-4581-B918-664D16978EF9}">
      <dsp:nvSpPr>
        <dsp:cNvPr id="0" name=""/>
        <dsp:cNvSpPr/>
      </dsp:nvSpPr>
      <dsp:spPr>
        <a:xfrm>
          <a:off x="526437" y="566212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przerwy pracowników nie są uwzględniane w analizie,</a:t>
          </a:r>
          <a:endParaRPr lang="en-US" sz="2600" kern="1200"/>
        </a:p>
      </dsp:txBody>
      <dsp:txXfrm>
        <a:off x="614330" y="654105"/>
        <a:ext cx="4550037" cy="2825112"/>
      </dsp:txXfrm>
    </dsp:sp>
    <dsp:sp modelId="{A5871840-470D-4EFD-937E-6B1AEFCA6D0A}">
      <dsp:nvSpPr>
        <dsp:cNvPr id="0" name=""/>
        <dsp:cNvSpPr/>
      </dsp:nvSpPr>
      <dsp:spPr>
        <a:xfrm>
          <a:off x="5777353" y="67375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B2B5B-A0B7-4A94-8947-42A18282EA11}">
      <dsp:nvSpPr>
        <dsp:cNvPr id="0" name=""/>
        <dsp:cNvSpPr/>
      </dsp:nvSpPr>
      <dsp:spPr>
        <a:xfrm>
          <a:off x="6302444" y="566212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nie zakładamy, że klient może się rozłączyć w trakcie oczekiwania na połączenie z konsultantem bez względu na długość czasu na linii (tzn. klient czeka w kolejce dowolną ilość czasu na połączenie)</a:t>
          </a:r>
          <a:endParaRPr lang="en-US" sz="2600" kern="1200"/>
        </a:p>
      </dsp:txBody>
      <dsp:txXfrm>
        <a:off x="6390337" y="654105"/>
        <a:ext cx="4550037" cy="28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1/16/2023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3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9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Raport zaliczeniowy</a:t>
            </a:r>
            <a:br>
              <a:rPr lang="pl-PL">
                <a:solidFill>
                  <a:schemeClr val="tx1"/>
                </a:solidFill>
              </a:rPr>
            </a:br>
            <a:br>
              <a:rPr lang="pl-PL"/>
            </a:br>
            <a:r>
              <a:rPr lang="pl-PL">
                <a:solidFill>
                  <a:schemeClr val="tx1"/>
                </a:solidFill>
              </a:rPr>
              <a:t>Call </a:t>
            </a:r>
            <a:r>
              <a:rPr lang="pl-PL" err="1">
                <a:solidFill>
                  <a:schemeClr val="tx1"/>
                </a:solidFill>
              </a:rPr>
              <a:t>center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445" y="4101045"/>
            <a:ext cx="3511233" cy="2446936"/>
          </a:xfrm>
        </p:spPr>
        <p:txBody>
          <a:bodyPr anchor="t">
            <a:normAutofit/>
          </a:bodyPr>
          <a:lstStyle/>
          <a:p>
            <a:endParaRPr lang="pl-PL" sz="2200"/>
          </a:p>
          <a:p>
            <a:pPr algn="ctr">
              <a:spcBef>
                <a:spcPts val="1000"/>
              </a:spcBef>
              <a:spcAft>
                <a:spcPts val="0"/>
              </a:spcAft>
            </a:pPr>
            <a:r>
              <a:rPr lang="pl-PL" err="1">
                <a:ea typeface="+mn-lt"/>
                <a:cs typeface="+mn-lt"/>
              </a:rPr>
              <a:t>magdalena</a:t>
            </a:r>
            <a:r>
              <a:rPr lang="pl-PL">
                <a:ea typeface="+mn-lt"/>
                <a:cs typeface="+mn-lt"/>
              </a:rPr>
              <a:t> Chmiel</a:t>
            </a:r>
            <a:endParaRPr lang="en-US">
              <a:ea typeface="+mn-lt"/>
              <a:cs typeface="+mn-lt"/>
            </a:endParaRPr>
          </a:p>
          <a:p>
            <a:pPr algn="ctr">
              <a:spcBef>
                <a:spcPts val="1000"/>
              </a:spcBef>
              <a:spcAft>
                <a:spcPts val="0"/>
              </a:spcAft>
            </a:pPr>
            <a:r>
              <a:rPr lang="pl-PL">
                <a:ea typeface="+mn-lt"/>
                <a:cs typeface="+mn-lt"/>
              </a:rPr>
              <a:t>Paulina Miksa</a:t>
            </a:r>
            <a:endParaRPr lang="en-US">
              <a:ea typeface="+mn-lt"/>
              <a:cs typeface="+mn-lt"/>
            </a:endParaRPr>
          </a:p>
          <a:p>
            <a:pPr algn="ctr">
              <a:spcBef>
                <a:spcPts val="1000"/>
              </a:spcBef>
              <a:spcAft>
                <a:spcPts val="0"/>
              </a:spcAft>
            </a:pPr>
            <a:r>
              <a:rPr lang="pl-PL">
                <a:ea typeface="+mn-lt"/>
                <a:cs typeface="+mn-lt"/>
              </a:rPr>
              <a:t>Berenika Perkowska</a:t>
            </a:r>
            <a:endParaRPr lang="en-US">
              <a:ea typeface="+mn-lt"/>
              <a:cs typeface="+mn-lt"/>
            </a:endParaRPr>
          </a:p>
          <a:p>
            <a:pPr algn="ctr">
              <a:spcBef>
                <a:spcPts val="1000"/>
              </a:spcBef>
              <a:spcAft>
                <a:spcPts val="0"/>
              </a:spcAft>
            </a:pPr>
            <a:r>
              <a:rPr lang="pl-PL">
                <a:ea typeface="+mn-lt"/>
                <a:cs typeface="+mn-lt"/>
              </a:rPr>
              <a:t>Maria Woźny </a:t>
            </a:r>
            <a:endParaRPr lang="en-US">
              <a:ea typeface="+mn-lt"/>
              <a:cs typeface="+mn-lt"/>
            </a:endParaRPr>
          </a:p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C77AF-2CBA-1F67-61B3-3B1B931DD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6" r="6035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422BFF9F-AE0D-731C-F5FA-1B23BFB9B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5571" y="541065"/>
            <a:ext cx="5128195" cy="3435892"/>
          </a:xfrm>
          <a:prstGeom prst="rect">
            <a:avLst/>
          </a:prstGeom>
        </p:spPr>
      </p:pic>
      <p:pic>
        <p:nvPicPr>
          <p:cNvPr id="6" name="Obraz 6" descr="Obraz zawierający tekst, droga, zrzut ekranu, sprzęt elektroniczny&#10;&#10;Opis wygenerowany automatycznie">
            <a:extLst>
              <a:ext uri="{FF2B5EF4-FFF2-40B4-BE49-F238E27FC236}">
                <a16:creationId xmlns:a16="http://schemas.microsoft.com/office/drawing/2014/main" id="{6F4EF45B-6820-349D-AFDE-B982D697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1" y="1118946"/>
            <a:ext cx="5509282" cy="228012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C65D13-8275-6537-62E7-826B3E84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Rozwiązanie optymalne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26A220-3212-E4A8-F012-9AC8917D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8" y="5537914"/>
            <a:ext cx="10965142" cy="414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Wariant C – zwolnienie</a:t>
            </a:r>
            <a:r>
              <a:rPr lang="en-US" sz="1600" cap="all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średniego konsultanta</a:t>
            </a:r>
          </a:p>
        </p:txBody>
      </p:sp>
    </p:spTree>
    <p:extLst>
      <p:ext uri="{BB962C8B-B14F-4D97-AF65-F5344CB8AC3E}">
        <p14:creationId xmlns:p14="http://schemas.microsoft.com/office/powerpoint/2010/main" val="6464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2D1F85-CF71-F18A-8D61-A1A0D889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239462"/>
          </a:xfrm>
        </p:spPr>
        <p:txBody>
          <a:bodyPr/>
          <a:lstStyle/>
          <a:p>
            <a:r>
              <a:rPr lang="pl-PL"/>
              <a:t>Analiza wrażliwości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EF87BAD-3276-FD22-3BEA-E95556B49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134" y="3830738"/>
            <a:ext cx="4686300" cy="2533650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8B858E-5823-2457-4DA2-AE570EF7D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471753"/>
            <a:ext cx="3031852" cy="3366293"/>
          </a:xfrm>
        </p:spPr>
        <p:txBody>
          <a:bodyPr/>
          <a:lstStyle/>
          <a:p>
            <a:r>
              <a:rPr lang="pl-PL">
                <a:ea typeface="+mn-lt"/>
                <a:cs typeface="+mn-lt"/>
              </a:rPr>
              <a:t>Przypadek I</a:t>
            </a:r>
            <a:endParaRPr lang="pl-PL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>
                <a:ea typeface="+mn-lt"/>
                <a:cs typeface="+mn-lt"/>
              </a:rPr>
              <a:t>Częstotliwość pojawiania się klientów nie jest różnicowana przez porę dnia (uchylenie założenia o różnych rozkładach)</a:t>
            </a:r>
            <a:endParaRPr lang="pl-PL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>
                <a:ea typeface="+mn-lt"/>
                <a:cs typeface="+mn-lt"/>
              </a:rPr>
              <a:t>Zmiana rozwiązania optymalnego</a:t>
            </a:r>
            <a:endParaRPr lang="pl-PL"/>
          </a:p>
          <a:p>
            <a:endParaRPr lang="pl-PL"/>
          </a:p>
        </p:txBody>
      </p:sp>
      <p:pic>
        <p:nvPicPr>
          <p:cNvPr id="5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CF083A21-A6EA-17FB-17E6-2A4A499C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07" y="867878"/>
            <a:ext cx="7486918" cy="24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7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216362D-3054-378B-CA44-4E5DBAD0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err="1"/>
              <a:t>Analiza</a:t>
            </a:r>
            <a:r>
              <a:rPr lang="en-US" sz="2800"/>
              <a:t> </a:t>
            </a:r>
            <a:r>
              <a:rPr lang="en-US" sz="2800" err="1"/>
              <a:t>wrażliwości</a:t>
            </a:r>
            <a:endParaRPr lang="en-US" sz="280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3E15557-649E-0F42-799F-9917CA36B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dirty="0" err="1"/>
              <a:t>Przypadek</a:t>
            </a:r>
            <a:r>
              <a:rPr lang="en-US" dirty="0"/>
              <a:t> II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 err="1"/>
              <a:t>Homogeniczność</a:t>
            </a:r>
            <a:r>
              <a:rPr lang="en-US" dirty="0"/>
              <a:t> </a:t>
            </a:r>
            <a:r>
              <a:rPr lang="en-US" dirty="0" err="1"/>
              <a:t>pracowników</a:t>
            </a:r>
            <a:r>
              <a:rPr lang="en-US" dirty="0"/>
              <a:t> – 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obsługi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z </a:t>
            </a:r>
            <a:r>
              <a:rPr lang="en-US" dirty="0" err="1"/>
              <a:t>nich</a:t>
            </a:r>
            <a:r>
              <a:rPr lang="en-US" dirty="0"/>
              <a:t> jest </a:t>
            </a:r>
            <a:r>
              <a:rPr lang="en-US" dirty="0" err="1"/>
              <a:t>równy</a:t>
            </a:r>
            <a:r>
              <a:rPr lang="en-US" dirty="0"/>
              <a:t> co do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czasom</a:t>
            </a:r>
            <a:r>
              <a:rPr lang="en-US" dirty="0"/>
              <a:t> </a:t>
            </a:r>
            <a:r>
              <a:rPr lang="en-US" dirty="0" err="1"/>
              <a:t>obsługi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„</a:t>
            </a:r>
            <a:r>
              <a:rPr lang="en-US" dirty="0" err="1"/>
              <a:t>dobrego</a:t>
            </a:r>
            <a:r>
              <a:rPr lang="en-US" dirty="0"/>
              <a:t>”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/>
              <a:t>Brak </a:t>
            </a:r>
            <a:r>
              <a:rPr lang="en-US" dirty="0" err="1"/>
              <a:t>zmiany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r>
              <a:rPr lang="en-US" dirty="0"/>
              <a:t> </a:t>
            </a:r>
            <a:r>
              <a:rPr lang="en-US" dirty="0" err="1"/>
              <a:t>optymalnego</a:t>
            </a:r>
            <a:r>
              <a:rPr lang="en-US" dirty="0"/>
              <a:t> 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7BBBEA8-A5AD-5622-A3DD-11B0EB20A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664235"/>
              </p:ext>
            </p:extLst>
          </p:nvPr>
        </p:nvGraphicFramePr>
        <p:xfrm>
          <a:off x="444499" y="158750"/>
          <a:ext cx="11301975" cy="4021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42">
                  <a:extLst>
                    <a:ext uri="{9D8B030D-6E8A-4147-A177-3AD203B41FA5}">
                      <a16:colId xmlns:a16="http://schemas.microsoft.com/office/drawing/2014/main" val="2877635095"/>
                    </a:ext>
                  </a:extLst>
                </a:gridCol>
                <a:gridCol w="1923633">
                  <a:extLst>
                    <a:ext uri="{9D8B030D-6E8A-4147-A177-3AD203B41FA5}">
                      <a16:colId xmlns:a16="http://schemas.microsoft.com/office/drawing/2014/main" val="2937218112"/>
                    </a:ext>
                  </a:extLst>
                </a:gridCol>
                <a:gridCol w="1923633">
                  <a:extLst>
                    <a:ext uri="{9D8B030D-6E8A-4147-A177-3AD203B41FA5}">
                      <a16:colId xmlns:a16="http://schemas.microsoft.com/office/drawing/2014/main" val="272330885"/>
                    </a:ext>
                  </a:extLst>
                </a:gridCol>
                <a:gridCol w="1923633">
                  <a:extLst>
                    <a:ext uri="{9D8B030D-6E8A-4147-A177-3AD203B41FA5}">
                      <a16:colId xmlns:a16="http://schemas.microsoft.com/office/drawing/2014/main" val="3667135639"/>
                    </a:ext>
                  </a:extLst>
                </a:gridCol>
                <a:gridCol w="1923633">
                  <a:extLst>
                    <a:ext uri="{9D8B030D-6E8A-4147-A177-3AD203B41FA5}">
                      <a16:colId xmlns:a16="http://schemas.microsoft.com/office/drawing/2014/main" val="1355999725"/>
                    </a:ext>
                  </a:extLst>
                </a:gridCol>
                <a:gridCol w="1735201">
                  <a:extLst>
                    <a:ext uri="{9D8B030D-6E8A-4147-A177-3AD203B41FA5}">
                      <a16:colId xmlns:a16="http://schemas.microsoft.com/office/drawing/2014/main" val="3368811341"/>
                    </a:ext>
                  </a:extLst>
                </a:gridCol>
              </a:tblGrid>
              <a:tr h="1057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Zatrudnieni pracownicy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Wykorzystanie stanowiska –</a:t>
                      </a:r>
                      <a:endParaRPr lang="ru-RU" sz="2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1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Wykorzystanie stanowiska –</a:t>
                      </a:r>
                      <a:endParaRPr lang="ru-RU" sz="2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2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Wykorzystanie stanowiska –</a:t>
                      </a:r>
                      <a:endParaRPr lang="ru-RU" sz="2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3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Wykorzystanie stanowiska –</a:t>
                      </a:r>
                      <a:endParaRPr lang="ru-RU" sz="2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4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Średni czas oczekiwania  (w minutach)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extLst>
                  <a:ext uri="{0D108BD9-81ED-4DB2-BD59-A6C34878D82A}">
                    <a16:rowId xmlns:a16="http://schemas.microsoft.com/office/drawing/2014/main" val="2736283206"/>
                  </a:ext>
                </a:extLst>
              </a:tr>
              <a:tr h="600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4</a:t>
                      </a: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78%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72%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61%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41%</a:t>
                      </a: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0.07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extLst>
                  <a:ext uri="{0D108BD9-81ED-4DB2-BD59-A6C34878D82A}">
                    <a16:rowId xmlns:a16="http://schemas.microsoft.com/office/drawing/2014/main" val="768444493"/>
                  </a:ext>
                </a:extLst>
              </a:tr>
              <a:tr h="12012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3 </a:t>
                      </a:r>
                      <a:endParaRPr lang="pl-PL" sz="1800">
                        <a:effectLst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89%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85%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78%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0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800" dirty="0">
                          <a:effectLst/>
                        </a:rPr>
                        <a:t>1.00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7873" marR="127873" marT="0" marB="0" anchor="ctr"/>
                </a:tc>
                <a:extLst>
                  <a:ext uri="{0D108BD9-81ED-4DB2-BD59-A6C34878D82A}">
                    <a16:rowId xmlns:a16="http://schemas.microsoft.com/office/drawing/2014/main" val="4269573956"/>
                  </a:ext>
                </a:extLst>
              </a:tr>
              <a:tr h="116205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dirty="0">
                          <a:effectLst/>
                        </a:rPr>
                        <a:t>2</a:t>
                      </a:r>
                    </a:p>
                  </a:txBody>
                  <a:tcPr marL="127872" marR="127872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dirty="0">
                          <a:effectLst/>
                        </a:rPr>
                        <a:t>100%</a:t>
                      </a:r>
                    </a:p>
                  </a:txBody>
                  <a:tcPr marL="127872" marR="127872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dirty="0">
                          <a:effectLst/>
                        </a:rPr>
                        <a:t>100%</a:t>
                      </a:r>
                    </a:p>
                  </a:txBody>
                  <a:tcPr marL="127872" marR="127872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dirty="0">
                          <a:effectLst/>
                        </a:rPr>
                        <a:t>0</a:t>
                      </a:r>
                    </a:p>
                  </a:txBody>
                  <a:tcPr marL="127872" marR="127872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dirty="0">
                          <a:effectLst/>
                        </a:rPr>
                        <a:t>0</a:t>
                      </a:r>
                    </a:p>
                  </a:txBody>
                  <a:tcPr marL="127872" marR="127872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dirty="0">
                          <a:effectLst/>
                        </a:rPr>
                        <a:t>54.4</a:t>
                      </a:r>
                    </a:p>
                  </a:txBody>
                  <a:tcPr marL="127872" marR="127872" marT="0" marB="0" anchor="ctr"/>
                </a:tc>
                <a:extLst>
                  <a:ext uri="{0D108BD9-81ED-4DB2-BD59-A6C34878D82A}">
                    <a16:rowId xmlns:a16="http://schemas.microsoft.com/office/drawing/2014/main" val="117568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8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E3F9F2-AEEB-9690-75E8-17961C44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i zalecenia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D151F-9FDB-C300-C3B7-008EF155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05435" indent="-305435" algn="just"/>
            <a:r>
              <a:rPr lang="pl-PL" dirty="0">
                <a:ea typeface="+mn-lt"/>
                <a:cs typeface="+mn-lt"/>
              </a:rPr>
              <a:t>Kierując się jedynie minimalizacja średniego czasu oczekiwania, rozwiązaniem optymalnym byłoby </a:t>
            </a:r>
            <a:r>
              <a:rPr lang="pl-PL" dirty="0"/>
              <a:t>zatrudnienie wszystkich 4 konsultantów (średni czas oczekiwania – 16 sekund)</a:t>
            </a:r>
            <a:endParaRPr lang="pl-PL"/>
          </a:p>
          <a:p>
            <a:pPr marL="305435" indent="-305435" algn="just"/>
            <a:r>
              <a:rPr lang="pl-PL" dirty="0">
                <a:ea typeface="+mn-lt"/>
                <a:cs typeface="+mn-lt"/>
              </a:rPr>
              <a:t>Gdyby firma zdecydowała się na redukcje etatów z powodu oszczędności, najbardziej optymalnym rozwiązaniem pod względem minimalizacji czasu oczekiwania byłoby zwolnienie zgodnie z intuicją pracownika ‘najgorszego’ (średni czas oczekiwania - 1 minuty i 37 sekund)</a:t>
            </a:r>
          </a:p>
          <a:p>
            <a:pPr marL="305435" indent="-305435" algn="just"/>
            <a:r>
              <a:rPr lang="pl-PL" b="1" dirty="0">
                <a:ea typeface="+mn-lt"/>
                <a:cs typeface="+mn-lt"/>
              </a:rPr>
              <a:t>Uwzględniając zarówno maksymalizacje wykorzystania stanowiska jak i minimalizacje czasu oczekiwania</a:t>
            </a:r>
            <a:r>
              <a:rPr lang="pl-PL" b="1" dirty="0"/>
              <a:t> jako rozwiązanie optymalne zostało wybrane zwolnienie pracownika ‘średniego’ (średni czas oczekiwania - 3 minut i 22 sekund, wykorzystanie stanowisk na poziomie 91-92%)</a:t>
            </a:r>
            <a:endParaRPr lang="pl-PL"/>
          </a:p>
          <a:p>
            <a:pPr marL="305435" indent="-305435" algn="just"/>
            <a:r>
              <a:rPr lang="pl-PL" dirty="0">
                <a:ea typeface="+mn-lt"/>
                <a:cs typeface="+mn-lt"/>
              </a:rPr>
              <a:t>Scenariusz, w którym zwalniany jest pracownik dobry lub najlepszy jest niedopuszczalna (czas oczekiwania zostaje wydłużony do wartości nieakceptowalnych)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BC968A-B510-012A-A3CD-403C52ED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DAF1F60D-0742-090D-1314-416B2DFE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671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9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C771F9-7EE6-E914-237C-60B8B950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547" y="1024820"/>
            <a:ext cx="5279696" cy="4720938"/>
          </a:xfrm>
        </p:spPr>
        <p:txBody>
          <a:bodyPr anchor="ctr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Dziękujemy za uwagę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19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8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8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9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92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40742F-EF0A-ADFA-DB61-49C1A55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Opis organizacji</a:t>
            </a:r>
          </a:p>
        </p:txBody>
      </p:sp>
      <p:sp>
        <p:nvSpPr>
          <p:cNvPr id="104" name="Rectangle 94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967C012E-5223-BE9A-E72A-99B1D4EF91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774700" y="2556986"/>
            <a:ext cx="3053422" cy="2038159"/>
          </a:xfrm>
          <a:prstGeom prst="rect">
            <a:avLst/>
          </a:prstGeom>
        </p:spPr>
      </p:pic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2343CDB-9C95-6CCD-AC78-BB6D53E1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2822" y="2340864"/>
            <a:ext cx="6658013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Firma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AllCall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działalność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rynku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sprzedaży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produktów</a:t>
            </a:r>
            <a:r>
              <a:rPr lang="en-US" dirty="0">
                <a:solidFill>
                  <a:srgbClr val="FFFFFF"/>
                </a:solidFill>
              </a:rPr>
              <a:t> RTV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AGD</a:t>
            </a: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Nowy </a:t>
            </a:r>
            <a:r>
              <a:rPr lang="en-US" dirty="0" err="1">
                <a:solidFill>
                  <a:srgbClr val="FFFFFF"/>
                </a:solidFill>
              </a:rPr>
              <a:t>dział</a:t>
            </a:r>
            <a:r>
              <a:rPr lang="en-US" dirty="0">
                <a:solidFill>
                  <a:srgbClr val="FFFFFF"/>
                </a:solidFill>
              </a:rPr>
              <a:t> call center </a:t>
            </a:r>
            <a:r>
              <a:rPr lang="en-US" dirty="0" err="1">
                <a:solidFill>
                  <a:srgbClr val="FFFFFF"/>
                </a:solidFill>
              </a:rPr>
              <a:t>wykonujący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usługi</a:t>
            </a:r>
            <a:r>
              <a:rPr lang="en-US" dirty="0">
                <a:solidFill>
                  <a:srgbClr val="FFFFFF"/>
                </a:solidFill>
              </a:rPr>
              <a:t> z </a:t>
            </a:r>
            <a:r>
              <a:rPr lang="en-US" dirty="0" err="1">
                <a:solidFill>
                  <a:srgbClr val="FFFFFF"/>
                </a:solidFill>
              </a:rPr>
              <a:t>zakresu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telefonicznej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obsługi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klienta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Aktualnie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dział</a:t>
            </a:r>
            <a:r>
              <a:rPr lang="en-US" dirty="0">
                <a:solidFill>
                  <a:srgbClr val="FFFFFF"/>
                </a:solidFill>
              </a:rPr>
              <a:t> ten </a:t>
            </a:r>
            <a:r>
              <a:rPr lang="en-US" dirty="0" err="1">
                <a:solidFill>
                  <a:srgbClr val="FFFFFF"/>
                </a:solidFill>
              </a:rPr>
              <a:t>zatrudnia</a:t>
            </a:r>
            <a:r>
              <a:rPr lang="en-US" dirty="0">
                <a:solidFill>
                  <a:srgbClr val="FFFFFF"/>
                </a:solidFill>
              </a:rPr>
              <a:t> 4 </a:t>
            </a:r>
            <a:r>
              <a:rPr lang="en-US" dirty="0" err="1">
                <a:solidFill>
                  <a:srgbClr val="FFFFFF"/>
                </a:solidFill>
              </a:rPr>
              <a:t>konsultantów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różnych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kwalifikacjach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podstawie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których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ustalane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są</a:t>
            </a:r>
            <a:r>
              <a:rPr lang="en-US" dirty="0">
                <a:solidFill>
                  <a:srgbClr val="FFFFFF"/>
                </a:solidFill>
              </a:rPr>
              <a:t> ich </a:t>
            </a:r>
            <a:r>
              <a:rPr lang="en-US" dirty="0" err="1">
                <a:solidFill>
                  <a:srgbClr val="FFFFFF"/>
                </a:solidFill>
              </a:rPr>
              <a:t>zarobki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Czas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pracy</a:t>
            </a:r>
            <a:r>
              <a:rPr lang="en-US" dirty="0">
                <a:solidFill>
                  <a:srgbClr val="FFFFFF"/>
                </a:solidFill>
              </a:rPr>
              <a:t>, a </a:t>
            </a:r>
            <a:r>
              <a:rPr lang="en-US" dirty="0" err="1">
                <a:solidFill>
                  <a:srgbClr val="FFFFFF"/>
                </a:solidFill>
              </a:rPr>
              <a:t>tym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samym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czas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obsługi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klientów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trwa</a:t>
            </a:r>
            <a:r>
              <a:rPr lang="en-US" dirty="0">
                <a:solidFill>
                  <a:srgbClr val="FFFFFF"/>
                </a:solidFill>
              </a:rPr>
              <a:t> 10 </a:t>
            </a:r>
            <a:r>
              <a:rPr lang="en-US" dirty="0" err="1">
                <a:solidFill>
                  <a:srgbClr val="FFFFFF"/>
                </a:solidFill>
              </a:rPr>
              <a:t>godzin</a:t>
            </a:r>
            <a:r>
              <a:rPr lang="en-US" dirty="0">
                <a:solidFill>
                  <a:srgbClr val="FFFFFF"/>
                </a:solidFill>
              </a:rPr>
              <a:t> w </a:t>
            </a:r>
            <a:r>
              <a:rPr lang="en-US" dirty="0" err="1">
                <a:solidFill>
                  <a:srgbClr val="FFFFFF"/>
                </a:solidFill>
              </a:rPr>
              <a:t>przedziale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czasowym</a:t>
            </a:r>
            <a:r>
              <a:rPr lang="en-US" dirty="0">
                <a:solidFill>
                  <a:srgbClr val="FFFFFF"/>
                </a:solidFill>
              </a:rPr>
              <a:t> od 8:00 do 18:00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0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F8B181-784A-7806-B8BF-085FCF0D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29" y="-171905"/>
            <a:ext cx="2873897" cy="1269713"/>
          </a:xfrm>
        </p:spPr>
        <p:txBody>
          <a:bodyPr>
            <a:normAutofit/>
          </a:bodyPr>
          <a:lstStyle/>
          <a:p>
            <a:r>
              <a:rPr lang="pl-PL" dirty="0"/>
              <a:t>Opis problemu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4EB5B-6F89-5353-649F-73FF77FC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82" y="1276305"/>
            <a:ext cx="11065397" cy="245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ea typeface="+mn-lt"/>
                <a:cs typeface="+mn-lt"/>
              </a:rPr>
              <a:t>CEL:</a:t>
            </a:r>
          </a:p>
          <a:p>
            <a:pPr marL="305435" indent="-305435"/>
            <a:r>
              <a:rPr lang="en-US" sz="2600" dirty="0" err="1">
                <a:ea typeface="+mn-lt"/>
                <a:cs typeface="+mn-lt"/>
              </a:rPr>
              <a:t>Minimalizacja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średniego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czasu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oczekiwania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klientów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na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połączenie</a:t>
            </a:r>
            <a:r>
              <a:rPr lang="en-US" sz="2600" dirty="0">
                <a:ea typeface="+mn-lt"/>
                <a:cs typeface="+mn-lt"/>
              </a:rPr>
              <a:t> z </a:t>
            </a:r>
            <a:r>
              <a:rPr lang="en-US" sz="2600" dirty="0" err="1">
                <a:ea typeface="+mn-lt"/>
                <a:cs typeface="+mn-lt"/>
              </a:rPr>
              <a:t>konsultantem</a:t>
            </a:r>
            <a:endParaRPr lang="en-US" sz="2600" dirty="0">
              <a:ea typeface="+mn-lt"/>
              <a:cs typeface="+mn-lt"/>
            </a:endParaRPr>
          </a:p>
          <a:p>
            <a:pPr marL="305435" indent="-305435" algn="just"/>
            <a:r>
              <a:rPr lang="en-US" sz="2600" dirty="0" err="1">
                <a:ea typeface="+mn-lt"/>
                <a:cs typeface="+mn-lt"/>
              </a:rPr>
              <a:t>Maksymalizacja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wykorzystania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stanowiska</a:t>
            </a:r>
            <a:r>
              <a:rPr lang="en-US" sz="2600" dirty="0">
                <a:ea typeface="+mn-lt"/>
                <a:cs typeface="+mn-lt"/>
              </a:rPr>
              <a:t> </a:t>
            </a:r>
            <a:endParaRPr lang="en-US" sz="260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AC701580-4400-C169-4786-A9441075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19" y="4179662"/>
            <a:ext cx="3564009" cy="22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1DC3D2-F7B9-B898-0BCF-1F3E85E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Przyjęte założenia 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A4C0422-C36F-DB0C-95A5-3E4C036EB859}"/>
              </a:ext>
            </a:extLst>
          </p:cNvPr>
          <p:cNvSpPr txBox="1"/>
          <p:nvPr/>
        </p:nvSpPr>
        <p:spPr>
          <a:xfrm>
            <a:off x="4561870" y="723900"/>
            <a:ext cx="7183597" cy="31523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 defTabSz="457200">
              <a:buClr>
                <a:schemeClr val="accent1"/>
              </a:buClr>
              <a:buSzPct val="92000"/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call center </a:t>
            </a:r>
            <a:r>
              <a:rPr lang="en-US" dirty="0" err="1">
                <a:ea typeface="+mn-lt"/>
                <a:cs typeface="+mn-lt"/>
              </a:rPr>
              <a:t>zatrudnia</a:t>
            </a:r>
            <a:r>
              <a:rPr lang="en-US" dirty="0">
                <a:ea typeface="+mn-lt"/>
                <a:cs typeface="+mn-lt"/>
              </a:rPr>
              <a:t> 4 </a:t>
            </a:r>
            <a:r>
              <a:rPr lang="en-US" dirty="0" err="1">
                <a:ea typeface="+mn-lt"/>
                <a:cs typeface="+mn-lt"/>
              </a:rPr>
              <a:t>pracowników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najlepszy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dobry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średni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gorszy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których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różnicuje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czas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obsługi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klienta</a:t>
            </a:r>
            <a:endParaRPr lang="pl-PL" dirty="0" err="1">
              <a:ea typeface="+mn-lt"/>
              <a:cs typeface="+mn-lt"/>
            </a:endParaRPr>
          </a:p>
          <a:p>
            <a:pPr algn="just" defTabSz="457200">
              <a:buFont typeface="Arial" panose="05020102010507070707" pitchFamily="18" charset="2"/>
              <a:buChar char="•"/>
            </a:pPr>
            <a:r>
              <a:rPr lang="en-US" dirty="0" err="1">
                <a:ea typeface="+mn-lt"/>
                <a:cs typeface="+mn-lt"/>
              </a:rPr>
              <a:t>czas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obsługi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klienta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dzienny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czas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pracy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dzień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pracy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obejmuje</a:t>
            </a:r>
            <a:r>
              <a:rPr lang="en-US" dirty="0">
                <a:ea typeface="+mn-lt"/>
                <a:cs typeface="+mn-lt"/>
              </a:rPr>
              <a:t> 10 </a:t>
            </a:r>
            <a:r>
              <a:rPr lang="en-US" dirty="0" err="1">
                <a:ea typeface="+mn-lt"/>
                <a:cs typeface="+mn-lt"/>
              </a:rPr>
              <a:t>godzin</a:t>
            </a:r>
            <a:r>
              <a:rPr lang="en-US" dirty="0">
                <a:ea typeface="+mn-lt"/>
                <a:cs typeface="+mn-lt"/>
              </a:rPr>
              <a:t> (8:00-18:00)</a:t>
            </a:r>
          </a:p>
          <a:p>
            <a:pPr algn="just" defTabSz="457200">
              <a:buFont typeface="Arial" panose="05020102010507070707" pitchFamily="18" charset="2"/>
              <a:buChar char="•"/>
            </a:pPr>
            <a:r>
              <a:rPr lang="en-US" dirty="0" err="1">
                <a:ea typeface="+mn-lt"/>
                <a:cs typeface="+mn-lt"/>
              </a:rPr>
              <a:t>przyjęte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zostają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dirty="0" err="1">
                <a:ea typeface="+mn-lt"/>
                <a:cs typeface="+mn-lt"/>
              </a:rPr>
              <a:t>góry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ustalone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rozkłady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czasów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obsługi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pojawiania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nowego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klienta</a:t>
            </a:r>
            <a:endParaRPr lang="en-US" dirty="0" err="1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253E301-29B2-4655-06A9-F3A82283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69921"/>
              </p:ext>
            </p:extLst>
          </p:nvPr>
        </p:nvGraphicFramePr>
        <p:xfrm>
          <a:off x="4243916" y="3619500"/>
          <a:ext cx="7818335" cy="1987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383">
                  <a:extLst>
                    <a:ext uri="{9D8B030D-6E8A-4147-A177-3AD203B41FA5}">
                      <a16:colId xmlns:a16="http://schemas.microsoft.com/office/drawing/2014/main" val="2841474335"/>
                    </a:ext>
                  </a:extLst>
                </a:gridCol>
                <a:gridCol w="1345906">
                  <a:extLst>
                    <a:ext uri="{9D8B030D-6E8A-4147-A177-3AD203B41FA5}">
                      <a16:colId xmlns:a16="http://schemas.microsoft.com/office/drawing/2014/main" val="1555949639"/>
                    </a:ext>
                  </a:extLst>
                </a:gridCol>
                <a:gridCol w="730758">
                  <a:extLst>
                    <a:ext uri="{9D8B030D-6E8A-4147-A177-3AD203B41FA5}">
                      <a16:colId xmlns:a16="http://schemas.microsoft.com/office/drawing/2014/main" val="446131515"/>
                    </a:ext>
                  </a:extLst>
                </a:gridCol>
                <a:gridCol w="1230297">
                  <a:extLst>
                    <a:ext uri="{9D8B030D-6E8A-4147-A177-3AD203B41FA5}">
                      <a16:colId xmlns:a16="http://schemas.microsoft.com/office/drawing/2014/main" val="1345970048"/>
                    </a:ext>
                  </a:extLst>
                </a:gridCol>
                <a:gridCol w="607383">
                  <a:extLst>
                    <a:ext uri="{9D8B030D-6E8A-4147-A177-3AD203B41FA5}">
                      <a16:colId xmlns:a16="http://schemas.microsoft.com/office/drawing/2014/main" val="1996318143"/>
                    </a:ext>
                  </a:extLst>
                </a:gridCol>
                <a:gridCol w="1344181">
                  <a:extLst>
                    <a:ext uri="{9D8B030D-6E8A-4147-A177-3AD203B41FA5}">
                      <a16:colId xmlns:a16="http://schemas.microsoft.com/office/drawing/2014/main" val="4042610099"/>
                    </a:ext>
                  </a:extLst>
                </a:gridCol>
                <a:gridCol w="611697">
                  <a:extLst>
                    <a:ext uri="{9D8B030D-6E8A-4147-A177-3AD203B41FA5}">
                      <a16:colId xmlns:a16="http://schemas.microsoft.com/office/drawing/2014/main" val="3419874326"/>
                    </a:ext>
                  </a:extLst>
                </a:gridCol>
                <a:gridCol w="1340730">
                  <a:extLst>
                    <a:ext uri="{9D8B030D-6E8A-4147-A177-3AD203B41FA5}">
                      <a16:colId xmlns:a16="http://schemas.microsoft.com/office/drawing/2014/main" val="1062203256"/>
                    </a:ext>
                  </a:extLst>
                </a:gridCol>
              </a:tblGrid>
              <a:tr h="280147">
                <a:tc gridSpan="8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Ustalone rozkłady obsługi klienta według pracownika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92395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najlepszy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dobry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średni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najgorszy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00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częstotliwość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częstotliwość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częstotliwość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</a:rPr>
                        <a:t>częstotliwość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05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479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215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381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>
                          <a:effectLst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262137"/>
                  </a:ext>
                </a:extLst>
              </a:tr>
            </a:tbl>
          </a:graphicData>
        </a:graphic>
      </p:graphicFrame>
      <p:pic>
        <p:nvPicPr>
          <p:cNvPr id="10" name="Grafika 11" descr="Zestaw głośnomówiący z wypełnieniem pełnym">
            <a:extLst>
              <a:ext uri="{FF2B5EF4-FFF2-40B4-BE49-F238E27FC236}">
                <a16:creationId xmlns:a16="http://schemas.microsoft.com/office/drawing/2014/main" id="{50BFB6FE-00DC-A0E0-EE4B-44F7DF085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4772" y="719418"/>
            <a:ext cx="1698811" cy="16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A7BCB-5A87-B27F-E395-414AFCD8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Przyjęte założenia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33D747-BED4-E849-055D-0AFC3055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2140797"/>
          </a:xfrm>
        </p:spPr>
        <p:txBody>
          <a:bodyPr/>
          <a:lstStyle/>
          <a:p>
            <a:pPr marL="305435" indent="-305435"/>
            <a:r>
              <a:rPr lang="pl-PL" dirty="0">
                <a:ea typeface="+mn-lt"/>
                <a:cs typeface="+mn-lt"/>
              </a:rPr>
              <a:t>odstępy pomiędzy przybyciem kolejnego klienta rano (w godzinach 8:00-12:00) są losowane z innego rozkładu niż odstępy w porze popołudniowej (tj. między 12:00 a 18:00)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46EBBA-FCDA-1A9F-A59A-BE73A2D06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789" y="1709420"/>
            <a:ext cx="5194769" cy="3633047"/>
          </a:xfrm>
        </p:spPr>
        <p:txBody>
          <a:bodyPr/>
          <a:lstStyle/>
          <a:p>
            <a:pPr marL="305435" indent="-305435" algn="just"/>
            <a:r>
              <a:rPr lang="pl-PL" dirty="0">
                <a:ea typeface="+mn-lt"/>
                <a:cs typeface="+mn-lt"/>
              </a:rPr>
              <a:t>wartości czasu podane są w minutach</a:t>
            </a:r>
            <a:endParaRPr lang="pl-PL" dirty="0"/>
          </a:p>
          <a:p>
            <a:pPr marL="305435" indent="-305435" algn="just"/>
            <a:r>
              <a:rPr lang="pl-PL" dirty="0">
                <a:ea typeface="+mn-lt"/>
                <a:cs typeface="+mn-lt"/>
              </a:rPr>
              <a:t>nowy klient jest obsługiwany przez pracownika najlepszego spośród wszystkich wolnych w danym momencie.</a:t>
            </a:r>
            <a:endParaRPr lang="pl-PL" dirty="0"/>
          </a:p>
          <a:p>
            <a:pPr marL="305435" indent="-305435"/>
            <a:endParaRPr lang="pl-PL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09D1772-19F5-E02C-99D2-2466C75E6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33499"/>
              </p:ext>
            </p:extLst>
          </p:nvPr>
        </p:nvGraphicFramePr>
        <p:xfrm>
          <a:off x="910167" y="4423833"/>
          <a:ext cx="4753851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312">
                  <a:extLst>
                    <a:ext uri="{9D8B030D-6E8A-4147-A177-3AD203B41FA5}">
                      <a16:colId xmlns:a16="http://schemas.microsoft.com/office/drawing/2014/main" val="2281970078"/>
                    </a:ext>
                  </a:extLst>
                </a:gridCol>
                <a:gridCol w="1777333">
                  <a:extLst>
                    <a:ext uri="{9D8B030D-6E8A-4147-A177-3AD203B41FA5}">
                      <a16:colId xmlns:a16="http://schemas.microsoft.com/office/drawing/2014/main" val="1924068099"/>
                    </a:ext>
                  </a:extLst>
                </a:gridCol>
                <a:gridCol w="603873">
                  <a:extLst>
                    <a:ext uri="{9D8B030D-6E8A-4147-A177-3AD203B41FA5}">
                      <a16:colId xmlns:a16="http://schemas.microsoft.com/office/drawing/2014/main" val="1957210375"/>
                    </a:ext>
                  </a:extLst>
                </a:gridCol>
                <a:gridCol w="1777333">
                  <a:extLst>
                    <a:ext uri="{9D8B030D-6E8A-4147-A177-3AD203B41FA5}">
                      <a16:colId xmlns:a16="http://schemas.microsoft.com/office/drawing/2014/main" val="3001513446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Ustalone rozkłady przybycia klienta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9660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rano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po południu </a:t>
                      </a:r>
                      <a:endParaRPr lang="pl-PL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09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effectLst/>
                        </a:rPr>
                        <a:t>częstotliwość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czas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effectLst/>
                        </a:rPr>
                        <a:t>częstotliwość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1082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b="0" dirty="0">
                          <a:effectLst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692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b="0" dirty="0">
                          <a:effectLst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229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b="0" dirty="0">
                          <a:effectLst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758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b="0" dirty="0">
                          <a:effectLst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981288"/>
                  </a:ext>
                </a:extLst>
              </a:tr>
            </a:tbl>
          </a:graphicData>
        </a:graphic>
      </p:graphicFrame>
      <p:pic>
        <p:nvPicPr>
          <p:cNvPr id="34" name="Grafika 34" descr="Centrala telefoniczna z wypełnieniem pełnym">
            <a:extLst>
              <a:ext uri="{FF2B5EF4-FFF2-40B4-BE49-F238E27FC236}">
                <a16:creationId xmlns:a16="http://schemas.microsoft.com/office/drawing/2014/main" id="{F0CD2B97-C1B9-EAC0-96A4-19BF35A5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565" y="4215654"/>
            <a:ext cx="2124634" cy="21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65516-0206-76BD-F800-FEFA6724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ograniczenia</a:t>
            </a:r>
          </a:p>
        </p:txBody>
      </p:sp>
      <p:graphicFrame>
        <p:nvGraphicFramePr>
          <p:cNvPr id="9" name="Symbol zastępczy zawartości 5">
            <a:extLst>
              <a:ext uri="{FF2B5EF4-FFF2-40B4-BE49-F238E27FC236}">
                <a16:creationId xmlns:a16="http://schemas.microsoft.com/office/drawing/2014/main" id="{E4B37A07-48C3-366A-27ED-2C46248E4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007227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71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C3778-C231-6D61-8834-848A2D7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Rozważane scenariusze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104422-2A32-EADE-99C9-EB9CDF52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l" sz="2000" dirty="0">
                <a:ea typeface="+mn-lt"/>
                <a:cs typeface="+mn-lt"/>
              </a:rPr>
              <a:t>A - pracują wszyscy dotychczas zatrudnieni konsultanci,</a:t>
            </a:r>
            <a:endParaRPr lang="pl-PL" sz="2000"/>
          </a:p>
          <a:p>
            <a:pPr marL="305435" indent="-305435"/>
            <a:r>
              <a:rPr lang="pl" sz="2000" dirty="0">
                <a:ea typeface="+mn-lt"/>
                <a:cs typeface="+mn-lt"/>
              </a:rPr>
              <a:t>B - pracują konsultanci: dobry, średni, gorszy; najlepszy jest zwalniany,</a:t>
            </a:r>
            <a:endParaRPr lang="pl-PL" sz="2000"/>
          </a:p>
          <a:p>
            <a:pPr marL="305435" indent="-305435"/>
            <a:r>
              <a:rPr lang="pl" sz="2000" dirty="0">
                <a:ea typeface="+mn-lt"/>
                <a:cs typeface="+mn-lt"/>
              </a:rPr>
              <a:t>C - pracują konsultanci: najlepszy, średni, gorszy; dobry jest zwalniany,</a:t>
            </a:r>
            <a:endParaRPr lang="pl-PL" sz="2000"/>
          </a:p>
          <a:p>
            <a:pPr marL="305435" indent="-305435"/>
            <a:r>
              <a:rPr lang="pl" sz="2000" dirty="0">
                <a:ea typeface="+mn-lt"/>
                <a:cs typeface="+mn-lt"/>
              </a:rPr>
              <a:t>D - pracują konsultanci: najlepszy, dobry, gorszy; średni jest zwalniany,</a:t>
            </a:r>
            <a:endParaRPr lang="pl-PL" sz="2000"/>
          </a:p>
          <a:p>
            <a:pPr marL="305435" indent="-305435"/>
            <a:r>
              <a:rPr lang="pl" sz="2000" dirty="0">
                <a:ea typeface="+mn-lt"/>
                <a:cs typeface="+mn-lt"/>
              </a:rPr>
              <a:t>E - pracują konsultanci: najlepszy, dobry, średni; gorszy jest zwalniany.</a:t>
            </a:r>
            <a:endParaRPr lang="pl-PL" sz="20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027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7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1D322784-17A6-397E-EC24-B439049A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60" y="643467"/>
            <a:ext cx="2958520" cy="24756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54652D9-A4D5-3EAF-74E2-832E4BFA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5" y="3828966"/>
            <a:ext cx="3121287" cy="2464601"/>
          </a:xfrm>
          <a:prstGeom prst="rect">
            <a:avLst/>
          </a:prstGeom>
        </p:spPr>
      </p:pic>
      <p:pic>
        <p:nvPicPr>
          <p:cNvPr id="2" name="Obraz 2">
            <a:extLst>
              <a:ext uri="{FF2B5EF4-FFF2-40B4-BE49-F238E27FC236}">
                <a16:creationId xmlns:a16="http://schemas.microsoft.com/office/drawing/2014/main" id="{7EB771EC-169F-20EA-DBD3-EB9FAB89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95" y="2039839"/>
            <a:ext cx="2912993" cy="2471631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0959DC2B-6FA1-EAA3-A1B5-660B14552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232" y="650497"/>
            <a:ext cx="3044895" cy="2468623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752E5B75-F129-C73A-307D-18C8D76F3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289" y="3600112"/>
            <a:ext cx="3252903" cy="27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3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Obraz 2" descr="Obraz zawierający tekst, droga&#10;&#10;Opis wygenerowany automatycznie">
            <a:extLst>
              <a:ext uri="{FF2B5EF4-FFF2-40B4-BE49-F238E27FC236}">
                <a16:creationId xmlns:a16="http://schemas.microsoft.com/office/drawing/2014/main" id="{FA49935F-7E41-1640-1C27-233974E2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674244"/>
            <a:ext cx="11292143" cy="30512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0173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741"/>
      </a:dk2>
      <a:lt2>
        <a:srgbClr val="E6E8E2"/>
      </a:lt2>
      <a:accent1>
        <a:srgbClr val="9B7CE0"/>
      </a:accent1>
      <a:accent2>
        <a:srgbClr val="5F6CDA"/>
      </a:accent2>
      <a:accent3>
        <a:srgbClr val="6FA9DD"/>
      </a:accent3>
      <a:accent4>
        <a:srgbClr val="50B2B8"/>
      </a:accent4>
      <a:accent5>
        <a:srgbClr val="58B393"/>
      </a:accent5>
      <a:accent6>
        <a:srgbClr val="50B767"/>
      </a:accent6>
      <a:hlink>
        <a:srgbClr val="788953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14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DividendVTI</vt:lpstr>
      <vt:lpstr>Raport zaliczeniowy  Call center</vt:lpstr>
      <vt:lpstr>Opis organizacji</vt:lpstr>
      <vt:lpstr>Opis problemu</vt:lpstr>
      <vt:lpstr>Przyjęte założenia </vt:lpstr>
      <vt:lpstr>Przyjęte założenia cd.</vt:lpstr>
      <vt:lpstr>ograniczenia</vt:lpstr>
      <vt:lpstr>Rozważane scenariusze</vt:lpstr>
      <vt:lpstr>Prezentacja programu PowerPoint</vt:lpstr>
      <vt:lpstr>Prezentacja programu PowerPoint</vt:lpstr>
      <vt:lpstr>Rozwiązanie optymalne</vt:lpstr>
      <vt:lpstr>Analiza wrażliwości</vt:lpstr>
      <vt:lpstr>Analiza wrażliwości</vt:lpstr>
      <vt:lpstr>Wnioski i zalecenia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253</cp:revision>
  <dcterms:created xsi:type="dcterms:W3CDTF">2012-08-15T16:54:36Z</dcterms:created>
  <dcterms:modified xsi:type="dcterms:W3CDTF">2023-01-16T15:38:12Z</dcterms:modified>
</cp:coreProperties>
</file>