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embeddedFontLst>
    <p:embeddedFont>
      <p:font typeface="Cabin"/>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Gill Sans MT" panose="020B0502020104020203" pitchFamily="34" charset="77"/>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B4D539-6330-4BE2-A4C7-EFDE88DAAC82}">
  <a:tblStyle styleId="{06B4D539-6330-4BE2-A4C7-EFDE88DAAC82}" styleName="Table_0">
    <a:wholeTbl>
      <a:tcTxStyle b="off" i="off">
        <a:font>
          <a:latin typeface="Gill Sans MT"/>
          <a:ea typeface="Gill Sans MT"/>
          <a:cs typeface="Gill Sans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3"/>
          </a:solidFill>
        </a:fill>
      </a:tcStyle>
    </a:lastCol>
    <a:firstCol>
      <a:tcTxStyle b="on" i="off">
        <a:font>
          <a:latin typeface="Gill Sans MT"/>
          <a:ea typeface="Gill Sans MT"/>
          <a:cs typeface="Gill Sans MT"/>
        </a:font>
        <a:schemeClr val="lt1"/>
      </a:tcTxStyle>
      <a:tcStyle>
        <a:tcBdr/>
        <a:fill>
          <a:solidFill>
            <a:schemeClr val="accent3"/>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Gill Sans MT"/>
          <a:ea typeface="Gill Sans MT"/>
          <a:cs typeface="Gill Sans MT"/>
        </a:font>
        <a:schemeClr val="dk1"/>
      </a:tcTxStyle>
      <a:tcStyle>
        <a:tcBdr/>
      </a:tcStyle>
    </a:seCell>
    <a:swCell>
      <a:tcTxStyle b="on" i="off">
        <a:font>
          <a:latin typeface="Gill Sans MT"/>
          <a:ea typeface="Gill Sans MT"/>
          <a:cs typeface="Gill Sans MT"/>
        </a:font>
        <a:schemeClr val="dk1"/>
      </a:tcTxStyle>
      <a:tcStyle>
        <a:tcBdr/>
      </a:tcStyle>
    </a:swCell>
    <a:firstRow>
      <a:tcTxStyle b="on" i="off">
        <a:font>
          <a:latin typeface="Gill Sans MT"/>
          <a:ea typeface="Gill Sans MT"/>
          <a:cs typeface="Gill Sans MT"/>
        </a:font>
        <a:schemeClr val="lt1"/>
      </a:tcTxStyle>
      <a:tcStyle>
        <a:tcBdr>
          <a:bottom>
            <a:ln w="25400" cap="flat" cmpd="sng">
              <a:solidFill>
                <a:schemeClr val="dk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D912F342-98C8-4B32-90FF-EA9163554622}" styleName="Table_1">
    <a:wholeTbl>
      <a:tcTxStyle b="off" i="off">
        <a:font>
          <a:latin typeface="Gill Sans MT"/>
          <a:ea typeface="Gill Sans MT"/>
          <a:cs typeface="Gill Sans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4"/>
          </a:solidFill>
        </a:fill>
      </a:tcStyle>
    </a:lastCol>
    <a:firstCol>
      <a:tcTxStyle b="on" i="off">
        <a:font>
          <a:latin typeface="Gill Sans MT"/>
          <a:ea typeface="Gill Sans MT"/>
          <a:cs typeface="Gill Sans MT"/>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Gill Sans MT"/>
          <a:ea typeface="Gill Sans MT"/>
          <a:cs typeface="Gill Sans MT"/>
        </a:font>
        <a:schemeClr val="dk1"/>
      </a:tcTxStyle>
      <a:tcStyle>
        <a:tcBdr/>
      </a:tcStyle>
    </a:seCell>
    <a:swCell>
      <a:tcTxStyle b="on" i="off">
        <a:font>
          <a:latin typeface="Gill Sans MT"/>
          <a:ea typeface="Gill Sans MT"/>
          <a:cs typeface="Gill Sans MT"/>
        </a:font>
        <a:schemeClr val="dk1"/>
      </a:tcTxStyle>
      <a:tcStyle>
        <a:tcBdr/>
      </a:tcStyle>
    </a:swCell>
    <a:firstRow>
      <a:tcTxStyle b="on" i="off">
        <a:font>
          <a:latin typeface="Gill Sans MT"/>
          <a:ea typeface="Gill Sans MT"/>
          <a:cs typeface="Gill Sans MT"/>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928DF1E2-2BE8-4B21-A7C0-518389FF4473}" styleName="Table_2">
    <a:wholeTbl>
      <a:tcTxStyle b="off" i="off">
        <a:font>
          <a:latin typeface="Gill Sans MT"/>
          <a:ea typeface="Gill Sans MT"/>
          <a:cs typeface="Gill Sans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5"/>
          </a:solidFill>
        </a:fill>
      </a:tcStyle>
    </a:lastCol>
    <a:firstCol>
      <a:tcTxStyle b="on" i="off">
        <a:font>
          <a:latin typeface="Gill Sans MT"/>
          <a:ea typeface="Gill Sans MT"/>
          <a:cs typeface="Gill Sans MT"/>
        </a:font>
        <a:schemeClr val="lt1"/>
      </a:tcTxStyle>
      <a:tcStyle>
        <a:tcBdr/>
        <a:fill>
          <a:solidFill>
            <a:schemeClr val="accent5"/>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Gill Sans MT"/>
          <a:ea typeface="Gill Sans MT"/>
          <a:cs typeface="Gill Sans MT"/>
        </a:font>
        <a:schemeClr val="dk1"/>
      </a:tcTxStyle>
      <a:tcStyle>
        <a:tcBdr/>
      </a:tcStyle>
    </a:seCell>
    <a:swCell>
      <a:tcTxStyle b="on" i="off">
        <a:font>
          <a:latin typeface="Gill Sans MT"/>
          <a:ea typeface="Gill Sans MT"/>
          <a:cs typeface="Gill Sans MT"/>
        </a:font>
        <a:schemeClr val="dk1"/>
      </a:tcTxStyle>
      <a:tcStyle>
        <a:tcBdr/>
      </a:tcStyle>
    </a:swCell>
    <a:firstRow>
      <a:tcTxStyle b="on" i="off">
        <a:font>
          <a:latin typeface="Gill Sans MT"/>
          <a:ea typeface="Gill Sans MT"/>
          <a:cs typeface="Gill Sans MT"/>
        </a:font>
        <a:schemeClr val="lt1"/>
      </a:tcTxStyle>
      <a:tcStyle>
        <a:tcBdr>
          <a:bottom>
            <a:ln w="25400" cap="flat" cmpd="sng">
              <a:solidFill>
                <a:schemeClr val="dk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CED3F319-844C-4F6C-A0C7-1786D48C931F}" styleName="Table_3">
    <a:wholeTbl>
      <a:tcTxStyle b="off" i="off">
        <a:font>
          <a:latin typeface="Gill Sans MT"/>
          <a:ea typeface="Gill Sans MT"/>
          <a:cs typeface="Gill Sans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dk1"/>
          </a:solidFill>
        </a:fill>
      </a:tcStyle>
    </a:lastCol>
    <a:firstCol>
      <a:tcTxStyle b="on" i="off">
        <a:font>
          <a:latin typeface="Gill Sans MT"/>
          <a:ea typeface="Gill Sans MT"/>
          <a:cs typeface="Gill Sans MT"/>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Gill Sans MT"/>
          <a:ea typeface="Gill Sans MT"/>
          <a:cs typeface="Gill Sans MT"/>
        </a:font>
        <a:schemeClr val="dk1"/>
      </a:tcTxStyle>
      <a:tcStyle>
        <a:tcBdr/>
      </a:tcStyle>
    </a:seCell>
    <a:swCell>
      <a:tcTxStyle b="on" i="off">
        <a:font>
          <a:latin typeface="Gill Sans MT"/>
          <a:ea typeface="Gill Sans MT"/>
          <a:cs typeface="Gill Sans MT"/>
        </a:font>
        <a:schemeClr val="dk1"/>
      </a:tcTxStyle>
      <a:tcStyle>
        <a:tcBdr/>
      </a:tcStyle>
    </a:swCell>
    <a:firstRow>
      <a:tcTxStyle b="on" i="off">
        <a:font>
          <a:latin typeface="Gill Sans MT"/>
          <a:ea typeface="Gill Sans MT"/>
          <a:cs typeface="Gill Sans MT"/>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Shape 159"/>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All terms except for percentage asian and miles to hospital are significant; of the three racial predictors, black has the largest magnitude without considering shifts or any other factors involved. Of all the terms, percentage over 65 has the largest overall magnitude, again not considering interactions or any shifts. 18 terms in this final model, with outliers removed. The terms with the highest level of significance include: % insured, % over 16 in workforce, and the interaction between %over65 and work. The overdispersion parameter is 4.59 which means we scale the standard errors by multiplying them by sqrt(4.59)=2.142 which inflates them by 114.2% to adjust for the extra variability.</a:t>
            </a:r>
            <a:endParaRPr/>
          </a:p>
        </p:txBody>
      </p:sp>
      <p:sp>
        <p:nvSpPr>
          <p:cNvPr id="160" name="Shape 160"/>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Shape 167"/>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All terms except for percentage asian are significant; of the three racial predictors, black has the largest magnitude without considering shifts or any other factors involved. Of all the terms, percentage over 65 has the largest overall magnitude, again not considering interactions or any shifts. 16 terms in this final model, with outliers removed. The terms with the highest level of significance include: % insured, % over 16 in workforce, and the interaction between %over65 and work. All of this held true in the quasibinomial model as well. The overdispersion parameter is 4.70 which means we scale the standard errors by multiplying them by sqrt(4.70)=2.168 which inflates them by 116.8% to adjust for the extra variability.</a:t>
            </a:r>
            <a:endParaRPr/>
          </a:p>
        </p:txBody>
      </p:sp>
      <p:sp>
        <p:nvSpPr>
          <p:cNvPr id="168" name="Shape 16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Shape 17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Case 216 stand out, did arise as a new outlier, but stayed in due to the rest of the models not removing it. Wanted to keep removal standard across the three. Normality is an assumption for this, and it looks quite good with minimal deviations, we just see 216 highlighted again. This model has excellent actuals v fitted, will see it is best of all three models. Closest to a 45 degree angle with minor deviations.</a:t>
            </a:r>
            <a:endParaRPr/>
          </a:p>
        </p:txBody>
      </p:sp>
      <p:sp>
        <p:nvSpPr>
          <p:cNvPr id="176" name="Shape 17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Shape 18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KEEP THIS BRIEF; no pattern in resid v fitted; we see some points showing in the tails of the normal qq but this is not an assumption for quasi, more of a check that with such a large N we see some normality. Actuals v fitted is very good 45 degree angle. The fitted values are multiplied by population since we looked at rate not just cases.</a:t>
            </a:r>
            <a:endParaRPr/>
          </a:p>
        </p:txBody>
      </p:sp>
      <p:sp>
        <p:nvSpPr>
          <p:cNvPr id="186" name="Shape 18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Shape 19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Resid v fitted clustered, not necessarily an issue. Pearson residuals standardize this by accounting for the variance function in the model. One stand out point near top, but overall no pattern, etc. Right tail deviation in quasipoisson but again not an assumption, just a check with large N.</a:t>
            </a:r>
            <a:endParaRPr/>
          </a:p>
        </p:txBody>
      </p:sp>
      <p:sp>
        <p:nvSpPr>
          <p:cNvPr id="196" name="Shape 19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Shape 20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was done because the three racial categories did not add up to one, so there was a clear other category and the other three were not collinear. But we cannot just increase one percentage for interpreting the coefficients without seeing an effect on the other percentage points, so this table highlights those shifts. GO through example of first line shift of white and then removing portions based on that.</a:t>
            </a:r>
            <a:endParaRPr/>
          </a:p>
        </p:txBody>
      </p:sp>
      <p:sp>
        <p:nvSpPr>
          <p:cNvPr id="207" name="Shape 207"/>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Shape 21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coefficient tables are displayed on the next slide, but here is a precursor to how they were calculated. UNIT change for racial predictors, thought to make more sense than SD. Then an SD change for the other predictors. Just as a way to standardize. Maybe not best choice to not have all on same scale, so sorry for that, but moving on.</a:t>
            </a:r>
            <a:endParaRPr/>
          </a:p>
        </p:txBody>
      </p:sp>
      <p:sp>
        <p:nvSpPr>
          <p:cNvPr id="214" name="Shape 21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TAKE YOUR TIME ON THIS SLIDE. Touch on how they have been calculated with the interaction terms… Either one unit or one SD and then multiplied by the mean for interactions, and then summed. Cannot be directly compared except between quasipoisson and rate, because binomial has different response. If we focus on each model independently first, the next slide will cover comparisons through the models. FIRST off, the quasibinomial interpretation is based on odds. So… is we increase any racial predictor by 1% then the odds decrease by the factor in column 3. If we increase any other predictor by one SD, the odds increase/decrease by the factor in column 3 again. NEXT, the quasipoisson is adjusted to having column three represent the expected incidence change. This means that AGAIN racial predictors by one percent, while others by one SD (apologize for not being able to compare directly there)… then the expected change is in column 3. Finally, rate doesn’t need transformations, so the terms directly affect the rate.</a:t>
            </a:r>
            <a:endParaRPr/>
          </a:p>
        </p:txBody>
      </p:sp>
      <p:sp>
        <p:nvSpPr>
          <p:cNvPr id="221" name="Shape 221"/>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Shape 23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First: racial predictors – in each model, a different racial predictor has the most influence… asian then white then black when considering absolute magnitude and their respective effects in the models. Second: age is the biggest magnitude predictor outside of race for both quasibinomial AND rate models. Discuss that pop makes sense because of the offset term, but we also noticed that % insured was relatively large in the model. Go back to that slide if necessary.</a:t>
            </a:r>
            <a:endParaRPr/>
          </a:p>
        </p:txBody>
      </p:sp>
      <p:sp>
        <p:nvSpPr>
          <p:cNvPr id="234" name="Shape 23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Shape 240"/>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 would select the linear model of rate since it describes the relationship with cancer incidence cases very well as seen in the almost perfect Actuals v Fitted plot. It also does not require any transformation to understand the effects of each term on the response, and has the least amount of terms to consider in the model. Also the adjusted R squared was 0.723 for the linear model of rate. Therefore, the model not only fits well, but it is also relatively user friendly.</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1" name="Shape 241"/>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6" name="Shape 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Shape 247"/>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study revealed complex relationships within predictors as well as with the response. %Black was found to have a positive association with expected cases for both linear rate and QP. Although smoking is more clearly associated with lung or other respiratory cancer in general, this habit also had positive association with expected cases which is agreed in both literature and intuition. One possible explanation is that diagnosis occurs for those with insurance and/or the ability to pay for doctors’ visits, but one could also assume that diagnosis occurs at some point; it just may be later when it is further developed or too late for those with less money or access to insurance.</a:t>
            </a:r>
            <a:endParaRPr sz="1200" b="0" i="0" u="none" strike="noStrike" cap="none">
              <a:solidFill>
                <a:schemeClr val="dk1"/>
              </a:solidFill>
              <a:latin typeface="Calibri"/>
              <a:ea typeface="Calibri"/>
              <a:cs typeface="Calibri"/>
              <a:sym typeface="Calibri"/>
            </a:endParaRPr>
          </a:p>
        </p:txBody>
      </p:sp>
      <p:sp>
        <p:nvSpPr>
          <p:cNvPr id="248" name="Shape 24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Shape 254"/>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Use of genomic profiles to consider survival analysis. Additional studies could take another more “proactive” approach by focusing on risk analysis, and exposures that lead to higher risk of development rather than the “reactive” approach of reviewing cases that have already occurred. Finally, it could be interesting to gain a larger geographical perspective and dive into more spatially related characteristics and comparing regions and their risk. Another method used by many statisticians is the process of cross-validation. In this case, that would involve splitting the data into training and testing sets before creating the model. This is done to see how the results of the model generalize to an independent dataset. In this project, splitting the data was not performed because cancer incidence rates are recorded at regular time intervals for these zip codes, and therefore cross-validation could be performed by using future data for the area.</a:t>
            </a:r>
            <a:endParaRPr/>
          </a:p>
        </p:txBody>
      </p:sp>
      <p:sp>
        <p:nvSpPr>
          <p:cNvPr id="255" name="Shape 255"/>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1" name="Shape 2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Shape 112"/>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Talk motivation for studying it here, but also then go in to data and how you compiled everything… show excel screenshot.</a:t>
            </a:r>
            <a:endParaRPr sz="1200" b="0" i="0" u="none" strike="noStrike" cap="none">
              <a:solidFill>
                <a:schemeClr val="dk1"/>
              </a:solidFill>
              <a:latin typeface="Calibri"/>
              <a:ea typeface="Calibri"/>
              <a:cs typeface="Calibri"/>
              <a:sym typeface="Calibri"/>
            </a:endParaRPr>
          </a:p>
        </p:txBody>
      </p:sp>
      <p:sp>
        <p:nvSpPr>
          <p:cNvPr id="113" name="Shape 113"/>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Shape 119"/>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Testing with k=4 is like testing with a critical value of 0.05 and increases selectivity of terms for the model. </a:t>
            </a:r>
            <a:endParaRPr/>
          </a:p>
        </p:txBody>
      </p:sp>
      <p:sp>
        <p:nvSpPr>
          <p:cNvPr id="120" name="Shape 120"/>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6" name="Shape 1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Shape 144"/>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is done to address the excess variability that is not yet being explained; the reason why we use quasi models for binomial and poisson. Explain that the pearson statistic is the sum of (Obs – Exp)^2/Exp for all of the outcomes i=1 to n</a:t>
            </a:r>
            <a:endParaRPr/>
          </a:p>
        </p:txBody>
      </p:sp>
      <p:sp>
        <p:nvSpPr>
          <p:cNvPr id="145" name="Shape 145"/>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Shape 15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Black is the only racial predictor that was left from backwards elimination. Both percentage black and income have the highest levels of significance, along with the interaction term age:work. Speaking solely in terms of coefficient magnitude with no other shifts, % smokers is the largest magnitude predictor coefficient.</a:t>
            </a:r>
            <a:endParaRPr/>
          </a:p>
        </p:txBody>
      </p:sp>
      <p:sp>
        <p:nvSpPr>
          <p:cNvPr id="152" name="Shape 15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91425" tIns="91425" rIns="91425" bIns="91425" anchor="ctr" anchorCtr="1"/>
          <a:lstStyle>
            <a:lvl1pPr marR="0" lvl="0" algn="ctr" rtl="0">
              <a:lnSpc>
                <a:spcPct val="90000"/>
              </a:lnSpc>
              <a:spcBef>
                <a:spcPts val="0"/>
              </a:spcBef>
              <a:spcAft>
                <a:spcPts val="0"/>
              </a:spcAft>
              <a:buClr>
                <a:srgbClr val="262626"/>
              </a:buClr>
              <a:buSzPts val="3800"/>
              <a:buFont typeface="Cabin"/>
              <a:buNone/>
              <a:defRPr sz="3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2695194" y="4352544"/>
            <a:ext cx="6801612" cy="1239894"/>
          </a:xfrm>
          <a:prstGeom prst="rect">
            <a:avLst/>
          </a:prstGeom>
          <a:noFill/>
          <a:ln>
            <a:noFill/>
          </a:ln>
        </p:spPr>
        <p:txBody>
          <a:bodyPr spcFirstLastPara="1" wrap="square" lIns="91425" tIns="91425" rIns="91425" bIns="91425" anchor="t" anchorCtr="0"/>
          <a:lstStyle>
            <a:lvl1pPr marR="0" lvl="0" algn="ctr" rtl="0">
              <a:lnSpc>
                <a:spcPct val="100000"/>
              </a:lnSpc>
              <a:spcBef>
                <a:spcPts val="1000"/>
              </a:spcBef>
              <a:spcAft>
                <a:spcPts val="0"/>
              </a:spcAft>
              <a:buClr>
                <a:schemeClr val="accent2"/>
              </a:buClr>
              <a:buSzPts val="2000"/>
              <a:buFont typeface="Arial"/>
              <a:buNone/>
              <a:defRPr sz="2000" b="0" i="0" u="none" strike="noStrike" cap="none">
                <a:solidFill>
                  <a:srgbClr val="FEFEFE"/>
                </a:solidFill>
                <a:latin typeface="Cabin"/>
                <a:ea typeface="Cabin"/>
                <a:cs typeface="Cabin"/>
                <a:sym typeface="Cabin"/>
              </a:defRPr>
            </a:lvl1pPr>
            <a:lvl2pPr marR="0" lvl="1" algn="ctr" rtl="0">
              <a:lnSpc>
                <a:spcPct val="100000"/>
              </a:lnSpc>
              <a:spcBef>
                <a:spcPts val="1000"/>
              </a:spcBef>
              <a:spcAft>
                <a:spcPts val="0"/>
              </a:spcAft>
              <a:buClr>
                <a:schemeClr val="accent2"/>
              </a:buClr>
              <a:buSzPts val="2000"/>
              <a:buFont typeface="Arial"/>
              <a:buNone/>
              <a:defRPr sz="2000" b="0" i="0" u="none" strike="noStrike" cap="none">
                <a:solidFill>
                  <a:srgbClr val="FEFEFE"/>
                </a:solidFill>
                <a:latin typeface="Cabin"/>
                <a:ea typeface="Cabin"/>
                <a:cs typeface="Cabin"/>
                <a:sym typeface="Cabin"/>
              </a:defRPr>
            </a:lvl2pPr>
            <a:lvl3pPr marR="0" lvl="2" algn="ctr" rtl="0">
              <a:lnSpc>
                <a:spcPct val="100000"/>
              </a:lnSpc>
              <a:spcBef>
                <a:spcPts val="1000"/>
              </a:spcBef>
              <a:spcAft>
                <a:spcPts val="0"/>
              </a:spcAft>
              <a:buClr>
                <a:schemeClr val="accent2"/>
              </a:buClr>
              <a:buSzPts val="1800"/>
              <a:buFont typeface="Arial"/>
              <a:buNone/>
              <a:defRPr sz="1800" b="0" i="0" u="none" strike="noStrike" cap="none">
                <a:solidFill>
                  <a:srgbClr val="FEFEFE"/>
                </a:solidFill>
                <a:latin typeface="Cabin"/>
                <a:ea typeface="Cabin"/>
                <a:cs typeface="Cabin"/>
                <a:sym typeface="Cabin"/>
              </a:defRPr>
            </a:lvl3pPr>
            <a:lvl4pPr marR="0" lvl="3" algn="ctr" rtl="0">
              <a:lnSpc>
                <a:spcPct val="100000"/>
              </a:lnSpc>
              <a:spcBef>
                <a:spcPts val="1000"/>
              </a:spcBef>
              <a:spcAft>
                <a:spcPts val="0"/>
              </a:spcAft>
              <a:buClr>
                <a:schemeClr val="accent2"/>
              </a:buClr>
              <a:buSzPts val="1600"/>
              <a:buFont typeface="Arial"/>
              <a:buNone/>
              <a:defRPr sz="1600" b="0" i="0" u="none" strike="noStrike" cap="none">
                <a:solidFill>
                  <a:srgbClr val="FEFEFE"/>
                </a:solidFill>
                <a:latin typeface="Cabin"/>
                <a:ea typeface="Cabin"/>
                <a:cs typeface="Cabin"/>
                <a:sym typeface="Cabin"/>
              </a:defRPr>
            </a:lvl4pPr>
            <a:lvl5pPr marR="0" lvl="4" algn="ctr" rtl="0">
              <a:lnSpc>
                <a:spcPct val="100000"/>
              </a:lnSpc>
              <a:spcBef>
                <a:spcPts val="1000"/>
              </a:spcBef>
              <a:spcAft>
                <a:spcPts val="0"/>
              </a:spcAft>
              <a:buClr>
                <a:schemeClr val="accent2"/>
              </a:buClr>
              <a:buSzPts val="1600"/>
              <a:buFont typeface="Arial"/>
              <a:buNone/>
              <a:defRPr sz="1600" b="0" i="0" u="none" strike="noStrike" cap="none">
                <a:solidFill>
                  <a:srgbClr val="FEFEFE"/>
                </a:solidFill>
                <a:latin typeface="Cabin"/>
                <a:ea typeface="Cabin"/>
                <a:cs typeface="Cabin"/>
                <a:sym typeface="Cabin"/>
              </a:defRPr>
            </a:lvl5pPr>
            <a:lvl6pPr marR="0" lvl="5" algn="ctr"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6pPr>
            <a:lvl7pPr marR="0" lvl="6" algn="ctr"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7pPr>
            <a:lvl8pPr marR="0" lvl="7" algn="ctr"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8pPr>
            <a:lvl9pPr marR="0" lvl="8" algn="ctr"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9pPr>
          </a:lstStyle>
          <a:p>
            <a:endParaRPr/>
          </a:p>
        </p:txBody>
      </p:sp>
      <p:sp>
        <p:nvSpPr>
          <p:cNvPr id="18" name="Shape 18"/>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19" name="Shape 19"/>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20" name="Shape 2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Shape 79"/>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91425" tIns="91425" rIns="91425" bIns="91425" anchor="ctr" anchorCtr="1"/>
          <a:lstStyle>
            <a:lvl1pPr marR="0" lvl="0" algn="ctr" rtl="0">
              <a:lnSpc>
                <a:spcPct val="90000"/>
              </a:lnSpc>
              <a:spcBef>
                <a:spcPts val="0"/>
              </a:spcBef>
              <a:spcAft>
                <a:spcPts val="0"/>
              </a:spcAft>
              <a:buClr>
                <a:srgbClr val="262626"/>
              </a:buClr>
              <a:buSzPts val="2200"/>
              <a:buFont typeface="Cabin"/>
              <a:buNone/>
              <a:defRPr sz="22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91425" rIns="91425" bIns="91425" anchor="t" anchorCtr="0"/>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Cabin"/>
                <a:ea typeface="Cabin"/>
                <a:cs typeface="Cabin"/>
                <a:sym typeface="Cabin"/>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Cabin"/>
                <a:ea typeface="Cabin"/>
                <a:cs typeface="Cabin"/>
                <a:sym typeface="Cabin"/>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Cabin"/>
                <a:ea typeface="Cabin"/>
                <a:cs typeface="Cabin"/>
                <a:sym typeface="Cabin"/>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Cabin"/>
                <a:ea typeface="Cabin"/>
                <a:cs typeface="Cabin"/>
                <a:sym typeface="Cabin"/>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Cabin"/>
                <a:ea typeface="Cabin"/>
                <a:cs typeface="Cabin"/>
                <a:sym typeface="Cabin"/>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Cabin"/>
                <a:ea typeface="Cabin"/>
                <a:cs typeface="Cabin"/>
                <a:sym typeface="Cabin"/>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Cabin"/>
                <a:ea typeface="Cabin"/>
                <a:cs typeface="Cabin"/>
                <a:sym typeface="Cabin"/>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Cabin"/>
                <a:ea typeface="Cabin"/>
                <a:cs typeface="Cabin"/>
                <a:sym typeface="Cabin"/>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Cabin"/>
                <a:ea typeface="Cabin"/>
                <a:cs typeface="Cabin"/>
                <a:sym typeface="Cabin"/>
              </a:defRPr>
            </a:lvl9pPr>
          </a:lstStyle>
          <a:p>
            <a:endParaRPr/>
          </a:p>
        </p:txBody>
      </p:sp>
      <p:sp>
        <p:nvSpPr>
          <p:cNvPr id="82" name="Shape 82"/>
          <p:cNvSpPr txBox="1">
            <a:spLocks noGrp="1"/>
          </p:cNvSpPr>
          <p:nvPr>
            <p:ph type="body" idx="1"/>
          </p:nvPr>
        </p:nvSpPr>
        <p:spPr>
          <a:xfrm>
            <a:off x="1115568" y="3549918"/>
            <a:ext cx="3794760" cy="2194037"/>
          </a:xfrm>
          <a:prstGeom prst="rect">
            <a:avLst/>
          </a:prstGeom>
          <a:noFill/>
          <a:ln>
            <a:noFill/>
          </a:ln>
        </p:spPr>
        <p:txBody>
          <a:bodyPr spcFirstLastPara="1" wrap="square" lIns="91425" tIns="91425" rIns="91425" bIns="91425" anchor="t" anchorCtr="1"/>
          <a:lstStyle>
            <a:lvl1pPr marL="457200" marR="0" lvl="0" indent="-228600" algn="ctr" rtl="0">
              <a:lnSpc>
                <a:spcPct val="100000"/>
              </a:lnSpc>
              <a:spcBef>
                <a:spcPts val="1000"/>
              </a:spcBef>
              <a:spcAft>
                <a:spcPts val="0"/>
              </a:spcAft>
              <a:buClr>
                <a:schemeClr val="accent2"/>
              </a:buClr>
              <a:buSzPts val="1500"/>
              <a:buFont typeface="Arial"/>
              <a:buNone/>
              <a:defRPr sz="1500" b="0" i="0" u="none" strike="noStrike" cap="none">
                <a:solidFill>
                  <a:srgbClr val="FFFFFF"/>
                </a:solidFill>
                <a:latin typeface="Cabin"/>
                <a:ea typeface="Cabin"/>
                <a:cs typeface="Cabin"/>
                <a:sym typeface="Cabin"/>
              </a:defRPr>
            </a:lvl1pPr>
            <a:lvl2pPr marL="914400" marR="0" lvl="1" indent="-228600" algn="l" rtl="0">
              <a:lnSpc>
                <a:spcPct val="100000"/>
              </a:lnSpc>
              <a:spcBef>
                <a:spcPts val="1000"/>
              </a:spcBef>
              <a:spcAft>
                <a:spcPts val="0"/>
              </a:spcAft>
              <a:buClr>
                <a:schemeClr val="accent2"/>
              </a:buClr>
              <a:buSzPts val="1400"/>
              <a:buFont typeface="Arial"/>
              <a:buNone/>
              <a:defRPr sz="1400" b="0" i="0" u="none" strike="noStrike" cap="none">
                <a:solidFill>
                  <a:srgbClr val="262626"/>
                </a:solidFill>
                <a:latin typeface="Cabin"/>
                <a:ea typeface="Cabin"/>
                <a:cs typeface="Cabin"/>
                <a:sym typeface="Cabin"/>
              </a:defRPr>
            </a:lvl2pPr>
            <a:lvl3pPr marL="1371600" marR="0" lvl="2" indent="-228600" algn="l" rtl="0">
              <a:lnSpc>
                <a:spcPct val="100000"/>
              </a:lnSpc>
              <a:spcBef>
                <a:spcPts val="1000"/>
              </a:spcBef>
              <a:spcAft>
                <a:spcPts val="0"/>
              </a:spcAft>
              <a:buClr>
                <a:schemeClr val="accent2"/>
              </a:buClr>
              <a:buSzPts val="1200"/>
              <a:buFont typeface="Arial"/>
              <a:buNone/>
              <a:defRPr sz="1200" b="0" i="0" u="none" strike="noStrike" cap="none">
                <a:solidFill>
                  <a:srgbClr val="262626"/>
                </a:solidFill>
                <a:latin typeface="Cabin"/>
                <a:ea typeface="Cabin"/>
                <a:cs typeface="Cabin"/>
                <a:sym typeface="Cabin"/>
              </a:defRPr>
            </a:lvl3pPr>
            <a:lvl4pPr marL="1828800" marR="0" lvl="3" indent="-228600" algn="l" rtl="0">
              <a:lnSpc>
                <a:spcPct val="100000"/>
              </a:lnSpc>
              <a:spcBef>
                <a:spcPts val="1000"/>
              </a:spcBef>
              <a:spcAft>
                <a:spcPts val="0"/>
              </a:spcAft>
              <a:buClr>
                <a:schemeClr val="accent2"/>
              </a:buClr>
              <a:buSzPts val="1000"/>
              <a:buFont typeface="Arial"/>
              <a:buNone/>
              <a:defRPr sz="1000" b="0" i="0" u="none" strike="noStrike" cap="none">
                <a:solidFill>
                  <a:srgbClr val="262626"/>
                </a:solidFill>
                <a:latin typeface="Cabin"/>
                <a:ea typeface="Cabin"/>
                <a:cs typeface="Cabin"/>
                <a:sym typeface="Cabin"/>
              </a:defRPr>
            </a:lvl4pPr>
            <a:lvl5pPr marL="2286000" marR="0" lvl="4" indent="-228600" algn="l" rtl="0">
              <a:lnSpc>
                <a:spcPct val="100000"/>
              </a:lnSpc>
              <a:spcBef>
                <a:spcPts val="1000"/>
              </a:spcBef>
              <a:spcAft>
                <a:spcPts val="0"/>
              </a:spcAft>
              <a:buClr>
                <a:schemeClr val="accent2"/>
              </a:buClr>
              <a:buSzPts val="1000"/>
              <a:buFont typeface="Arial"/>
              <a:buNone/>
              <a:defRPr sz="1000" b="0" i="0" u="none" strike="noStrike" cap="none">
                <a:solidFill>
                  <a:srgbClr val="262626"/>
                </a:solidFill>
                <a:latin typeface="Cabin"/>
                <a:ea typeface="Cabin"/>
                <a:cs typeface="Cabin"/>
                <a:sym typeface="Cabin"/>
              </a:defRPr>
            </a:lvl5pPr>
            <a:lvl6pPr marL="2743200" marR="0" lvl="5" indent="-228600" algn="l" rtl="0">
              <a:lnSpc>
                <a:spcPct val="100000"/>
              </a:lnSpc>
              <a:spcBef>
                <a:spcPts val="1000"/>
              </a:spcBef>
              <a:spcAft>
                <a:spcPts val="0"/>
              </a:spcAft>
              <a:buClr>
                <a:schemeClr val="accent2"/>
              </a:buClr>
              <a:buSzPts val="1000"/>
              <a:buFont typeface="Arial"/>
              <a:buNone/>
              <a:defRPr sz="1000" b="0" i="0" u="none" strike="noStrike" cap="none">
                <a:solidFill>
                  <a:schemeClr val="dk1"/>
                </a:solidFill>
                <a:latin typeface="Cabin"/>
                <a:ea typeface="Cabin"/>
                <a:cs typeface="Cabin"/>
                <a:sym typeface="Cabin"/>
              </a:defRPr>
            </a:lvl6pPr>
            <a:lvl7pPr marL="3200400" marR="0" lvl="6" indent="-228600" algn="l" rtl="0">
              <a:lnSpc>
                <a:spcPct val="100000"/>
              </a:lnSpc>
              <a:spcBef>
                <a:spcPts val="1000"/>
              </a:spcBef>
              <a:spcAft>
                <a:spcPts val="0"/>
              </a:spcAft>
              <a:buClr>
                <a:schemeClr val="accent2"/>
              </a:buClr>
              <a:buSzPts val="1000"/>
              <a:buFont typeface="Arial"/>
              <a:buNone/>
              <a:defRPr sz="1000" b="0" i="0" u="none" strike="noStrike" cap="none">
                <a:solidFill>
                  <a:schemeClr val="dk1"/>
                </a:solidFill>
                <a:latin typeface="Cabin"/>
                <a:ea typeface="Cabin"/>
                <a:cs typeface="Cabin"/>
                <a:sym typeface="Cabin"/>
              </a:defRPr>
            </a:lvl7pPr>
            <a:lvl8pPr marL="3657600" marR="0" lvl="7" indent="-228600" algn="l" rtl="0">
              <a:lnSpc>
                <a:spcPct val="100000"/>
              </a:lnSpc>
              <a:spcBef>
                <a:spcPts val="1000"/>
              </a:spcBef>
              <a:spcAft>
                <a:spcPts val="0"/>
              </a:spcAft>
              <a:buClr>
                <a:schemeClr val="accent2"/>
              </a:buClr>
              <a:buSzPts val="1000"/>
              <a:buFont typeface="Arial"/>
              <a:buNone/>
              <a:defRPr sz="1000" b="0" i="0" u="none" strike="noStrike" cap="none">
                <a:solidFill>
                  <a:schemeClr val="dk1"/>
                </a:solidFill>
                <a:latin typeface="Cabin"/>
                <a:ea typeface="Cabin"/>
                <a:cs typeface="Cabin"/>
                <a:sym typeface="Cabin"/>
              </a:defRPr>
            </a:lvl8pPr>
            <a:lvl9pPr marL="4114800" marR="0" lvl="8" indent="-228600" algn="l" rtl="0">
              <a:lnSpc>
                <a:spcPct val="100000"/>
              </a:lnSpc>
              <a:spcBef>
                <a:spcPts val="1000"/>
              </a:spcBef>
              <a:spcAft>
                <a:spcPts val="0"/>
              </a:spcAft>
              <a:buClr>
                <a:schemeClr val="accent2"/>
              </a:buClr>
              <a:buSzPts val="1000"/>
              <a:buFont typeface="Arial"/>
              <a:buNone/>
              <a:defRPr sz="1000" b="0" i="0" u="none" strike="noStrike" cap="none">
                <a:solidFill>
                  <a:schemeClr val="dk1"/>
                </a:solidFill>
                <a:latin typeface="Cabin"/>
                <a:ea typeface="Cabin"/>
                <a:cs typeface="Cabin"/>
                <a:sym typeface="Cabin"/>
              </a:defRPr>
            </a:lvl9pPr>
          </a:lstStyle>
          <a:p>
            <a:endParaRPr/>
          </a:p>
        </p:txBody>
      </p:sp>
      <p:sp>
        <p:nvSpPr>
          <p:cNvPr id="83" name="Shape 83"/>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rgbClr val="FFFFFF"/>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4" name="Shape 84"/>
          <p:cNvSpPr txBox="1">
            <a:spLocks noGrp="1"/>
          </p:cNvSpPr>
          <p:nvPr>
            <p:ph type="ftr" idx="11"/>
          </p:nvPr>
        </p:nvSpPr>
        <p:spPr>
          <a:xfrm>
            <a:off x="804672" y="6236208"/>
            <a:ext cx="5124797"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rgbClr val="FFFFFF"/>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5" name="Shape 8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91425" tIns="91425" rIns="91425" bIns="9142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Shape 88"/>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89" name="Shape 89"/>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90" name="Shape 90"/>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91" name="Shape 9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91425" tIns="91425" rIns="91425" bIns="9142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Shape 94"/>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95" name="Shape 95"/>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96" name="Shape 96"/>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97" name="Shape 9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91425" tIns="91425" rIns="91425" bIns="9142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2231136" y="2638044"/>
            <a:ext cx="7729728" cy="3101983"/>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30" name="Shape 30"/>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31" name="Shape 31"/>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32" name="Shape 3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91425" tIns="91425" rIns="91425" bIns="91425" anchor="ctr" anchorCtr="1"/>
          <a:lstStyle>
            <a:lvl1pPr marR="0" lvl="0" algn="ctr" rtl="0">
              <a:lnSpc>
                <a:spcPct val="90000"/>
              </a:lnSpc>
              <a:spcBef>
                <a:spcPts val="0"/>
              </a:spcBef>
              <a:spcAft>
                <a:spcPts val="0"/>
              </a:spcAft>
              <a:buClr>
                <a:srgbClr val="262626"/>
              </a:buClr>
              <a:buSzPts val="3800"/>
              <a:buFont typeface="Cabin"/>
              <a:buNone/>
              <a:defRPr sz="3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subTitle" idx="1"/>
          </p:nvPr>
        </p:nvSpPr>
        <p:spPr>
          <a:xfrm>
            <a:off x="2695194" y="4352544"/>
            <a:ext cx="6801612" cy="1239894"/>
          </a:xfrm>
          <a:prstGeom prst="rect">
            <a:avLst/>
          </a:prstGeom>
          <a:noFill/>
          <a:ln>
            <a:noFill/>
          </a:ln>
        </p:spPr>
        <p:txBody>
          <a:bodyPr spcFirstLastPara="1" wrap="square" lIns="91425" tIns="91425" rIns="91425" bIns="91425" anchor="t" anchorCtr="0"/>
          <a:lstStyle>
            <a:lvl1pPr marR="0" lvl="0" algn="ctr" rtl="0">
              <a:lnSpc>
                <a:spcPct val="100000"/>
              </a:lnSpc>
              <a:spcBef>
                <a:spcPts val="1000"/>
              </a:spcBef>
              <a:spcAft>
                <a:spcPts val="0"/>
              </a:spcAft>
              <a:buClr>
                <a:schemeClr val="accent2"/>
              </a:buClr>
              <a:buSzPts val="2000"/>
              <a:buFont typeface="Arial"/>
              <a:buNone/>
              <a:defRPr sz="2000" b="0" i="0" u="none" strike="noStrike" cap="none">
                <a:solidFill>
                  <a:srgbClr val="FEFEFE"/>
                </a:solidFill>
                <a:latin typeface="Cabin"/>
                <a:ea typeface="Cabin"/>
                <a:cs typeface="Cabin"/>
                <a:sym typeface="Cabin"/>
              </a:defRPr>
            </a:lvl1pPr>
            <a:lvl2pPr marR="0" lvl="1" algn="ctr" rtl="0">
              <a:lnSpc>
                <a:spcPct val="100000"/>
              </a:lnSpc>
              <a:spcBef>
                <a:spcPts val="1000"/>
              </a:spcBef>
              <a:spcAft>
                <a:spcPts val="0"/>
              </a:spcAft>
              <a:buClr>
                <a:schemeClr val="accent2"/>
              </a:buClr>
              <a:buSzPts val="2000"/>
              <a:buFont typeface="Arial"/>
              <a:buNone/>
              <a:defRPr sz="2000" b="0" i="0" u="none" strike="noStrike" cap="none">
                <a:solidFill>
                  <a:srgbClr val="FEFEFE"/>
                </a:solidFill>
                <a:latin typeface="Cabin"/>
                <a:ea typeface="Cabin"/>
                <a:cs typeface="Cabin"/>
                <a:sym typeface="Cabin"/>
              </a:defRPr>
            </a:lvl2pPr>
            <a:lvl3pPr marR="0" lvl="2" algn="ctr" rtl="0">
              <a:lnSpc>
                <a:spcPct val="100000"/>
              </a:lnSpc>
              <a:spcBef>
                <a:spcPts val="1000"/>
              </a:spcBef>
              <a:spcAft>
                <a:spcPts val="0"/>
              </a:spcAft>
              <a:buClr>
                <a:schemeClr val="accent2"/>
              </a:buClr>
              <a:buSzPts val="1800"/>
              <a:buFont typeface="Arial"/>
              <a:buNone/>
              <a:defRPr sz="1800" b="0" i="0" u="none" strike="noStrike" cap="none">
                <a:solidFill>
                  <a:srgbClr val="FEFEFE"/>
                </a:solidFill>
                <a:latin typeface="Cabin"/>
                <a:ea typeface="Cabin"/>
                <a:cs typeface="Cabin"/>
                <a:sym typeface="Cabin"/>
              </a:defRPr>
            </a:lvl3pPr>
            <a:lvl4pPr marR="0" lvl="3" algn="ctr" rtl="0">
              <a:lnSpc>
                <a:spcPct val="100000"/>
              </a:lnSpc>
              <a:spcBef>
                <a:spcPts val="1000"/>
              </a:spcBef>
              <a:spcAft>
                <a:spcPts val="0"/>
              </a:spcAft>
              <a:buClr>
                <a:schemeClr val="accent2"/>
              </a:buClr>
              <a:buSzPts val="1600"/>
              <a:buFont typeface="Arial"/>
              <a:buNone/>
              <a:defRPr sz="1600" b="0" i="0" u="none" strike="noStrike" cap="none">
                <a:solidFill>
                  <a:srgbClr val="FEFEFE"/>
                </a:solidFill>
                <a:latin typeface="Cabin"/>
                <a:ea typeface="Cabin"/>
                <a:cs typeface="Cabin"/>
                <a:sym typeface="Cabin"/>
              </a:defRPr>
            </a:lvl4pPr>
            <a:lvl5pPr marR="0" lvl="4" algn="ctr" rtl="0">
              <a:lnSpc>
                <a:spcPct val="100000"/>
              </a:lnSpc>
              <a:spcBef>
                <a:spcPts val="1000"/>
              </a:spcBef>
              <a:spcAft>
                <a:spcPts val="0"/>
              </a:spcAft>
              <a:buClr>
                <a:schemeClr val="accent2"/>
              </a:buClr>
              <a:buSzPts val="1600"/>
              <a:buFont typeface="Arial"/>
              <a:buNone/>
              <a:defRPr sz="1600" b="0" i="0" u="none" strike="noStrike" cap="none">
                <a:solidFill>
                  <a:srgbClr val="FEFEFE"/>
                </a:solidFill>
                <a:latin typeface="Cabin"/>
                <a:ea typeface="Cabin"/>
                <a:cs typeface="Cabin"/>
                <a:sym typeface="Cabin"/>
              </a:defRPr>
            </a:lvl5pPr>
            <a:lvl6pPr marR="0" lvl="5" algn="ctr"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6pPr>
            <a:lvl7pPr marR="0" lvl="6" algn="ctr"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7pPr>
            <a:lvl8pPr marR="0" lvl="7" algn="ctr"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8pPr>
            <a:lvl9pPr marR="0" lvl="8" algn="ctr"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9pPr>
          </a:lstStyle>
          <a:p>
            <a:endParaRPr/>
          </a:p>
        </p:txBody>
      </p:sp>
      <p:sp>
        <p:nvSpPr>
          <p:cNvPr id="36" name="Shape 36"/>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37" name="Shape 37"/>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38" name="Shape 3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91425" tIns="91425" rIns="91425" bIns="91425" anchor="ctr" anchorCtr="1"/>
          <a:lstStyle>
            <a:lvl1pPr marR="0" lvl="0" algn="ctr" rtl="0">
              <a:lnSpc>
                <a:spcPct val="90000"/>
              </a:lnSpc>
              <a:spcBef>
                <a:spcPts val="0"/>
              </a:spcBef>
              <a:spcAft>
                <a:spcPts val="0"/>
              </a:spcAft>
              <a:buClr>
                <a:srgbClr val="262626"/>
              </a:buClr>
              <a:buSzPts val="3800"/>
              <a:buFont typeface="Cabin"/>
              <a:buNone/>
              <a:defRPr sz="3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Shape 41"/>
          <p:cNvSpPr txBox="1">
            <a:spLocks noGrp="1"/>
          </p:cNvSpPr>
          <p:nvPr>
            <p:ph type="body" idx="1"/>
          </p:nvPr>
        </p:nvSpPr>
        <p:spPr>
          <a:xfrm>
            <a:off x="2695194" y="4352465"/>
            <a:ext cx="6801612" cy="1265082"/>
          </a:xfrm>
          <a:prstGeom prst="rect">
            <a:avLst/>
          </a:prstGeom>
          <a:noFill/>
          <a:ln>
            <a:noFill/>
          </a:ln>
        </p:spPr>
        <p:txBody>
          <a:bodyPr spcFirstLastPara="1" wrap="square" lIns="91425" tIns="91425" rIns="91425" bIns="91425" anchor="t" anchorCtr="1"/>
          <a:lstStyle>
            <a:lvl1pPr marL="457200" marR="0" lvl="0" indent="-228600" algn="l" rtl="0">
              <a:lnSpc>
                <a:spcPct val="100000"/>
              </a:lnSpc>
              <a:spcBef>
                <a:spcPts val="1000"/>
              </a:spcBef>
              <a:spcAft>
                <a:spcPts val="0"/>
              </a:spcAft>
              <a:buClr>
                <a:schemeClr val="accent2"/>
              </a:buClr>
              <a:buSzPts val="2000"/>
              <a:buFont typeface="Arial"/>
              <a:buNone/>
              <a:defRPr sz="2000" b="0" i="0" u="none" strike="noStrike" cap="none">
                <a:solidFill>
                  <a:schemeClr val="lt1"/>
                </a:solidFill>
                <a:latin typeface="Cabin"/>
                <a:ea typeface="Cabin"/>
                <a:cs typeface="Cabin"/>
                <a:sym typeface="Cabin"/>
              </a:defRPr>
            </a:lvl1pPr>
            <a:lvl2pPr marL="914400" marR="0" lvl="1" indent="-228600" algn="l" rtl="0">
              <a:lnSpc>
                <a:spcPct val="100000"/>
              </a:lnSpc>
              <a:spcBef>
                <a:spcPts val="1000"/>
              </a:spcBef>
              <a:spcAft>
                <a:spcPts val="0"/>
              </a:spcAft>
              <a:buClr>
                <a:schemeClr val="accent2"/>
              </a:buClr>
              <a:buSzPts val="2000"/>
              <a:buFont typeface="Arial"/>
              <a:buNone/>
              <a:defRPr sz="2000" b="0" i="0" u="none" strike="noStrike" cap="none">
                <a:solidFill>
                  <a:schemeClr val="lt1"/>
                </a:solidFill>
                <a:latin typeface="Cabin"/>
                <a:ea typeface="Cabin"/>
                <a:cs typeface="Cabin"/>
                <a:sym typeface="Cabin"/>
              </a:defRPr>
            </a:lvl2pPr>
            <a:lvl3pPr marL="1371600" marR="0" lvl="2" indent="-228600" algn="l" rtl="0">
              <a:lnSpc>
                <a:spcPct val="100000"/>
              </a:lnSpc>
              <a:spcBef>
                <a:spcPts val="1000"/>
              </a:spcBef>
              <a:spcAft>
                <a:spcPts val="0"/>
              </a:spcAft>
              <a:buClr>
                <a:schemeClr val="accent2"/>
              </a:buClr>
              <a:buSzPts val="1800"/>
              <a:buFont typeface="Arial"/>
              <a:buNone/>
              <a:defRPr sz="1800" b="0" i="0" u="none" strike="noStrike" cap="none">
                <a:solidFill>
                  <a:schemeClr val="lt1"/>
                </a:solidFill>
                <a:latin typeface="Cabin"/>
                <a:ea typeface="Cabin"/>
                <a:cs typeface="Cabin"/>
                <a:sym typeface="Cabin"/>
              </a:defRPr>
            </a:lvl3pPr>
            <a:lvl4pPr marL="1828800" marR="0" lvl="3" indent="-228600" algn="l"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4pPr>
            <a:lvl5pPr marL="2286000" marR="0" lvl="4" indent="-228600" algn="l"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5pPr>
            <a:lvl6pPr marL="2743200" marR="0" lvl="5" indent="-228600" algn="l"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6pPr>
            <a:lvl7pPr marL="3200400" marR="0" lvl="6" indent="-228600" algn="l"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7pPr>
            <a:lvl8pPr marL="3657600" marR="0" lvl="7" indent="-228600" algn="l"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8pPr>
            <a:lvl9pPr marL="4114800" marR="0" lvl="8" indent="-228600" algn="l" rtl="0">
              <a:lnSpc>
                <a:spcPct val="100000"/>
              </a:lnSpc>
              <a:spcBef>
                <a:spcPts val="1000"/>
              </a:spcBef>
              <a:spcAft>
                <a:spcPts val="0"/>
              </a:spcAft>
              <a:buClr>
                <a:schemeClr val="accent2"/>
              </a:buClr>
              <a:buSzPts val="1600"/>
              <a:buFont typeface="Arial"/>
              <a:buNone/>
              <a:defRPr sz="1600" b="0" i="0" u="none" strike="noStrike" cap="none">
                <a:solidFill>
                  <a:schemeClr val="lt1"/>
                </a:solidFill>
                <a:latin typeface="Cabin"/>
                <a:ea typeface="Cabin"/>
                <a:cs typeface="Cabin"/>
                <a:sym typeface="Cabin"/>
              </a:defRPr>
            </a:lvl9pPr>
          </a:lstStyle>
          <a:p>
            <a:endParaRPr/>
          </a:p>
        </p:txBody>
      </p:sp>
      <p:sp>
        <p:nvSpPr>
          <p:cNvPr id="42" name="Shape 42"/>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43" name="Shape 43"/>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44" name="Shape 4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91425" tIns="91425" rIns="91425" bIns="9142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body" idx="1"/>
          </p:nvPr>
        </p:nvSpPr>
        <p:spPr>
          <a:xfrm>
            <a:off x="1581912" y="2638044"/>
            <a:ext cx="4271771" cy="3101982"/>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48" name="Shape 48"/>
          <p:cNvSpPr txBox="1">
            <a:spLocks noGrp="1"/>
          </p:cNvSpPr>
          <p:nvPr>
            <p:ph type="body" idx="2"/>
          </p:nvPr>
        </p:nvSpPr>
        <p:spPr>
          <a:xfrm>
            <a:off x="6338315" y="2638044"/>
            <a:ext cx="4270247" cy="3101982"/>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49" name="Shape 49"/>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0" name="Shape 50"/>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1" name="Shape 5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1583436" y="2313433"/>
            <a:ext cx="4270248" cy="704087"/>
          </a:xfrm>
          <a:prstGeom prst="rect">
            <a:avLst/>
          </a:prstGeom>
          <a:noFill/>
          <a:ln>
            <a:noFill/>
          </a:ln>
        </p:spPr>
        <p:txBody>
          <a:bodyPr spcFirstLastPara="1" wrap="square" lIns="91425" tIns="91425" rIns="91425" bIns="91425" anchor="b" anchorCtr="1"/>
          <a:lstStyle>
            <a:lvl1pPr marL="457200" marR="0" lvl="0" indent="-228600" algn="ctr" rtl="0">
              <a:lnSpc>
                <a:spcPct val="100000"/>
              </a:lnSpc>
              <a:spcBef>
                <a:spcPts val="1000"/>
              </a:spcBef>
              <a:spcAft>
                <a:spcPts val="0"/>
              </a:spcAft>
              <a:buClr>
                <a:schemeClr val="accent2"/>
              </a:buClr>
              <a:buSzPts val="1900"/>
              <a:buFont typeface="Arial"/>
              <a:buNone/>
              <a:defRPr sz="1900" b="0" i="0" u="none" strike="noStrike" cap="none">
                <a:solidFill>
                  <a:srgbClr val="6B8890"/>
                </a:solidFill>
                <a:latin typeface="Cabin"/>
                <a:ea typeface="Cabin"/>
                <a:cs typeface="Cabin"/>
                <a:sym typeface="Cabin"/>
              </a:defRPr>
            </a:lvl1pPr>
            <a:lvl2pPr marL="914400" marR="0" lvl="1" indent="-228600" algn="l" rtl="0">
              <a:lnSpc>
                <a:spcPct val="100000"/>
              </a:lnSpc>
              <a:spcBef>
                <a:spcPts val="1000"/>
              </a:spcBef>
              <a:spcAft>
                <a:spcPts val="0"/>
              </a:spcAft>
              <a:buClr>
                <a:schemeClr val="accent2"/>
              </a:buClr>
              <a:buSzPts val="1900"/>
              <a:buFont typeface="Arial"/>
              <a:buNone/>
              <a:defRPr sz="1900" b="1" i="0" u="none" strike="noStrike" cap="none">
                <a:solidFill>
                  <a:srgbClr val="262626"/>
                </a:solidFill>
                <a:latin typeface="Cabin"/>
                <a:ea typeface="Cabin"/>
                <a:cs typeface="Cabin"/>
                <a:sym typeface="Cabin"/>
              </a:defRPr>
            </a:lvl2pPr>
            <a:lvl3pPr marL="1371600" marR="0" lvl="2" indent="-228600" algn="l" rtl="0">
              <a:lnSpc>
                <a:spcPct val="100000"/>
              </a:lnSpc>
              <a:spcBef>
                <a:spcPts val="1000"/>
              </a:spcBef>
              <a:spcAft>
                <a:spcPts val="0"/>
              </a:spcAft>
              <a:buClr>
                <a:schemeClr val="accent2"/>
              </a:buClr>
              <a:buSzPts val="1800"/>
              <a:buFont typeface="Arial"/>
              <a:buNone/>
              <a:defRPr sz="1800" b="1" i="0" u="none" strike="noStrike" cap="none">
                <a:solidFill>
                  <a:srgbClr val="262626"/>
                </a:solidFill>
                <a:latin typeface="Cabin"/>
                <a:ea typeface="Cabin"/>
                <a:cs typeface="Cabin"/>
                <a:sym typeface="Cabin"/>
              </a:defRPr>
            </a:lvl3pPr>
            <a:lvl4pPr marL="1828800" marR="0" lvl="3" indent="-228600" algn="l" rtl="0">
              <a:lnSpc>
                <a:spcPct val="100000"/>
              </a:lnSpc>
              <a:spcBef>
                <a:spcPts val="1000"/>
              </a:spcBef>
              <a:spcAft>
                <a:spcPts val="0"/>
              </a:spcAft>
              <a:buClr>
                <a:schemeClr val="accent2"/>
              </a:buClr>
              <a:buSzPts val="1600"/>
              <a:buFont typeface="Arial"/>
              <a:buNone/>
              <a:defRPr sz="1600" b="1" i="0" u="none" strike="noStrike" cap="none">
                <a:solidFill>
                  <a:srgbClr val="262626"/>
                </a:solidFill>
                <a:latin typeface="Cabin"/>
                <a:ea typeface="Cabin"/>
                <a:cs typeface="Cabin"/>
                <a:sym typeface="Cabin"/>
              </a:defRPr>
            </a:lvl4pPr>
            <a:lvl5pPr marL="2286000" marR="0" lvl="4" indent="-228600" algn="l" rtl="0">
              <a:lnSpc>
                <a:spcPct val="100000"/>
              </a:lnSpc>
              <a:spcBef>
                <a:spcPts val="1000"/>
              </a:spcBef>
              <a:spcAft>
                <a:spcPts val="0"/>
              </a:spcAft>
              <a:buClr>
                <a:schemeClr val="accent2"/>
              </a:buClr>
              <a:buSzPts val="1600"/>
              <a:buFont typeface="Arial"/>
              <a:buNone/>
              <a:defRPr sz="1600" b="1" i="0" u="none" strike="noStrike" cap="none">
                <a:solidFill>
                  <a:srgbClr val="262626"/>
                </a:solidFill>
                <a:latin typeface="Cabin"/>
                <a:ea typeface="Cabin"/>
                <a:cs typeface="Cabin"/>
                <a:sym typeface="Cabin"/>
              </a:defRPr>
            </a:lvl5pPr>
            <a:lvl6pPr marL="2743200" marR="0" lvl="5" indent="-228600" algn="l" rtl="0">
              <a:lnSpc>
                <a:spcPct val="100000"/>
              </a:lnSpc>
              <a:spcBef>
                <a:spcPts val="1000"/>
              </a:spcBef>
              <a:spcAft>
                <a:spcPts val="0"/>
              </a:spcAft>
              <a:buClr>
                <a:schemeClr val="accent2"/>
              </a:buClr>
              <a:buSzPts val="1600"/>
              <a:buFont typeface="Arial"/>
              <a:buNone/>
              <a:defRPr sz="1600" b="1" i="0" u="none" strike="noStrike" cap="none">
                <a:solidFill>
                  <a:schemeClr val="dk1"/>
                </a:solidFill>
                <a:latin typeface="Cabin"/>
                <a:ea typeface="Cabin"/>
                <a:cs typeface="Cabin"/>
                <a:sym typeface="Cabin"/>
              </a:defRPr>
            </a:lvl6pPr>
            <a:lvl7pPr marL="3200400" marR="0" lvl="6" indent="-228600" algn="l" rtl="0">
              <a:lnSpc>
                <a:spcPct val="100000"/>
              </a:lnSpc>
              <a:spcBef>
                <a:spcPts val="1000"/>
              </a:spcBef>
              <a:spcAft>
                <a:spcPts val="0"/>
              </a:spcAft>
              <a:buClr>
                <a:schemeClr val="accent2"/>
              </a:buClr>
              <a:buSzPts val="1600"/>
              <a:buFont typeface="Arial"/>
              <a:buNone/>
              <a:defRPr sz="1600" b="1" i="0" u="none" strike="noStrike" cap="none">
                <a:solidFill>
                  <a:schemeClr val="dk1"/>
                </a:solidFill>
                <a:latin typeface="Cabin"/>
                <a:ea typeface="Cabin"/>
                <a:cs typeface="Cabin"/>
                <a:sym typeface="Cabin"/>
              </a:defRPr>
            </a:lvl7pPr>
            <a:lvl8pPr marL="3657600" marR="0" lvl="7" indent="-228600" algn="l" rtl="0">
              <a:lnSpc>
                <a:spcPct val="100000"/>
              </a:lnSpc>
              <a:spcBef>
                <a:spcPts val="1000"/>
              </a:spcBef>
              <a:spcAft>
                <a:spcPts val="0"/>
              </a:spcAft>
              <a:buClr>
                <a:schemeClr val="accent2"/>
              </a:buClr>
              <a:buSzPts val="1600"/>
              <a:buFont typeface="Arial"/>
              <a:buNone/>
              <a:defRPr sz="1600" b="1" i="0" u="none" strike="noStrike" cap="none">
                <a:solidFill>
                  <a:schemeClr val="dk1"/>
                </a:solidFill>
                <a:latin typeface="Cabin"/>
                <a:ea typeface="Cabin"/>
                <a:cs typeface="Cabin"/>
                <a:sym typeface="Cabin"/>
              </a:defRPr>
            </a:lvl8pPr>
            <a:lvl9pPr marL="4114800" marR="0" lvl="8" indent="-228600" algn="l" rtl="0">
              <a:lnSpc>
                <a:spcPct val="100000"/>
              </a:lnSpc>
              <a:spcBef>
                <a:spcPts val="1000"/>
              </a:spcBef>
              <a:spcAft>
                <a:spcPts val="0"/>
              </a:spcAft>
              <a:buClr>
                <a:schemeClr val="accent2"/>
              </a:buClr>
              <a:buSzPts val="1600"/>
              <a:buFont typeface="Arial"/>
              <a:buNone/>
              <a:defRPr sz="1600" b="1" i="0" u="none" strike="noStrike" cap="none">
                <a:solidFill>
                  <a:schemeClr val="dk1"/>
                </a:solidFill>
                <a:latin typeface="Cabin"/>
                <a:ea typeface="Cabin"/>
                <a:cs typeface="Cabin"/>
                <a:sym typeface="Cabin"/>
              </a:defRPr>
            </a:lvl9pPr>
          </a:lstStyle>
          <a:p>
            <a:endParaRPr/>
          </a:p>
        </p:txBody>
      </p:sp>
      <p:sp>
        <p:nvSpPr>
          <p:cNvPr id="54" name="Shape 54"/>
          <p:cNvSpPr txBox="1">
            <a:spLocks noGrp="1"/>
          </p:cNvSpPr>
          <p:nvPr>
            <p:ph type="body" idx="2"/>
          </p:nvPr>
        </p:nvSpPr>
        <p:spPr>
          <a:xfrm>
            <a:off x="1583436" y="3143250"/>
            <a:ext cx="4270248" cy="2596776"/>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55" name="Shape 55"/>
          <p:cNvSpPr txBox="1">
            <a:spLocks noGrp="1"/>
          </p:cNvSpPr>
          <p:nvPr>
            <p:ph type="body" idx="3"/>
          </p:nvPr>
        </p:nvSpPr>
        <p:spPr>
          <a:xfrm>
            <a:off x="6338316" y="3143250"/>
            <a:ext cx="4253484" cy="2596776"/>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56" name="Shape 56"/>
          <p:cNvSpPr txBox="1">
            <a:spLocks noGrp="1"/>
          </p:cNvSpPr>
          <p:nvPr>
            <p:ph type="body" idx="4"/>
          </p:nvPr>
        </p:nvSpPr>
        <p:spPr>
          <a:xfrm>
            <a:off x="6338316" y="2313433"/>
            <a:ext cx="4270248" cy="704087"/>
          </a:xfrm>
          <a:prstGeom prst="rect">
            <a:avLst/>
          </a:prstGeom>
          <a:noFill/>
          <a:ln>
            <a:noFill/>
          </a:ln>
        </p:spPr>
        <p:txBody>
          <a:bodyPr spcFirstLastPara="1" wrap="square" lIns="91425" tIns="91425" rIns="91425" bIns="91425" anchor="b" anchorCtr="1"/>
          <a:lstStyle>
            <a:lvl1pPr marL="457200" marR="0" lvl="0" indent="-228600" algn="ctr" rtl="0">
              <a:lnSpc>
                <a:spcPct val="100000"/>
              </a:lnSpc>
              <a:spcBef>
                <a:spcPts val="1000"/>
              </a:spcBef>
              <a:spcAft>
                <a:spcPts val="0"/>
              </a:spcAft>
              <a:buClr>
                <a:schemeClr val="accent2"/>
              </a:buClr>
              <a:buSzPts val="1900"/>
              <a:buFont typeface="Arial"/>
              <a:buNone/>
              <a:defRPr sz="1900" b="0" i="0" u="none" strike="noStrike" cap="none">
                <a:solidFill>
                  <a:srgbClr val="6B8890"/>
                </a:solidFill>
                <a:latin typeface="Cabin"/>
                <a:ea typeface="Cabin"/>
                <a:cs typeface="Cabin"/>
                <a:sym typeface="Cabin"/>
              </a:defRPr>
            </a:lvl1pPr>
            <a:lvl2pPr marL="914400" marR="0" lvl="1" indent="-228600" algn="l" rtl="0">
              <a:lnSpc>
                <a:spcPct val="100000"/>
              </a:lnSpc>
              <a:spcBef>
                <a:spcPts val="1000"/>
              </a:spcBef>
              <a:spcAft>
                <a:spcPts val="0"/>
              </a:spcAft>
              <a:buClr>
                <a:schemeClr val="accent2"/>
              </a:buClr>
              <a:buSzPts val="1900"/>
              <a:buFont typeface="Arial"/>
              <a:buNone/>
              <a:defRPr sz="1900" b="1" i="0" u="none" strike="noStrike" cap="none">
                <a:solidFill>
                  <a:srgbClr val="262626"/>
                </a:solidFill>
                <a:latin typeface="Cabin"/>
                <a:ea typeface="Cabin"/>
                <a:cs typeface="Cabin"/>
                <a:sym typeface="Cabin"/>
              </a:defRPr>
            </a:lvl2pPr>
            <a:lvl3pPr marL="1371600" marR="0" lvl="2" indent="-228600" algn="l" rtl="0">
              <a:lnSpc>
                <a:spcPct val="100000"/>
              </a:lnSpc>
              <a:spcBef>
                <a:spcPts val="1000"/>
              </a:spcBef>
              <a:spcAft>
                <a:spcPts val="0"/>
              </a:spcAft>
              <a:buClr>
                <a:schemeClr val="accent2"/>
              </a:buClr>
              <a:buSzPts val="1800"/>
              <a:buFont typeface="Arial"/>
              <a:buNone/>
              <a:defRPr sz="1800" b="1" i="0" u="none" strike="noStrike" cap="none">
                <a:solidFill>
                  <a:srgbClr val="262626"/>
                </a:solidFill>
                <a:latin typeface="Cabin"/>
                <a:ea typeface="Cabin"/>
                <a:cs typeface="Cabin"/>
                <a:sym typeface="Cabin"/>
              </a:defRPr>
            </a:lvl3pPr>
            <a:lvl4pPr marL="1828800" marR="0" lvl="3" indent="-228600" algn="l" rtl="0">
              <a:lnSpc>
                <a:spcPct val="100000"/>
              </a:lnSpc>
              <a:spcBef>
                <a:spcPts val="1000"/>
              </a:spcBef>
              <a:spcAft>
                <a:spcPts val="0"/>
              </a:spcAft>
              <a:buClr>
                <a:schemeClr val="accent2"/>
              </a:buClr>
              <a:buSzPts val="1600"/>
              <a:buFont typeface="Arial"/>
              <a:buNone/>
              <a:defRPr sz="1600" b="1" i="0" u="none" strike="noStrike" cap="none">
                <a:solidFill>
                  <a:srgbClr val="262626"/>
                </a:solidFill>
                <a:latin typeface="Cabin"/>
                <a:ea typeface="Cabin"/>
                <a:cs typeface="Cabin"/>
                <a:sym typeface="Cabin"/>
              </a:defRPr>
            </a:lvl4pPr>
            <a:lvl5pPr marL="2286000" marR="0" lvl="4" indent="-228600" algn="l" rtl="0">
              <a:lnSpc>
                <a:spcPct val="100000"/>
              </a:lnSpc>
              <a:spcBef>
                <a:spcPts val="1000"/>
              </a:spcBef>
              <a:spcAft>
                <a:spcPts val="0"/>
              </a:spcAft>
              <a:buClr>
                <a:schemeClr val="accent2"/>
              </a:buClr>
              <a:buSzPts val="1600"/>
              <a:buFont typeface="Arial"/>
              <a:buNone/>
              <a:defRPr sz="1600" b="1" i="0" u="none" strike="noStrike" cap="none">
                <a:solidFill>
                  <a:srgbClr val="262626"/>
                </a:solidFill>
                <a:latin typeface="Cabin"/>
                <a:ea typeface="Cabin"/>
                <a:cs typeface="Cabin"/>
                <a:sym typeface="Cabin"/>
              </a:defRPr>
            </a:lvl5pPr>
            <a:lvl6pPr marL="2743200" marR="0" lvl="5" indent="-228600" algn="l" rtl="0">
              <a:lnSpc>
                <a:spcPct val="100000"/>
              </a:lnSpc>
              <a:spcBef>
                <a:spcPts val="1000"/>
              </a:spcBef>
              <a:spcAft>
                <a:spcPts val="0"/>
              </a:spcAft>
              <a:buClr>
                <a:schemeClr val="accent2"/>
              </a:buClr>
              <a:buSzPts val="1600"/>
              <a:buFont typeface="Arial"/>
              <a:buNone/>
              <a:defRPr sz="1600" b="1" i="0" u="none" strike="noStrike" cap="none">
                <a:solidFill>
                  <a:schemeClr val="dk1"/>
                </a:solidFill>
                <a:latin typeface="Cabin"/>
                <a:ea typeface="Cabin"/>
                <a:cs typeface="Cabin"/>
                <a:sym typeface="Cabin"/>
              </a:defRPr>
            </a:lvl6pPr>
            <a:lvl7pPr marL="3200400" marR="0" lvl="6" indent="-228600" algn="l" rtl="0">
              <a:lnSpc>
                <a:spcPct val="100000"/>
              </a:lnSpc>
              <a:spcBef>
                <a:spcPts val="1000"/>
              </a:spcBef>
              <a:spcAft>
                <a:spcPts val="0"/>
              </a:spcAft>
              <a:buClr>
                <a:schemeClr val="accent2"/>
              </a:buClr>
              <a:buSzPts val="1600"/>
              <a:buFont typeface="Arial"/>
              <a:buNone/>
              <a:defRPr sz="1600" b="1" i="0" u="none" strike="noStrike" cap="none">
                <a:solidFill>
                  <a:schemeClr val="dk1"/>
                </a:solidFill>
                <a:latin typeface="Cabin"/>
                <a:ea typeface="Cabin"/>
                <a:cs typeface="Cabin"/>
                <a:sym typeface="Cabin"/>
              </a:defRPr>
            </a:lvl7pPr>
            <a:lvl8pPr marL="3657600" marR="0" lvl="7" indent="-228600" algn="l" rtl="0">
              <a:lnSpc>
                <a:spcPct val="100000"/>
              </a:lnSpc>
              <a:spcBef>
                <a:spcPts val="1000"/>
              </a:spcBef>
              <a:spcAft>
                <a:spcPts val="0"/>
              </a:spcAft>
              <a:buClr>
                <a:schemeClr val="accent2"/>
              </a:buClr>
              <a:buSzPts val="1600"/>
              <a:buFont typeface="Arial"/>
              <a:buNone/>
              <a:defRPr sz="1600" b="1" i="0" u="none" strike="noStrike" cap="none">
                <a:solidFill>
                  <a:schemeClr val="dk1"/>
                </a:solidFill>
                <a:latin typeface="Cabin"/>
                <a:ea typeface="Cabin"/>
                <a:cs typeface="Cabin"/>
                <a:sym typeface="Cabin"/>
              </a:defRPr>
            </a:lvl8pPr>
            <a:lvl9pPr marL="4114800" marR="0" lvl="8" indent="-228600" algn="l" rtl="0">
              <a:lnSpc>
                <a:spcPct val="100000"/>
              </a:lnSpc>
              <a:spcBef>
                <a:spcPts val="1000"/>
              </a:spcBef>
              <a:spcAft>
                <a:spcPts val="0"/>
              </a:spcAft>
              <a:buClr>
                <a:schemeClr val="accent2"/>
              </a:buClr>
              <a:buSzPts val="1600"/>
              <a:buFont typeface="Arial"/>
              <a:buNone/>
              <a:defRPr sz="1600" b="1" i="0" u="none" strike="noStrike" cap="none">
                <a:solidFill>
                  <a:schemeClr val="dk1"/>
                </a:solidFill>
                <a:latin typeface="Cabin"/>
                <a:ea typeface="Cabin"/>
                <a:cs typeface="Cabin"/>
                <a:sym typeface="Cabin"/>
              </a:defRPr>
            </a:lvl9pPr>
          </a:lstStyle>
          <a:p>
            <a:endParaRPr/>
          </a:p>
        </p:txBody>
      </p:sp>
      <p:sp>
        <p:nvSpPr>
          <p:cNvPr id="57" name="Shape 57"/>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8" name="Shape 58"/>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9" name="Shape 5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
        <p:nvSpPr>
          <p:cNvPr id="60" name="Shape 6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91425" tIns="91425" rIns="91425" bIns="9142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91425" tIns="91425" rIns="91425" bIns="9142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4" name="Shape 64"/>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5" name="Shape 6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Shape 67"/>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8" name="Shape 68"/>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9" name="Shape 6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Shape 7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91425" tIns="91425" rIns="91425" bIns="91425" anchor="ctr" anchorCtr="1"/>
          <a:lstStyle>
            <a:lvl1pPr marR="0" lvl="0" algn="ctr" rtl="0">
              <a:lnSpc>
                <a:spcPct val="90000"/>
              </a:lnSpc>
              <a:spcBef>
                <a:spcPts val="0"/>
              </a:spcBef>
              <a:spcAft>
                <a:spcPts val="0"/>
              </a:spcAft>
              <a:buClr>
                <a:srgbClr val="262626"/>
              </a:buClr>
              <a:buSzPts val="2200"/>
              <a:buFont typeface="Cabin"/>
              <a:buNone/>
              <a:defRPr sz="22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Shape 73"/>
          <p:cNvSpPr txBox="1">
            <a:spLocks noGrp="1"/>
          </p:cNvSpPr>
          <p:nvPr>
            <p:ph type="body" idx="1"/>
          </p:nvPr>
        </p:nvSpPr>
        <p:spPr>
          <a:xfrm>
            <a:off x="6736080" y="804672"/>
            <a:ext cx="4815840" cy="5248656"/>
          </a:xfrm>
          <a:prstGeom prst="rect">
            <a:avLst/>
          </a:prstGeom>
          <a:noFill/>
          <a:ln>
            <a:noFill/>
          </a:ln>
        </p:spPr>
        <p:txBody>
          <a:bodyPr spcFirstLastPara="1" wrap="square" lIns="91425" tIns="91425" rIns="91425" bIns="91425" anchor="t" anchorCtr="0"/>
          <a:lstStyle>
            <a:lvl1pPr marL="457200" marR="0" lvl="0" indent="-349250" algn="l" rtl="0">
              <a:lnSpc>
                <a:spcPct val="100000"/>
              </a:lnSpc>
              <a:spcBef>
                <a:spcPts val="1000"/>
              </a:spcBef>
              <a:spcAft>
                <a:spcPts val="0"/>
              </a:spcAft>
              <a:buClr>
                <a:schemeClr val="accent2"/>
              </a:buClr>
              <a:buSzPts val="1900"/>
              <a:buFont typeface="Arial"/>
              <a:buChar char="•"/>
              <a:defRPr sz="1900" b="0" i="0" u="none" strike="noStrike" cap="none">
                <a:solidFill>
                  <a:schemeClr val="dk1"/>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74" name="Shape 74"/>
          <p:cNvSpPr txBox="1">
            <a:spLocks noGrp="1"/>
          </p:cNvSpPr>
          <p:nvPr>
            <p:ph type="body" idx="2"/>
          </p:nvPr>
        </p:nvSpPr>
        <p:spPr>
          <a:xfrm>
            <a:off x="1115568" y="3549918"/>
            <a:ext cx="3794760" cy="2194036"/>
          </a:xfrm>
          <a:prstGeom prst="rect">
            <a:avLst/>
          </a:prstGeom>
          <a:noFill/>
          <a:ln>
            <a:noFill/>
          </a:ln>
        </p:spPr>
        <p:txBody>
          <a:bodyPr spcFirstLastPara="1" wrap="square" lIns="91425" tIns="91425" rIns="91425" bIns="91425" anchor="t" anchorCtr="1"/>
          <a:lstStyle>
            <a:lvl1pPr marL="457200" marR="0" lvl="0" indent="-228600" algn="ctr" rtl="0">
              <a:lnSpc>
                <a:spcPct val="100000"/>
              </a:lnSpc>
              <a:spcBef>
                <a:spcPts val="1000"/>
              </a:spcBef>
              <a:spcAft>
                <a:spcPts val="0"/>
              </a:spcAft>
              <a:buClr>
                <a:schemeClr val="accent2"/>
              </a:buClr>
              <a:buSzPts val="1500"/>
              <a:buFont typeface="Arial"/>
              <a:buNone/>
              <a:defRPr sz="1500" b="0" i="0" u="none" strike="noStrike" cap="none">
                <a:solidFill>
                  <a:srgbClr val="FFFFFF"/>
                </a:solidFill>
                <a:latin typeface="Cabin"/>
                <a:ea typeface="Cabin"/>
                <a:cs typeface="Cabin"/>
                <a:sym typeface="Cabin"/>
              </a:defRPr>
            </a:lvl1pPr>
            <a:lvl2pPr marL="914400" marR="0" lvl="1" indent="-228600" algn="l" rtl="0">
              <a:lnSpc>
                <a:spcPct val="100000"/>
              </a:lnSpc>
              <a:spcBef>
                <a:spcPts val="1000"/>
              </a:spcBef>
              <a:spcAft>
                <a:spcPts val="0"/>
              </a:spcAft>
              <a:buClr>
                <a:schemeClr val="accent2"/>
              </a:buClr>
              <a:buSzPts val="1400"/>
              <a:buFont typeface="Arial"/>
              <a:buNone/>
              <a:defRPr sz="1400" b="0" i="0" u="none" strike="noStrike" cap="none">
                <a:solidFill>
                  <a:srgbClr val="262626"/>
                </a:solidFill>
                <a:latin typeface="Cabin"/>
                <a:ea typeface="Cabin"/>
                <a:cs typeface="Cabin"/>
                <a:sym typeface="Cabin"/>
              </a:defRPr>
            </a:lvl2pPr>
            <a:lvl3pPr marL="1371600" marR="0" lvl="2" indent="-228600" algn="l" rtl="0">
              <a:lnSpc>
                <a:spcPct val="100000"/>
              </a:lnSpc>
              <a:spcBef>
                <a:spcPts val="1000"/>
              </a:spcBef>
              <a:spcAft>
                <a:spcPts val="0"/>
              </a:spcAft>
              <a:buClr>
                <a:schemeClr val="accent2"/>
              </a:buClr>
              <a:buSzPts val="1200"/>
              <a:buFont typeface="Arial"/>
              <a:buNone/>
              <a:defRPr sz="1200" b="0" i="0" u="none" strike="noStrike" cap="none">
                <a:solidFill>
                  <a:srgbClr val="262626"/>
                </a:solidFill>
                <a:latin typeface="Cabin"/>
                <a:ea typeface="Cabin"/>
                <a:cs typeface="Cabin"/>
                <a:sym typeface="Cabin"/>
              </a:defRPr>
            </a:lvl3pPr>
            <a:lvl4pPr marL="1828800" marR="0" lvl="3" indent="-228600" algn="l" rtl="0">
              <a:lnSpc>
                <a:spcPct val="100000"/>
              </a:lnSpc>
              <a:spcBef>
                <a:spcPts val="1000"/>
              </a:spcBef>
              <a:spcAft>
                <a:spcPts val="0"/>
              </a:spcAft>
              <a:buClr>
                <a:schemeClr val="accent2"/>
              </a:buClr>
              <a:buSzPts val="1000"/>
              <a:buFont typeface="Arial"/>
              <a:buNone/>
              <a:defRPr sz="1000" b="0" i="0" u="none" strike="noStrike" cap="none">
                <a:solidFill>
                  <a:srgbClr val="262626"/>
                </a:solidFill>
                <a:latin typeface="Cabin"/>
                <a:ea typeface="Cabin"/>
                <a:cs typeface="Cabin"/>
                <a:sym typeface="Cabin"/>
              </a:defRPr>
            </a:lvl4pPr>
            <a:lvl5pPr marL="2286000" marR="0" lvl="4" indent="-228600" algn="l" rtl="0">
              <a:lnSpc>
                <a:spcPct val="100000"/>
              </a:lnSpc>
              <a:spcBef>
                <a:spcPts val="1000"/>
              </a:spcBef>
              <a:spcAft>
                <a:spcPts val="0"/>
              </a:spcAft>
              <a:buClr>
                <a:schemeClr val="accent2"/>
              </a:buClr>
              <a:buSzPts val="1000"/>
              <a:buFont typeface="Arial"/>
              <a:buNone/>
              <a:defRPr sz="1000" b="0" i="0" u="none" strike="noStrike" cap="none">
                <a:solidFill>
                  <a:srgbClr val="262626"/>
                </a:solidFill>
                <a:latin typeface="Cabin"/>
                <a:ea typeface="Cabin"/>
                <a:cs typeface="Cabin"/>
                <a:sym typeface="Cabin"/>
              </a:defRPr>
            </a:lvl5pPr>
            <a:lvl6pPr marL="2743200" marR="0" lvl="5" indent="-228600" algn="l" rtl="0">
              <a:lnSpc>
                <a:spcPct val="100000"/>
              </a:lnSpc>
              <a:spcBef>
                <a:spcPts val="1000"/>
              </a:spcBef>
              <a:spcAft>
                <a:spcPts val="0"/>
              </a:spcAft>
              <a:buClr>
                <a:schemeClr val="accent2"/>
              </a:buClr>
              <a:buSzPts val="1000"/>
              <a:buFont typeface="Arial"/>
              <a:buNone/>
              <a:defRPr sz="1000" b="0" i="0" u="none" strike="noStrike" cap="none">
                <a:solidFill>
                  <a:schemeClr val="dk1"/>
                </a:solidFill>
                <a:latin typeface="Cabin"/>
                <a:ea typeface="Cabin"/>
                <a:cs typeface="Cabin"/>
                <a:sym typeface="Cabin"/>
              </a:defRPr>
            </a:lvl6pPr>
            <a:lvl7pPr marL="3200400" marR="0" lvl="6" indent="-228600" algn="l" rtl="0">
              <a:lnSpc>
                <a:spcPct val="100000"/>
              </a:lnSpc>
              <a:spcBef>
                <a:spcPts val="1000"/>
              </a:spcBef>
              <a:spcAft>
                <a:spcPts val="0"/>
              </a:spcAft>
              <a:buClr>
                <a:schemeClr val="accent2"/>
              </a:buClr>
              <a:buSzPts val="1000"/>
              <a:buFont typeface="Arial"/>
              <a:buNone/>
              <a:defRPr sz="1000" b="0" i="0" u="none" strike="noStrike" cap="none">
                <a:solidFill>
                  <a:schemeClr val="dk1"/>
                </a:solidFill>
                <a:latin typeface="Cabin"/>
                <a:ea typeface="Cabin"/>
                <a:cs typeface="Cabin"/>
                <a:sym typeface="Cabin"/>
              </a:defRPr>
            </a:lvl7pPr>
            <a:lvl8pPr marL="3657600" marR="0" lvl="7" indent="-228600" algn="l" rtl="0">
              <a:lnSpc>
                <a:spcPct val="100000"/>
              </a:lnSpc>
              <a:spcBef>
                <a:spcPts val="1000"/>
              </a:spcBef>
              <a:spcAft>
                <a:spcPts val="0"/>
              </a:spcAft>
              <a:buClr>
                <a:schemeClr val="accent2"/>
              </a:buClr>
              <a:buSzPts val="1000"/>
              <a:buFont typeface="Arial"/>
              <a:buNone/>
              <a:defRPr sz="1000" b="0" i="0" u="none" strike="noStrike" cap="none">
                <a:solidFill>
                  <a:schemeClr val="dk1"/>
                </a:solidFill>
                <a:latin typeface="Cabin"/>
                <a:ea typeface="Cabin"/>
                <a:cs typeface="Cabin"/>
                <a:sym typeface="Cabin"/>
              </a:defRPr>
            </a:lvl8pPr>
            <a:lvl9pPr marL="4114800" marR="0" lvl="8" indent="-228600" algn="l" rtl="0">
              <a:lnSpc>
                <a:spcPct val="100000"/>
              </a:lnSpc>
              <a:spcBef>
                <a:spcPts val="1000"/>
              </a:spcBef>
              <a:spcAft>
                <a:spcPts val="0"/>
              </a:spcAft>
              <a:buClr>
                <a:schemeClr val="accent2"/>
              </a:buClr>
              <a:buSzPts val="1000"/>
              <a:buFont typeface="Arial"/>
              <a:buNone/>
              <a:defRPr sz="1000" b="0" i="0" u="none" strike="noStrike" cap="none">
                <a:solidFill>
                  <a:schemeClr val="dk1"/>
                </a:solidFill>
                <a:latin typeface="Cabin"/>
                <a:ea typeface="Cabin"/>
                <a:cs typeface="Cabin"/>
                <a:sym typeface="Cabin"/>
              </a:defRPr>
            </a:lvl9pPr>
          </a:lstStyle>
          <a:p>
            <a:endParaRPr/>
          </a:p>
        </p:txBody>
      </p:sp>
      <p:sp>
        <p:nvSpPr>
          <p:cNvPr id="75" name="Shape 75"/>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76" name="Shape 76"/>
          <p:cNvSpPr txBox="1">
            <a:spLocks noGrp="1"/>
          </p:cNvSpPr>
          <p:nvPr>
            <p:ph type="ftr" idx="11"/>
          </p:nvPr>
        </p:nvSpPr>
        <p:spPr>
          <a:xfrm>
            <a:off x="804672" y="6236208"/>
            <a:ext cx="5124797"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rgbClr val="FFFFFF"/>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77" name="Shape 7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91425" tIns="91425" rIns="91425" bIns="9142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2231136" y="2638044"/>
            <a:ext cx="7729728" cy="3101983"/>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Cabin"/>
                <a:ea typeface="Cabin"/>
                <a:cs typeface="Cabin"/>
                <a:sym typeface="Cabin"/>
              </a:defRPr>
            </a:lvl9pPr>
          </a:lstStyle>
          <a:p>
            <a:endParaRPr/>
          </a:p>
        </p:txBody>
      </p:sp>
      <p:sp>
        <p:nvSpPr>
          <p:cNvPr id="12" name="Shape 12"/>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13" name="Shape 13"/>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14" name="Shape 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91425" tIns="91425" rIns="91425" bIns="9142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2231136" y="2638044"/>
            <a:ext cx="7729728" cy="3101983"/>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24" name="Shape 24"/>
          <p:cNvSpPr txBox="1">
            <a:spLocks noGrp="1"/>
          </p:cNvSpPr>
          <p:nvPr>
            <p:ph type="dt" idx="10"/>
          </p:nvPr>
        </p:nvSpPr>
        <p:spPr>
          <a:xfrm>
            <a:off x="7821429" y="6238816"/>
            <a:ext cx="2753746" cy="3239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5" name="Shape 25"/>
          <p:cNvSpPr txBox="1">
            <a:spLocks noGrp="1"/>
          </p:cNvSpPr>
          <p:nvPr>
            <p:ph type="ftr" idx="11"/>
          </p:nvPr>
        </p:nvSpPr>
        <p:spPr>
          <a:xfrm>
            <a:off x="1600200" y="6236208"/>
            <a:ext cx="5901189" cy="320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6" name="Shape 2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Autofit/>
          </a:bodyPr>
          <a:lstStyle/>
          <a:p>
            <a:pPr marL="0" marR="0" lvl="0" indent="0" algn="ctr" rtl="0">
              <a:lnSpc>
                <a:spcPct val="90000"/>
              </a:lnSpc>
              <a:spcBef>
                <a:spcPts val="0"/>
              </a:spcBef>
              <a:spcAft>
                <a:spcPts val="0"/>
              </a:spcAft>
              <a:buClr>
                <a:srgbClr val="262626"/>
              </a:buClr>
              <a:buSzPts val="3420"/>
              <a:buFont typeface="Cabin"/>
              <a:buNone/>
            </a:pPr>
            <a:r>
              <a:rPr lang="en-US" sz="3420" b="0" i="0" u="none" strike="noStrike" cap="none">
                <a:solidFill>
                  <a:srgbClr val="262626"/>
                </a:solidFill>
                <a:latin typeface="Cabin"/>
                <a:ea typeface="Cabin"/>
                <a:cs typeface="Cabin"/>
                <a:sym typeface="Cabin"/>
              </a:rPr>
              <a:t>ANALYSIS OF RACIAL, SOCIOECONOMIC, &amp; OTHER FACTORS IN BREAST CANCER INCIDENCE RATES</a:t>
            </a:r>
            <a:endParaRPr/>
          </a:p>
        </p:txBody>
      </p:sp>
      <p:sp>
        <p:nvSpPr>
          <p:cNvPr id="103" name="Shape 103"/>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000"/>
              <a:buFont typeface="Arial"/>
              <a:buNone/>
            </a:pPr>
            <a:r>
              <a:rPr lang="en-US" sz="2000" b="0" i="0" u="none" strike="noStrike" cap="none">
                <a:solidFill>
                  <a:srgbClr val="FEFEFE"/>
                </a:solidFill>
                <a:latin typeface="Cabin"/>
                <a:ea typeface="Cabin"/>
                <a:cs typeface="Cabin"/>
                <a:sym typeface="Cabin"/>
              </a:rPr>
              <a:t>Bailey Perry</a:t>
            </a:r>
            <a:endParaRPr/>
          </a:p>
          <a:p>
            <a:pPr marL="0" marR="0" lvl="0" indent="0" algn="ctr" rtl="0">
              <a:lnSpc>
                <a:spcPct val="100000"/>
              </a:lnSpc>
              <a:spcBef>
                <a:spcPts val="1000"/>
              </a:spcBef>
              <a:spcAft>
                <a:spcPts val="0"/>
              </a:spcAft>
              <a:buClr>
                <a:schemeClr val="accent2"/>
              </a:buClr>
              <a:buSzPts val="2000"/>
              <a:buFont typeface="Arial"/>
              <a:buNone/>
            </a:pPr>
            <a:r>
              <a:rPr lang="en-US" sz="2000" b="0" i="0" u="none" strike="noStrike" cap="none">
                <a:solidFill>
                  <a:srgbClr val="FEFEFE"/>
                </a:solidFill>
                <a:latin typeface="Cabin"/>
                <a:ea typeface="Cabin"/>
                <a:cs typeface="Cabin"/>
                <a:sym typeface="Cabin"/>
              </a:rPr>
              <a:t>Advisor: Gary Oehlert</a:t>
            </a:r>
            <a:endParaRPr sz="2000" b="0" i="0" u="none" strike="noStrike" cap="none">
              <a:solidFill>
                <a:srgbClr val="FEFEFE"/>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233856" y="55647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RESULTS: QUASIBINOMIAL</a:t>
            </a:r>
            <a:endParaRPr/>
          </a:p>
        </p:txBody>
      </p:sp>
      <p:graphicFrame>
        <p:nvGraphicFramePr>
          <p:cNvPr id="163" name="Shape 163"/>
          <p:cNvGraphicFramePr/>
          <p:nvPr/>
        </p:nvGraphicFramePr>
        <p:xfrm>
          <a:off x="767443" y="1943099"/>
          <a:ext cx="10523425" cy="3689604"/>
        </p:xfrm>
        <a:graphic>
          <a:graphicData uri="http://schemas.openxmlformats.org/drawingml/2006/table">
            <a:tbl>
              <a:tblPr bandRow="1">
                <a:noFill/>
                <a:tableStyleId>{D912F342-98C8-4B32-90FF-EA9163554622}</a:tableStyleId>
              </a:tblPr>
              <a:tblGrid>
                <a:gridCol w="969675">
                  <a:extLst>
                    <a:ext uri="{9D8B030D-6E8A-4147-A177-3AD203B41FA5}">
                      <a16:colId xmlns:a16="http://schemas.microsoft.com/office/drawing/2014/main" val="20000"/>
                    </a:ext>
                  </a:extLst>
                </a:gridCol>
                <a:gridCol w="1283650">
                  <a:extLst>
                    <a:ext uri="{9D8B030D-6E8A-4147-A177-3AD203B41FA5}">
                      <a16:colId xmlns:a16="http://schemas.microsoft.com/office/drawing/2014/main" val="20001"/>
                    </a:ext>
                  </a:extLst>
                </a:gridCol>
                <a:gridCol w="1502225">
                  <a:extLst>
                    <a:ext uri="{9D8B030D-6E8A-4147-A177-3AD203B41FA5}">
                      <a16:colId xmlns:a16="http://schemas.microsoft.com/office/drawing/2014/main" val="20002"/>
                    </a:ext>
                  </a:extLst>
                </a:gridCol>
                <a:gridCol w="1134375">
                  <a:extLst>
                    <a:ext uri="{9D8B030D-6E8A-4147-A177-3AD203B41FA5}">
                      <a16:colId xmlns:a16="http://schemas.microsoft.com/office/drawing/2014/main" val="20003"/>
                    </a:ext>
                  </a:extLst>
                </a:gridCol>
                <a:gridCol w="171925">
                  <a:extLst>
                    <a:ext uri="{9D8B030D-6E8A-4147-A177-3AD203B41FA5}">
                      <a16:colId xmlns:a16="http://schemas.microsoft.com/office/drawing/2014/main" val="20004"/>
                    </a:ext>
                  </a:extLst>
                </a:gridCol>
                <a:gridCol w="1439600">
                  <a:extLst>
                    <a:ext uri="{9D8B030D-6E8A-4147-A177-3AD203B41FA5}">
                      <a16:colId xmlns:a16="http://schemas.microsoft.com/office/drawing/2014/main" val="20005"/>
                    </a:ext>
                  </a:extLst>
                </a:gridCol>
                <a:gridCol w="1265025">
                  <a:extLst>
                    <a:ext uri="{9D8B030D-6E8A-4147-A177-3AD203B41FA5}">
                      <a16:colId xmlns:a16="http://schemas.microsoft.com/office/drawing/2014/main" val="20006"/>
                    </a:ext>
                  </a:extLst>
                </a:gridCol>
                <a:gridCol w="1491800">
                  <a:extLst>
                    <a:ext uri="{9D8B030D-6E8A-4147-A177-3AD203B41FA5}">
                      <a16:colId xmlns:a16="http://schemas.microsoft.com/office/drawing/2014/main" val="20007"/>
                    </a:ext>
                  </a:extLst>
                </a:gridCol>
                <a:gridCol w="1265150">
                  <a:extLst>
                    <a:ext uri="{9D8B030D-6E8A-4147-A177-3AD203B41FA5}">
                      <a16:colId xmlns:a16="http://schemas.microsoft.com/office/drawing/2014/main" val="20008"/>
                    </a:ext>
                  </a:extLst>
                </a:gridCol>
              </a:tblGrid>
              <a:tr h="220000">
                <a:tc>
                  <a:txBody>
                    <a:bodyPr/>
                    <a:lstStyle/>
                    <a:p>
                      <a:pPr marL="0" marR="0" lvl="0" indent="0" algn="ctr" rtl="0">
                        <a:lnSpc>
                          <a:spcPct val="150000"/>
                        </a:lnSpc>
                        <a:spcBef>
                          <a:spcPts val="0"/>
                        </a:spcBef>
                        <a:spcAft>
                          <a:spcPts val="0"/>
                        </a:spcAft>
                        <a:buNone/>
                      </a:pPr>
                      <a:r>
                        <a:rPr lang="en-US" sz="1500" u="none" strike="noStrike" cap="none"/>
                        <a:t> </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b="1" u="none" strike="noStrike" cap="none"/>
                        <a:t>Estimate</a:t>
                      </a:r>
                      <a:endParaRPr sz="1500" b="1"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b="1" u="none" strike="noStrike" cap="none"/>
                        <a:t>Standard Error</a:t>
                      </a:r>
                      <a:endParaRPr sz="1500" b="1"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b="1" u="none" strike="noStrike" cap="none"/>
                        <a:t>Significant?</a:t>
                      </a:r>
                      <a:endParaRPr sz="1500" b="1"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b="1"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b="1"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b="1" u="none" strike="noStrike" cap="none">
                          <a:latin typeface="Cabin"/>
                          <a:ea typeface="Cabin"/>
                          <a:cs typeface="Cabin"/>
                          <a:sym typeface="Cabin"/>
                        </a:rPr>
                        <a:t>Estimate</a:t>
                      </a:r>
                      <a:endParaRPr/>
                    </a:p>
                  </a:txBody>
                  <a:tcPr marL="44525" marR="44525" marT="0" marB="0"/>
                </a:tc>
                <a:tc>
                  <a:txBody>
                    <a:bodyPr/>
                    <a:lstStyle/>
                    <a:p>
                      <a:pPr marL="0" marR="0" lvl="0" indent="0" algn="ctr" rtl="0">
                        <a:lnSpc>
                          <a:spcPct val="150000"/>
                        </a:lnSpc>
                        <a:spcBef>
                          <a:spcPts val="0"/>
                        </a:spcBef>
                        <a:spcAft>
                          <a:spcPts val="0"/>
                        </a:spcAft>
                        <a:buNone/>
                      </a:pPr>
                      <a:r>
                        <a:rPr lang="en-US" sz="1500" b="1" u="none" strike="noStrike" cap="none">
                          <a:latin typeface="Cabin"/>
                          <a:ea typeface="Cabin"/>
                          <a:cs typeface="Cabin"/>
                          <a:sym typeface="Cabin"/>
                        </a:rPr>
                        <a:t>Standard Error</a:t>
                      </a:r>
                      <a:endParaRPr/>
                    </a:p>
                  </a:txBody>
                  <a:tcPr marL="44525" marR="44525" marT="0" marB="0"/>
                </a:tc>
                <a:tc>
                  <a:txBody>
                    <a:bodyPr/>
                    <a:lstStyle/>
                    <a:p>
                      <a:pPr marL="0" marR="0" lvl="0" indent="0" algn="ctr" rtl="0">
                        <a:lnSpc>
                          <a:spcPct val="150000"/>
                        </a:lnSpc>
                        <a:spcBef>
                          <a:spcPts val="0"/>
                        </a:spcBef>
                        <a:spcAft>
                          <a:spcPts val="0"/>
                        </a:spcAft>
                        <a:buNone/>
                      </a:pPr>
                      <a:r>
                        <a:rPr lang="en-US" sz="1500" b="1" u="none" strike="noStrike" cap="none">
                          <a:latin typeface="Cabin"/>
                          <a:ea typeface="Cabin"/>
                          <a:cs typeface="Cabin"/>
                          <a:sym typeface="Cabin"/>
                        </a:rPr>
                        <a:t>Significant?</a:t>
                      </a:r>
                      <a:endParaRPr/>
                    </a:p>
                  </a:txBody>
                  <a:tcPr marL="44525" marR="44525" marT="0" marB="0"/>
                </a:tc>
                <a:extLst>
                  <a:ext uri="{0D108BD9-81ED-4DB2-BD59-A6C34878D82A}">
                    <a16:rowId xmlns:a16="http://schemas.microsoft.com/office/drawing/2014/main" val="10000"/>
                  </a:ext>
                </a:extLst>
              </a:tr>
              <a:tr h="220000">
                <a:tc>
                  <a:txBody>
                    <a:bodyPr/>
                    <a:lstStyle/>
                    <a:p>
                      <a:pPr marL="0" marR="0" lvl="0" indent="0" algn="ctr" rtl="0">
                        <a:lnSpc>
                          <a:spcPct val="150000"/>
                        </a:lnSpc>
                        <a:spcBef>
                          <a:spcPts val="0"/>
                        </a:spcBef>
                        <a:spcAft>
                          <a:spcPts val="0"/>
                        </a:spcAft>
                        <a:buNone/>
                      </a:pPr>
                      <a:r>
                        <a:rPr lang="en-US" sz="1500" u="none" strike="noStrike" cap="none"/>
                        <a:t>Intercept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-0.11</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1</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White:Asian</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0.0002</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0.000096</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4525" marR="44525" marT="0" marB="0"/>
                </a:tc>
                <a:extLst>
                  <a:ext uri="{0D108BD9-81ED-4DB2-BD59-A6C34878D82A}">
                    <a16:rowId xmlns:a16="http://schemas.microsoft.com/office/drawing/2014/main" val="10001"/>
                  </a:ext>
                </a:extLst>
              </a:tr>
              <a:tr h="220000">
                <a:tc>
                  <a:txBody>
                    <a:bodyPr/>
                    <a:lstStyle/>
                    <a:p>
                      <a:pPr marL="0" marR="0" lvl="0" indent="0" algn="ctr" rtl="0">
                        <a:lnSpc>
                          <a:spcPct val="150000"/>
                        </a:lnSpc>
                        <a:spcBef>
                          <a:spcPts val="0"/>
                        </a:spcBef>
                        <a:spcAft>
                          <a:spcPts val="0"/>
                        </a:spcAft>
                        <a:buNone/>
                      </a:pPr>
                      <a:r>
                        <a:rPr lang="en-US" sz="1500" u="none" strike="noStrike" cap="none"/>
                        <a:t>White</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0.018</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0.007</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White:Pop</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-0.000000088</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0.000000034</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4525" marR="44525" marT="0" marB="0"/>
                </a:tc>
                <a:extLst>
                  <a:ext uri="{0D108BD9-81ED-4DB2-BD59-A6C34878D82A}">
                    <a16:rowId xmlns:a16="http://schemas.microsoft.com/office/drawing/2014/main" val="10002"/>
                  </a:ext>
                </a:extLst>
              </a:tr>
              <a:tr h="220000">
                <a:tc>
                  <a:txBody>
                    <a:bodyPr/>
                    <a:lstStyle/>
                    <a:p>
                      <a:pPr marL="0" marR="0" lvl="0" indent="0" algn="ctr" rtl="0">
                        <a:lnSpc>
                          <a:spcPct val="150000"/>
                        </a:lnSpc>
                        <a:spcBef>
                          <a:spcPts val="0"/>
                        </a:spcBef>
                        <a:spcAft>
                          <a:spcPts val="0"/>
                        </a:spcAft>
                        <a:buNone/>
                      </a:pPr>
                      <a:r>
                        <a:rPr lang="en-US" sz="1500" u="none" strike="noStrike" cap="none"/>
                        <a:t>Black</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0.019</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0.007</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White:Age</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-0.014</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0.00056</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4525" marR="44525" marT="0" marB="0"/>
                </a:tc>
                <a:extLst>
                  <a:ext uri="{0D108BD9-81ED-4DB2-BD59-A6C34878D82A}">
                    <a16:rowId xmlns:a16="http://schemas.microsoft.com/office/drawing/2014/main" val="10003"/>
                  </a:ext>
                </a:extLst>
              </a:tr>
              <a:tr h="220000">
                <a:tc>
                  <a:txBody>
                    <a:bodyPr/>
                    <a:lstStyle/>
                    <a:p>
                      <a:pPr marL="0" marR="0" lvl="0" indent="0" algn="ctr" rtl="0">
                        <a:lnSpc>
                          <a:spcPct val="150000"/>
                        </a:lnSpc>
                        <a:spcBef>
                          <a:spcPts val="0"/>
                        </a:spcBef>
                        <a:spcAft>
                          <a:spcPts val="0"/>
                        </a:spcAft>
                        <a:buNone/>
                      </a:pPr>
                      <a:r>
                        <a:rPr lang="en-US" sz="1500" u="none" strike="noStrike" cap="none"/>
                        <a:t>Asian</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0.011</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0.0086</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 </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Black:Age</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-0.014</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0.0006</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4525" marR="44525" marT="0" marB="0"/>
                </a:tc>
                <a:extLst>
                  <a:ext uri="{0D108BD9-81ED-4DB2-BD59-A6C34878D82A}">
                    <a16:rowId xmlns:a16="http://schemas.microsoft.com/office/drawing/2014/main" val="10004"/>
                  </a:ext>
                </a:extLst>
              </a:tr>
              <a:tr h="220000">
                <a:tc>
                  <a:txBody>
                    <a:bodyPr/>
                    <a:lstStyle/>
                    <a:p>
                      <a:pPr marL="0" marR="0" lvl="0" indent="0" algn="ctr" rtl="0">
                        <a:lnSpc>
                          <a:spcPct val="150000"/>
                        </a:lnSpc>
                        <a:spcBef>
                          <a:spcPts val="0"/>
                        </a:spcBef>
                        <a:spcAft>
                          <a:spcPts val="0"/>
                        </a:spcAft>
                        <a:buNone/>
                      </a:pPr>
                      <a:r>
                        <a:rPr lang="en-US" sz="1500" u="none" strike="noStrike" cap="none"/>
                        <a:t>Population</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0.000004</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0.0000024</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Asian:Age</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-0.017</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0.0006</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4525" marR="44525" marT="0" marB="0"/>
                </a:tc>
                <a:extLst>
                  <a:ext uri="{0D108BD9-81ED-4DB2-BD59-A6C34878D82A}">
                    <a16:rowId xmlns:a16="http://schemas.microsoft.com/office/drawing/2014/main" val="10005"/>
                  </a:ext>
                </a:extLst>
              </a:tr>
              <a:tr h="220000">
                <a:tc>
                  <a:txBody>
                    <a:bodyPr/>
                    <a:lstStyle/>
                    <a:p>
                      <a:pPr marL="0" marR="0" lvl="0" indent="0" algn="ctr" rtl="0">
                        <a:lnSpc>
                          <a:spcPct val="150000"/>
                        </a:lnSpc>
                        <a:spcBef>
                          <a:spcPts val="0"/>
                        </a:spcBef>
                        <a:spcAft>
                          <a:spcPts val="0"/>
                        </a:spcAft>
                        <a:buNone/>
                      </a:pPr>
                      <a:r>
                        <a:rPr lang="en-US" sz="1500" u="none" strike="noStrike" cap="none"/>
                        <a:t>Age</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0.1</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0.059</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Age:Work</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0.0011</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0.00027</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4525" marR="44525" marT="0" marB="0"/>
                </a:tc>
                <a:extLst>
                  <a:ext uri="{0D108BD9-81ED-4DB2-BD59-A6C34878D82A}">
                    <a16:rowId xmlns:a16="http://schemas.microsoft.com/office/drawing/2014/main" val="10006"/>
                  </a:ext>
                </a:extLst>
              </a:tr>
              <a:tr h="220000">
                <a:tc>
                  <a:txBody>
                    <a:bodyPr/>
                    <a:lstStyle/>
                    <a:p>
                      <a:pPr marL="0" marR="0" lvl="0" indent="0" algn="ctr" rtl="0">
                        <a:lnSpc>
                          <a:spcPct val="150000"/>
                        </a:lnSpc>
                        <a:spcBef>
                          <a:spcPts val="0"/>
                        </a:spcBef>
                        <a:spcAft>
                          <a:spcPts val="0"/>
                        </a:spcAft>
                        <a:buNone/>
                      </a:pPr>
                      <a:r>
                        <a:rPr lang="en-US" sz="1500" u="none" strike="noStrike" cap="none"/>
                        <a:t>Income</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0.000034</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0.000012</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Income:Insured</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-0.00000034</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0.00000012</a:t>
                      </a:r>
                      <a:endParaRPr sz="1500" u="none" strike="noStrike" cap="none">
                        <a:latin typeface="Cabin"/>
                        <a:ea typeface="Cabin"/>
                        <a:cs typeface="Cabin"/>
                        <a:sym typeface="Cabin"/>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4525" marR="44525" marT="0" marB="0"/>
                </a:tc>
                <a:extLst>
                  <a:ext uri="{0D108BD9-81ED-4DB2-BD59-A6C34878D82A}">
                    <a16:rowId xmlns:a16="http://schemas.microsoft.com/office/drawing/2014/main" val="10007"/>
                  </a:ext>
                </a:extLst>
              </a:tr>
              <a:tr h="220000">
                <a:tc>
                  <a:txBody>
                    <a:bodyPr/>
                    <a:lstStyle/>
                    <a:p>
                      <a:pPr marL="0" marR="0" lvl="0" indent="0" algn="ctr" rtl="0">
                        <a:lnSpc>
                          <a:spcPct val="150000"/>
                        </a:lnSpc>
                        <a:spcBef>
                          <a:spcPts val="0"/>
                        </a:spcBef>
                        <a:spcAft>
                          <a:spcPts val="0"/>
                        </a:spcAft>
                        <a:buNone/>
                      </a:pPr>
                      <a:r>
                        <a:rPr lang="en-US" sz="1500" u="none" strike="noStrike" cap="none"/>
                        <a:t>Smoke</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0.0094</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0.0055</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extLst>
                  <a:ext uri="{0D108BD9-81ED-4DB2-BD59-A6C34878D82A}">
                    <a16:rowId xmlns:a16="http://schemas.microsoft.com/office/drawing/2014/main" val="10008"/>
                  </a:ext>
                </a:extLst>
              </a:tr>
              <a:tr h="220000">
                <a:tc>
                  <a:txBody>
                    <a:bodyPr/>
                    <a:lstStyle/>
                    <a:p>
                      <a:pPr marL="0" marR="0" lvl="0" indent="0" algn="ctr" rtl="0">
                        <a:lnSpc>
                          <a:spcPct val="150000"/>
                        </a:lnSpc>
                        <a:spcBef>
                          <a:spcPts val="0"/>
                        </a:spcBef>
                        <a:spcAft>
                          <a:spcPts val="0"/>
                        </a:spcAft>
                        <a:buNone/>
                      </a:pPr>
                      <a:r>
                        <a:rPr lang="en-US" sz="1500" u="none" strike="noStrike" cap="none"/>
                        <a:t>Insured</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0.04</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0.01</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extLst>
                  <a:ext uri="{0D108BD9-81ED-4DB2-BD59-A6C34878D82A}">
                    <a16:rowId xmlns:a16="http://schemas.microsoft.com/office/drawing/2014/main" val="10009"/>
                  </a:ext>
                </a:extLst>
              </a:tr>
              <a:tr h="220000">
                <a:tc>
                  <a:txBody>
                    <a:bodyPr/>
                    <a:lstStyle/>
                    <a:p>
                      <a:pPr marL="0" marR="0" lvl="0" indent="0" algn="ctr" rtl="0">
                        <a:lnSpc>
                          <a:spcPct val="150000"/>
                        </a:lnSpc>
                        <a:spcBef>
                          <a:spcPts val="0"/>
                        </a:spcBef>
                        <a:spcAft>
                          <a:spcPts val="0"/>
                        </a:spcAft>
                        <a:buNone/>
                      </a:pPr>
                      <a:r>
                        <a:rPr lang="en-US" sz="1500" u="none" strike="noStrike" cap="none"/>
                        <a:t>Work</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-0.016</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0.00046</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extLst>
                  <a:ext uri="{0D108BD9-81ED-4DB2-BD59-A6C34878D82A}">
                    <a16:rowId xmlns:a16="http://schemas.microsoft.com/office/drawing/2014/main" val="10010"/>
                  </a:ext>
                </a:extLst>
              </a:tr>
              <a:tr h="220000">
                <a:tc>
                  <a:txBody>
                    <a:bodyPr/>
                    <a:lstStyle/>
                    <a:p>
                      <a:pPr marL="0" marR="0" lvl="0" indent="0" algn="ctr" rtl="0">
                        <a:lnSpc>
                          <a:spcPct val="150000"/>
                        </a:lnSpc>
                        <a:spcBef>
                          <a:spcPts val="0"/>
                        </a:spcBef>
                        <a:spcAft>
                          <a:spcPts val="0"/>
                        </a:spcAft>
                        <a:buNone/>
                      </a:pPr>
                      <a:r>
                        <a:rPr lang="en-US" sz="1500" u="none" strike="noStrike" cap="none"/>
                        <a:t>Miles</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0.039</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0.0014</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r>
                        <a:rPr lang="en-US" sz="1500" u="none" strike="noStrike" cap="none"/>
                        <a:t> </a:t>
                      </a: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4525" marR="44525" marT="0" marB="0"/>
                </a:tc>
                <a:extLst>
                  <a:ext uri="{0D108BD9-81ED-4DB2-BD59-A6C34878D82A}">
                    <a16:rowId xmlns:a16="http://schemas.microsoft.com/office/drawing/2014/main" val="10011"/>
                  </a:ext>
                </a:extLst>
              </a:tr>
            </a:tbl>
          </a:graphicData>
        </a:graphic>
      </p:graphicFrame>
      <p:sp>
        <p:nvSpPr>
          <p:cNvPr id="164" name="Shape 164"/>
          <p:cNvSpPr/>
          <p:nvPr/>
        </p:nvSpPr>
        <p:spPr>
          <a:xfrm>
            <a:off x="3141825" y="5830604"/>
            <a:ext cx="590834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dirty="0">
                <a:solidFill>
                  <a:schemeClr val="dk1"/>
                </a:solidFill>
                <a:latin typeface="Cabin"/>
                <a:ea typeface="Cabin"/>
                <a:cs typeface="Cabin"/>
                <a:sym typeface="Cabin"/>
              </a:rPr>
              <a:t>Significance codes : 0 ‘***”, 0.001 ‘**’, 0.01 ‘*’, 0.05 ‘.’, and 0.1 ‘ ’</a:t>
            </a:r>
            <a:endParaRPr dirty="0"/>
          </a:p>
          <a:p>
            <a:pPr marL="0" marR="0" lvl="0" indent="0" algn="ctr" rtl="0">
              <a:spcBef>
                <a:spcPts val="0"/>
              </a:spcBef>
              <a:spcAft>
                <a:spcPts val="0"/>
              </a:spcAft>
              <a:buNone/>
            </a:pPr>
            <a:r>
              <a:rPr lang="en-US" sz="1800" b="0" i="0" u="none" strike="noStrike" cap="none" dirty="0">
                <a:solidFill>
                  <a:schemeClr val="dk1"/>
                </a:solidFill>
                <a:latin typeface="Cabin"/>
                <a:ea typeface="Cabin"/>
                <a:cs typeface="Cabin"/>
                <a:sym typeface="Cabin"/>
              </a:rPr>
              <a:t>Overdispersion parameter = σ</a:t>
            </a:r>
            <a:r>
              <a:rPr lang="en-US" sz="1800" b="0" i="0" u="none" strike="noStrike" cap="none" baseline="30000" dirty="0">
                <a:solidFill>
                  <a:schemeClr val="dk1"/>
                </a:solidFill>
                <a:latin typeface="Cabin"/>
                <a:ea typeface="Cabin"/>
                <a:cs typeface="Cabin"/>
                <a:sym typeface="Cabin"/>
              </a:rPr>
              <a:t>2 </a:t>
            </a:r>
            <a:r>
              <a:rPr lang="en-US" sz="1800" b="0" i="0" u="none" strike="noStrike" cap="none" dirty="0">
                <a:solidFill>
                  <a:schemeClr val="dk1"/>
                </a:solidFill>
                <a:latin typeface="Cabin"/>
                <a:ea typeface="Cabin"/>
                <a:cs typeface="Cabin"/>
                <a:sym typeface="Cabin"/>
              </a:rPr>
              <a:t>= 4.59</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RESULTS: QUASIPOISSON</a:t>
            </a:r>
            <a:endParaRPr sz="2800" b="0" i="0" u="none" strike="noStrike" cap="none">
              <a:solidFill>
                <a:srgbClr val="262626"/>
              </a:solidFill>
              <a:latin typeface="Cabin"/>
              <a:ea typeface="Cabin"/>
              <a:cs typeface="Cabin"/>
              <a:sym typeface="Cabin"/>
            </a:endParaRPr>
          </a:p>
        </p:txBody>
      </p:sp>
      <p:graphicFrame>
        <p:nvGraphicFramePr>
          <p:cNvPr id="171" name="Shape 171"/>
          <p:cNvGraphicFramePr/>
          <p:nvPr/>
        </p:nvGraphicFramePr>
        <p:xfrm>
          <a:off x="623859" y="2422661"/>
          <a:ext cx="10944350" cy="3145275"/>
        </p:xfrm>
        <a:graphic>
          <a:graphicData uri="http://schemas.openxmlformats.org/drawingml/2006/table">
            <a:tbl>
              <a:tblPr bandRow="1">
                <a:noFill/>
                <a:tableStyleId>{928DF1E2-2BE8-4B21-A7C0-518389FF4473}</a:tableStyleId>
              </a:tblPr>
              <a:tblGrid>
                <a:gridCol w="844075">
                  <a:extLst>
                    <a:ext uri="{9D8B030D-6E8A-4147-A177-3AD203B41FA5}">
                      <a16:colId xmlns:a16="http://schemas.microsoft.com/office/drawing/2014/main" val="20000"/>
                    </a:ext>
                  </a:extLst>
                </a:gridCol>
                <a:gridCol w="945675">
                  <a:extLst>
                    <a:ext uri="{9D8B030D-6E8A-4147-A177-3AD203B41FA5}">
                      <a16:colId xmlns:a16="http://schemas.microsoft.com/office/drawing/2014/main" val="20001"/>
                    </a:ext>
                  </a:extLst>
                </a:gridCol>
                <a:gridCol w="1490250">
                  <a:extLst>
                    <a:ext uri="{9D8B030D-6E8A-4147-A177-3AD203B41FA5}">
                      <a16:colId xmlns:a16="http://schemas.microsoft.com/office/drawing/2014/main" val="20002"/>
                    </a:ext>
                  </a:extLst>
                </a:gridCol>
                <a:gridCol w="1142525">
                  <a:extLst>
                    <a:ext uri="{9D8B030D-6E8A-4147-A177-3AD203B41FA5}">
                      <a16:colId xmlns:a16="http://schemas.microsoft.com/office/drawing/2014/main" val="20003"/>
                    </a:ext>
                  </a:extLst>
                </a:gridCol>
                <a:gridCol w="375700">
                  <a:extLst>
                    <a:ext uri="{9D8B030D-6E8A-4147-A177-3AD203B41FA5}">
                      <a16:colId xmlns:a16="http://schemas.microsoft.com/office/drawing/2014/main" val="20004"/>
                    </a:ext>
                  </a:extLst>
                </a:gridCol>
                <a:gridCol w="1586300">
                  <a:extLst>
                    <a:ext uri="{9D8B030D-6E8A-4147-A177-3AD203B41FA5}">
                      <a16:colId xmlns:a16="http://schemas.microsoft.com/office/drawing/2014/main" val="20005"/>
                    </a:ext>
                  </a:extLst>
                </a:gridCol>
                <a:gridCol w="1208325">
                  <a:extLst>
                    <a:ext uri="{9D8B030D-6E8A-4147-A177-3AD203B41FA5}">
                      <a16:colId xmlns:a16="http://schemas.microsoft.com/office/drawing/2014/main" val="20006"/>
                    </a:ext>
                  </a:extLst>
                </a:gridCol>
                <a:gridCol w="1502225">
                  <a:extLst>
                    <a:ext uri="{9D8B030D-6E8A-4147-A177-3AD203B41FA5}">
                      <a16:colId xmlns:a16="http://schemas.microsoft.com/office/drawing/2014/main" val="20007"/>
                    </a:ext>
                  </a:extLst>
                </a:gridCol>
                <a:gridCol w="1849275">
                  <a:extLst>
                    <a:ext uri="{9D8B030D-6E8A-4147-A177-3AD203B41FA5}">
                      <a16:colId xmlns:a16="http://schemas.microsoft.com/office/drawing/2014/main" val="20008"/>
                    </a:ext>
                  </a:extLst>
                </a:gridCol>
              </a:tblGrid>
              <a:tr h="349475">
                <a:tc>
                  <a:txBody>
                    <a:bodyPr/>
                    <a:lstStyle/>
                    <a:p>
                      <a:pPr marL="0" marR="0" lvl="0" indent="0" algn="l" rtl="0">
                        <a:lnSpc>
                          <a:spcPct val="150000"/>
                        </a:lnSpc>
                        <a:spcBef>
                          <a:spcPts val="0"/>
                        </a:spcBef>
                        <a:spcAft>
                          <a:spcPts val="0"/>
                        </a:spcAft>
                        <a:buNone/>
                      </a:pPr>
                      <a:r>
                        <a:rPr lang="en-US" sz="1500" u="none" strike="noStrike" cap="none"/>
                        <a:t> </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b="1" u="none" strike="noStrike" cap="none"/>
                        <a:t>Estimate</a:t>
                      </a:r>
                      <a:endParaRPr sz="1500" b="1"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b="1" u="none" strike="noStrike" cap="none"/>
                        <a:t>Standard Error</a:t>
                      </a:r>
                      <a:endParaRPr sz="1500" b="1"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b="1" u="none" strike="noStrike" cap="none"/>
                        <a:t>Significant?</a:t>
                      </a:r>
                      <a:endParaRPr sz="1500" b="1"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b="1"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b="1"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b="1" u="none" strike="noStrike" cap="none">
                          <a:latin typeface="Calibri"/>
                          <a:ea typeface="Calibri"/>
                          <a:cs typeface="Calibri"/>
                          <a:sym typeface="Calibri"/>
                        </a:rPr>
                        <a:t>Estimate</a:t>
                      </a:r>
                      <a:endParaRPr/>
                    </a:p>
                  </a:txBody>
                  <a:tcPr marL="49775" marR="49775" marT="0" marB="0"/>
                </a:tc>
                <a:tc>
                  <a:txBody>
                    <a:bodyPr/>
                    <a:lstStyle/>
                    <a:p>
                      <a:pPr marL="0" marR="0" lvl="0" indent="0" algn="ctr" rtl="0">
                        <a:lnSpc>
                          <a:spcPct val="150000"/>
                        </a:lnSpc>
                        <a:spcBef>
                          <a:spcPts val="0"/>
                        </a:spcBef>
                        <a:spcAft>
                          <a:spcPts val="0"/>
                        </a:spcAft>
                        <a:buNone/>
                      </a:pPr>
                      <a:r>
                        <a:rPr lang="en-US" sz="1500" b="1" u="none" strike="noStrike" cap="none">
                          <a:latin typeface="Calibri"/>
                          <a:ea typeface="Calibri"/>
                          <a:cs typeface="Calibri"/>
                          <a:sym typeface="Calibri"/>
                        </a:rPr>
                        <a:t>Standard Error</a:t>
                      </a:r>
                      <a:endParaRPr/>
                    </a:p>
                  </a:txBody>
                  <a:tcPr marL="49775" marR="49775" marT="0" marB="0"/>
                </a:tc>
                <a:tc>
                  <a:txBody>
                    <a:bodyPr/>
                    <a:lstStyle/>
                    <a:p>
                      <a:pPr marL="0" marR="0" lvl="0" indent="0" algn="ctr" rtl="0">
                        <a:lnSpc>
                          <a:spcPct val="150000"/>
                        </a:lnSpc>
                        <a:spcBef>
                          <a:spcPts val="0"/>
                        </a:spcBef>
                        <a:spcAft>
                          <a:spcPts val="0"/>
                        </a:spcAft>
                        <a:buNone/>
                      </a:pPr>
                      <a:r>
                        <a:rPr lang="en-US" sz="1500" b="1" u="none" strike="noStrike" cap="none">
                          <a:latin typeface="Calibri"/>
                          <a:ea typeface="Calibri"/>
                          <a:cs typeface="Calibri"/>
                          <a:sym typeface="Calibri"/>
                        </a:rPr>
                        <a:t>Significant?</a:t>
                      </a:r>
                      <a:endParaRPr/>
                    </a:p>
                  </a:txBody>
                  <a:tcPr marL="49775" marR="49775" marT="0" marB="0"/>
                </a:tc>
                <a:extLst>
                  <a:ext uri="{0D108BD9-81ED-4DB2-BD59-A6C34878D82A}">
                    <a16:rowId xmlns:a16="http://schemas.microsoft.com/office/drawing/2014/main" val="10000"/>
                  </a:ext>
                </a:extLst>
              </a:tr>
              <a:tr h="349475">
                <a:tc>
                  <a:txBody>
                    <a:bodyPr/>
                    <a:lstStyle/>
                    <a:p>
                      <a:pPr marL="0" marR="0" lvl="0" indent="0" algn="ctr" rtl="0">
                        <a:lnSpc>
                          <a:spcPct val="150000"/>
                        </a:lnSpc>
                        <a:spcBef>
                          <a:spcPts val="0"/>
                        </a:spcBef>
                        <a:spcAft>
                          <a:spcPts val="0"/>
                        </a:spcAft>
                        <a:buNone/>
                      </a:pPr>
                      <a:r>
                        <a:rPr lang="en-US" sz="1500" u="none" strike="noStrike" cap="none"/>
                        <a:t>Intercept</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-0.1</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1.009</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Work</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-0.016</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0.0046</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9775" marR="49775" marT="0" marB="0"/>
                </a:tc>
                <a:extLst>
                  <a:ext uri="{0D108BD9-81ED-4DB2-BD59-A6C34878D82A}">
                    <a16:rowId xmlns:a16="http://schemas.microsoft.com/office/drawing/2014/main" val="10001"/>
                  </a:ext>
                </a:extLst>
              </a:tr>
              <a:tr h="349475">
                <a:tc>
                  <a:txBody>
                    <a:bodyPr/>
                    <a:lstStyle/>
                    <a:p>
                      <a:pPr marL="0" marR="0" lvl="0" indent="0" algn="ctr" rtl="0">
                        <a:lnSpc>
                          <a:spcPct val="150000"/>
                        </a:lnSpc>
                        <a:spcBef>
                          <a:spcPts val="0"/>
                        </a:spcBef>
                        <a:spcAft>
                          <a:spcPts val="0"/>
                        </a:spcAft>
                        <a:buNone/>
                      </a:pPr>
                      <a:r>
                        <a:rPr lang="en-US" sz="1500" u="none" strike="noStrike" cap="none"/>
                        <a:t>White</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0.019</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0.066</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White:Asian</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0.0002</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0.000096</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9775" marR="49775" marT="0" marB="0"/>
                </a:tc>
                <a:extLst>
                  <a:ext uri="{0D108BD9-81ED-4DB2-BD59-A6C34878D82A}">
                    <a16:rowId xmlns:a16="http://schemas.microsoft.com/office/drawing/2014/main" val="10002"/>
                  </a:ext>
                </a:extLst>
              </a:tr>
              <a:tr h="349475">
                <a:tc>
                  <a:txBody>
                    <a:bodyPr/>
                    <a:lstStyle/>
                    <a:p>
                      <a:pPr marL="0" marR="0" lvl="0" indent="0" algn="ctr" rtl="0">
                        <a:lnSpc>
                          <a:spcPct val="150000"/>
                        </a:lnSpc>
                        <a:spcBef>
                          <a:spcPts val="0"/>
                        </a:spcBef>
                        <a:spcAft>
                          <a:spcPts val="0"/>
                        </a:spcAft>
                        <a:buNone/>
                      </a:pPr>
                      <a:r>
                        <a:rPr lang="en-US" sz="1500" u="none" strike="noStrike" cap="none"/>
                        <a:t>Asian</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0.011</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0.0086</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 </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White:Pop</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-0.000000092</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0.000000034</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9775" marR="49775" marT="0" marB="0"/>
                </a:tc>
                <a:extLst>
                  <a:ext uri="{0D108BD9-81ED-4DB2-BD59-A6C34878D82A}">
                    <a16:rowId xmlns:a16="http://schemas.microsoft.com/office/drawing/2014/main" val="10003"/>
                  </a:ext>
                </a:extLst>
              </a:tr>
              <a:tr h="349475">
                <a:tc>
                  <a:txBody>
                    <a:bodyPr/>
                    <a:lstStyle/>
                    <a:p>
                      <a:pPr marL="0" marR="0" lvl="0" indent="0" algn="ctr" rtl="0">
                        <a:lnSpc>
                          <a:spcPct val="150000"/>
                        </a:lnSpc>
                        <a:spcBef>
                          <a:spcPts val="0"/>
                        </a:spcBef>
                        <a:spcAft>
                          <a:spcPts val="0"/>
                        </a:spcAft>
                        <a:buNone/>
                      </a:pPr>
                      <a:r>
                        <a:rPr lang="en-US" sz="1500" u="none" strike="noStrike" cap="none"/>
                        <a:t>Pop</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0.0000046</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0.0000024</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White:Age</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-0.0014</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0.00057</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9775" marR="49775" marT="0" marB="0"/>
                </a:tc>
                <a:extLst>
                  <a:ext uri="{0D108BD9-81ED-4DB2-BD59-A6C34878D82A}">
                    <a16:rowId xmlns:a16="http://schemas.microsoft.com/office/drawing/2014/main" val="10004"/>
                  </a:ext>
                </a:extLst>
              </a:tr>
              <a:tr h="349475">
                <a:tc>
                  <a:txBody>
                    <a:bodyPr/>
                    <a:lstStyle/>
                    <a:p>
                      <a:pPr marL="0" marR="0" lvl="0" indent="0" algn="ctr" rtl="0">
                        <a:lnSpc>
                          <a:spcPct val="150000"/>
                        </a:lnSpc>
                        <a:spcBef>
                          <a:spcPts val="0"/>
                        </a:spcBef>
                        <a:spcAft>
                          <a:spcPts val="0"/>
                        </a:spcAft>
                        <a:buNone/>
                      </a:pPr>
                      <a:r>
                        <a:rPr lang="en-US" sz="1500" u="none" strike="noStrike" cap="none"/>
                        <a:t>Black</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0.02</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0.0065</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Black:Age</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-0.0014</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0.0006</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9775" marR="49775" marT="0" marB="0"/>
                </a:tc>
                <a:extLst>
                  <a:ext uri="{0D108BD9-81ED-4DB2-BD59-A6C34878D82A}">
                    <a16:rowId xmlns:a16="http://schemas.microsoft.com/office/drawing/2014/main" val="10005"/>
                  </a:ext>
                </a:extLst>
              </a:tr>
              <a:tr h="349475">
                <a:tc>
                  <a:txBody>
                    <a:bodyPr/>
                    <a:lstStyle/>
                    <a:p>
                      <a:pPr marL="0" marR="0" lvl="0" indent="0" algn="ctr" rtl="0">
                        <a:lnSpc>
                          <a:spcPct val="150000"/>
                        </a:lnSpc>
                        <a:spcBef>
                          <a:spcPts val="0"/>
                        </a:spcBef>
                        <a:spcAft>
                          <a:spcPts val="0"/>
                        </a:spcAft>
                        <a:buNone/>
                      </a:pPr>
                      <a:r>
                        <a:rPr lang="en-US" sz="1500" u="none" strike="noStrike" cap="none"/>
                        <a:t>Age</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0.11</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0.06</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Asian:Age</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-0.0017</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0.00064</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9775" marR="49775" marT="0" marB="0"/>
                </a:tc>
                <a:extLst>
                  <a:ext uri="{0D108BD9-81ED-4DB2-BD59-A6C34878D82A}">
                    <a16:rowId xmlns:a16="http://schemas.microsoft.com/office/drawing/2014/main" val="10006"/>
                  </a:ext>
                </a:extLst>
              </a:tr>
              <a:tr h="349475">
                <a:tc>
                  <a:txBody>
                    <a:bodyPr/>
                    <a:lstStyle/>
                    <a:p>
                      <a:pPr marL="0" marR="0" lvl="0" indent="0" algn="ctr" rtl="0">
                        <a:lnSpc>
                          <a:spcPct val="150000"/>
                        </a:lnSpc>
                        <a:spcBef>
                          <a:spcPts val="0"/>
                        </a:spcBef>
                        <a:spcAft>
                          <a:spcPts val="0"/>
                        </a:spcAft>
                        <a:buNone/>
                      </a:pPr>
                      <a:r>
                        <a:rPr lang="en-US" sz="1500" u="none" strike="noStrike" cap="none"/>
                        <a:t>Income</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0.000035</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0.000012</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Age:Work</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0.0011</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0.00028</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9775" marR="49775" marT="0" marB="0"/>
                </a:tc>
                <a:extLst>
                  <a:ext uri="{0D108BD9-81ED-4DB2-BD59-A6C34878D82A}">
                    <a16:rowId xmlns:a16="http://schemas.microsoft.com/office/drawing/2014/main" val="10007"/>
                  </a:ext>
                </a:extLst>
              </a:tr>
              <a:tr h="349475">
                <a:tc>
                  <a:txBody>
                    <a:bodyPr/>
                    <a:lstStyle/>
                    <a:p>
                      <a:pPr marL="0" marR="0" lvl="0" indent="0" algn="ctr" rtl="0">
                        <a:lnSpc>
                          <a:spcPct val="150000"/>
                        </a:lnSpc>
                        <a:spcBef>
                          <a:spcPts val="0"/>
                        </a:spcBef>
                        <a:spcAft>
                          <a:spcPts val="0"/>
                        </a:spcAft>
                        <a:buNone/>
                      </a:pPr>
                      <a:r>
                        <a:rPr lang="en-US" sz="1500" u="none" strike="noStrike" cap="none"/>
                        <a:t>Insured</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0.038</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0.0099</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t>***</a:t>
                      </a: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endParaRPr sz="1500" u="none" strike="noStrike" cap="none">
                        <a:latin typeface="Calibri"/>
                        <a:ea typeface="Calibri"/>
                        <a:cs typeface="Calibri"/>
                        <a:sym typeface="Calibri"/>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Income:Insured</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-0.00000035</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0.00000013</a:t>
                      </a:r>
                      <a:endParaRPr sz="1500" u="none" strike="noStrike" cap="none">
                        <a:latin typeface="Cabin"/>
                        <a:ea typeface="Cabin"/>
                        <a:cs typeface="Cabin"/>
                        <a:sym typeface="Cabin"/>
                      </a:endParaRPr>
                    </a:p>
                  </a:txBody>
                  <a:tcPr marL="49775" marR="49775" marT="0" marB="0"/>
                </a:tc>
                <a:tc>
                  <a:txBody>
                    <a:bodyPr/>
                    <a:lstStyle/>
                    <a:p>
                      <a:pPr marL="0" marR="0" lvl="0" indent="0" algn="ctr" rtl="0">
                        <a:lnSpc>
                          <a:spcPct val="150000"/>
                        </a:lnSpc>
                        <a:spcBef>
                          <a:spcPts val="0"/>
                        </a:spcBef>
                        <a:spcAft>
                          <a:spcPts val="0"/>
                        </a:spcAft>
                        <a:buNone/>
                      </a:pPr>
                      <a:r>
                        <a:rPr lang="en-US" sz="1500" u="none" strike="noStrike" cap="none">
                          <a:latin typeface="Cabin"/>
                          <a:ea typeface="Cabin"/>
                          <a:cs typeface="Cabin"/>
                          <a:sym typeface="Cabin"/>
                        </a:rPr>
                        <a:t>**</a:t>
                      </a:r>
                      <a:endParaRPr sz="1500" u="none" strike="noStrike" cap="none">
                        <a:latin typeface="Cabin"/>
                        <a:ea typeface="Cabin"/>
                        <a:cs typeface="Cabin"/>
                        <a:sym typeface="Cabin"/>
                      </a:endParaRPr>
                    </a:p>
                  </a:txBody>
                  <a:tcPr marL="49775" marR="49775" marT="0" marB="0"/>
                </a:tc>
                <a:extLst>
                  <a:ext uri="{0D108BD9-81ED-4DB2-BD59-A6C34878D82A}">
                    <a16:rowId xmlns:a16="http://schemas.microsoft.com/office/drawing/2014/main" val="10008"/>
                  </a:ext>
                </a:extLst>
              </a:tr>
            </a:tbl>
          </a:graphicData>
        </a:graphic>
      </p:graphicFrame>
      <p:sp>
        <p:nvSpPr>
          <p:cNvPr id="172" name="Shape 172"/>
          <p:cNvSpPr/>
          <p:nvPr/>
        </p:nvSpPr>
        <p:spPr>
          <a:xfrm>
            <a:off x="3141825" y="5837293"/>
            <a:ext cx="590834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bin"/>
                <a:ea typeface="Cabin"/>
                <a:cs typeface="Cabin"/>
                <a:sym typeface="Cabin"/>
              </a:rPr>
              <a:t>Significance codes : 0 ‘***”, 0.001 ‘**’, 0.01 ‘*’, 0.05 ‘.’, and 0.1 ‘ ’</a:t>
            </a:r>
            <a:endParaRPr/>
          </a:p>
          <a:p>
            <a:pPr marL="0" marR="0" lvl="0" indent="0" algn="ctr" rtl="0">
              <a:spcBef>
                <a:spcPts val="0"/>
              </a:spcBef>
              <a:spcAft>
                <a:spcPts val="0"/>
              </a:spcAft>
              <a:buNone/>
            </a:pPr>
            <a:r>
              <a:rPr lang="en-US" sz="1800" b="0" i="0" u="none" strike="noStrike" cap="none">
                <a:solidFill>
                  <a:schemeClr val="dk1"/>
                </a:solidFill>
                <a:latin typeface="Cabin"/>
                <a:ea typeface="Cabin"/>
                <a:cs typeface="Cabin"/>
                <a:sym typeface="Cabin"/>
              </a:rPr>
              <a:t>Overdispersion parameter = φ = 4.704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Shape 178"/>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79" name="Shape 179"/>
          <p:cNvSpPr/>
          <p:nvPr/>
        </p:nvSpPr>
        <p:spPr>
          <a:xfrm>
            <a:off x="1" y="1"/>
            <a:ext cx="465429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pic>
        <p:nvPicPr>
          <p:cNvPr id="180" name="Shape 180"/>
          <p:cNvPicPr preferRelativeResize="0">
            <a:picLocks noGrp="1"/>
          </p:cNvPicPr>
          <p:nvPr>
            <p:ph type="body" idx="1"/>
          </p:nvPr>
        </p:nvPicPr>
        <p:blipFill rotWithShape="1">
          <a:blip r:embed="rId3">
            <a:alphaModFix/>
          </a:blip>
          <a:srcRect b="50407"/>
          <a:stretch/>
        </p:blipFill>
        <p:spPr>
          <a:xfrm>
            <a:off x="4861560" y="841248"/>
            <a:ext cx="7123176" cy="2587752"/>
          </a:xfrm>
          <a:prstGeom prst="rect">
            <a:avLst/>
          </a:prstGeom>
          <a:noFill/>
          <a:ln>
            <a:noFill/>
          </a:ln>
        </p:spPr>
      </p:pic>
      <p:sp>
        <p:nvSpPr>
          <p:cNvPr id="181" name="Shape 181"/>
          <p:cNvSpPr txBox="1">
            <a:spLocks noGrp="1"/>
          </p:cNvSpPr>
          <p:nvPr>
            <p:ph type="title"/>
          </p:nvPr>
        </p:nvSpPr>
        <p:spPr>
          <a:xfrm>
            <a:off x="804672" y="2404872"/>
            <a:ext cx="3044950" cy="1627792"/>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274300" tIns="182875" rIns="274300" bIns="182875" anchor="ctr" anchorCtr="1">
            <a:noAutofit/>
          </a:bodyPr>
          <a:lstStyle/>
          <a:p>
            <a:pPr marL="0" marR="0" lvl="0" indent="0" algn="ctr" rtl="0">
              <a:lnSpc>
                <a:spcPct val="90000"/>
              </a:lnSpc>
              <a:spcBef>
                <a:spcPts val="0"/>
              </a:spcBef>
              <a:spcAft>
                <a:spcPts val="0"/>
              </a:spcAft>
              <a:buClr>
                <a:srgbClr val="262626"/>
              </a:buClr>
              <a:buSzPts val="2600"/>
              <a:buFont typeface="Cabin"/>
              <a:buNone/>
            </a:pPr>
            <a:r>
              <a:rPr lang="en-US" sz="2600" b="0" i="0" u="none" strike="noStrike" cap="none">
                <a:solidFill>
                  <a:srgbClr val="262626"/>
                </a:solidFill>
                <a:latin typeface="Cabin"/>
                <a:ea typeface="Cabin"/>
                <a:cs typeface="Cabin"/>
                <a:sym typeface="Cabin"/>
              </a:rPr>
              <a:t>MODEL DIAGNOSTICS: LINEAR RATE</a:t>
            </a:r>
            <a:endParaRPr/>
          </a:p>
        </p:txBody>
      </p:sp>
      <p:pic>
        <p:nvPicPr>
          <p:cNvPr id="182" name="Shape 182"/>
          <p:cNvPicPr preferRelativeResize="0"/>
          <p:nvPr/>
        </p:nvPicPr>
        <p:blipFill rotWithShape="1">
          <a:blip r:embed="rId4">
            <a:alphaModFix/>
          </a:blip>
          <a:srcRect/>
          <a:stretch/>
        </p:blipFill>
        <p:spPr>
          <a:xfrm>
            <a:off x="6640068" y="3429000"/>
            <a:ext cx="3566160" cy="25877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Shape 188"/>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89" name="Shape 189"/>
          <p:cNvSpPr/>
          <p:nvPr/>
        </p:nvSpPr>
        <p:spPr>
          <a:xfrm>
            <a:off x="1" y="1"/>
            <a:ext cx="465429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pic>
        <p:nvPicPr>
          <p:cNvPr id="190" name="Shape 190"/>
          <p:cNvPicPr preferRelativeResize="0">
            <a:picLocks noGrp="1"/>
          </p:cNvPicPr>
          <p:nvPr>
            <p:ph type="body" idx="1"/>
          </p:nvPr>
        </p:nvPicPr>
        <p:blipFill rotWithShape="1">
          <a:blip r:embed="rId3">
            <a:alphaModFix/>
          </a:blip>
          <a:srcRect b="47630"/>
          <a:stretch/>
        </p:blipFill>
        <p:spPr>
          <a:xfrm>
            <a:off x="4863137" y="1048871"/>
            <a:ext cx="7120022" cy="2587865"/>
          </a:xfrm>
          <a:prstGeom prst="rect">
            <a:avLst/>
          </a:prstGeom>
          <a:noFill/>
          <a:ln>
            <a:noFill/>
          </a:ln>
        </p:spPr>
      </p:pic>
      <p:sp>
        <p:nvSpPr>
          <p:cNvPr id="191" name="Shape 191"/>
          <p:cNvSpPr txBox="1">
            <a:spLocks noGrp="1"/>
          </p:cNvSpPr>
          <p:nvPr>
            <p:ph type="title"/>
          </p:nvPr>
        </p:nvSpPr>
        <p:spPr>
          <a:xfrm>
            <a:off x="532966" y="2474025"/>
            <a:ext cx="3588365" cy="190995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274300" tIns="182875" rIns="274300" bIns="182875" anchor="ctr" anchorCtr="1">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MODEL DIAGNOSTICS: QUASIBINOMIAL</a:t>
            </a:r>
            <a:endParaRPr/>
          </a:p>
        </p:txBody>
      </p:sp>
      <p:pic>
        <p:nvPicPr>
          <p:cNvPr id="192" name="Shape 192"/>
          <p:cNvPicPr preferRelativeResize="0"/>
          <p:nvPr/>
        </p:nvPicPr>
        <p:blipFill rotWithShape="1">
          <a:blip r:embed="rId4">
            <a:alphaModFix/>
          </a:blip>
          <a:srcRect t="1038"/>
          <a:stretch/>
        </p:blipFill>
        <p:spPr>
          <a:xfrm>
            <a:off x="6640068" y="3636736"/>
            <a:ext cx="3566160" cy="25877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Shape 198"/>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99" name="Shape 199"/>
          <p:cNvSpPr/>
          <p:nvPr/>
        </p:nvSpPr>
        <p:spPr>
          <a:xfrm>
            <a:off x="1" y="1"/>
            <a:ext cx="465429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pic>
        <p:nvPicPr>
          <p:cNvPr id="200" name="Shape 200"/>
          <p:cNvPicPr preferRelativeResize="0"/>
          <p:nvPr/>
        </p:nvPicPr>
        <p:blipFill rotWithShape="1">
          <a:blip r:embed="rId3">
            <a:alphaModFix/>
          </a:blip>
          <a:srcRect/>
          <a:stretch/>
        </p:blipFill>
        <p:spPr>
          <a:xfrm>
            <a:off x="8417486" y="3429000"/>
            <a:ext cx="3566160" cy="2587752"/>
          </a:xfrm>
          <a:prstGeom prst="rect">
            <a:avLst/>
          </a:prstGeom>
          <a:noFill/>
          <a:ln>
            <a:noFill/>
          </a:ln>
        </p:spPr>
      </p:pic>
      <p:sp>
        <p:nvSpPr>
          <p:cNvPr id="201" name="Shape 201"/>
          <p:cNvSpPr txBox="1">
            <a:spLocks noGrp="1"/>
          </p:cNvSpPr>
          <p:nvPr>
            <p:ph type="title"/>
          </p:nvPr>
        </p:nvSpPr>
        <p:spPr>
          <a:xfrm>
            <a:off x="804672" y="2404872"/>
            <a:ext cx="3044950" cy="1627792"/>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274300" tIns="182875" rIns="274300" bIns="182875" anchor="ctr" anchorCtr="1">
            <a:noAutofit/>
          </a:bodyPr>
          <a:lstStyle/>
          <a:p>
            <a:pPr marL="0" marR="0" lvl="0" indent="0" algn="ctr" rtl="0">
              <a:lnSpc>
                <a:spcPct val="90000"/>
              </a:lnSpc>
              <a:spcBef>
                <a:spcPts val="0"/>
              </a:spcBef>
              <a:spcAft>
                <a:spcPts val="0"/>
              </a:spcAft>
              <a:buClr>
                <a:srgbClr val="262626"/>
              </a:buClr>
              <a:buSzPts val="2400"/>
              <a:buFont typeface="Cabin"/>
              <a:buNone/>
            </a:pPr>
            <a:r>
              <a:rPr lang="en-US" sz="2400" b="0" i="0" u="none" strike="noStrike" cap="none">
                <a:solidFill>
                  <a:srgbClr val="262626"/>
                </a:solidFill>
                <a:latin typeface="Cabin"/>
                <a:ea typeface="Cabin"/>
                <a:cs typeface="Cabin"/>
                <a:sym typeface="Cabin"/>
              </a:rPr>
              <a:t>MODEL DIAGNOSTICS: QUASIPOISSON</a:t>
            </a:r>
            <a:endParaRPr/>
          </a:p>
        </p:txBody>
      </p:sp>
      <p:pic>
        <p:nvPicPr>
          <p:cNvPr id="202" name="Shape 202"/>
          <p:cNvPicPr preferRelativeResize="0"/>
          <p:nvPr/>
        </p:nvPicPr>
        <p:blipFill rotWithShape="1">
          <a:blip r:embed="rId4">
            <a:alphaModFix/>
          </a:blip>
          <a:srcRect b="47078"/>
          <a:stretch/>
        </p:blipFill>
        <p:spPr>
          <a:xfrm>
            <a:off x="4861560" y="841248"/>
            <a:ext cx="7123176" cy="2587752"/>
          </a:xfrm>
          <a:prstGeom prst="rect">
            <a:avLst/>
          </a:prstGeom>
          <a:noFill/>
          <a:ln>
            <a:noFill/>
          </a:ln>
        </p:spPr>
      </p:pic>
      <p:pic>
        <p:nvPicPr>
          <p:cNvPr id="203" name="Shape 203"/>
          <p:cNvPicPr preferRelativeResize="0"/>
          <p:nvPr/>
        </p:nvPicPr>
        <p:blipFill rotWithShape="1">
          <a:blip r:embed="rId5">
            <a:alphaModFix/>
          </a:blip>
          <a:srcRect/>
          <a:stretch/>
        </p:blipFill>
        <p:spPr>
          <a:xfrm>
            <a:off x="4850236" y="3429000"/>
            <a:ext cx="3566160" cy="25877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RACIAL PERCENTAGE ADJUSTMENTS</a:t>
            </a:r>
            <a:endParaRPr/>
          </a:p>
        </p:txBody>
      </p:sp>
      <p:graphicFrame>
        <p:nvGraphicFramePr>
          <p:cNvPr id="210" name="Shape 210"/>
          <p:cNvGraphicFramePr/>
          <p:nvPr/>
        </p:nvGraphicFramePr>
        <p:xfrm>
          <a:off x="2231136" y="2710543"/>
          <a:ext cx="7729750" cy="2416625"/>
        </p:xfrm>
        <a:graphic>
          <a:graphicData uri="http://schemas.openxmlformats.org/drawingml/2006/table">
            <a:tbl>
              <a:tblPr bandRow="1">
                <a:noFill/>
                <a:tableStyleId>{D912F342-98C8-4B32-90FF-EA9163554622}</a:tableStyleId>
              </a:tblPr>
              <a:tblGrid>
                <a:gridCol w="1545950">
                  <a:extLst>
                    <a:ext uri="{9D8B030D-6E8A-4147-A177-3AD203B41FA5}">
                      <a16:colId xmlns:a16="http://schemas.microsoft.com/office/drawing/2014/main" val="20000"/>
                    </a:ext>
                  </a:extLst>
                </a:gridCol>
                <a:gridCol w="1545950">
                  <a:extLst>
                    <a:ext uri="{9D8B030D-6E8A-4147-A177-3AD203B41FA5}">
                      <a16:colId xmlns:a16="http://schemas.microsoft.com/office/drawing/2014/main" val="20001"/>
                    </a:ext>
                  </a:extLst>
                </a:gridCol>
                <a:gridCol w="1545950">
                  <a:extLst>
                    <a:ext uri="{9D8B030D-6E8A-4147-A177-3AD203B41FA5}">
                      <a16:colId xmlns:a16="http://schemas.microsoft.com/office/drawing/2014/main" val="20002"/>
                    </a:ext>
                  </a:extLst>
                </a:gridCol>
                <a:gridCol w="1545950">
                  <a:extLst>
                    <a:ext uri="{9D8B030D-6E8A-4147-A177-3AD203B41FA5}">
                      <a16:colId xmlns:a16="http://schemas.microsoft.com/office/drawing/2014/main" val="20003"/>
                    </a:ext>
                  </a:extLst>
                </a:gridCol>
                <a:gridCol w="1545950">
                  <a:extLst>
                    <a:ext uri="{9D8B030D-6E8A-4147-A177-3AD203B41FA5}">
                      <a16:colId xmlns:a16="http://schemas.microsoft.com/office/drawing/2014/main" val="20004"/>
                    </a:ext>
                  </a:extLst>
                </a:gridCol>
              </a:tblGrid>
              <a:tr h="483325">
                <a:tc>
                  <a:txBody>
                    <a:bodyPr/>
                    <a:lstStyle/>
                    <a:p>
                      <a:pPr marL="0" marR="0" lvl="0" indent="0" algn="ctr" rtl="0">
                        <a:lnSpc>
                          <a:spcPct val="150000"/>
                        </a:lnSpc>
                        <a:spcBef>
                          <a:spcPts val="0"/>
                        </a:spcBef>
                        <a:spcAft>
                          <a:spcPts val="0"/>
                        </a:spcAft>
                        <a:buNone/>
                      </a:pPr>
                      <a:r>
                        <a:rPr lang="en-US" sz="1800" u="none" strike="noStrike" cap="none"/>
                        <a:t> </a:t>
                      </a:r>
                      <a:endParaRPr sz="1800" u="none" strike="noStrike" cap="none">
                        <a:latin typeface="Calibri"/>
                        <a:ea typeface="Calibri"/>
                        <a:cs typeface="Calibri"/>
                        <a:sym typeface="Calibri"/>
                      </a:endParaRPr>
                    </a:p>
                  </a:txBody>
                  <a:tcPr marL="68575" marR="68575" marT="0" marB="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800" b="1" u="none" strike="noStrike" cap="none"/>
                        <a:t>White</a:t>
                      </a:r>
                      <a:endParaRPr sz="1800" b="1" u="none" strike="noStrike" cap="none">
                        <a:latin typeface="Calibri"/>
                        <a:ea typeface="Calibri"/>
                        <a:cs typeface="Calibri"/>
                        <a:sym typeface="Calibri"/>
                      </a:endParaRPr>
                    </a:p>
                  </a:txBody>
                  <a:tcPr marL="68575" marR="68575" marT="0" marB="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800" b="1" u="none" strike="noStrike" cap="none"/>
                        <a:t>Black</a:t>
                      </a:r>
                      <a:endParaRPr sz="1800" b="1" u="none" strike="noStrike" cap="none">
                        <a:latin typeface="Calibri"/>
                        <a:ea typeface="Calibri"/>
                        <a:cs typeface="Calibri"/>
                        <a:sym typeface="Calibri"/>
                      </a:endParaRPr>
                    </a:p>
                  </a:txBody>
                  <a:tcPr marL="68575" marR="68575" marT="0" marB="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800" b="1" u="none" strike="noStrike" cap="none"/>
                        <a:t>Asian</a:t>
                      </a:r>
                      <a:endParaRPr sz="1800" b="1" u="none" strike="noStrike" cap="none">
                        <a:latin typeface="Calibri"/>
                        <a:ea typeface="Calibri"/>
                        <a:cs typeface="Calibri"/>
                        <a:sym typeface="Calibri"/>
                      </a:endParaRPr>
                    </a:p>
                  </a:txBody>
                  <a:tcPr marL="68575" marR="68575" marT="0" marB="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800" b="1" u="none" strike="noStrike" cap="none"/>
                        <a:t>Other</a:t>
                      </a:r>
                      <a:endParaRPr sz="1800" b="1" u="none" strike="noStrike" cap="none">
                        <a:latin typeface="Calibri"/>
                        <a:ea typeface="Calibri"/>
                        <a:cs typeface="Calibri"/>
                        <a:sym typeface="Calibri"/>
                      </a:endParaRPr>
                    </a:p>
                  </a:txBody>
                  <a:tcPr marL="68575" marR="68575" marT="0" marB="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83325">
                <a:tc>
                  <a:txBody>
                    <a:bodyPr/>
                    <a:lstStyle/>
                    <a:p>
                      <a:pPr marL="0" marR="0" lvl="0" indent="0" algn="ctr" rtl="0">
                        <a:lnSpc>
                          <a:spcPct val="150000"/>
                        </a:lnSpc>
                        <a:spcBef>
                          <a:spcPts val="0"/>
                        </a:spcBef>
                        <a:spcAft>
                          <a:spcPts val="0"/>
                        </a:spcAft>
                        <a:buNone/>
                      </a:pPr>
                      <a:r>
                        <a:rPr lang="en-US" sz="1800" u="none" strike="noStrike" cap="none"/>
                        <a:t>Mean (%)</a:t>
                      </a:r>
                      <a:endParaRPr sz="1800" u="none" strike="noStrike" cap="none">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800" u="none" strike="noStrike" cap="none"/>
                        <a:t>70</a:t>
                      </a:r>
                      <a:endParaRPr sz="1800" u="none" strike="noStrike" cap="none">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800" u="none" strike="noStrike" cap="none"/>
                        <a:t>12.4</a:t>
                      </a:r>
                      <a:endParaRPr sz="1800" u="none" strike="noStrike" cap="none">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800" u="none" strike="noStrike" cap="none"/>
                        <a:t>8.4</a:t>
                      </a:r>
                      <a:endParaRPr sz="1800" u="none" strike="noStrike" cap="none">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800" u="none" strike="noStrike" cap="none"/>
                        <a:t>9.2</a:t>
                      </a:r>
                      <a:endParaRPr sz="1800" u="none" strike="noStrike" cap="none">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83325">
                <a:tc>
                  <a:txBody>
                    <a:bodyPr/>
                    <a:lstStyle/>
                    <a:p>
                      <a:pPr marL="0" marR="0" lvl="0" indent="0" algn="ctr" rtl="0">
                        <a:lnSpc>
                          <a:spcPct val="150000"/>
                        </a:lnSpc>
                        <a:spcBef>
                          <a:spcPts val="0"/>
                        </a:spcBef>
                        <a:spcAft>
                          <a:spcPts val="0"/>
                        </a:spcAft>
                        <a:buNone/>
                      </a:pPr>
                      <a:r>
                        <a:rPr lang="en-US" sz="1800" u="none" strike="noStrike" cap="none"/>
                        <a:t>White ↑ 1%</a:t>
                      </a:r>
                      <a:endParaRPr sz="1800" u="none" strike="noStrike" cap="none">
                        <a:latin typeface="Calibri"/>
                        <a:ea typeface="Calibri"/>
                        <a:cs typeface="Calibri"/>
                        <a:sym typeface="Calibri"/>
                      </a:endParaRPr>
                    </a:p>
                  </a:txBody>
                  <a:tcPr marL="68575" marR="68575" marT="0" marB="0">
                    <a:lnT w="12700" cap="flat" cmpd="sng">
                      <a:solidFill>
                        <a:schemeClr val="dk1"/>
                      </a:solidFill>
                      <a:prstDash val="solid"/>
                      <a:round/>
                      <a:headEnd type="none" w="sm" len="sm"/>
                      <a:tailEnd type="none" w="sm" len="sm"/>
                    </a:lnT>
                  </a:tcPr>
                </a:tc>
                <a:tc>
                  <a:txBody>
                    <a:bodyPr/>
                    <a:lstStyle/>
                    <a:p>
                      <a:pPr marL="0" marR="0" lvl="0" indent="0" algn="ctr" rtl="0">
                        <a:lnSpc>
                          <a:spcPct val="150000"/>
                        </a:lnSpc>
                        <a:spcBef>
                          <a:spcPts val="0"/>
                        </a:spcBef>
                        <a:spcAft>
                          <a:spcPts val="0"/>
                        </a:spcAft>
                        <a:buNone/>
                      </a:pPr>
                      <a:r>
                        <a:rPr lang="en-US" sz="1800" u="none" strike="noStrike" cap="none">
                          <a:solidFill>
                            <a:srgbClr val="FF0000"/>
                          </a:solidFill>
                        </a:rPr>
                        <a:t>71</a:t>
                      </a:r>
                      <a:endParaRPr sz="1800" u="none" strike="noStrike" cap="none">
                        <a:solidFill>
                          <a:srgbClr val="FF0000"/>
                        </a:solidFill>
                        <a:latin typeface="Calibri"/>
                        <a:ea typeface="Calibri"/>
                        <a:cs typeface="Calibri"/>
                        <a:sym typeface="Calibri"/>
                      </a:endParaRPr>
                    </a:p>
                  </a:txBody>
                  <a:tcPr marL="68575" marR="68575" marT="0" marB="0">
                    <a:lnT w="12700" cap="flat" cmpd="sng">
                      <a:solidFill>
                        <a:schemeClr val="dk1"/>
                      </a:solidFill>
                      <a:prstDash val="solid"/>
                      <a:round/>
                      <a:headEnd type="none" w="sm" len="sm"/>
                      <a:tailEnd type="none" w="sm" len="sm"/>
                    </a:lnT>
                  </a:tcPr>
                </a:tc>
                <a:tc>
                  <a:txBody>
                    <a:bodyPr/>
                    <a:lstStyle/>
                    <a:p>
                      <a:pPr marL="0" marR="0" lvl="0" indent="0" algn="ctr" rtl="0">
                        <a:lnSpc>
                          <a:spcPct val="150000"/>
                        </a:lnSpc>
                        <a:spcBef>
                          <a:spcPts val="0"/>
                        </a:spcBef>
                        <a:spcAft>
                          <a:spcPts val="0"/>
                        </a:spcAft>
                        <a:buNone/>
                      </a:pPr>
                      <a:r>
                        <a:rPr lang="en-US" sz="1800" u="none" strike="noStrike" cap="none"/>
                        <a:t>11.99</a:t>
                      </a:r>
                      <a:endParaRPr sz="1800" u="none" strike="noStrike" cap="none">
                        <a:latin typeface="Calibri"/>
                        <a:ea typeface="Calibri"/>
                        <a:cs typeface="Calibri"/>
                        <a:sym typeface="Calibri"/>
                      </a:endParaRPr>
                    </a:p>
                  </a:txBody>
                  <a:tcPr marL="68575" marR="68575" marT="0" marB="0">
                    <a:lnT w="12700" cap="flat" cmpd="sng">
                      <a:solidFill>
                        <a:schemeClr val="dk1"/>
                      </a:solidFill>
                      <a:prstDash val="solid"/>
                      <a:round/>
                      <a:headEnd type="none" w="sm" len="sm"/>
                      <a:tailEnd type="none" w="sm" len="sm"/>
                    </a:lnT>
                  </a:tcPr>
                </a:tc>
                <a:tc>
                  <a:txBody>
                    <a:bodyPr/>
                    <a:lstStyle/>
                    <a:p>
                      <a:pPr marL="0" marR="0" lvl="0" indent="0" algn="ctr" rtl="0">
                        <a:lnSpc>
                          <a:spcPct val="150000"/>
                        </a:lnSpc>
                        <a:spcBef>
                          <a:spcPts val="0"/>
                        </a:spcBef>
                        <a:spcAft>
                          <a:spcPts val="0"/>
                        </a:spcAft>
                        <a:buNone/>
                      </a:pPr>
                      <a:r>
                        <a:rPr lang="en-US" sz="1800" u="none" strike="noStrike" cap="none"/>
                        <a:t>8.12</a:t>
                      </a:r>
                      <a:endParaRPr sz="1800" u="none" strike="noStrike" cap="none">
                        <a:latin typeface="Calibri"/>
                        <a:ea typeface="Calibri"/>
                        <a:cs typeface="Calibri"/>
                        <a:sym typeface="Calibri"/>
                      </a:endParaRPr>
                    </a:p>
                  </a:txBody>
                  <a:tcPr marL="68575" marR="68575" marT="0" marB="0">
                    <a:lnT w="12700" cap="flat" cmpd="sng">
                      <a:solidFill>
                        <a:schemeClr val="dk1"/>
                      </a:solidFill>
                      <a:prstDash val="solid"/>
                      <a:round/>
                      <a:headEnd type="none" w="sm" len="sm"/>
                      <a:tailEnd type="none" w="sm" len="sm"/>
                    </a:lnT>
                  </a:tcPr>
                </a:tc>
                <a:tc>
                  <a:txBody>
                    <a:bodyPr/>
                    <a:lstStyle/>
                    <a:p>
                      <a:pPr marL="0" marR="0" lvl="0" indent="0" algn="ctr" rtl="0">
                        <a:lnSpc>
                          <a:spcPct val="150000"/>
                        </a:lnSpc>
                        <a:spcBef>
                          <a:spcPts val="0"/>
                        </a:spcBef>
                        <a:spcAft>
                          <a:spcPts val="0"/>
                        </a:spcAft>
                        <a:buNone/>
                      </a:pPr>
                      <a:r>
                        <a:rPr lang="en-US" sz="1800" u="none" strike="noStrike" cap="none"/>
                        <a:t>8.89</a:t>
                      </a:r>
                      <a:endParaRPr sz="1800" u="none" strike="noStrike" cap="none">
                        <a:latin typeface="Calibri"/>
                        <a:ea typeface="Calibri"/>
                        <a:cs typeface="Calibri"/>
                        <a:sym typeface="Calibri"/>
                      </a:endParaRPr>
                    </a:p>
                  </a:txBody>
                  <a:tcPr marL="68575" marR="68575" marT="0" marB="0">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483325">
                <a:tc>
                  <a:txBody>
                    <a:bodyPr/>
                    <a:lstStyle/>
                    <a:p>
                      <a:pPr marL="0" marR="0" lvl="0" indent="0" algn="ctr" rtl="0">
                        <a:lnSpc>
                          <a:spcPct val="150000"/>
                        </a:lnSpc>
                        <a:spcBef>
                          <a:spcPts val="0"/>
                        </a:spcBef>
                        <a:spcAft>
                          <a:spcPts val="0"/>
                        </a:spcAft>
                        <a:buNone/>
                      </a:pPr>
                      <a:r>
                        <a:rPr lang="en-US" sz="1800" u="none" strike="noStrike" cap="none"/>
                        <a:t>Black ↑ 1%</a:t>
                      </a:r>
                      <a:endParaRPr sz="1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800" u="none" strike="noStrike" cap="none"/>
                        <a:t>69.2</a:t>
                      </a:r>
                      <a:endParaRPr sz="1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800" u="none" strike="noStrike" cap="none">
                          <a:solidFill>
                            <a:srgbClr val="FF0000"/>
                          </a:solidFill>
                        </a:rPr>
                        <a:t>13.4</a:t>
                      </a:r>
                      <a:endParaRPr sz="1800" u="none" strike="noStrike" cap="none">
                        <a:solidFill>
                          <a:srgbClr val="FF0000"/>
                        </a:solidFill>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800" u="none" strike="noStrike" cap="none"/>
                        <a:t>8.31</a:t>
                      </a:r>
                      <a:endParaRPr sz="1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800" u="none" strike="noStrike" cap="none"/>
                        <a:t>9.09</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483325">
                <a:tc>
                  <a:txBody>
                    <a:bodyPr/>
                    <a:lstStyle/>
                    <a:p>
                      <a:pPr marL="0" marR="0" lvl="0" indent="0" algn="ctr" rtl="0">
                        <a:lnSpc>
                          <a:spcPct val="150000"/>
                        </a:lnSpc>
                        <a:spcBef>
                          <a:spcPts val="0"/>
                        </a:spcBef>
                        <a:spcAft>
                          <a:spcPts val="0"/>
                        </a:spcAft>
                        <a:buNone/>
                      </a:pPr>
                      <a:r>
                        <a:rPr lang="en-US" sz="1800" u="none" strike="noStrike" cap="none"/>
                        <a:t>Asian ↑ 1%</a:t>
                      </a:r>
                      <a:endParaRPr sz="1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800" u="none" strike="noStrike" cap="none"/>
                        <a:t>69.24</a:t>
                      </a:r>
                      <a:endParaRPr sz="1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800" u="none" strike="noStrike" cap="none"/>
                        <a:t>12.26</a:t>
                      </a:r>
                      <a:endParaRPr sz="1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800" u="none" strike="noStrike" cap="none">
                          <a:solidFill>
                            <a:srgbClr val="FF0000"/>
                          </a:solidFill>
                        </a:rPr>
                        <a:t>9.4</a:t>
                      </a:r>
                      <a:endParaRPr sz="1800" u="none" strike="noStrike" cap="none">
                        <a:solidFill>
                          <a:srgbClr val="FF0000"/>
                        </a:solidFill>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800" u="none" strike="noStrike" cap="none"/>
                        <a:t>9.1</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COEFFICIENT CALCULATIONS</a:t>
            </a:r>
            <a:endParaRPr/>
          </a:p>
        </p:txBody>
      </p:sp>
      <p:sp>
        <p:nvSpPr>
          <p:cNvPr id="217" name="Shape 217"/>
          <p:cNvSpPr txBox="1">
            <a:spLocks noGrp="1"/>
          </p:cNvSpPr>
          <p:nvPr>
            <p:ph type="body" idx="1"/>
          </p:nvPr>
        </p:nvSpPr>
        <p:spPr>
          <a:xfrm>
            <a:off x="2231136" y="2638044"/>
            <a:ext cx="7729728" cy="3101983"/>
          </a:xfrm>
          <a:prstGeom prst="rect">
            <a:avLst/>
          </a:prstGeom>
          <a:blipFill rotWithShape="1">
            <a:blip r:embed="rId3">
              <a:alphaModFix/>
            </a:blip>
            <a:stretch>
              <a:fillRect l="-708" t="-1178"/>
            </a:stretch>
          </a:blip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1800"/>
              <a:buFont typeface="Arial"/>
              <a:buChar char="•"/>
            </a:pPr>
            <a:r>
              <a:rPr lang="en-US" sz="1800" b="0" i="0" u="none" strike="noStrike" cap="none">
                <a:latin typeface="Cabin"/>
                <a:ea typeface="Cabin"/>
                <a:cs typeface="Cabin"/>
                <a:sym typeface="Cabin"/>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MODEL COMPARISON</a:t>
            </a:r>
            <a:endParaRPr/>
          </a:p>
        </p:txBody>
      </p:sp>
      <p:graphicFrame>
        <p:nvGraphicFramePr>
          <p:cNvPr id="224" name="Shape 224"/>
          <p:cNvGraphicFramePr/>
          <p:nvPr/>
        </p:nvGraphicFramePr>
        <p:xfrm>
          <a:off x="755196" y="2653912"/>
          <a:ext cx="3562350" cy="3145351"/>
        </p:xfrm>
        <a:graphic>
          <a:graphicData uri="http://schemas.openxmlformats.org/drawingml/2006/table">
            <a:tbl>
              <a:tblPr bandRow="1">
                <a:noFill/>
                <a:tableStyleId>{CED3F319-844C-4F6C-A0C7-1786D48C931F}</a:tableStyleId>
              </a:tblPr>
              <a:tblGrid>
                <a:gridCol w="1187450">
                  <a:extLst>
                    <a:ext uri="{9D8B030D-6E8A-4147-A177-3AD203B41FA5}">
                      <a16:colId xmlns:a16="http://schemas.microsoft.com/office/drawing/2014/main" val="20000"/>
                    </a:ext>
                  </a:extLst>
                </a:gridCol>
                <a:gridCol w="1187450">
                  <a:extLst>
                    <a:ext uri="{9D8B030D-6E8A-4147-A177-3AD203B41FA5}">
                      <a16:colId xmlns:a16="http://schemas.microsoft.com/office/drawing/2014/main" val="20001"/>
                    </a:ext>
                  </a:extLst>
                </a:gridCol>
                <a:gridCol w="1187450">
                  <a:extLst>
                    <a:ext uri="{9D8B030D-6E8A-4147-A177-3AD203B41FA5}">
                      <a16:colId xmlns:a16="http://schemas.microsoft.com/office/drawing/2014/main" val="20002"/>
                    </a:ext>
                  </a:extLst>
                </a:gridCol>
              </a:tblGrid>
              <a:tr h="177800">
                <a:tc>
                  <a:txBody>
                    <a:bodyPr/>
                    <a:lstStyle/>
                    <a:p>
                      <a:pPr marL="0" marR="0" lvl="0" indent="0" algn="ctr" rtl="0">
                        <a:lnSpc>
                          <a:spcPct val="150000"/>
                        </a:lnSpc>
                        <a:spcBef>
                          <a:spcPts val="0"/>
                        </a:spcBef>
                        <a:spcAft>
                          <a:spcPts val="0"/>
                        </a:spcAft>
                        <a:buNone/>
                      </a:pPr>
                      <a:r>
                        <a:rPr lang="en-US" sz="1400" b="1" u="none" strike="noStrike" cap="none"/>
                        <a:t>Predictor</a:t>
                      </a:r>
                      <a:endParaRPr sz="1400" b="1"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b="1" u="none" strike="noStrike" cap="none"/>
                        <a:t>Coefficient</a:t>
                      </a:r>
                      <a:endParaRPr sz="1400" b="1"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b="1" u="none" strike="noStrike" cap="none"/>
                        <a:t>Odds Factor</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177800">
                <a:tc>
                  <a:txBody>
                    <a:bodyPr/>
                    <a:lstStyle/>
                    <a:p>
                      <a:pPr marL="0" marR="0" lvl="0" indent="0" algn="ctr" rtl="0">
                        <a:lnSpc>
                          <a:spcPct val="150000"/>
                        </a:lnSpc>
                        <a:spcBef>
                          <a:spcPts val="0"/>
                        </a:spcBef>
                        <a:spcAft>
                          <a:spcPts val="0"/>
                        </a:spcAft>
                        <a:buNone/>
                      </a:pPr>
                      <a:r>
                        <a:rPr lang="en-US" sz="1400" u="none" strike="noStrike" cap="none"/>
                        <a:t>White*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-0.172</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0.842</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77800">
                <a:tc>
                  <a:txBody>
                    <a:bodyPr/>
                    <a:lstStyle/>
                    <a:p>
                      <a:pPr marL="0" marR="0" lvl="0" indent="0" algn="ctr" rtl="0">
                        <a:lnSpc>
                          <a:spcPct val="150000"/>
                        </a:lnSpc>
                        <a:spcBef>
                          <a:spcPts val="0"/>
                        </a:spcBef>
                        <a:spcAft>
                          <a:spcPts val="0"/>
                        </a:spcAft>
                        <a:buNone/>
                      </a:pPr>
                      <a:r>
                        <a:rPr lang="en-US" sz="1400" u="none" strike="noStrike" cap="none"/>
                        <a:t>Black*</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-0.17</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0.844</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77800">
                <a:tc>
                  <a:txBody>
                    <a:bodyPr/>
                    <a:lstStyle/>
                    <a:p>
                      <a:pPr marL="0" marR="0" lvl="0" indent="0" algn="ctr" rtl="0">
                        <a:lnSpc>
                          <a:spcPct val="150000"/>
                        </a:lnSpc>
                        <a:spcBef>
                          <a:spcPts val="0"/>
                        </a:spcBef>
                        <a:spcAft>
                          <a:spcPts val="0"/>
                        </a:spcAft>
                        <a:buNone/>
                      </a:pPr>
                      <a:r>
                        <a:rPr lang="en-US" sz="1400" u="none" strike="noStrike" cap="none"/>
                        <a:t>Asian*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-0.20</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0.819</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77800">
                <a:tc>
                  <a:txBody>
                    <a:bodyPr/>
                    <a:lstStyle/>
                    <a:p>
                      <a:pPr marL="0" marR="0" lvl="0" indent="0" algn="ctr" rtl="0">
                        <a:lnSpc>
                          <a:spcPct val="150000"/>
                        </a:lnSpc>
                        <a:spcBef>
                          <a:spcPts val="0"/>
                        </a:spcBef>
                        <a:spcAft>
                          <a:spcPts val="0"/>
                        </a:spcAft>
                        <a:buNone/>
                      </a:pPr>
                      <a:r>
                        <a:rPr lang="en-US" sz="1400" u="none" strike="noStrike" cap="none"/>
                        <a:t>Pop</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-0.046</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0.955</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177800">
                <a:tc>
                  <a:txBody>
                    <a:bodyPr/>
                    <a:lstStyle/>
                    <a:p>
                      <a:pPr marL="0" marR="0" lvl="0" indent="0" algn="ctr" rtl="0">
                        <a:lnSpc>
                          <a:spcPct val="150000"/>
                        </a:lnSpc>
                        <a:spcBef>
                          <a:spcPts val="0"/>
                        </a:spcBef>
                        <a:spcAft>
                          <a:spcPts val="0"/>
                        </a:spcAft>
                        <a:buNone/>
                      </a:pPr>
                      <a:r>
                        <a:rPr lang="en-US" sz="1400" u="none" strike="noStrike" cap="none"/>
                        <a:t>Age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-6.66</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0.0013</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177800">
                <a:tc>
                  <a:txBody>
                    <a:bodyPr/>
                    <a:lstStyle/>
                    <a:p>
                      <a:pPr marL="0" marR="0" lvl="0" indent="0" algn="ctr" rtl="0">
                        <a:lnSpc>
                          <a:spcPct val="150000"/>
                        </a:lnSpc>
                        <a:spcBef>
                          <a:spcPts val="0"/>
                        </a:spcBef>
                        <a:spcAft>
                          <a:spcPts val="0"/>
                        </a:spcAft>
                        <a:buNone/>
                      </a:pPr>
                      <a:r>
                        <a:rPr lang="en-US" sz="1400" u="none" strike="noStrike" cap="none"/>
                        <a:t>Income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0.145</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1.156</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177800">
                <a:tc>
                  <a:txBody>
                    <a:bodyPr/>
                    <a:lstStyle/>
                    <a:p>
                      <a:pPr marL="0" marR="0" lvl="0" indent="0" algn="ctr" rtl="0">
                        <a:lnSpc>
                          <a:spcPct val="150000"/>
                        </a:lnSpc>
                        <a:spcBef>
                          <a:spcPts val="0"/>
                        </a:spcBef>
                        <a:spcAft>
                          <a:spcPts val="0"/>
                        </a:spcAft>
                        <a:buNone/>
                      </a:pPr>
                      <a:r>
                        <a:rPr lang="en-US" sz="1400" u="none" strike="noStrike" cap="none"/>
                        <a:t>Smoke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0.023</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1.023</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177800">
                <a:tc>
                  <a:txBody>
                    <a:bodyPr/>
                    <a:lstStyle/>
                    <a:p>
                      <a:pPr marL="0" marR="0" lvl="0" indent="0" algn="ctr" rtl="0">
                        <a:lnSpc>
                          <a:spcPct val="150000"/>
                        </a:lnSpc>
                        <a:spcBef>
                          <a:spcPts val="0"/>
                        </a:spcBef>
                        <a:spcAft>
                          <a:spcPts val="0"/>
                        </a:spcAft>
                        <a:buNone/>
                      </a:pPr>
                      <a:r>
                        <a:rPr lang="en-US" sz="1400" u="none" strike="noStrike" cap="none"/>
                        <a:t>Insured</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0.035</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1.036</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r h="177800">
                <a:tc>
                  <a:txBody>
                    <a:bodyPr/>
                    <a:lstStyle/>
                    <a:p>
                      <a:pPr marL="0" marR="0" lvl="0" indent="0" algn="ctr" rtl="0">
                        <a:lnSpc>
                          <a:spcPct val="150000"/>
                        </a:lnSpc>
                        <a:spcBef>
                          <a:spcPts val="0"/>
                        </a:spcBef>
                        <a:spcAft>
                          <a:spcPts val="0"/>
                        </a:spcAft>
                        <a:buNone/>
                      </a:pPr>
                      <a:r>
                        <a:rPr lang="en-US" sz="1400" u="none" strike="noStrike" cap="none"/>
                        <a:t>Work</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-0.072</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0.931</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r h="177800">
                <a:tc>
                  <a:txBody>
                    <a:bodyPr/>
                    <a:lstStyle/>
                    <a:p>
                      <a:pPr marL="0" marR="0" lvl="0" indent="0" algn="ctr" rtl="0">
                        <a:lnSpc>
                          <a:spcPct val="150000"/>
                        </a:lnSpc>
                        <a:spcBef>
                          <a:spcPts val="0"/>
                        </a:spcBef>
                        <a:spcAft>
                          <a:spcPts val="0"/>
                        </a:spcAft>
                        <a:buNone/>
                      </a:pPr>
                      <a:r>
                        <a:rPr lang="en-US" sz="1400" u="none" strike="noStrike" cap="none"/>
                        <a:t>Miles</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0.409</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1.505</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10"/>
                  </a:ext>
                </a:extLst>
              </a:tr>
            </a:tbl>
          </a:graphicData>
        </a:graphic>
      </p:graphicFrame>
      <p:sp>
        <p:nvSpPr>
          <p:cNvPr id="225" name="Shape 225"/>
          <p:cNvSpPr txBox="1"/>
          <p:nvPr/>
        </p:nvSpPr>
        <p:spPr>
          <a:xfrm>
            <a:off x="755196" y="2302329"/>
            <a:ext cx="356234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bin"/>
                <a:ea typeface="Cabin"/>
                <a:cs typeface="Cabin"/>
                <a:sym typeface="Cabin"/>
              </a:rPr>
              <a:t>Quasibinomial Coefficient Estimates</a:t>
            </a:r>
            <a:endParaRPr/>
          </a:p>
        </p:txBody>
      </p:sp>
      <p:sp>
        <p:nvSpPr>
          <p:cNvPr id="226" name="Shape 226"/>
          <p:cNvSpPr txBox="1"/>
          <p:nvPr/>
        </p:nvSpPr>
        <p:spPr>
          <a:xfrm>
            <a:off x="755196" y="5755790"/>
            <a:ext cx="356234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bin"/>
                <a:ea typeface="Cabin"/>
                <a:cs typeface="Cabin"/>
                <a:sym typeface="Cabin"/>
              </a:rPr>
              <a:t>*unit change, not SD change</a:t>
            </a:r>
            <a:endParaRPr/>
          </a:p>
        </p:txBody>
      </p:sp>
      <p:graphicFrame>
        <p:nvGraphicFramePr>
          <p:cNvPr id="227" name="Shape 227"/>
          <p:cNvGraphicFramePr/>
          <p:nvPr/>
        </p:nvGraphicFramePr>
        <p:xfrm>
          <a:off x="4676096" y="2645229"/>
          <a:ext cx="3765775" cy="3154035"/>
        </p:xfrm>
        <a:graphic>
          <a:graphicData uri="http://schemas.openxmlformats.org/drawingml/2006/table">
            <a:tbl>
              <a:tblPr bandRow="1">
                <a:noFill/>
                <a:tableStyleId>{D912F342-98C8-4B32-90FF-EA9163554622}</a:tableStyleId>
              </a:tblPr>
              <a:tblGrid>
                <a:gridCol w="1047450">
                  <a:extLst>
                    <a:ext uri="{9D8B030D-6E8A-4147-A177-3AD203B41FA5}">
                      <a16:colId xmlns:a16="http://schemas.microsoft.com/office/drawing/2014/main" val="20000"/>
                    </a:ext>
                  </a:extLst>
                </a:gridCol>
                <a:gridCol w="1047450">
                  <a:extLst>
                    <a:ext uri="{9D8B030D-6E8A-4147-A177-3AD203B41FA5}">
                      <a16:colId xmlns:a16="http://schemas.microsoft.com/office/drawing/2014/main" val="20001"/>
                    </a:ext>
                  </a:extLst>
                </a:gridCol>
                <a:gridCol w="1670875">
                  <a:extLst>
                    <a:ext uri="{9D8B030D-6E8A-4147-A177-3AD203B41FA5}">
                      <a16:colId xmlns:a16="http://schemas.microsoft.com/office/drawing/2014/main" val="20002"/>
                    </a:ext>
                  </a:extLst>
                </a:gridCol>
              </a:tblGrid>
              <a:tr h="294625">
                <a:tc>
                  <a:txBody>
                    <a:bodyPr/>
                    <a:lstStyle/>
                    <a:p>
                      <a:pPr marL="0" marR="0" lvl="0" indent="0" algn="ctr" rtl="0">
                        <a:lnSpc>
                          <a:spcPct val="150000"/>
                        </a:lnSpc>
                        <a:spcBef>
                          <a:spcPts val="0"/>
                        </a:spcBef>
                        <a:spcAft>
                          <a:spcPts val="0"/>
                        </a:spcAft>
                        <a:buNone/>
                      </a:pPr>
                      <a:r>
                        <a:rPr lang="en-US" sz="1400" b="1" u="none" strike="noStrike" cap="none"/>
                        <a:t>Predictor</a:t>
                      </a:r>
                      <a:endParaRPr sz="1400" b="1"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b="1" u="none" strike="noStrike" cap="none"/>
                        <a:t>Coefficient</a:t>
                      </a:r>
                      <a:endParaRPr sz="1400" b="1"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b="1" u="none" strike="noStrike" cap="none"/>
                        <a:t>Incidence Rate ∆</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281600">
                <a:tc>
                  <a:txBody>
                    <a:bodyPr/>
                    <a:lstStyle/>
                    <a:p>
                      <a:pPr marL="0" marR="0" lvl="0" indent="0" algn="ctr" rtl="0">
                        <a:lnSpc>
                          <a:spcPct val="150000"/>
                        </a:lnSpc>
                        <a:spcBef>
                          <a:spcPts val="0"/>
                        </a:spcBef>
                        <a:spcAft>
                          <a:spcPts val="0"/>
                        </a:spcAft>
                        <a:buNone/>
                      </a:pPr>
                      <a:r>
                        <a:rPr lang="en-US" sz="1400" u="none" strike="noStrike" cap="none"/>
                        <a:t>White*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-0.12</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0.887</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281600">
                <a:tc>
                  <a:txBody>
                    <a:bodyPr/>
                    <a:lstStyle/>
                    <a:p>
                      <a:pPr marL="0" marR="0" lvl="0" indent="0" algn="ctr" rtl="0">
                        <a:lnSpc>
                          <a:spcPct val="150000"/>
                        </a:lnSpc>
                        <a:spcBef>
                          <a:spcPts val="0"/>
                        </a:spcBef>
                        <a:spcAft>
                          <a:spcPts val="0"/>
                        </a:spcAft>
                        <a:buNone/>
                      </a:pPr>
                      <a:r>
                        <a:rPr lang="en-US" sz="1400" u="none" strike="noStrike" cap="none"/>
                        <a:t>Black*</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0.00113</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1.001</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281600">
                <a:tc>
                  <a:txBody>
                    <a:bodyPr/>
                    <a:lstStyle/>
                    <a:p>
                      <a:pPr marL="0" marR="0" lvl="0" indent="0" algn="ctr" rtl="0">
                        <a:lnSpc>
                          <a:spcPct val="150000"/>
                        </a:lnSpc>
                        <a:spcBef>
                          <a:spcPts val="0"/>
                        </a:spcBef>
                        <a:spcAft>
                          <a:spcPts val="0"/>
                        </a:spcAft>
                        <a:buNone/>
                      </a:pPr>
                      <a:r>
                        <a:rPr lang="en-US" sz="1400" u="none" strike="noStrike" cap="none"/>
                        <a:t>Asian*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0.0019</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1.002</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281600">
                <a:tc>
                  <a:txBody>
                    <a:bodyPr/>
                    <a:lstStyle/>
                    <a:p>
                      <a:pPr marL="0" marR="0" lvl="0" indent="0" algn="ctr" rtl="0">
                        <a:lnSpc>
                          <a:spcPct val="150000"/>
                        </a:lnSpc>
                        <a:spcBef>
                          <a:spcPts val="0"/>
                        </a:spcBef>
                        <a:spcAft>
                          <a:spcPts val="0"/>
                        </a:spcAft>
                        <a:buNone/>
                      </a:pPr>
                      <a:r>
                        <a:rPr lang="en-US" sz="1400" u="none" strike="noStrike" cap="none"/>
                        <a:t>Pop</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4.284</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72.53</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281600">
                <a:tc>
                  <a:txBody>
                    <a:bodyPr/>
                    <a:lstStyle/>
                    <a:p>
                      <a:pPr marL="0" marR="0" lvl="0" indent="0" algn="ctr" rtl="0">
                        <a:lnSpc>
                          <a:spcPct val="150000"/>
                        </a:lnSpc>
                        <a:spcBef>
                          <a:spcPts val="0"/>
                        </a:spcBef>
                        <a:spcAft>
                          <a:spcPts val="0"/>
                        </a:spcAft>
                        <a:buNone/>
                      </a:pPr>
                      <a:r>
                        <a:rPr lang="en-US" sz="1400" u="none" strike="noStrike" cap="none"/>
                        <a:t>Age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0.283</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1.327</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281600">
                <a:tc>
                  <a:txBody>
                    <a:bodyPr/>
                    <a:lstStyle/>
                    <a:p>
                      <a:pPr marL="0" marR="0" lvl="0" indent="0" algn="ctr" rtl="0">
                        <a:lnSpc>
                          <a:spcPct val="150000"/>
                        </a:lnSpc>
                        <a:spcBef>
                          <a:spcPts val="0"/>
                        </a:spcBef>
                        <a:spcAft>
                          <a:spcPts val="0"/>
                        </a:spcAft>
                        <a:buNone/>
                      </a:pPr>
                      <a:r>
                        <a:rPr lang="en-US" sz="1400" u="none" strike="noStrike" cap="none"/>
                        <a:t>Income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0.149</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1.161</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281600">
                <a:tc>
                  <a:txBody>
                    <a:bodyPr/>
                    <a:lstStyle/>
                    <a:p>
                      <a:pPr marL="0" marR="0" lvl="0" indent="0" algn="ctr" rtl="0">
                        <a:lnSpc>
                          <a:spcPct val="150000"/>
                        </a:lnSpc>
                        <a:spcBef>
                          <a:spcPts val="0"/>
                        </a:spcBef>
                        <a:spcAft>
                          <a:spcPts val="0"/>
                        </a:spcAft>
                        <a:buNone/>
                      </a:pPr>
                      <a:r>
                        <a:rPr lang="en-US" sz="1400" u="none" strike="noStrike" cap="none"/>
                        <a:t>Smoke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N/A</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N/A</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281600">
                <a:tc>
                  <a:txBody>
                    <a:bodyPr/>
                    <a:lstStyle/>
                    <a:p>
                      <a:pPr marL="0" marR="0" lvl="0" indent="0" algn="ctr" rtl="0">
                        <a:lnSpc>
                          <a:spcPct val="150000"/>
                        </a:lnSpc>
                        <a:spcBef>
                          <a:spcPts val="0"/>
                        </a:spcBef>
                        <a:spcAft>
                          <a:spcPts val="0"/>
                        </a:spcAft>
                        <a:buNone/>
                      </a:pPr>
                      <a:r>
                        <a:rPr lang="en-US" sz="1400" u="none" strike="noStrike" cap="none"/>
                        <a:t>Insured</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-1.846</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0.158</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r h="281600">
                <a:tc>
                  <a:txBody>
                    <a:bodyPr/>
                    <a:lstStyle/>
                    <a:p>
                      <a:pPr marL="0" marR="0" lvl="0" indent="0" algn="ctr" rtl="0">
                        <a:lnSpc>
                          <a:spcPct val="150000"/>
                        </a:lnSpc>
                        <a:spcBef>
                          <a:spcPts val="0"/>
                        </a:spcBef>
                        <a:spcAft>
                          <a:spcPts val="0"/>
                        </a:spcAft>
                        <a:buNone/>
                      </a:pPr>
                      <a:r>
                        <a:rPr lang="en-US" sz="1400" u="none" strike="noStrike" cap="none"/>
                        <a:t>Work</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-0.01</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0.990</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r h="262650">
                <a:tc>
                  <a:txBody>
                    <a:bodyPr/>
                    <a:lstStyle/>
                    <a:p>
                      <a:pPr marL="0" marR="0" lvl="0" indent="0" algn="ctr" rtl="0">
                        <a:lnSpc>
                          <a:spcPct val="150000"/>
                        </a:lnSpc>
                        <a:spcBef>
                          <a:spcPts val="0"/>
                        </a:spcBef>
                        <a:spcAft>
                          <a:spcPts val="0"/>
                        </a:spcAft>
                        <a:buNone/>
                      </a:pPr>
                      <a:r>
                        <a:rPr lang="en-US" sz="1400" u="none" strike="noStrike" cap="none"/>
                        <a:t>Miles</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N/A</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N/A</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10"/>
                  </a:ext>
                </a:extLst>
              </a:tr>
            </a:tbl>
          </a:graphicData>
        </a:graphic>
      </p:graphicFrame>
      <p:sp>
        <p:nvSpPr>
          <p:cNvPr id="228" name="Shape 228"/>
          <p:cNvSpPr txBox="1"/>
          <p:nvPr/>
        </p:nvSpPr>
        <p:spPr>
          <a:xfrm>
            <a:off x="4676095" y="2302329"/>
            <a:ext cx="356234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bin"/>
                <a:ea typeface="Cabin"/>
                <a:cs typeface="Cabin"/>
                <a:sym typeface="Cabin"/>
              </a:rPr>
              <a:t>Quasipoisson Coefficient Estimates</a:t>
            </a:r>
            <a:endParaRPr/>
          </a:p>
        </p:txBody>
      </p:sp>
      <p:graphicFrame>
        <p:nvGraphicFramePr>
          <p:cNvPr id="229" name="Shape 229"/>
          <p:cNvGraphicFramePr/>
          <p:nvPr/>
        </p:nvGraphicFramePr>
        <p:xfrm>
          <a:off x="8800422" y="2624636"/>
          <a:ext cx="2515300" cy="3174600"/>
        </p:xfrm>
        <a:graphic>
          <a:graphicData uri="http://schemas.openxmlformats.org/drawingml/2006/table">
            <a:tbl>
              <a:tblPr bandRow="1">
                <a:noFill/>
                <a:tableStyleId>{D912F342-98C8-4B32-90FF-EA9163554622}</a:tableStyleId>
              </a:tblPr>
              <a:tblGrid>
                <a:gridCol w="1257650">
                  <a:extLst>
                    <a:ext uri="{9D8B030D-6E8A-4147-A177-3AD203B41FA5}">
                      <a16:colId xmlns:a16="http://schemas.microsoft.com/office/drawing/2014/main" val="20000"/>
                    </a:ext>
                  </a:extLst>
                </a:gridCol>
                <a:gridCol w="1257650">
                  <a:extLst>
                    <a:ext uri="{9D8B030D-6E8A-4147-A177-3AD203B41FA5}">
                      <a16:colId xmlns:a16="http://schemas.microsoft.com/office/drawing/2014/main" val="20001"/>
                    </a:ext>
                  </a:extLst>
                </a:gridCol>
              </a:tblGrid>
              <a:tr h="288600">
                <a:tc>
                  <a:txBody>
                    <a:bodyPr/>
                    <a:lstStyle/>
                    <a:p>
                      <a:pPr marL="0" marR="0" lvl="0" indent="0" algn="ctr" rtl="0">
                        <a:lnSpc>
                          <a:spcPct val="150000"/>
                        </a:lnSpc>
                        <a:spcBef>
                          <a:spcPts val="0"/>
                        </a:spcBef>
                        <a:spcAft>
                          <a:spcPts val="0"/>
                        </a:spcAft>
                        <a:buNone/>
                      </a:pPr>
                      <a:r>
                        <a:rPr lang="en-US" sz="1400" b="1" u="none" strike="noStrike" cap="none"/>
                        <a:t>Predictor</a:t>
                      </a:r>
                      <a:endParaRPr sz="1400" b="1"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b="1" u="none" strike="noStrike" cap="none"/>
                        <a:t>Coefficient</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288600">
                <a:tc>
                  <a:txBody>
                    <a:bodyPr/>
                    <a:lstStyle/>
                    <a:p>
                      <a:pPr marL="0" marR="0" lvl="0" indent="0" algn="ctr" rtl="0">
                        <a:lnSpc>
                          <a:spcPct val="150000"/>
                        </a:lnSpc>
                        <a:spcBef>
                          <a:spcPts val="0"/>
                        </a:spcBef>
                        <a:spcAft>
                          <a:spcPts val="0"/>
                        </a:spcAft>
                        <a:buNone/>
                      </a:pPr>
                      <a:r>
                        <a:rPr lang="en-US" sz="1400" u="none" strike="noStrike" cap="none"/>
                        <a:t>White*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N/A</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288600">
                <a:tc>
                  <a:txBody>
                    <a:bodyPr/>
                    <a:lstStyle/>
                    <a:p>
                      <a:pPr marL="0" marR="0" lvl="0" indent="0" algn="ctr" rtl="0">
                        <a:lnSpc>
                          <a:spcPct val="150000"/>
                        </a:lnSpc>
                        <a:spcBef>
                          <a:spcPts val="0"/>
                        </a:spcBef>
                        <a:spcAft>
                          <a:spcPts val="0"/>
                        </a:spcAft>
                        <a:buNone/>
                      </a:pPr>
                      <a:r>
                        <a:rPr lang="en-US" sz="1400" u="none" strike="noStrike" cap="none"/>
                        <a:t>Black*</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0.000016</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288600">
                <a:tc>
                  <a:txBody>
                    <a:bodyPr/>
                    <a:lstStyle/>
                    <a:p>
                      <a:pPr marL="0" marR="0" lvl="0" indent="0" algn="ctr" rtl="0">
                        <a:lnSpc>
                          <a:spcPct val="150000"/>
                        </a:lnSpc>
                        <a:spcBef>
                          <a:spcPts val="0"/>
                        </a:spcBef>
                        <a:spcAft>
                          <a:spcPts val="0"/>
                        </a:spcAft>
                        <a:buNone/>
                      </a:pPr>
                      <a:r>
                        <a:rPr lang="en-US" sz="1400" u="none" strike="noStrike" cap="none"/>
                        <a:t>Asian*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N/A</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288600">
                <a:tc>
                  <a:txBody>
                    <a:bodyPr/>
                    <a:lstStyle/>
                    <a:p>
                      <a:pPr marL="0" marR="0" lvl="0" indent="0" algn="ctr" rtl="0">
                        <a:lnSpc>
                          <a:spcPct val="150000"/>
                        </a:lnSpc>
                        <a:spcBef>
                          <a:spcPts val="0"/>
                        </a:spcBef>
                        <a:spcAft>
                          <a:spcPts val="0"/>
                        </a:spcAft>
                        <a:buNone/>
                      </a:pPr>
                      <a:r>
                        <a:rPr lang="en-US" sz="1400" u="none" strike="noStrike" cap="none"/>
                        <a:t>Pop</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N/A</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288600">
                <a:tc>
                  <a:txBody>
                    <a:bodyPr/>
                    <a:lstStyle/>
                    <a:p>
                      <a:pPr marL="0" marR="0" lvl="0" indent="0" algn="ctr" rtl="0">
                        <a:lnSpc>
                          <a:spcPct val="150000"/>
                        </a:lnSpc>
                        <a:spcBef>
                          <a:spcPts val="0"/>
                        </a:spcBef>
                        <a:spcAft>
                          <a:spcPts val="0"/>
                        </a:spcAft>
                        <a:buNone/>
                      </a:pPr>
                      <a:r>
                        <a:rPr lang="en-US" sz="1400" u="none" strike="noStrike" cap="none"/>
                        <a:t>Age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0.0014</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288600">
                <a:tc>
                  <a:txBody>
                    <a:bodyPr/>
                    <a:lstStyle/>
                    <a:p>
                      <a:pPr marL="0" marR="0" lvl="0" indent="0" algn="ctr" rtl="0">
                        <a:lnSpc>
                          <a:spcPct val="150000"/>
                        </a:lnSpc>
                        <a:spcBef>
                          <a:spcPts val="0"/>
                        </a:spcBef>
                        <a:spcAft>
                          <a:spcPts val="0"/>
                        </a:spcAft>
                        <a:buNone/>
                      </a:pPr>
                      <a:r>
                        <a:rPr lang="en-US" sz="1400" u="none" strike="noStrike" cap="none"/>
                        <a:t>Income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0.00064</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288600">
                <a:tc>
                  <a:txBody>
                    <a:bodyPr/>
                    <a:lstStyle/>
                    <a:p>
                      <a:pPr marL="0" marR="0" lvl="0" indent="0" algn="ctr" rtl="0">
                        <a:lnSpc>
                          <a:spcPct val="150000"/>
                        </a:lnSpc>
                        <a:spcBef>
                          <a:spcPts val="0"/>
                        </a:spcBef>
                        <a:spcAft>
                          <a:spcPts val="0"/>
                        </a:spcAft>
                        <a:buNone/>
                      </a:pPr>
                      <a:r>
                        <a:rPr lang="en-US" sz="1400" u="none" strike="noStrike" cap="none"/>
                        <a:t>Smoke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0.00015</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288600">
                <a:tc>
                  <a:txBody>
                    <a:bodyPr/>
                    <a:lstStyle/>
                    <a:p>
                      <a:pPr marL="0" marR="0" lvl="0" indent="0" algn="ctr" rtl="0">
                        <a:lnSpc>
                          <a:spcPct val="150000"/>
                        </a:lnSpc>
                        <a:spcBef>
                          <a:spcPts val="0"/>
                        </a:spcBef>
                        <a:spcAft>
                          <a:spcPts val="0"/>
                        </a:spcAft>
                        <a:buNone/>
                      </a:pPr>
                      <a:r>
                        <a:rPr lang="en-US" sz="1400" u="none" strike="noStrike" cap="none"/>
                        <a:t>Insured</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0.00031</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r h="288600">
                <a:tc>
                  <a:txBody>
                    <a:bodyPr/>
                    <a:lstStyle/>
                    <a:p>
                      <a:pPr marL="0" marR="0" lvl="0" indent="0" algn="ctr" rtl="0">
                        <a:lnSpc>
                          <a:spcPct val="150000"/>
                        </a:lnSpc>
                        <a:spcBef>
                          <a:spcPts val="0"/>
                        </a:spcBef>
                        <a:spcAft>
                          <a:spcPts val="0"/>
                        </a:spcAft>
                        <a:buNone/>
                      </a:pPr>
                      <a:r>
                        <a:rPr lang="en-US" sz="1400" u="none" strike="noStrike" cap="none"/>
                        <a:t>Work</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-0.00041</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r h="288600">
                <a:tc>
                  <a:txBody>
                    <a:bodyPr/>
                    <a:lstStyle/>
                    <a:p>
                      <a:pPr marL="0" marR="0" lvl="0" indent="0" algn="ctr" rtl="0">
                        <a:lnSpc>
                          <a:spcPct val="150000"/>
                        </a:lnSpc>
                        <a:spcBef>
                          <a:spcPts val="0"/>
                        </a:spcBef>
                        <a:spcAft>
                          <a:spcPts val="0"/>
                        </a:spcAft>
                        <a:buNone/>
                      </a:pPr>
                      <a:r>
                        <a:rPr lang="en-US" sz="1400" u="none" strike="noStrike" cap="none"/>
                        <a:t>Miles</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t>N/A</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10"/>
                  </a:ext>
                </a:extLst>
              </a:tr>
            </a:tbl>
          </a:graphicData>
        </a:graphic>
      </p:graphicFrame>
      <p:sp>
        <p:nvSpPr>
          <p:cNvPr id="230" name="Shape 230"/>
          <p:cNvSpPr txBox="1"/>
          <p:nvPr/>
        </p:nvSpPr>
        <p:spPr>
          <a:xfrm>
            <a:off x="8698708" y="2302329"/>
            <a:ext cx="271870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bin"/>
                <a:ea typeface="Cabin"/>
                <a:cs typeface="Cabin"/>
                <a:sym typeface="Cabin"/>
              </a:rPr>
              <a:t>Rate Coefficient Estimates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MODEL COMPARISON</a:t>
            </a:r>
            <a:endParaRPr/>
          </a:p>
        </p:txBody>
      </p:sp>
      <p:sp>
        <p:nvSpPr>
          <p:cNvPr id="237" name="Shape 237"/>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2000"/>
              <a:buFont typeface="Arial"/>
              <a:buChar char="•"/>
            </a:pPr>
            <a:r>
              <a:rPr lang="en-US" sz="2000" b="0" i="0" u="none" strike="noStrike" cap="none">
                <a:solidFill>
                  <a:srgbClr val="262626"/>
                </a:solidFill>
                <a:latin typeface="Cabin"/>
                <a:ea typeface="Cabin"/>
                <a:cs typeface="Cabin"/>
                <a:sym typeface="Cabin"/>
              </a:rPr>
              <a:t>Racial Predictors:</a:t>
            </a:r>
            <a:endParaRPr/>
          </a:p>
          <a:p>
            <a:pPr marL="457200" marR="0" lvl="1"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Asian in QB, White in QP, &amp; Black in Rate</a:t>
            </a:r>
            <a:endParaRPr/>
          </a:p>
          <a:p>
            <a:pPr marL="228600" marR="0" lvl="0" indent="-228600" algn="l" rtl="0">
              <a:lnSpc>
                <a:spcPct val="100000"/>
              </a:lnSpc>
              <a:spcBef>
                <a:spcPts val="1000"/>
              </a:spcBef>
              <a:spcAft>
                <a:spcPts val="0"/>
              </a:spcAft>
              <a:buClr>
                <a:schemeClr val="accent2"/>
              </a:buClr>
              <a:buSzPts val="2000"/>
              <a:buFont typeface="Arial"/>
              <a:buChar char="•"/>
            </a:pPr>
            <a:r>
              <a:rPr lang="en-US" sz="2000" b="0" i="0" u="none" strike="noStrike" cap="none">
                <a:solidFill>
                  <a:srgbClr val="262626"/>
                </a:solidFill>
                <a:latin typeface="Cabin"/>
                <a:ea typeface="Cabin"/>
                <a:cs typeface="Cabin"/>
                <a:sym typeface="Cabin"/>
              </a:rPr>
              <a:t>Other Predictors:</a:t>
            </a:r>
            <a:endParaRPr/>
          </a:p>
          <a:p>
            <a:pPr marL="457200" marR="0" lvl="1"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Age in QB &amp; Rate, Pop in QP</a:t>
            </a:r>
            <a:endParaRPr/>
          </a:p>
          <a:p>
            <a:pPr marL="228600" marR="0" lvl="0" indent="-114300" algn="l" rtl="0">
              <a:lnSpc>
                <a:spcPct val="100000"/>
              </a:lnSpc>
              <a:spcBef>
                <a:spcPts val="1000"/>
              </a:spcBef>
              <a:spcAft>
                <a:spcPts val="0"/>
              </a:spcAft>
              <a:buClr>
                <a:schemeClr val="accent2"/>
              </a:buClr>
              <a:buSzPts val="1800"/>
              <a:buFont typeface="Arial"/>
              <a:buNone/>
            </a:pPr>
            <a:endParaRPr sz="1800" b="0" i="0" u="none" strike="noStrike" cap="none">
              <a:solidFill>
                <a:srgbClr val="262626"/>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MODEL SELECTION</a:t>
            </a:r>
            <a:endParaRPr/>
          </a:p>
        </p:txBody>
      </p:sp>
      <p:sp>
        <p:nvSpPr>
          <p:cNvPr id="244" name="Shape 24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800"/>
              <a:buFont typeface="Arial"/>
              <a:buNone/>
            </a:pPr>
            <a:r>
              <a:rPr lang="en-US" sz="1800" b="0" i="0" u="none" strike="noStrike" cap="none">
                <a:solidFill>
                  <a:srgbClr val="262626"/>
                </a:solidFill>
                <a:latin typeface="Cabin"/>
                <a:ea typeface="Cabin"/>
                <a:cs typeface="Cabin"/>
                <a:sym typeface="Cabin"/>
              </a:rPr>
              <a:t>DIFFICULTIES:</a:t>
            </a:r>
            <a:endParaRPr/>
          </a:p>
          <a:p>
            <a:pPr marL="228600" marR="0" lvl="0"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Actuals v Fitted</a:t>
            </a:r>
            <a:endParaRPr/>
          </a:p>
          <a:p>
            <a:pPr marL="228600" marR="0" lvl="0"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Null &amp; Residual Deviance</a:t>
            </a:r>
            <a:endParaRPr/>
          </a:p>
          <a:p>
            <a:pPr marL="228600" marR="0" lvl="0"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Non-nested</a:t>
            </a:r>
            <a:endParaRPr/>
          </a:p>
          <a:p>
            <a:pPr marL="228600" marR="0" lvl="0" indent="-114300" algn="l" rtl="0">
              <a:lnSpc>
                <a:spcPct val="100000"/>
              </a:lnSpc>
              <a:spcBef>
                <a:spcPts val="1000"/>
              </a:spcBef>
              <a:spcAft>
                <a:spcPts val="0"/>
              </a:spcAft>
              <a:buClr>
                <a:schemeClr val="accent2"/>
              </a:buClr>
              <a:buSzPts val="1800"/>
              <a:buFont typeface="Arial"/>
              <a:buNone/>
            </a:pPr>
            <a:endParaRPr sz="1800" b="0" i="0" u="none" strike="noStrike" cap="none">
              <a:solidFill>
                <a:srgbClr val="262626"/>
              </a:solidFill>
              <a:latin typeface="Cabin"/>
              <a:ea typeface="Cabin"/>
              <a:cs typeface="Cabin"/>
              <a:sym typeface="Cabin"/>
            </a:endParaRPr>
          </a:p>
          <a:p>
            <a:pPr marL="0" marR="0" lvl="0" indent="0" algn="l" rtl="0">
              <a:lnSpc>
                <a:spcPct val="100000"/>
              </a:lnSpc>
              <a:spcBef>
                <a:spcPts val="1000"/>
              </a:spcBef>
              <a:spcAft>
                <a:spcPts val="0"/>
              </a:spcAft>
              <a:buClr>
                <a:schemeClr val="accent2"/>
              </a:buClr>
              <a:buSzPts val="1800"/>
              <a:buFont typeface="Arial"/>
              <a:buNone/>
            </a:pPr>
            <a:r>
              <a:rPr lang="en-US" sz="1800" b="0" i="0" u="none" strike="noStrike" cap="none">
                <a:solidFill>
                  <a:srgbClr val="262626"/>
                </a:solidFill>
                <a:latin typeface="Cabin"/>
                <a:ea typeface="Cabin"/>
                <a:cs typeface="Cabin"/>
                <a:sym typeface="Cabin"/>
              </a:rPr>
              <a:t>DECISION:</a:t>
            </a:r>
            <a:endParaRPr/>
          </a:p>
          <a:p>
            <a:pPr marL="228600" marR="0" lvl="0"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Linear Model of Rate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DATA COLLECTION</a:t>
            </a:r>
            <a:endParaRPr/>
          </a:p>
        </p:txBody>
      </p:sp>
      <p:sp>
        <p:nvSpPr>
          <p:cNvPr id="109" name="Shape 109"/>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2"/>
              </a:buClr>
              <a:buSzPts val="2000"/>
              <a:buFont typeface="Arial"/>
              <a:buChar char="•"/>
            </a:pPr>
            <a:r>
              <a:rPr lang="en-US" sz="2000" b="0" i="0" u="none" strike="noStrike" cap="none">
                <a:solidFill>
                  <a:srgbClr val="262626"/>
                </a:solidFill>
                <a:latin typeface="Cabin"/>
                <a:ea typeface="Cabin"/>
                <a:cs typeface="Cabin"/>
                <a:sym typeface="Cabin"/>
              </a:rPr>
              <a:t>IL Department of Health (IDH) – incidence &amp; zip codes (2010-14)</a:t>
            </a:r>
            <a:endParaRPr/>
          </a:p>
          <a:p>
            <a:pPr marL="228600" marR="0" lvl="0" indent="-228600" algn="l" rtl="0">
              <a:lnSpc>
                <a:spcPct val="90000"/>
              </a:lnSpc>
              <a:spcBef>
                <a:spcPts val="1000"/>
              </a:spcBef>
              <a:spcAft>
                <a:spcPts val="0"/>
              </a:spcAft>
              <a:buClr>
                <a:schemeClr val="accent2"/>
              </a:buClr>
              <a:buSzPts val="2000"/>
              <a:buFont typeface="Arial"/>
              <a:buChar char="•"/>
            </a:pPr>
            <a:r>
              <a:rPr lang="en-US" sz="2000" b="0" i="0" u="none" strike="noStrike" cap="none">
                <a:solidFill>
                  <a:srgbClr val="262626"/>
                </a:solidFill>
                <a:latin typeface="Cabin"/>
                <a:ea typeface="Cabin"/>
                <a:cs typeface="Cabin"/>
                <a:sym typeface="Cabin"/>
              </a:rPr>
              <a:t>Manual via Google – mileage</a:t>
            </a:r>
            <a:endParaRPr/>
          </a:p>
          <a:p>
            <a:pPr marL="228600" marR="0" lvl="0" indent="-228600" algn="l" rtl="0">
              <a:lnSpc>
                <a:spcPct val="90000"/>
              </a:lnSpc>
              <a:spcBef>
                <a:spcPts val="1000"/>
              </a:spcBef>
              <a:spcAft>
                <a:spcPts val="0"/>
              </a:spcAft>
              <a:buClr>
                <a:schemeClr val="accent2"/>
              </a:buClr>
              <a:buSzPts val="2000"/>
              <a:buFont typeface="Arial"/>
              <a:buChar char="•"/>
            </a:pPr>
            <a:r>
              <a:rPr lang="en-US" sz="2000" b="0" i="0" u="none" strike="noStrike" cap="none">
                <a:solidFill>
                  <a:srgbClr val="262626"/>
                </a:solidFill>
                <a:latin typeface="Cabin"/>
                <a:ea typeface="Cabin"/>
                <a:cs typeface="Cabin"/>
                <a:sym typeface="Cabin"/>
              </a:rPr>
              <a:t>US Census Bureau (USCB)</a:t>
            </a:r>
            <a:endParaRPr/>
          </a:p>
          <a:p>
            <a:pPr marL="457200" marR="0" lvl="1" indent="-228600" algn="l" rtl="0">
              <a:lnSpc>
                <a:spcPct val="9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American Community Survey (ACS) Demographic &amp; Housing Estimates (2012-16) – racial predictors &amp; age</a:t>
            </a:r>
            <a:endParaRPr/>
          </a:p>
          <a:p>
            <a:pPr marL="457200" marR="0" lvl="1" indent="-228600" algn="l" rtl="0">
              <a:lnSpc>
                <a:spcPct val="9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ACS Economic Characteristics – income, insurance, etc</a:t>
            </a:r>
            <a:endParaRPr sz="1800" b="0" i="0" u="none" strike="noStrike" cap="none">
              <a:solidFill>
                <a:srgbClr val="262626"/>
              </a:solidFill>
              <a:latin typeface="Cabin"/>
              <a:ea typeface="Cabin"/>
              <a:cs typeface="Cabin"/>
              <a:sym typeface="Cabin"/>
            </a:endParaRPr>
          </a:p>
          <a:p>
            <a:pPr marL="457200" marR="0" lvl="1" indent="-114300" algn="l" rtl="0">
              <a:lnSpc>
                <a:spcPct val="90000"/>
              </a:lnSpc>
              <a:spcBef>
                <a:spcPts val="1000"/>
              </a:spcBef>
              <a:spcAft>
                <a:spcPts val="0"/>
              </a:spcAft>
              <a:buClr>
                <a:schemeClr val="accent2"/>
              </a:buClr>
              <a:buSzPts val="1800"/>
              <a:buFont typeface="Arial"/>
              <a:buNone/>
            </a:pPr>
            <a:endParaRPr sz="1800" b="0" i="0" u="none" strike="noStrike" cap="none">
              <a:solidFill>
                <a:srgbClr val="262626"/>
              </a:solidFill>
              <a:latin typeface="Cabin"/>
              <a:ea typeface="Cabin"/>
              <a:cs typeface="Cabin"/>
              <a:sym typeface="Cabin"/>
            </a:endParaRPr>
          </a:p>
          <a:p>
            <a:pPr marL="228600" marR="0" lvl="1" indent="0" algn="ctr" rtl="0">
              <a:lnSpc>
                <a:spcPct val="90000"/>
              </a:lnSpc>
              <a:spcBef>
                <a:spcPts val="1000"/>
              </a:spcBef>
              <a:spcAft>
                <a:spcPts val="0"/>
              </a:spcAft>
              <a:buClr>
                <a:schemeClr val="accent2"/>
              </a:buClr>
              <a:buSzPts val="1800"/>
              <a:buFont typeface="Arial"/>
              <a:buNone/>
            </a:pPr>
            <a:r>
              <a:rPr lang="en-US" sz="1800" b="1" i="0" u="none" strike="noStrike" cap="none">
                <a:solidFill>
                  <a:srgbClr val="262626"/>
                </a:solidFill>
                <a:latin typeface="Cabin"/>
                <a:ea typeface="Cabin"/>
                <a:cs typeface="Cabin"/>
                <a:sym typeface="Cabin"/>
              </a:rPr>
              <a:t>Total:</a:t>
            </a:r>
            <a:r>
              <a:rPr lang="en-US" sz="1800" b="0" i="0" u="none" strike="noStrike" cap="none">
                <a:solidFill>
                  <a:srgbClr val="262626"/>
                </a:solidFill>
                <a:latin typeface="Cabin"/>
                <a:ea typeface="Cabin"/>
                <a:cs typeface="Cabin"/>
                <a:sym typeface="Cabin"/>
              </a:rPr>
              <a:t> 218 zip codes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LITERATURE REVIEW</a:t>
            </a:r>
            <a:endParaRPr/>
          </a:p>
        </p:txBody>
      </p:sp>
      <p:sp>
        <p:nvSpPr>
          <p:cNvPr id="251" name="Shape 25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800"/>
              <a:buFont typeface="Arial"/>
              <a:buNone/>
            </a:pPr>
            <a:r>
              <a:rPr lang="en-US" sz="1800" b="0" i="0" u="none" strike="noStrike" cap="none">
                <a:solidFill>
                  <a:srgbClr val="262626"/>
                </a:solidFill>
                <a:latin typeface="Cabin"/>
                <a:ea typeface="Cabin"/>
                <a:cs typeface="Cabin"/>
                <a:sym typeface="Cabin"/>
              </a:rPr>
              <a:t>SUPPORT:</a:t>
            </a:r>
            <a:endParaRPr/>
          </a:p>
          <a:p>
            <a:pPr marL="228600" marR="0" lvl="0"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Percentage Black</a:t>
            </a:r>
            <a:endParaRPr/>
          </a:p>
          <a:p>
            <a:pPr marL="228600" marR="0" lvl="0"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Percentage Smokers</a:t>
            </a:r>
            <a:endParaRPr/>
          </a:p>
          <a:p>
            <a:pPr marL="228600" marR="0" lvl="0" indent="-114300" algn="l" rtl="0">
              <a:lnSpc>
                <a:spcPct val="100000"/>
              </a:lnSpc>
              <a:spcBef>
                <a:spcPts val="1000"/>
              </a:spcBef>
              <a:spcAft>
                <a:spcPts val="0"/>
              </a:spcAft>
              <a:buClr>
                <a:schemeClr val="accent2"/>
              </a:buClr>
              <a:buSzPts val="1800"/>
              <a:buFont typeface="Arial"/>
              <a:buNone/>
            </a:pPr>
            <a:endParaRPr sz="1800" b="0" i="0" u="none" strike="noStrike" cap="none">
              <a:solidFill>
                <a:srgbClr val="262626"/>
              </a:solidFill>
              <a:latin typeface="Cabin"/>
              <a:ea typeface="Cabin"/>
              <a:cs typeface="Cabin"/>
              <a:sym typeface="Cabin"/>
            </a:endParaRPr>
          </a:p>
          <a:p>
            <a:pPr marL="0" marR="0" lvl="0" indent="0" algn="l" rtl="0">
              <a:lnSpc>
                <a:spcPct val="100000"/>
              </a:lnSpc>
              <a:spcBef>
                <a:spcPts val="1000"/>
              </a:spcBef>
              <a:spcAft>
                <a:spcPts val="0"/>
              </a:spcAft>
              <a:buClr>
                <a:schemeClr val="accent2"/>
              </a:buClr>
              <a:buSzPts val="1800"/>
              <a:buFont typeface="Arial"/>
              <a:buNone/>
            </a:pPr>
            <a:r>
              <a:rPr lang="en-US" sz="1800" b="0" i="0" u="none" strike="noStrike" cap="none">
                <a:solidFill>
                  <a:srgbClr val="262626"/>
                </a:solidFill>
                <a:latin typeface="Cabin"/>
                <a:ea typeface="Cabin"/>
                <a:cs typeface="Cabin"/>
                <a:sym typeface="Cabin"/>
              </a:rPr>
              <a:t>CONTRAST:</a:t>
            </a:r>
            <a:endParaRPr/>
          </a:p>
          <a:p>
            <a:pPr marL="228600" marR="0" lvl="0"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Income</a:t>
            </a:r>
            <a:endParaRPr/>
          </a:p>
          <a:p>
            <a:pPr marL="228600" marR="0" lvl="0"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Percentage Insured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SUMMARY</a:t>
            </a:r>
            <a:endParaRPr/>
          </a:p>
        </p:txBody>
      </p:sp>
      <p:sp>
        <p:nvSpPr>
          <p:cNvPr id="258" name="Shape 258"/>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2000"/>
              <a:buFont typeface="Arial"/>
              <a:buChar char="•"/>
            </a:pPr>
            <a:r>
              <a:rPr lang="en-US" sz="2000" b="0" i="0" u="none" strike="noStrike" cap="none">
                <a:solidFill>
                  <a:srgbClr val="262626"/>
                </a:solidFill>
                <a:latin typeface="Cabin"/>
                <a:ea typeface="Cabin"/>
                <a:cs typeface="Cabin"/>
                <a:sym typeface="Cabin"/>
              </a:rPr>
              <a:t>All 3 models fit similarly – statistician’s preference</a:t>
            </a:r>
            <a:endParaRPr/>
          </a:p>
          <a:p>
            <a:pPr marL="228600" marR="0" lvl="0" indent="-228600" algn="l" rtl="0">
              <a:lnSpc>
                <a:spcPct val="100000"/>
              </a:lnSpc>
              <a:spcBef>
                <a:spcPts val="1000"/>
              </a:spcBef>
              <a:spcAft>
                <a:spcPts val="0"/>
              </a:spcAft>
              <a:buClr>
                <a:schemeClr val="accent2"/>
              </a:buClr>
              <a:buSzPts val="2000"/>
              <a:buFont typeface="Arial"/>
              <a:buChar char="•"/>
            </a:pPr>
            <a:r>
              <a:rPr lang="en-US" sz="2000" b="0" i="0" u="none" strike="noStrike" cap="none">
                <a:solidFill>
                  <a:srgbClr val="262626"/>
                </a:solidFill>
                <a:latin typeface="Cabin"/>
                <a:ea typeface="Cabin"/>
                <a:cs typeface="Cabin"/>
                <a:sym typeface="Cabin"/>
              </a:rPr>
              <a:t>Rate model had evidence for &amp; against literature</a:t>
            </a:r>
            <a:endParaRPr/>
          </a:p>
          <a:p>
            <a:pPr marL="228600" marR="0" lvl="0" indent="-228600" algn="l" rtl="0">
              <a:lnSpc>
                <a:spcPct val="100000"/>
              </a:lnSpc>
              <a:spcBef>
                <a:spcPts val="1000"/>
              </a:spcBef>
              <a:spcAft>
                <a:spcPts val="0"/>
              </a:spcAft>
              <a:buClr>
                <a:schemeClr val="accent2"/>
              </a:buClr>
              <a:buSzPts val="2000"/>
              <a:buFont typeface="Arial"/>
              <a:buChar char="•"/>
            </a:pPr>
            <a:r>
              <a:rPr lang="en-US" sz="2000" b="0" i="0" u="none" strike="noStrike" cap="none">
                <a:solidFill>
                  <a:srgbClr val="262626"/>
                </a:solidFill>
                <a:latin typeface="Cabin"/>
                <a:ea typeface="Cabin"/>
                <a:cs typeface="Cabin"/>
                <a:sym typeface="Cabin"/>
              </a:rPr>
              <a:t>Further investigation could include:</a:t>
            </a:r>
            <a:endParaRPr/>
          </a:p>
          <a:p>
            <a:pPr marL="457200" marR="0" lvl="1"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Genetic factors</a:t>
            </a:r>
            <a:endParaRPr/>
          </a:p>
          <a:p>
            <a:pPr marL="457200" marR="0" lvl="1"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“Proactive” risk analysis</a:t>
            </a:r>
            <a:endParaRPr/>
          </a:p>
          <a:p>
            <a:pPr marL="457200" marR="0" lvl="1"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Spatial predictors</a:t>
            </a:r>
            <a:endParaRPr/>
          </a:p>
          <a:p>
            <a:pPr marL="457200" marR="0" lvl="1" indent="-228600" algn="l" rtl="0">
              <a:lnSpc>
                <a:spcPct val="100000"/>
              </a:lnSpc>
              <a:spcBef>
                <a:spcPts val="100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Cross Validation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Autofit/>
          </a:bodyPr>
          <a:lstStyle/>
          <a:p>
            <a:pPr marL="0" marR="0" lvl="0" indent="0" algn="ctr" rtl="0">
              <a:lnSpc>
                <a:spcPct val="90000"/>
              </a:lnSpc>
              <a:spcBef>
                <a:spcPts val="0"/>
              </a:spcBef>
              <a:spcAft>
                <a:spcPts val="0"/>
              </a:spcAft>
              <a:buClr>
                <a:srgbClr val="262626"/>
              </a:buClr>
              <a:buSzPts val="3800"/>
              <a:buFont typeface="Cabin"/>
              <a:buNone/>
            </a:pPr>
            <a:r>
              <a:rPr lang="en-US" sz="3800" b="0" i="0" u="none" strike="noStrike" cap="none">
                <a:solidFill>
                  <a:srgbClr val="262626"/>
                </a:solidFill>
                <a:latin typeface="Cabin"/>
                <a:ea typeface="Cabin"/>
                <a:cs typeface="Cabin"/>
                <a:sym typeface="Cabin"/>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DATA</a:t>
            </a:r>
            <a:endParaRPr/>
          </a:p>
        </p:txBody>
      </p:sp>
      <p:pic>
        <p:nvPicPr>
          <p:cNvPr id="116" name="Shape 116"/>
          <p:cNvPicPr preferRelativeResize="0">
            <a:picLocks noGrp="1"/>
          </p:cNvPicPr>
          <p:nvPr>
            <p:ph type="body" idx="1"/>
          </p:nvPr>
        </p:nvPicPr>
        <p:blipFill rotWithShape="1">
          <a:blip r:embed="rId3">
            <a:alphaModFix/>
          </a:blip>
          <a:srcRect t="12087" r="39881" b="73550"/>
          <a:stretch/>
        </p:blipFill>
        <p:spPr>
          <a:xfrm>
            <a:off x="276989" y="2785809"/>
            <a:ext cx="11638021" cy="17378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METHODS</a:t>
            </a:r>
            <a:endParaRPr/>
          </a:p>
        </p:txBody>
      </p:sp>
      <p:sp>
        <p:nvSpPr>
          <p:cNvPr id="123" name="Shape 123"/>
          <p:cNvSpPr txBox="1">
            <a:spLocks noGrp="1"/>
          </p:cNvSpPr>
          <p:nvPr>
            <p:ph type="body" idx="1"/>
          </p:nvPr>
        </p:nvSpPr>
        <p:spPr>
          <a:xfrm>
            <a:off x="2231136" y="2547258"/>
            <a:ext cx="7729728" cy="352697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1900"/>
              <a:buFont typeface="Cabin"/>
              <a:buAutoNum type="arabicPeriod"/>
            </a:pPr>
            <a:r>
              <a:rPr lang="en-US" sz="1900" b="0" i="0" u="none" strike="noStrike" cap="none">
                <a:solidFill>
                  <a:srgbClr val="262626"/>
                </a:solidFill>
                <a:latin typeface="Cabin"/>
                <a:ea typeface="Cabin"/>
                <a:cs typeface="Cabin"/>
                <a:sym typeface="Cabin"/>
              </a:rPr>
              <a:t>Fit desired regression on all main effects &amp; interactions</a:t>
            </a:r>
            <a:endParaRPr/>
          </a:p>
          <a:p>
            <a:pPr marL="342900" marR="0" lvl="0" indent="-342900" algn="l" rtl="0">
              <a:lnSpc>
                <a:spcPct val="100000"/>
              </a:lnSpc>
              <a:spcBef>
                <a:spcPts val="1000"/>
              </a:spcBef>
              <a:spcAft>
                <a:spcPts val="0"/>
              </a:spcAft>
              <a:buClr>
                <a:schemeClr val="accent2"/>
              </a:buClr>
              <a:buSzPts val="1900"/>
              <a:buFont typeface="Cabin"/>
              <a:buAutoNum type="arabicPeriod"/>
            </a:pPr>
            <a:r>
              <a:rPr lang="en-US" sz="1900" b="0" i="0" u="none" strike="noStrike" cap="none">
                <a:solidFill>
                  <a:srgbClr val="262626"/>
                </a:solidFill>
                <a:latin typeface="Cabin"/>
                <a:ea typeface="Cabin"/>
                <a:cs typeface="Cabin"/>
                <a:sym typeface="Cabin"/>
              </a:rPr>
              <a:t>Use backwards elimination (using AIC) with k=4 </a:t>
            </a:r>
            <a:endParaRPr/>
          </a:p>
          <a:p>
            <a:pPr marL="342900" marR="0" lvl="0" indent="-342900" algn="l" rtl="0">
              <a:lnSpc>
                <a:spcPct val="100000"/>
              </a:lnSpc>
              <a:spcBef>
                <a:spcPts val="1000"/>
              </a:spcBef>
              <a:spcAft>
                <a:spcPts val="0"/>
              </a:spcAft>
              <a:buClr>
                <a:schemeClr val="accent2"/>
              </a:buClr>
              <a:buSzPts val="1900"/>
              <a:buFont typeface="Cabin"/>
              <a:buAutoNum type="arabicPeriod"/>
            </a:pPr>
            <a:r>
              <a:rPr lang="en-US" sz="1900" b="0" i="0" u="none" strike="noStrike" cap="none">
                <a:solidFill>
                  <a:srgbClr val="262626"/>
                </a:solidFill>
                <a:latin typeface="Cabin"/>
                <a:ea typeface="Cabin"/>
                <a:cs typeface="Cabin"/>
                <a:sym typeface="Cabin"/>
              </a:rPr>
              <a:t>Fit new regression with only the significant regressors above</a:t>
            </a:r>
            <a:endParaRPr/>
          </a:p>
          <a:p>
            <a:pPr marL="342900" marR="0" lvl="0" indent="-342900" algn="l" rtl="0">
              <a:lnSpc>
                <a:spcPct val="100000"/>
              </a:lnSpc>
              <a:spcBef>
                <a:spcPts val="1000"/>
              </a:spcBef>
              <a:spcAft>
                <a:spcPts val="0"/>
              </a:spcAft>
              <a:buClr>
                <a:schemeClr val="accent2"/>
              </a:buClr>
              <a:buSzPts val="1900"/>
              <a:buFont typeface="Cabin"/>
              <a:buAutoNum type="arabicPeriod"/>
            </a:pPr>
            <a:r>
              <a:rPr lang="en-US" sz="1900" b="0" i="0" u="none" strike="noStrike" cap="none">
                <a:solidFill>
                  <a:srgbClr val="262626"/>
                </a:solidFill>
                <a:latin typeface="Cabin"/>
                <a:ea typeface="Cabin"/>
                <a:cs typeface="Cabin"/>
                <a:sym typeface="Cabin"/>
              </a:rPr>
              <a:t>Diagnostics</a:t>
            </a:r>
            <a:endParaRPr/>
          </a:p>
          <a:p>
            <a:pPr marL="342900" marR="0" lvl="0" indent="-342900" algn="l" rtl="0">
              <a:lnSpc>
                <a:spcPct val="100000"/>
              </a:lnSpc>
              <a:spcBef>
                <a:spcPts val="1000"/>
              </a:spcBef>
              <a:spcAft>
                <a:spcPts val="0"/>
              </a:spcAft>
              <a:buClr>
                <a:schemeClr val="accent2"/>
              </a:buClr>
              <a:buSzPts val="1900"/>
              <a:buFont typeface="Cabin"/>
              <a:buAutoNum type="arabicPeriod"/>
            </a:pPr>
            <a:r>
              <a:rPr lang="en-US" sz="1900" b="0" i="0" u="none" strike="noStrike" cap="none">
                <a:solidFill>
                  <a:srgbClr val="262626"/>
                </a:solidFill>
                <a:latin typeface="Cabin"/>
                <a:ea typeface="Cabin"/>
                <a:cs typeface="Cabin"/>
                <a:sym typeface="Cabin"/>
              </a:rPr>
              <a:t>Consider outlier testing or transformations</a:t>
            </a:r>
            <a:endParaRPr/>
          </a:p>
          <a:p>
            <a:pPr marL="342900" marR="0" lvl="0" indent="-342900" algn="l" rtl="0">
              <a:lnSpc>
                <a:spcPct val="100000"/>
              </a:lnSpc>
              <a:spcBef>
                <a:spcPts val="1000"/>
              </a:spcBef>
              <a:spcAft>
                <a:spcPts val="0"/>
              </a:spcAft>
              <a:buClr>
                <a:schemeClr val="accent2"/>
              </a:buClr>
              <a:buSzPts val="1900"/>
              <a:buFont typeface="Cabin"/>
              <a:buAutoNum type="arabicPeriod"/>
            </a:pPr>
            <a:r>
              <a:rPr lang="en-US" sz="1900" b="0" i="0" u="none" strike="noStrike" cap="none">
                <a:solidFill>
                  <a:srgbClr val="262626"/>
                </a:solidFill>
                <a:latin typeface="Cabin"/>
                <a:ea typeface="Cabin"/>
                <a:cs typeface="Cabin"/>
                <a:sym typeface="Cabin"/>
              </a:rPr>
              <a:t>Remove outliers &amp; refit</a:t>
            </a:r>
            <a:endParaRPr/>
          </a:p>
          <a:p>
            <a:pPr marL="342900" marR="0" lvl="0" indent="-342900" algn="l" rtl="0">
              <a:lnSpc>
                <a:spcPct val="100000"/>
              </a:lnSpc>
              <a:spcBef>
                <a:spcPts val="1000"/>
              </a:spcBef>
              <a:spcAft>
                <a:spcPts val="0"/>
              </a:spcAft>
              <a:buClr>
                <a:schemeClr val="accent2"/>
              </a:buClr>
              <a:buSzPts val="1900"/>
              <a:buFont typeface="Cabin"/>
              <a:buAutoNum type="arabicPeriod"/>
            </a:pPr>
            <a:r>
              <a:rPr lang="en-US" sz="1900" b="0" i="0" u="none" strike="noStrike" cap="none">
                <a:solidFill>
                  <a:srgbClr val="262626"/>
                </a:solidFill>
                <a:latin typeface="Cabin"/>
                <a:ea typeface="Cabin"/>
                <a:cs typeface="Cabin"/>
                <a:sym typeface="Cabin"/>
              </a:rPr>
              <a:t>Diagnostics</a:t>
            </a:r>
            <a:endParaRPr/>
          </a:p>
          <a:p>
            <a:pPr marL="342900" marR="0" lvl="0" indent="-342900" algn="l" rtl="0">
              <a:lnSpc>
                <a:spcPct val="100000"/>
              </a:lnSpc>
              <a:spcBef>
                <a:spcPts val="1000"/>
              </a:spcBef>
              <a:spcAft>
                <a:spcPts val="0"/>
              </a:spcAft>
              <a:buClr>
                <a:schemeClr val="accent2"/>
              </a:buClr>
              <a:buSzPts val="1900"/>
              <a:buFont typeface="Cabin"/>
              <a:buAutoNum type="arabicPeriod"/>
            </a:pPr>
            <a:r>
              <a:rPr lang="en-US" sz="1900" b="0" i="0" u="none" strike="noStrike" cap="none">
                <a:solidFill>
                  <a:srgbClr val="262626"/>
                </a:solidFill>
                <a:latin typeface="Cabin"/>
                <a:ea typeface="Cabin"/>
                <a:cs typeface="Cabin"/>
                <a:sym typeface="Cabin"/>
              </a:rPr>
              <a:t>Interpretation</a:t>
            </a:r>
            <a:endParaRPr/>
          </a:p>
          <a:p>
            <a:pPr marL="228600" marR="0" lvl="0" indent="-114300" algn="l" rtl="0">
              <a:lnSpc>
                <a:spcPct val="100000"/>
              </a:lnSpc>
              <a:spcBef>
                <a:spcPts val="1000"/>
              </a:spcBef>
              <a:spcAft>
                <a:spcPts val="0"/>
              </a:spcAft>
              <a:buClr>
                <a:schemeClr val="accent2"/>
              </a:buClr>
              <a:buSzPts val="1800"/>
              <a:buFont typeface="Arial"/>
              <a:buNone/>
            </a:pPr>
            <a:endParaRPr sz="1800" b="0" i="0" u="none" strike="noStrike" cap="none">
              <a:solidFill>
                <a:srgbClr val="262626"/>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GENERIC MODELS: LINEAR RATE</a:t>
            </a:r>
            <a:endParaRPr/>
          </a:p>
        </p:txBody>
      </p:sp>
      <p:sp>
        <p:nvSpPr>
          <p:cNvPr id="129" name="Shape 129"/>
          <p:cNvSpPr txBox="1">
            <a:spLocks noGrp="1"/>
          </p:cNvSpPr>
          <p:nvPr>
            <p:ph type="body" idx="1"/>
          </p:nvPr>
        </p:nvSpPr>
        <p:spPr>
          <a:xfrm>
            <a:off x="2231136" y="2638044"/>
            <a:ext cx="7729728" cy="310198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1800"/>
              <a:buFont typeface="Arial"/>
              <a:buChar char="•"/>
            </a:pPr>
            <a:r>
              <a:rPr lang="en-US" sz="1800" b="0" i="0" u="none" strike="noStrike" cap="none">
                <a:latin typeface="Cabin"/>
                <a:ea typeface="Cabin"/>
                <a:cs typeface="Cabin"/>
                <a:sym typeface="Cabi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GENERIC MODELS; QUASIBINOMIAL</a:t>
            </a:r>
            <a:endParaRPr sz="2800" b="0" i="0" u="none" strike="noStrike" cap="none">
              <a:solidFill>
                <a:srgbClr val="262626"/>
              </a:solidFill>
              <a:latin typeface="Cabin"/>
              <a:ea typeface="Cabin"/>
              <a:cs typeface="Cabin"/>
              <a:sym typeface="Cabin"/>
            </a:endParaRPr>
          </a:p>
        </p:txBody>
      </p:sp>
      <p:sp>
        <p:nvSpPr>
          <p:cNvPr id="135" name="Shape 135"/>
          <p:cNvSpPr txBox="1">
            <a:spLocks noGrp="1"/>
          </p:cNvSpPr>
          <p:nvPr>
            <p:ph type="body" idx="1"/>
          </p:nvPr>
        </p:nvSpPr>
        <p:spPr>
          <a:xfrm>
            <a:off x="2231136" y="2638044"/>
            <a:ext cx="7729728" cy="310198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1800"/>
              <a:buFont typeface="Arial"/>
              <a:buChar char="•"/>
            </a:pPr>
            <a:r>
              <a:rPr lang="en-US" sz="1800" b="0" i="0" u="none" strike="noStrike" cap="none">
                <a:latin typeface="Cabin"/>
                <a:ea typeface="Cabin"/>
                <a:cs typeface="Cabin"/>
                <a:sym typeface="Cabi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GENERIC MODELS: QUASIPOISSON</a:t>
            </a:r>
            <a:endParaRPr sz="2800" b="0" i="0" u="none" strike="noStrike" cap="none">
              <a:solidFill>
                <a:srgbClr val="262626"/>
              </a:solidFill>
              <a:latin typeface="Cabin"/>
              <a:ea typeface="Cabin"/>
              <a:cs typeface="Cabin"/>
              <a:sym typeface="Cabin"/>
            </a:endParaRPr>
          </a:p>
        </p:txBody>
      </p:sp>
      <p:sp>
        <p:nvSpPr>
          <p:cNvPr id="141" name="Shape 141"/>
          <p:cNvSpPr txBox="1">
            <a:spLocks noGrp="1"/>
          </p:cNvSpPr>
          <p:nvPr>
            <p:ph type="body" idx="1"/>
          </p:nvPr>
        </p:nvSpPr>
        <p:spPr>
          <a:xfrm>
            <a:off x="2231136" y="2638044"/>
            <a:ext cx="7729728" cy="310198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1800"/>
              <a:buFont typeface="Arial"/>
              <a:buChar char="•"/>
            </a:pPr>
            <a:r>
              <a:rPr lang="en-US" sz="1800" b="0" i="0" u="none" strike="noStrike" cap="none">
                <a:latin typeface="Cabin"/>
                <a:ea typeface="Cabin"/>
                <a:cs typeface="Cabin"/>
                <a:sym typeface="Cabi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OVERDISPERSION</a:t>
            </a:r>
            <a:endParaRPr/>
          </a:p>
        </p:txBody>
      </p:sp>
      <p:sp>
        <p:nvSpPr>
          <p:cNvPr id="148" name="Shape 148"/>
          <p:cNvSpPr txBox="1">
            <a:spLocks noGrp="1"/>
          </p:cNvSpPr>
          <p:nvPr>
            <p:ph type="body" idx="1"/>
          </p:nvPr>
        </p:nvSpPr>
        <p:spPr>
          <a:xfrm>
            <a:off x="2231136" y="2638044"/>
            <a:ext cx="7729728" cy="3101983"/>
          </a:xfrm>
          <a:prstGeom prst="rect">
            <a:avLst/>
          </a:prstGeom>
          <a:blipFill rotWithShape="1">
            <a:blip r:embed="rId3">
              <a:alphaModFix/>
            </a:blip>
            <a:stretch>
              <a:fillRect l="-708" t="-2160"/>
            </a:stretch>
          </a:blip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1800"/>
              <a:buFont typeface="Arial"/>
              <a:buChar char="•"/>
            </a:pPr>
            <a:r>
              <a:rPr lang="en-US" sz="1800" b="0" i="0" u="none" strike="noStrike" cap="none">
                <a:latin typeface="Cabin"/>
                <a:ea typeface="Cabin"/>
                <a:cs typeface="Cabin"/>
                <a:sym typeface="Cabi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RESULTS: LINEAR RATE</a:t>
            </a:r>
            <a:endParaRPr/>
          </a:p>
        </p:txBody>
      </p:sp>
      <p:graphicFrame>
        <p:nvGraphicFramePr>
          <p:cNvPr id="155" name="Shape 155"/>
          <p:cNvGraphicFramePr/>
          <p:nvPr/>
        </p:nvGraphicFramePr>
        <p:xfrm>
          <a:off x="2231136" y="2481942"/>
          <a:ext cx="7729750" cy="3690225"/>
        </p:xfrm>
        <a:graphic>
          <a:graphicData uri="http://schemas.openxmlformats.org/drawingml/2006/table">
            <a:tbl>
              <a:tblPr bandRow="1">
                <a:noFill/>
                <a:tableStyleId>{06B4D539-6330-4BE2-A4C7-EFDE88DAAC82}</a:tableStyleId>
              </a:tblPr>
              <a:tblGrid>
                <a:gridCol w="1932025">
                  <a:extLst>
                    <a:ext uri="{9D8B030D-6E8A-4147-A177-3AD203B41FA5}">
                      <a16:colId xmlns:a16="http://schemas.microsoft.com/office/drawing/2014/main" val="20000"/>
                    </a:ext>
                  </a:extLst>
                </a:gridCol>
                <a:gridCol w="1932025">
                  <a:extLst>
                    <a:ext uri="{9D8B030D-6E8A-4147-A177-3AD203B41FA5}">
                      <a16:colId xmlns:a16="http://schemas.microsoft.com/office/drawing/2014/main" val="20001"/>
                    </a:ext>
                  </a:extLst>
                </a:gridCol>
                <a:gridCol w="1932850">
                  <a:extLst>
                    <a:ext uri="{9D8B030D-6E8A-4147-A177-3AD203B41FA5}">
                      <a16:colId xmlns:a16="http://schemas.microsoft.com/office/drawing/2014/main" val="20002"/>
                    </a:ext>
                  </a:extLst>
                </a:gridCol>
                <a:gridCol w="1932850">
                  <a:extLst>
                    <a:ext uri="{9D8B030D-6E8A-4147-A177-3AD203B41FA5}">
                      <a16:colId xmlns:a16="http://schemas.microsoft.com/office/drawing/2014/main" val="20003"/>
                    </a:ext>
                  </a:extLst>
                </a:gridCol>
              </a:tblGrid>
              <a:tr h="410025">
                <a:tc>
                  <a:txBody>
                    <a:bodyPr/>
                    <a:lstStyle/>
                    <a:p>
                      <a:pPr marL="0" marR="0" lvl="0" indent="0" algn="l" rtl="0">
                        <a:lnSpc>
                          <a:spcPct val="150000"/>
                        </a:lnSpc>
                        <a:spcBef>
                          <a:spcPts val="0"/>
                        </a:spcBef>
                        <a:spcAft>
                          <a:spcPts val="0"/>
                        </a:spcAft>
                        <a:buNone/>
                      </a:pPr>
                      <a:r>
                        <a:rPr lang="en-US" sz="1600" u="none" strike="noStrike" cap="none"/>
                        <a:t> </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b="1" u="none" strike="noStrike" cap="none"/>
                        <a:t>Estimate</a:t>
                      </a:r>
                      <a:endParaRPr sz="1600" b="1"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b="1" u="none" strike="noStrike" cap="none"/>
                        <a:t>Standard Error</a:t>
                      </a:r>
                      <a:endParaRPr sz="1600" b="1"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b="1" u="none" strike="noStrike" cap="none"/>
                        <a:t>Significant?</a:t>
                      </a:r>
                      <a:endParaRPr sz="16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410025">
                <a:tc>
                  <a:txBody>
                    <a:bodyPr/>
                    <a:lstStyle/>
                    <a:p>
                      <a:pPr marL="0" marR="0" lvl="0" indent="0" algn="ctr" rtl="0">
                        <a:lnSpc>
                          <a:spcPct val="150000"/>
                        </a:lnSpc>
                        <a:spcBef>
                          <a:spcPts val="0"/>
                        </a:spcBef>
                        <a:spcAft>
                          <a:spcPts val="0"/>
                        </a:spcAft>
                        <a:buNone/>
                      </a:pPr>
                      <a:r>
                        <a:rPr lang="en-US" sz="1600" u="none" strike="noStrike" cap="none"/>
                        <a:t>Intercept</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-0.0026</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0.00016</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410025">
                <a:tc>
                  <a:txBody>
                    <a:bodyPr/>
                    <a:lstStyle/>
                    <a:p>
                      <a:pPr marL="0" marR="0" lvl="0" indent="0" algn="ctr" rtl="0">
                        <a:lnSpc>
                          <a:spcPct val="150000"/>
                        </a:lnSpc>
                        <a:spcBef>
                          <a:spcPts val="0"/>
                        </a:spcBef>
                        <a:spcAft>
                          <a:spcPts val="0"/>
                        </a:spcAft>
                        <a:buNone/>
                      </a:pPr>
                      <a:r>
                        <a:rPr lang="en-US" sz="1600" u="none" strike="noStrike" cap="none"/>
                        <a:t>Black</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0.000015</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0.000003</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410025">
                <a:tc>
                  <a:txBody>
                    <a:bodyPr/>
                    <a:lstStyle/>
                    <a:p>
                      <a:pPr marL="0" marR="0" lvl="0" indent="0" algn="ctr" rtl="0">
                        <a:lnSpc>
                          <a:spcPct val="150000"/>
                        </a:lnSpc>
                        <a:spcBef>
                          <a:spcPts val="0"/>
                        </a:spcBef>
                        <a:spcAft>
                          <a:spcPts val="0"/>
                        </a:spcAft>
                        <a:buNone/>
                      </a:pPr>
                      <a:r>
                        <a:rPr lang="en-US" sz="1600" u="none" strike="noStrike" cap="none"/>
                        <a:t>Age</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-0.000054</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0.000084</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 </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410025">
                <a:tc>
                  <a:txBody>
                    <a:bodyPr/>
                    <a:lstStyle/>
                    <a:p>
                      <a:pPr marL="0" marR="0" lvl="0" indent="0" algn="ctr" rtl="0">
                        <a:lnSpc>
                          <a:spcPct val="150000"/>
                        </a:lnSpc>
                        <a:spcBef>
                          <a:spcPts val="0"/>
                        </a:spcBef>
                        <a:spcAft>
                          <a:spcPts val="0"/>
                        </a:spcAft>
                        <a:buNone/>
                      </a:pPr>
                      <a:r>
                        <a:rPr lang="en-US" sz="1600" u="none" strike="noStrike" cap="none"/>
                        <a:t>Income</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0.000000014</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0.000000003</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410025">
                <a:tc>
                  <a:txBody>
                    <a:bodyPr/>
                    <a:lstStyle/>
                    <a:p>
                      <a:pPr marL="0" marR="0" lvl="0" indent="0" algn="ctr" rtl="0">
                        <a:lnSpc>
                          <a:spcPct val="150000"/>
                        </a:lnSpc>
                        <a:spcBef>
                          <a:spcPts val="0"/>
                        </a:spcBef>
                        <a:spcAft>
                          <a:spcPts val="0"/>
                        </a:spcAft>
                        <a:buNone/>
                      </a:pPr>
                      <a:r>
                        <a:rPr lang="en-US" sz="1600" u="none" strike="noStrike" cap="none"/>
                        <a:t>Smoke</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0.00007</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0.000028</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410025">
                <a:tc>
                  <a:txBody>
                    <a:bodyPr/>
                    <a:lstStyle/>
                    <a:p>
                      <a:pPr marL="0" marR="0" lvl="0" indent="0" algn="ctr" rtl="0">
                        <a:lnSpc>
                          <a:spcPct val="150000"/>
                        </a:lnSpc>
                        <a:spcBef>
                          <a:spcPts val="0"/>
                        </a:spcBef>
                        <a:spcAft>
                          <a:spcPts val="0"/>
                        </a:spcAft>
                        <a:buNone/>
                      </a:pPr>
                      <a:r>
                        <a:rPr lang="en-US" sz="1600" u="none" strike="noStrike" cap="none"/>
                        <a:t>Insured</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0.000054</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0.00002</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410025">
                <a:tc>
                  <a:txBody>
                    <a:bodyPr/>
                    <a:lstStyle/>
                    <a:p>
                      <a:pPr marL="0" marR="0" lvl="0" indent="0" algn="ctr" rtl="0">
                        <a:lnSpc>
                          <a:spcPct val="150000"/>
                        </a:lnSpc>
                        <a:spcBef>
                          <a:spcPts val="0"/>
                        </a:spcBef>
                        <a:spcAft>
                          <a:spcPts val="0"/>
                        </a:spcAft>
                        <a:buNone/>
                      </a:pPr>
                      <a:r>
                        <a:rPr lang="en-US" sz="1600" u="none" strike="noStrike" cap="none"/>
                        <a:t>Work</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-0.000051</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0.00002</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410025">
                <a:tc>
                  <a:txBody>
                    <a:bodyPr/>
                    <a:lstStyle/>
                    <a:p>
                      <a:pPr marL="0" marR="0" lvl="0" indent="0" algn="ctr" rtl="0">
                        <a:lnSpc>
                          <a:spcPct val="150000"/>
                        </a:lnSpc>
                        <a:spcBef>
                          <a:spcPts val="0"/>
                        </a:spcBef>
                        <a:spcAft>
                          <a:spcPts val="0"/>
                        </a:spcAft>
                        <a:buNone/>
                      </a:pPr>
                      <a:r>
                        <a:rPr lang="en-US" sz="1600" u="none" strike="noStrike" cap="none"/>
                        <a:t>Age:Work</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0.0000049</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0.0000014</a:t>
                      </a:r>
                      <a:endParaRPr sz="16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600" u="none" strike="noStrike" cap="none"/>
                        <a:t>***</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bl>
          </a:graphicData>
        </a:graphic>
      </p:graphicFrame>
      <p:sp>
        <p:nvSpPr>
          <p:cNvPr id="156" name="Shape 156"/>
          <p:cNvSpPr txBox="1"/>
          <p:nvPr/>
        </p:nvSpPr>
        <p:spPr>
          <a:xfrm>
            <a:off x="3058885" y="6204863"/>
            <a:ext cx="6074229"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Cabin"/>
                <a:ea typeface="Cabin"/>
                <a:cs typeface="Cabin"/>
                <a:sym typeface="Cabin"/>
              </a:rPr>
              <a:t>Significance codes : 0 ‘***”, 0.001 ‘**’, 0.01 ‘*’, 0.05 ‘.’, and 0.1 ‘ ’</a:t>
            </a:r>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2202</Words>
  <Application>Microsoft Macintosh PowerPoint</Application>
  <PresentationFormat>Widescreen</PresentationFormat>
  <Paragraphs>409</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Gill Sans MT</vt:lpstr>
      <vt:lpstr>Calibri</vt:lpstr>
      <vt:lpstr>Arial</vt:lpstr>
      <vt:lpstr>Cabin</vt:lpstr>
      <vt:lpstr>Parcel</vt:lpstr>
      <vt:lpstr>Parcel</vt:lpstr>
      <vt:lpstr>ANALYSIS OF RACIAL, SOCIOECONOMIC, &amp; OTHER FACTORS IN BREAST CANCER INCIDENCE RATES</vt:lpstr>
      <vt:lpstr>DATA COLLECTION</vt:lpstr>
      <vt:lpstr>DATA</vt:lpstr>
      <vt:lpstr>METHODS</vt:lpstr>
      <vt:lpstr>GENERIC MODELS: LINEAR RATE</vt:lpstr>
      <vt:lpstr>GENERIC MODELS; QUASIBINOMIAL</vt:lpstr>
      <vt:lpstr>GENERIC MODELS: QUASIPOISSON</vt:lpstr>
      <vt:lpstr>OVERDISPERSION</vt:lpstr>
      <vt:lpstr>RESULTS: LINEAR RATE</vt:lpstr>
      <vt:lpstr>RESULTS: QUASIBINOMIAL</vt:lpstr>
      <vt:lpstr>RESULTS: QUASIPOISSON</vt:lpstr>
      <vt:lpstr>MODEL DIAGNOSTICS: LINEAR RATE</vt:lpstr>
      <vt:lpstr>MODEL DIAGNOSTICS: QUASIBINOMIAL</vt:lpstr>
      <vt:lpstr>MODEL DIAGNOSTICS: QUASIPOISSON</vt:lpstr>
      <vt:lpstr>RACIAL PERCENTAGE ADJUSTMENTS</vt:lpstr>
      <vt:lpstr>COEFFICIENT CALCULATIONS</vt:lpstr>
      <vt:lpstr>MODEL COMPARISON</vt:lpstr>
      <vt:lpstr>MODEL COMPARISON</vt:lpstr>
      <vt:lpstr>MODEL SELECTION</vt:lpstr>
      <vt:lpstr>LITERATURE REVIEW</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RACIAL, SOCIOECONOMIC, &amp; OTHER FACTORS IN BREAST CANCER INCIDENCE RATES</dc:title>
  <cp:lastModifiedBy>Perry, Bailey W</cp:lastModifiedBy>
  <cp:revision>1</cp:revision>
  <dcterms:modified xsi:type="dcterms:W3CDTF">2020-03-06T17:47:03Z</dcterms:modified>
</cp:coreProperties>
</file>