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94" r:id="rId6"/>
    <p:sldId id="298" r:id="rId7"/>
    <p:sldId id="297" r:id="rId8"/>
    <p:sldId id="302" r:id="rId9"/>
    <p:sldId id="303" r:id="rId10"/>
    <p:sldId id="299" r:id="rId11"/>
    <p:sldId id="306" r:id="rId12"/>
    <p:sldId id="307" r:id="rId13"/>
    <p:sldId id="308" r:id="rId14"/>
    <p:sldId id="309" r:id="rId15"/>
    <p:sldId id="311" r:id="rId16"/>
    <p:sldId id="310" r:id="rId17"/>
    <p:sldId id="312" r:id="rId18"/>
    <p:sldId id="313" r:id="rId19"/>
    <p:sldId id="275" r:id="rId20"/>
    <p:sldId id="276"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09/07/2024</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09/07/2024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16</a:t>
            </a:fld>
            <a:endParaRPr lang="en-GB"/>
          </a:p>
        </p:txBody>
      </p:sp>
    </p:spTree>
    <p:extLst>
      <p:ext uri="{BB962C8B-B14F-4D97-AF65-F5344CB8AC3E}">
        <p14:creationId xmlns:p14="http://schemas.microsoft.com/office/powerpoint/2010/main" val="377209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17</a:t>
            </a:fld>
            <a:endParaRPr lang="en-GB"/>
          </a:p>
        </p:txBody>
      </p:sp>
    </p:spTree>
    <p:extLst>
      <p:ext uri="{BB962C8B-B14F-4D97-AF65-F5344CB8AC3E}">
        <p14:creationId xmlns:p14="http://schemas.microsoft.com/office/powerpoint/2010/main" val="4072143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r-HR" noProof="0"/>
              <a:t>Kliknite da biste uredili stil podnaslova matrice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a:p>
            <a:pPr lvl="1" rtl="0"/>
            <a:r>
              <a:rPr lang="hr-HR" noProof="0"/>
              <a:t>Druga razina</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va sadržaj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držaj">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hr-HR" noProof="0"/>
              <a:t>Kliknite da biste uredili matrice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hr-HR" noProof="0"/>
              <a:t>Kliknite ikonu da biste dodali grafikon</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hr-HR" noProof="0"/>
              <a:t>Kliknite da biste uredili matrice</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hr-HR" noProof="0"/>
              <a:t>Kliknite ikonu da biste dodali SmartArt grafiku</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hr-HR" noProof="0"/>
              <a:t>Kliknite ikonu da biste dodali  sliku</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hr-HR" noProof="0"/>
              <a:t>Kliknite ikonu da biste dodali  sliku</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hr-HR" noProof="0"/>
              <a:t>Kliknite ikonu da biste dodali  sliku</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r-HR" noProof="0"/>
              <a:t>Kliknite da biste uredili matrice</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r-HR" noProof="0"/>
              <a:t>Kliknite da biste uredili stil podnaslova matrice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r-HR" noProof="0"/>
              <a:t>Kliknite da biste uredili matrice</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hr-HR" noProof="0"/>
              <a:t>Kliknite da biste uredili stil naslova matrice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74002" y="2361292"/>
            <a:ext cx="10658168" cy="2283251"/>
          </a:xfrm>
          <a:solidFill>
            <a:schemeClr val="bg1"/>
          </a:solidFill>
          <a:ln>
            <a:solidFill>
              <a:schemeClr val="tx1"/>
            </a:solidFill>
          </a:ln>
        </p:spPr>
        <p:txBody>
          <a:bodyPr rtlCol="0" anchor="ctr"/>
          <a:lstStyle/>
          <a:p>
            <a:pPr algn="ctr" rtl="0"/>
            <a:r>
              <a:rPr lang="en-GB" dirty="0">
                <a:latin typeface="Tahoma" panose="020B0604030504040204" pitchFamily="34" charset="0"/>
                <a:ea typeface="Tahoma" panose="020B0604030504040204" pitchFamily="34" charset="0"/>
                <a:cs typeface="Tahoma" panose="020B0604030504040204" pitchFamily="34" charset="0"/>
              </a:rPr>
              <a:t>MODEL</a:t>
            </a:r>
            <a:r>
              <a:rPr lang="hr-HR"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STROJNOG UČENJA ZA KLASIFIKACIJU ALZHEIMEROVE BOLESTI UPORABOM SLIKA MAGNETSKE REZONANCIJE MOZGA</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430121" y="4932558"/>
            <a:ext cx="1902049" cy="396660"/>
          </a:xfrm>
        </p:spPr>
        <p:txBody>
          <a:bodyPr rtlCol="0">
            <a:noAutofit/>
          </a:bodyPr>
          <a:lstStyle/>
          <a:p>
            <a:pPr rtl="0"/>
            <a:r>
              <a:rPr lang="hr-HR" sz="2400" dirty="0">
                <a:latin typeface="Tahoma" panose="020B0604030504040204" pitchFamily="34" charset="0"/>
                <a:ea typeface="Tahoma" panose="020B0604030504040204" pitchFamily="34" charset="0"/>
                <a:cs typeface="Tahoma" panose="020B0604030504040204" pitchFamily="34" charset="0"/>
              </a:rPr>
              <a:t>Petra Buršić</a:t>
            </a:r>
            <a:endParaRPr lang="en-GB"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Slika 4" descr="Slika na kojoj se prikazuje tekst, Font, logotip, simbol&#10;&#10;Opis je automatski generiran">
            <a:extLst>
              <a:ext uri="{FF2B5EF4-FFF2-40B4-BE49-F238E27FC236}">
                <a16:creationId xmlns:a16="http://schemas.microsoft.com/office/drawing/2014/main" id="{C18A21F1-C43D-0F89-713D-81655417DD78}"/>
              </a:ext>
            </a:extLst>
          </p:cNvPr>
          <p:cNvPicPr>
            <a:picLocks noChangeAspect="1"/>
          </p:cNvPicPr>
          <p:nvPr/>
        </p:nvPicPr>
        <p:blipFill>
          <a:blip r:embed="rId3"/>
          <a:stretch>
            <a:fillRect/>
          </a:stretch>
        </p:blipFill>
        <p:spPr>
          <a:xfrm>
            <a:off x="8150943" y="478771"/>
            <a:ext cx="3903406" cy="1181553"/>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zervirano mjesto broja slajda 5">
            <a:extLst>
              <a:ext uri="{FF2B5EF4-FFF2-40B4-BE49-F238E27FC236}">
                <a16:creationId xmlns:a16="http://schemas.microsoft.com/office/drawing/2014/main" id="{83BA8515-230E-514B-3E9C-E927149A3A51}"/>
              </a:ext>
            </a:extLst>
          </p:cNvPr>
          <p:cNvSpPr>
            <a:spLocks noGrp="1"/>
          </p:cNvSpPr>
          <p:nvPr>
            <p:ph type="sldNum" sz="quarter" idx="12"/>
          </p:nvPr>
        </p:nvSpPr>
        <p:spPr/>
        <p:txBody>
          <a:bodyPr/>
          <a:lstStyle/>
          <a:p>
            <a:pPr rtl="0"/>
            <a:fld id="{B5CEABB6-07DC-46E8-9B57-56EC44A396E5}" type="slidenum">
              <a:rPr lang="en-GB" noProof="0" smtClean="0"/>
              <a:t>10</a:t>
            </a:fld>
            <a:endParaRPr lang="en-GB" noProof="0"/>
          </a:p>
        </p:txBody>
      </p:sp>
      <p:sp>
        <p:nvSpPr>
          <p:cNvPr id="7" name="Naslov 1">
            <a:extLst>
              <a:ext uri="{FF2B5EF4-FFF2-40B4-BE49-F238E27FC236}">
                <a16:creationId xmlns:a16="http://schemas.microsoft.com/office/drawing/2014/main" id="{19CDA6E1-89F4-E234-2AB3-2B4675E8BB95}"/>
              </a:ext>
            </a:extLst>
          </p:cNvPr>
          <p:cNvSpPr>
            <a:spLocks noGrp="1"/>
          </p:cNvSpPr>
          <p:nvPr>
            <p:ph type="title"/>
          </p:nvPr>
        </p:nvSpPr>
        <p:spPr>
          <a:xfrm>
            <a:off x="445117" y="293841"/>
            <a:ext cx="6837920" cy="629266"/>
          </a:xfrm>
        </p:spPr>
        <p:txBody>
          <a:bodyPr>
            <a:normAutofit/>
          </a:bodyPr>
          <a:lstStyle/>
          <a:p>
            <a:r>
              <a:rPr lang="hr-HR" sz="2500" dirty="0">
                <a:latin typeface="Tahoma" panose="020B0604030504040204" pitchFamily="34" charset="0"/>
                <a:ea typeface="Tahoma" panose="020B0604030504040204" pitchFamily="34" charset="0"/>
                <a:cs typeface="Tahoma" panose="020B0604030504040204" pitchFamily="34" charset="0"/>
              </a:rPr>
              <a:t>3. </a:t>
            </a:r>
            <a:r>
              <a:rPr lang="hr-HR" sz="2500" dirty="0" err="1">
                <a:latin typeface="Tahoma" panose="020B0604030504040204" pitchFamily="34" charset="0"/>
                <a:ea typeface="Tahoma" panose="020B0604030504040204" pitchFamily="34" charset="0"/>
                <a:cs typeface="Tahoma" panose="020B0604030504040204" pitchFamily="34" charset="0"/>
              </a:rPr>
              <a:t>Predprocesiranje</a:t>
            </a:r>
            <a:r>
              <a:rPr lang="hr-HR" sz="2500" dirty="0">
                <a:latin typeface="Tahoma" panose="020B0604030504040204" pitchFamily="34" charset="0"/>
                <a:ea typeface="Tahoma" panose="020B0604030504040204" pitchFamily="34" charset="0"/>
                <a:cs typeface="Tahoma" panose="020B0604030504040204" pitchFamily="34" charset="0"/>
              </a:rPr>
              <a:t> podataka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 name="Slika 2">
            <a:extLst>
              <a:ext uri="{FF2B5EF4-FFF2-40B4-BE49-F238E27FC236}">
                <a16:creationId xmlns:a16="http://schemas.microsoft.com/office/drawing/2014/main" id="{9C930F26-2286-9F3D-88ED-C271B130DC0D}"/>
              </a:ext>
            </a:extLst>
          </p:cNvPr>
          <p:cNvPicPr>
            <a:picLocks noChangeAspect="1"/>
          </p:cNvPicPr>
          <p:nvPr/>
        </p:nvPicPr>
        <p:blipFill>
          <a:blip r:embed="rId2"/>
          <a:stretch>
            <a:fillRect/>
          </a:stretch>
        </p:blipFill>
        <p:spPr>
          <a:xfrm>
            <a:off x="709892" y="2279049"/>
            <a:ext cx="10185728" cy="1081166"/>
          </a:xfrm>
          <a:prstGeom prst="rect">
            <a:avLst/>
          </a:prstGeom>
        </p:spPr>
      </p:pic>
      <p:sp>
        <p:nvSpPr>
          <p:cNvPr id="14" name="Text Placeholder 2">
            <a:extLst>
              <a:ext uri="{FF2B5EF4-FFF2-40B4-BE49-F238E27FC236}">
                <a16:creationId xmlns:a16="http://schemas.microsoft.com/office/drawing/2014/main" id="{E1B9B168-CC8F-E33C-968A-73140B4C6D1D}"/>
              </a:ext>
            </a:extLst>
          </p:cNvPr>
          <p:cNvSpPr>
            <a:spLocks noGrp="1"/>
          </p:cNvSpPr>
          <p:nvPr>
            <p:ph type="body" idx="1"/>
          </p:nvPr>
        </p:nvSpPr>
        <p:spPr>
          <a:xfrm>
            <a:off x="353960" y="1107173"/>
            <a:ext cx="8868698" cy="987810"/>
          </a:xfrm>
        </p:spPr>
        <p:txBody>
          <a:bodyPr>
            <a:normAutofit/>
          </a:bodyPr>
          <a:lstStyle/>
          <a:p>
            <a:pPr marL="342900" indent="-342900">
              <a:buFont typeface="Arial" panose="020B0604020202020204" pitchFamily="34" charset="0"/>
              <a:buChar char="•"/>
            </a:pPr>
            <a:r>
              <a:rPr lang="hr-HR" sz="2200" dirty="0" err="1">
                <a:latin typeface="Tahoma" panose="020B0604030504040204" pitchFamily="34" charset="0"/>
                <a:ea typeface="Tahoma" panose="020B0604030504040204" pitchFamily="34" charset="0"/>
                <a:cs typeface="Tahoma" panose="020B0604030504040204" pitchFamily="34" charset="0"/>
              </a:rPr>
              <a:t>from</a:t>
            </a:r>
            <a:r>
              <a:rPr lang="hr-HR" sz="2200" dirty="0">
                <a:latin typeface="Tahoma" panose="020B0604030504040204" pitchFamily="34" charset="0"/>
                <a:ea typeface="Tahoma" panose="020B0604030504040204" pitchFamily="34" charset="0"/>
                <a:cs typeface="Tahoma" panose="020B0604030504040204" pitchFamily="34" charset="0"/>
              </a:rPr>
              <a:t> </a:t>
            </a:r>
            <a:r>
              <a:rPr lang="hr-HR" sz="2200" i="1" u="sng" dirty="0" err="1">
                <a:latin typeface="Tahoma" panose="020B0604030504040204" pitchFamily="34" charset="0"/>
                <a:ea typeface="Tahoma" panose="020B0604030504040204" pitchFamily="34" charset="0"/>
                <a:cs typeface="Tahoma" panose="020B0604030504040204" pitchFamily="34" charset="0"/>
              </a:rPr>
              <a:t>sklearn.preprocessing</a:t>
            </a:r>
            <a:r>
              <a:rPr lang="hr-HR" sz="2200" i="1" u="sng" dirty="0">
                <a:latin typeface="Tahoma" panose="020B0604030504040204" pitchFamily="34" charset="0"/>
                <a:ea typeface="Tahoma" panose="020B0604030504040204" pitchFamily="34" charset="0"/>
                <a:cs typeface="Tahoma" panose="020B0604030504040204" pitchFamily="34" charset="0"/>
              </a:rPr>
              <a:t> </a:t>
            </a:r>
            <a:r>
              <a:rPr lang="hr-HR" sz="2200" dirty="0">
                <a:latin typeface="Tahoma" panose="020B0604030504040204" pitchFamily="34" charset="0"/>
                <a:ea typeface="Tahoma" panose="020B0604030504040204" pitchFamily="34" charset="0"/>
                <a:cs typeface="Tahoma" panose="020B0604030504040204" pitchFamily="34" charset="0"/>
              </a:rPr>
              <a:t>import </a:t>
            </a:r>
            <a:r>
              <a:rPr lang="hr-HR" sz="2200" i="1" dirty="0" err="1">
                <a:latin typeface="Tahoma" panose="020B0604030504040204" pitchFamily="34" charset="0"/>
                <a:ea typeface="Tahoma" panose="020B0604030504040204" pitchFamily="34" charset="0"/>
                <a:cs typeface="Tahoma" panose="020B0604030504040204" pitchFamily="34" charset="0"/>
              </a:rPr>
              <a:t>LabelEncoder</a:t>
            </a:r>
            <a:endParaRPr lang="hr-HR" sz="2200" i="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200" dirty="0" err="1">
                <a:latin typeface="Tahoma" panose="020B0604030504040204" pitchFamily="34" charset="0"/>
                <a:ea typeface="Tahoma" panose="020B0604030504040204" pitchFamily="34" charset="0"/>
                <a:cs typeface="Tahoma" panose="020B0604030504040204" pitchFamily="34" charset="0"/>
              </a:rPr>
              <a:t>from</a:t>
            </a:r>
            <a:r>
              <a:rPr lang="hr-HR" sz="2200" dirty="0">
                <a:latin typeface="Tahoma" panose="020B0604030504040204" pitchFamily="34" charset="0"/>
                <a:ea typeface="Tahoma" panose="020B0604030504040204" pitchFamily="34" charset="0"/>
                <a:cs typeface="Tahoma" panose="020B0604030504040204" pitchFamily="34" charset="0"/>
              </a:rPr>
              <a:t> </a:t>
            </a:r>
            <a:r>
              <a:rPr lang="hr-HR" sz="2200" i="1" u="sng" dirty="0" err="1">
                <a:latin typeface="Tahoma" panose="020B0604030504040204" pitchFamily="34" charset="0"/>
                <a:ea typeface="Tahoma" panose="020B0604030504040204" pitchFamily="34" charset="0"/>
                <a:cs typeface="Tahoma" panose="020B0604030504040204" pitchFamily="34" charset="0"/>
              </a:rPr>
              <a:t>imblearn.over_sampling</a:t>
            </a:r>
            <a:r>
              <a:rPr lang="hr-HR" sz="2200" i="1" u="sng" dirty="0">
                <a:latin typeface="Tahoma" panose="020B0604030504040204" pitchFamily="34" charset="0"/>
                <a:ea typeface="Tahoma" panose="020B0604030504040204" pitchFamily="34" charset="0"/>
                <a:cs typeface="Tahoma" panose="020B0604030504040204" pitchFamily="34" charset="0"/>
              </a:rPr>
              <a:t> </a:t>
            </a:r>
            <a:r>
              <a:rPr lang="hr-HR" sz="2200" dirty="0">
                <a:latin typeface="Tahoma" panose="020B0604030504040204" pitchFamily="34" charset="0"/>
                <a:ea typeface="Tahoma" panose="020B0604030504040204" pitchFamily="34" charset="0"/>
                <a:cs typeface="Tahoma" panose="020B0604030504040204" pitchFamily="34" charset="0"/>
              </a:rPr>
              <a:t>import </a:t>
            </a:r>
            <a:r>
              <a:rPr lang="hr-HR" sz="2200" i="1" dirty="0" err="1">
                <a:latin typeface="Tahoma" panose="020B0604030504040204" pitchFamily="34" charset="0"/>
                <a:ea typeface="Tahoma" panose="020B0604030504040204" pitchFamily="34" charset="0"/>
                <a:cs typeface="Tahoma" panose="020B0604030504040204" pitchFamily="34" charset="0"/>
              </a:rPr>
              <a:t>RandomOverSampler</a:t>
            </a:r>
            <a:endParaRPr lang="hr-HR" sz="2200" i="1" dirty="0">
              <a:latin typeface="Tahoma" panose="020B0604030504040204" pitchFamily="34" charset="0"/>
              <a:ea typeface="Tahoma" panose="020B0604030504040204" pitchFamily="34" charset="0"/>
              <a:cs typeface="Tahoma" panose="020B0604030504040204" pitchFamily="34" charset="0"/>
            </a:endParaRPr>
          </a:p>
        </p:txBody>
      </p:sp>
      <p:pic>
        <p:nvPicPr>
          <p:cNvPr id="16" name="Slika 15">
            <a:extLst>
              <a:ext uri="{FF2B5EF4-FFF2-40B4-BE49-F238E27FC236}">
                <a16:creationId xmlns:a16="http://schemas.microsoft.com/office/drawing/2014/main" id="{A208EFB4-1F9C-45FE-4698-4EF9F181B4D3}"/>
              </a:ext>
            </a:extLst>
          </p:cNvPr>
          <p:cNvPicPr>
            <a:picLocks noChangeAspect="1"/>
          </p:cNvPicPr>
          <p:nvPr/>
        </p:nvPicPr>
        <p:blipFill>
          <a:blip r:embed="rId3"/>
          <a:stretch>
            <a:fillRect/>
          </a:stretch>
        </p:blipFill>
        <p:spPr>
          <a:xfrm>
            <a:off x="760751" y="3544281"/>
            <a:ext cx="10134869" cy="2812069"/>
          </a:xfrm>
          <a:prstGeom prst="rect">
            <a:avLst/>
          </a:prstGeom>
        </p:spPr>
      </p:pic>
    </p:spTree>
    <p:extLst>
      <p:ext uri="{BB962C8B-B14F-4D97-AF65-F5344CB8AC3E}">
        <p14:creationId xmlns:p14="http://schemas.microsoft.com/office/powerpoint/2010/main" val="218854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zervirano mjesto broja slajda 5">
            <a:extLst>
              <a:ext uri="{FF2B5EF4-FFF2-40B4-BE49-F238E27FC236}">
                <a16:creationId xmlns:a16="http://schemas.microsoft.com/office/drawing/2014/main" id="{83BA8515-230E-514B-3E9C-E927149A3A51}"/>
              </a:ext>
            </a:extLst>
          </p:cNvPr>
          <p:cNvSpPr>
            <a:spLocks noGrp="1"/>
          </p:cNvSpPr>
          <p:nvPr>
            <p:ph type="sldNum" sz="quarter" idx="12"/>
          </p:nvPr>
        </p:nvSpPr>
        <p:spPr/>
        <p:txBody>
          <a:bodyPr/>
          <a:lstStyle/>
          <a:p>
            <a:pPr rtl="0"/>
            <a:fld id="{B5CEABB6-07DC-46E8-9B57-56EC44A396E5}" type="slidenum">
              <a:rPr lang="en-GB" noProof="0" smtClean="0"/>
              <a:t>11</a:t>
            </a:fld>
            <a:endParaRPr lang="en-GB" noProof="0"/>
          </a:p>
        </p:txBody>
      </p:sp>
      <p:sp>
        <p:nvSpPr>
          <p:cNvPr id="7" name="Naslov 1">
            <a:extLst>
              <a:ext uri="{FF2B5EF4-FFF2-40B4-BE49-F238E27FC236}">
                <a16:creationId xmlns:a16="http://schemas.microsoft.com/office/drawing/2014/main" id="{19CDA6E1-89F4-E234-2AB3-2B4675E8BB95}"/>
              </a:ext>
            </a:extLst>
          </p:cNvPr>
          <p:cNvSpPr>
            <a:spLocks noGrp="1"/>
          </p:cNvSpPr>
          <p:nvPr>
            <p:ph type="title"/>
          </p:nvPr>
        </p:nvSpPr>
        <p:spPr>
          <a:xfrm>
            <a:off x="437951" y="319088"/>
            <a:ext cx="8401358" cy="900113"/>
          </a:xfrm>
        </p:spPr>
        <p:txBody>
          <a:bodyPr>
            <a:normAutofit/>
          </a:bodyPr>
          <a:lstStyle/>
          <a:p>
            <a:r>
              <a:rPr lang="hr-HR" sz="2500" dirty="0">
                <a:latin typeface="Tahoma" panose="020B0604030504040204" pitchFamily="34" charset="0"/>
                <a:ea typeface="Tahoma" panose="020B0604030504040204" pitchFamily="34" charset="0"/>
                <a:cs typeface="Tahoma" panose="020B0604030504040204" pitchFamily="34" charset="0"/>
              </a:rPr>
              <a:t>4. Trening i evaluacija modela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5" name="Slika 4">
            <a:extLst>
              <a:ext uri="{FF2B5EF4-FFF2-40B4-BE49-F238E27FC236}">
                <a16:creationId xmlns:a16="http://schemas.microsoft.com/office/drawing/2014/main" id="{CAA983EF-4E70-BC19-32DC-E5EC80C4FE3C}"/>
              </a:ext>
            </a:extLst>
          </p:cNvPr>
          <p:cNvPicPr>
            <a:picLocks noChangeAspect="1"/>
          </p:cNvPicPr>
          <p:nvPr/>
        </p:nvPicPr>
        <p:blipFill rotWithShape="1">
          <a:blip r:embed="rId2"/>
          <a:srcRect l="1540" t="101" r="1299" b="-1"/>
          <a:stretch/>
        </p:blipFill>
        <p:spPr>
          <a:xfrm>
            <a:off x="1016396" y="1576325"/>
            <a:ext cx="9891319" cy="1988035"/>
          </a:xfrm>
          <a:prstGeom prst="rect">
            <a:avLst/>
          </a:prstGeom>
        </p:spPr>
      </p:pic>
      <p:pic>
        <p:nvPicPr>
          <p:cNvPr id="11" name="Slika 10">
            <a:extLst>
              <a:ext uri="{FF2B5EF4-FFF2-40B4-BE49-F238E27FC236}">
                <a16:creationId xmlns:a16="http://schemas.microsoft.com/office/drawing/2014/main" id="{9B609D50-E972-E12E-D962-5A9CF91E5816}"/>
              </a:ext>
            </a:extLst>
          </p:cNvPr>
          <p:cNvPicPr>
            <a:picLocks noChangeAspect="1"/>
          </p:cNvPicPr>
          <p:nvPr/>
        </p:nvPicPr>
        <p:blipFill rotWithShape="1">
          <a:blip r:embed="rId3"/>
          <a:srcRect l="1111" r="-1112" b="21229"/>
          <a:stretch/>
        </p:blipFill>
        <p:spPr>
          <a:xfrm>
            <a:off x="1016396" y="3806623"/>
            <a:ext cx="10023550" cy="2549727"/>
          </a:xfrm>
          <a:prstGeom prst="rect">
            <a:avLst/>
          </a:prstGeom>
        </p:spPr>
      </p:pic>
    </p:spTree>
    <p:extLst>
      <p:ext uri="{BB962C8B-B14F-4D97-AF65-F5344CB8AC3E}">
        <p14:creationId xmlns:p14="http://schemas.microsoft.com/office/powerpoint/2010/main" val="424197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zervirano mjesto broja slajda 5">
            <a:extLst>
              <a:ext uri="{FF2B5EF4-FFF2-40B4-BE49-F238E27FC236}">
                <a16:creationId xmlns:a16="http://schemas.microsoft.com/office/drawing/2014/main" id="{83BA8515-230E-514B-3E9C-E927149A3A51}"/>
              </a:ext>
            </a:extLst>
          </p:cNvPr>
          <p:cNvSpPr>
            <a:spLocks noGrp="1"/>
          </p:cNvSpPr>
          <p:nvPr>
            <p:ph type="sldNum" sz="quarter" idx="12"/>
          </p:nvPr>
        </p:nvSpPr>
        <p:spPr/>
        <p:txBody>
          <a:bodyPr/>
          <a:lstStyle/>
          <a:p>
            <a:pPr rtl="0"/>
            <a:fld id="{B5CEABB6-07DC-46E8-9B57-56EC44A396E5}" type="slidenum">
              <a:rPr lang="en-GB" noProof="0" smtClean="0"/>
              <a:t>12</a:t>
            </a:fld>
            <a:endParaRPr lang="en-GB" noProof="0"/>
          </a:p>
        </p:txBody>
      </p:sp>
      <p:pic>
        <p:nvPicPr>
          <p:cNvPr id="8" name="Slika 7">
            <a:extLst>
              <a:ext uri="{FF2B5EF4-FFF2-40B4-BE49-F238E27FC236}">
                <a16:creationId xmlns:a16="http://schemas.microsoft.com/office/drawing/2014/main" id="{3916F19A-FB1F-1003-574A-70DD1C59D125}"/>
              </a:ext>
            </a:extLst>
          </p:cNvPr>
          <p:cNvPicPr>
            <a:picLocks noChangeAspect="1"/>
          </p:cNvPicPr>
          <p:nvPr/>
        </p:nvPicPr>
        <p:blipFill>
          <a:blip r:embed="rId2"/>
          <a:stretch>
            <a:fillRect/>
          </a:stretch>
        </p:blipFill>
        <p:spPr>
          <a:xfrm>
            <a:off x="669123" y="1436893"/>
            <a:ext cx="10779601" cy="309252"/>
          </a:xfrm>
          <a:prstGeom prst="rect">
            <a:avLst/>
          </a:prstGeom>
        </p:spPr>
      </p:pic>
      <p:pic>
        <p:nvPicPr>
          <p:cNvPr id="10" name="Slika 9">
            <a:extLst>
              <a:ext uri="{FF2B5EF4-FFF2-40B4-BE49-F238E27FC236}">
                <a16:creationId xmlns:a16="http://schemas.microsoft.com/office/drawing/2014/main" id="{09E7EEED-CF97-F8D5-E8D2-305FC12736D2}"/>
              </a:ext>
            </a:extLst>
          </p:cNvPr>
          <p:cNvPicPr>
            <a:picLocks noChangeAspect="1"/>
          </p:cNvPicPr>
          <p:nvPr/>
        </p:nvPicPr>
        <p:blipFill>
          <a:blip r:embed="rId3"/>
          <a:stretch>
            <a:fillRect/>
          </a:stretch>
        </p:blipFill>
        <p:spPr>
          <a:xfrm>
            <a:off x="669123" y="1805651"/>
            <a:ext cx="10853754" cy="3460830"/>
          </a:xfrm>
          <a:prstGeom prst="rect">
            <a:avLst/>
          </a:prstGeom>
        </p:spPr>
      </p:pic>
    </p:spTree>
    <p:extLst>
      <p:ext uri="{BB962C8B-B14F-4D97-AF65-F5344CB8AC3E}">
        <p14:creationId xmlns:p14="http://schemas.microsoft.com/office/powerpoint/2010/main" val="2517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zervirano mjesto broja slajda 5">
            <a:extLst>
              <a:ext uri="{FF2B5EF4-FFF2-40B4-BE49-F238E27FC236}">
                <a16:creationId xmlns:a16="http://schemas.microsoft.com/office/drawing/2014/main" id="{CDD5E599-7B02-97C0-173F-B2F9249DD5BF}"/>
              </a:ext>
            </a:extLst>
          </p:cNvPr>
          <p:cNvSpPr>
            <a:spLocks noGrp="1"/>
          </p:cNvSpPr>
          <p:nvPr>
            <p:ph type="sldNum" sz="quarter" idx="12"/>
          </p:nvPr>
        </p:nvSpPr>
        <p:spPr/>
        <p:txBody>
          <a:bodyPr/>
          <a:lstStyle/>
          <a:p>
            <a:pPr rtl="0"/>
            <a:fld id="{B5CEABB6-07DC-46E8-9B57-56EC44A396E5}" type="slidenum">
              <a:rPr lang="en-GB" noProof="0" smtClean="0"/>
              <a:t>13</a:t>
            </a:fld>
            <a:endParaRPr lang="en-GB" noProof="0"/>
          </a:p>
        </p:txBody>
      </p:sp>
      <p:pic>
        <p:nvPicPr>
          <p:cNvPr id="8" name="Slika 7">
            <a:extLst>
              <a:ext uri="{FF2B5EF4-FFF2-40B4-BE49-F238E27FC236}">
                <a16:creationId xmlns:a16="http://schemas.microsoft.com/office/drawing/2014/main" id="{A97459B8-EBDF-BC70-B8AE-8D596CA594AB}"/>
              </a:ext>
            </a:extLst>
          </p:cNvPr>
          <p:cNvPicPr>
            <a:picLocks noChangeAspect="1"/>
          </p:cNvPicPr>
          <p:nvPr/>
        </p:nvPicPr>
        <p:blipFill>
          <a:blip r:embed="rId2"/>
          <a:stretch>
            <a:fillRect/>
          </a:stretch>
        </p:blipFill>
        <p:spPr>
          <a:xfrm>
            <a:off x="698941" y="1750736"/>
            <a:ext cx="10794117" cy="3356527"/>
          </a:xfrm>
          <a:prstGeom prst="rect">
            <a:avLst/>
          </a:prstGeom>
        </p:spPr>
      </p:pic>
      <p:sp>
        <p:nvSpPr>
          <p:cNvPr id="9" name="Naslov 1">
            <a:extLst>
              <a:ext uri="{FF2B5EF4-FFF2-40B4-BE49-F238E27FC236}">
                <a16:creationId xmlns:a16="http://schemas.microsoft.com/office/drawing/2014/main" id="{2327BA74-9820-D54D-7BAF-7A7C67D4880D}"/>
              </a:ext>
            </a:extLst>
          </p:cNvPr>
          <p:cNvSpPr>
            <a:spLocks noGrp="1"/>
          </p:cNvSpPr>
          <p:nvPr>
            <p:ph type="title"/>
          </p:nvPr>
        </p:nvSpPr>
        <p:spPr>
          <a:xfrm>
            <a:off x="437951" y="319088"/>
            <a:ext cx="8401358" cy="900113"/>
          </a:xfrm>
        </p:spPr>
        <p:txBody>
          <a:bodyPr>
            <a:normAutofit/>
          </a:bodyPr>
          <a:lstStyle/>
          <a:p>
            <a:r>
              <a:rPr lang="hr-HR" sz="2500" dirty="0">
                <a:latin typeface="Tahoma" panose="020B0604030504040204" pitchFamily="34" charset="0"/>
                <a:ea typeface="Tahoma" panose="020B0604030504040204" pitchFamily="34" charset="0"/>
                <a:cs typeface="Tahoma" panose="020B0604030504040204" pitchFamily="34" charset="0"/>
              </a:rPr>
              <a:t>4.1 Trening i evaluacija – stablo odluke</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285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zervirano mjesto broja slajda 5">
            <a:extLst>
              <a:ext uri="{FF2B5EF4-FFF2-40B4-BE49-F238E27FC236}">
                <a16:creationId xmlns:a16="http://schemas.microsoft.com/office/drawing/2014/main" id="{CDD5E599-7B02-97C0-173F-B2F9249DD5BF}"/>
              </a:ext>
            </a:extLst>
          </p:cNvPr>
          <p:cNvSpPr>
            <a:spLocks noGrp="1"/>
          </p:cNvSpPr>
          <p:nvPr>
            <p:ph type="sldNum" sz="quarter" idx="12"/>
          </p:nvPr>
        </p:nvSpPr>
        <p:spPr/>
        <p:txBody>
          <a:bodyPr/>
          <a:lstStyle/>
          <a:p>
            <a:pPr rtl="0"/>
            <a:fld id="{B5CEABB6-07DC-46E8-9B57-56EC44A396E5}" type="slidenum">
              <a:rPr lang="en-GB" noProof="0" smtClean="0"/>
              <a:t>14</a:t>
            </a:fld>
            <a:endParaRPr lang="en-GB" noProof="0"/>
          </a:p>
        </p:txBody>
      </p:sp>
      <p:sp>
        <p:nvSpPr>
          <p:cNvPr id="9" name="Naslov 1">
            <a:extLst>
              <a:ext uri="{FF2B5EF4-FFF2-40B4-BE49-F238E27FC236}">
                <a16:creationId xmlns:a16="http://schemas.microsoft.com/office/drawing/2014/main" id="{2327BA74-9820-D54D-7BAF-7A7C67D4880D}"/>
              </a:ext>
            </a:extLst>
          </p:cNvPr>
          <p:cNvSpPr>
            <a:spLocks noGrp="1"/>
          </p:cNvSpPr>
          <p:nvPr>
            <p:ph type="title"/>
          </p:nvPr>
        </p:nvSpPr>
        <p:spPr>
          <a:xfrm>
            <a:off x="437951" y="319088"/>
            <a:ext cx="8401358" cy="900113"/>
          </a:xfrm>
        </p:spPr>
        <p:txBody>
          <a:bodyPr>
            <a:normAutofit/>
          </a:bodyPr>
          <a:lstStyle/>
          <a:p>
            <a:r>
              <a:rPr lang="hr-HR" sz="2500" dirty="0">
                <a:latin typeface="Tahoma" panose="020B0604030504040204" pitchFamily="34" charset="0"/>
                <a:ea typeface="Tahoma" panose="020B0604030504040204" pitchFamily="34" charset="0"/>
                <a:cs typeface="Tahoma" panose="020B0604030504040204" pitchFamily="34" charset="0"/>
              </a:rPr>
              <a:t>4.2 Trening i evaluacija – slučajna šuma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 name="Slika 2">
            <a:extLst>
              <a:ext uri="{FF2B5EF4-FFF2-40B4-BE49-F238E27FC236}">
                <a16:creationId xmlns:a16="http://schemas.microsoft.com/office/drawing/2014/main" id="{2CBD7552-97BC-EEB5-CDA1-9B25B09222C7}"/>
              </a:ext>
            </a:extLst>
          </p:cNvPr>
          <p:cNvPicPr>
            <a:picLocks noChangeAspect="1"/>
          </p:cNvPicPr>
          <p:nvPr/>
        </p:nvPicPr>
        <p:blipFill>
          <a:blip r:embed="rId2"/>
          <a:stretch>
            <a:fillRect/>
          </a:stretch>
        </p:blipFill>
        <p:spPr>
          <a:xfrm>
            <a:off x="572375" y="1694635"/>
            <a:ext cx="10647122" cy="3652868"/>
          </a:xfrm>
          <a:prstGeom prst="rect">
            <a:avLst/>
          </a:prstGeom>
        </p:spPr>
      </p:pic>
    </p:spTree>
    <p:extLst>
      <p:ext uri="{BB962C8B-B14F-4D97-AF65-F5344CB8AC3E}">
        <p14:creationId xmlns:p14="http://schemas.microsoft.com/office/powerpoint/2010/main" val="297965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zervirano mjesto broja slajda 5">
            <a:extLst>
              <a:ext uri="{FF2B5EF4-FFF2-40B4-BE49-F238E27FC236}">
                <a16:creationId xmlns:a16="http://schemas.microsoft.com/office/drawing/2014/main" id="{CDD5E599-7B02-97C0-173F-B2F9249DD5BF}"/>
              </a:ext>
            </a:extLst>
          </p:cNvPr>
          <p:cNvSpPr>
            <a:spLocks noGrp="1"/>
          </p:cNvSpPr>
          <p:nvPr>
            <p:ph type="sldNum" sz="quarter" idx="12"/>
          </p:nvPr>
        </p:nvSpPr>
        <p:spPr/>
        <p:txBody>
          <a:bodyPr/>
          <a:lstStyle/>
          <a:p>
            <a:pPr rtl="0"/>
            <a:fld id="{B5CEABB6-07DC-46E8-9B57-56EC44A396E5}" type="slidenum">
              <a:rPr lang="en-GB" noProof="0" smtClean="0"/>
              <a:t>15</a:t>
            </a:fld>
            <a:endParaRPr lang="en-GB" noProof="0"/>
          </a:p>
        </p:txBody>
      </p:sp>
      <p:sp>
        <p:nvSpPr>
          <p:cNvPr id="9" name="Naslov 1">
            <a:extLst>
              <a:ext uri="{FF2B5EF4-FFF2-40B4-BE49-F238E27FC236}">
                <a16:creationId xmlns:a16="http://schemas.microsoft.com/office/drawing/2014/main" id="{2327BA74-9820-D54D-7BAF-7A7C67D4880D}"/>
              </a:ext>
            </a:extLst>
          </p:cNvPr>
          <p:cNvSpPr>
            <a:spLocks noGrp="1"/>
          </p:cNvSpPr>
          <p:nvPr>
            <p:ph type="title"/>
          </p:nvPr>
        </p:nvSpPr>
        <p:spPr>
          <a:xfrm>
            <a:off x="437951" y="501649"/>
            <a:ext cx="8401358" cy="900113"/>
          </a:xfrm>
        </p:spPr>
        <p:txBody>
          <a:bodyPr>
            <a:normAutofit/>
          </a:bodyPr>
          <a:lstStyle/>
          <a:p>
            <a:r>
              <a:rPr lang="hr-HR" sz="2500" dirty="0">
                <a:latin typeface="Tahoma" panose="020B0604030504040204" pitchFamily="34" charset="0"/>
                <a:ea typeface="Tahoma" panose="020B0604030504040204" pitchFamily="34" charset="0"/>
                <a:cs typeface="Tahoma" panose="020B0604030504040204" pitchFamily="34" charset="0"/>
              </a:rPr>
              <a:t>4.3 Trening i evaluacija – stroj potpornih vektora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 name="Slika 2">
            <a:extLst>
              <a:ext uri="{FF2B5EF4-FFF2-40B4-BE49-F238E27FC236}">
                <a16:creationId xmlns:a16="http://schemas.microsoft.com/office/drawing/2014/main" id="{CECFEDF0-B578-3C75-32AB-4E00B91BA97D}"/>
              </a:ext>
            </a:extLst>
          </p:cNvPr>
          <p:cNvPicPr>
            <a:picLocks noChangeAspect="1"/>
          </p:cNvPicPr>
          <p:nvPr/>
        </p:nvPicPr>
        <p:blipFill>
          <a:blip r:embed="rId2"/>
          <a:stretch>
            <a:fillRect/>
          </a:stretch>
        </p:blipFill>
        <p:spPr>
          <a:xfrm>
            <a:off x="623146" y="1838094"/>
            <a:ext cx="10586754" cy="3181811"/>
          </a:xfrm>
          <a:prstGeom prst="rect">
            <a:avLst/>
          </a:prstGeom>
        </p:spPr>
      </p:pic>
    </p:spTree>
    <p:extLst>
      <p:ext uri="{BB962C8B-B14F-4D97-AF65-F5344CB8AC3E}">
        <p14:creationId xmlns:p14="http://schemas.microsoft.com/office/powerpoint/2010/main" val="226960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en-GB"/>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pPr rtl="0"/>
            <a:r>
              <a:rPr lang="en-GB" dirty="0"/>
              <a:t>At Contoso, we believe in giving 110%. By using our next-generation data architecture, we help organisations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16</a:t>
            </a:fld>
            <a:endParaRPr lang="en-GB"/>
          </a:p>
        </p:txBody>
      </p:sp>
    </p:spTree>
    <p:extLst>
      <p:ext uri="{BB962C8B-B14F-4D97-AF65-F5344CB8AC3E}">
        <p14:creationId xmlns:p14="http://schemas.microsoft.com/office/powerpoint/2010/main" val="9201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n-GB"/>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n-GB"/>
              <a:t>Mirjam Nilsson​</a:t>
            </a:r>
          </a:p>
          <a:p>
            <a:pPr rtl="0"/>
            <a:r>
              <a:rPr lang="en-GB"/>
              <a:t>206-555-0146</a:t>
            </a:r>
          </a:p>
          <a:p>
            <a:pPr rtl="0"/>
            <a:r>
              <a:rPr lang="en-GB"/>
              <a:t>mirjam@contoso.com</a:t>
            </a:r>
          </a:p>
          <a:p>
            <a:pPr rtl="0"/>
            <a:r>
              <a:rPr lang="en-GB"/>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n-GB"/>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17</a:t>
            </a:fld>
            <a:endParaRPr lang="en-GB"/>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zervirano mjesto teksta 4">
            <a:extLst>
              <a:ext uri="{FF2B5EF4-FFF2-40B4-BE49-F238E27FC236}">
                <a16:creationId xmlns:a16="http://schemas.microsoft.com/office/drawing/2014/main" id="{72531532-4B41-F81D-B9D8-472F90BA756E}"/>
              </a:ext>
            </a:extLst>
          </p:cNvPr>
          <p:cNvSpPr>
            <a:spLocks noGrp="1"/>
          </p:cNvSpPr>
          <p:nvPr>
            <p:ph type="body" sz="quarter" idx="23"/>
          </p:nvPr>
        </p:nvSpPr>
        <p:spPr>
          <a:xfrm>
            <a:off x="5267452" y="657932"/>
            <a:ext cx="5433204" cy="365125"/>
          </a:xfrm>
        </p:spPr>
        <p:txBody>
          <a:bodyPr>
            <a:noAutofit/>
          </a:bodyPr>
          <a:lstStyle/>
          <a:p>
            <a:r>
              <a:rPr lang="hr-HR" sz="3000" dirty="0">
                <a:latin typeface="Tahoma" panose="020B0604030504040204" pitchFamily="34" charset="0"/>
                <a:ea typeface="Tahoma" panose="020B0604030504040204" pitchFamily="34" charset="0"/>
                <a:cs typeface="Tahoma" panose="020B0604030504040204" pitchFamily="34" charset="0"/>
              </a:rPr>
              <a:t>CILJ</a:t>
            </a:r>
            <a:endParaRPr lang="en-GB" sz="3000"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teksta 5">
            <a:extLst>
              <a:ext uri="{FF2B5EF4-FFF2-40B4-BE49-F238E27FC236}">
                <a16:creationId xmlns:a16="http://schemas.microsoft.com/office/drawing/2014/main" id="{FF6E0804-681E-5FA8-C271-D1441E4E5A9B}"/>
              </a:ext>
            </a:extLst>
          </p:cNvPr>
          <p:cNvSpPr>
            <a:spLocks noGrp="1"/>
          </p:cNvSpPr>
          <p:nvPr>
            <p:ph type="body" sz="quarter" idx="24"/>
          </p:nvPr>
        </p:nvSpPr>
        <p:spPr>
          <a:xfrm>
            <a:off x="5267452" y="1351636"/>
            <a:ext cx="6600083" cy="2239093"/>
          </a:xfrm>
        </p:spPr>
        <p:txBody>
          <a:bodyPr>
            <a:noAutofit/>
          </a:bodyPr>
          <a:lstStyle/>
          <a:p>
            <a:r>
              <a:rPr lang="en-GB" sz="2500" dirty="0" err="1">
                <a:latin typeface="Tahoma" panose="020B0604030504040204" pitchFamily="34" charset="0"/>
                <a:ea typeface="Tahoma" panose="020B0604030504040204" pitchFamily="34" charset="0"/>
                <a:cs typeface="Tahoma" panose="020B0604030504040204" pitchFamily="34" charset="0"/>
              </a:rPr>
              <a:t>Razviti</a:t>
            </a:r>
            <a:r>
              <a:rPr lang="en-GB" sz="2500" dirty="0">
                <a:latin typeface="Tahoma" panose="020B0604030504040204" pitchFamily="34" charset="0"/>
                <a:ea typeface="Tahoma" panose="020B0604030504040204" pitchFamily="34" charset="0"/>
                <a:cs typeface="Tahoma" panose="020B0604030504040204" pitchFamily="34" charset="0"/>
              </a:rPr>
              <a:t> model</a:t>
            </a:r>
            <a:r>
              <a:rPr lang="hr-HR" sz="2500" dirty="0">
                <a:latin typeface="Tahoma" panose="020B0604030504040204" pitchFamily="34" charset="0"/>
                <a:ea typeface="Tahoma" panose="020B0604030504040204" pitchFamily="34" charset="0"/>
                <a:cs typeface="Tahoma" panose="020B0604030504040204" pitchFamily="34" charset="0"/>
              </a:rPr>
              <a:t>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strojnog</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učenja</a:t>
            </a:r>
            <a:r>
              <a:rPr lang="en-GB" sz="2500" dirty="0">
                <a:latin typeface="Tahoma" panose="020B0604030504040204" pitchFamily="34" charset="0"/>
                <a:ea typeface="Tahoma" panose="020B0604030504040204" pitchFamily="34" charset="0"/>
                <a:cs typeface="Tahoma" panose="020B0604030504040204" pitchFamily="34" charset="0"/>
              </a:rPr>
              <a:t> koji </a:t>
            </a:r>
            <a:r>
              <a:rPr lang="en-GB" sz="2500" dirty="0" err="1">
                <a:latin typeface="Tahoma" panose="020B0604030504040204" pitchFamily="34" charset="0"/>
                <a:ea typeface="Tahoma" panose="020B0604030504040204" pitchFamily="34" charset="0"/>
                <a:cs typeface="Tahoma" panose="020B0604030504040204" pitchFamily="34" charset="0"/>
              </a:rPr>
              <a:t>klasificira</a:t>
            </a:r>
            <a:r>
              <a:rPr lang="hr-HR" sz="2500" dirty="0">
                <a:latin typeface="Tahoma" panose="020B0604030504040204" pitchFamily="34" charset="0"/>
                <a:ea typeface="Tahoma" panose="020B0604030504040204" pitchFamily="34" charset="0"/>
                <a:cs typeface="Tahoma" panose="020B0604030504040204" pitchFamily="34" charset="0"/>
              </a:rPr>
              <a:t>ju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strukturne</a:t>
            </a:r>
            <a:r>
              <a:rPr lang="en-GB" sz="2500" dirty="0">
                <a:latin typeface="Tahoma" panose="020B0604030504040204" pitchFamily="34" charset="0"/>
                <a:ea typeface="Tahoma" panose="020B0604030504040204" pitchFamily="34" charset="0"/>
                <a:cs typeface="Tahoma" panose="020B0604030504040204" pitchFamily="34" charset="0"/>
              </a:rPr>
              <a:t> MRI </a:t>
            </a:r>
            <a:r>
              <a:rPr lang="en-GB" sz="2500" dirty="0" err="1">
                <a:latin typeface="Tahoma" panose="020B0604030504040204" pitchFamily="34" charset="0"/>
                <a:ea typeface="Tahoma" panose="020B0604030504040204" pitchFamily="34" charset="0"/>
                <a:cs typeface="Tahoma" panose="020B0604030504040204" pitchFamily="34" charset="0"/>
              </a:rPr>
              <a:t>slike</a:t>
            </a:r>
            <a:r>
              <a:rPr lang="en-GB" sz="2500" dirty="0">
                <a:latin typeface="Tahoma" panose="020B0604030504040204" pitchFamily="34" charset="0"/>
                <a:ea typeface="Tahoma" panose="020B0604030504040204" pitchFamily="34" charset="0"/>
                <a:cs typeface="Tahoma" panose="020B0604030504040204" pitchFamily="34" charset="0"/>
              </a:rPr>
              <a:t> u tri </a:t>
            </a:r>
            <a:r>
              <a:rPr lang="en-GB" sz="2500" dirty="0" err="1">
                <a:latin typeface="Tahoma" panose="020B0604030504040204" pitchFamily="34" charset="0"/>
                <a:ea typeface="Tahoma" panose="020B0604030504040204" pitchFamily="34" charset="0"/>
                <a:cs typeface="Tahoma" panose="020B0604030504040204" pitchFamily="34" charset="0"/>
              </a:rPr>
              <a:t>dijagnostičke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grupe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osobe</a:t>
            </a:r>
            <a:r>
              <a:rPr lang="en-GB" sz="2500" i="1" dirty="0">
                <a:latin typeface="Tahoma" panose="020B0604030504040204" pitchFamily="34" charset="0"/>
                <a:ea typeface="Tahoma" panose="020B0604030504040204" pitchFamily="34" charset="0"/>
                <a:cs typeface="Tahoma" panose="020B0604030504040204" pitchFamily="34" charset="0"/>
              </a:rPr>
              <a:t> s </a:t>
            </a:r>
            <a:r>
              <a:rPr lang="en-GB" sz="2500" i="1" dirty="0" err="1">
                <a:latin typeface="Tahoma" panose="020B0604030504040204" pitchFamily="34" charset="0"/>
                <a:ea typeface="Tahoma" panose="020B0604030504040204" pitchFamily="34" charset="0"/>
                <a:cs typeface="Tahoma" panose="020B0604030504040204" pitchFamily="34" charset="0"/>
              </a:rPr>
              <a:t>Alzheimerovom</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bolešću</a:t>
            </a:r>
            <a:r>
              <a:rPr lang="hr-HR" sz="2500" i="1" dirty="0">
                <a:latin typeface="Tahoma" panose="020B0604030504040204" pitchFamily="34" charset="0"/>
                <a:ea typeface="Tahoma" panose="020B0604030504040204" pitchFamily="34" charset="0"/>
                <a:cs typeface="Tahoma" panose="020B0604030504040204" pitchFamily="34" charset="0"/>
              </a:rPr>
              <a:t> (AD)</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osobe</a:t>
            </a:r>
            <a:r>
              <a:rPr lang="en-GB" sz="2500" i="1" dirty="0">
                <a:latin typeface="Tahoma" panose="020B0604030504040204" pitchFamily="34" charset="0"/>
                <a:ea typeface="Tahoma" panose="020B0604030504040204" pitchFamily="34" charset="0"/>
                <a:cs typeface="Tahoma" panose="020B0604030504040204" pitchFamily="34" charset="0"/>
              </a:rPr>
              <a:t> s </a:t>
            </a:r>
            <a:r>
              <a:rPr lang="en-GB" sz="2500" i="1" dirty="0" err="1">
                <a:latin typeface="Tahoma" panose="020B0604030504040204" pitchFamily="34" charset="0"/>
                <a:ea typeface="Tahoma" panose="020B0604030504040204" pitchFamily="34" charset="0"/>
                <a:cs typeface="Tahoma" panose="020B0604030504040204" pitchFamily="34" charset="0"/>
              </a:rPr>
              <a:t>blagim</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kognitivnim</a:t>
            </a:r>
            <a:r>
              <a:rPr lang="en-GB" sz="2500" i="1" dirty="0">
                <a:latin typeface="Tahoma" panose="020B0604030504040204" pitchFamily="34" charset="0"/>
                <a:ea typeface="Tahoma" panose="020B0604030504040204" pitchFamily="34" charset="0"/>
                <a:cs typeface="Tahoma" panose="020B0604030504040204" pitchFamily="34" charset="0"/>
              </a:rPr>
              <a:t> </a:t>
            </a:r>
            <a:r>
              <a:rPr lang="hr-HR" sz="2500" i="1" dirty="0">
                <a:latin typeface="Tahoma" panose="020B0604030504040204" pitchFamily="34" charset="0"/>
                <a:ea typeface="Tahoma" panose="020B0604030504040204" pitchFamily="34" charset="0"/>
                <a:cs typeface="Tahoma" panose="020B0604030504040204" pitchFamily="34" charset="0"/>
              </a:rPr>
              <a:t>oštećenjem (MCI)</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kognitivno</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normalne</a:t>
            </a:r>
            <a:r>
              <a:rPr lang="hr-HR" sz="2500" i="1" dirty="0">
                <a:latin typeface="Tahoma" panose="020B0604030504040204" pitchFamily="34" charset="0"/>
                <a:ea typeface="Tahoma" panose="020B0604030504040204" pitchFamily="34" charset="0"/>
                <a:cs typeface="Tahoma" panose="020B0604030504040204" pitchFamily="34" charset="0"/>
              </a:rPr>
              <a:t> (CN)</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osobe</a:t>
            </a:r>
            <a:r>
              <a:rPr lang="en-GB" sz="2500" dirty="0">
                <a:latin typeface="Tahoma" panose="020B0604030504040204" pitchFamily="34" charset="0"/>
                <a:ea typeface="Tahoma" panose="020B0604030504040204" pitchFamily="34" charset="0"/>
                <a:cs typeface="Tahoma" panose="020B0604030504040204" pitchFamily="34" charset="0"/>
              </a:rPr>
              <a:t>.</a:t>
            </a:r>
          </a:p>
        </p:txBody>
      </p:sp>
      <p:sp>
        <p:nvSpPr>
          <p:cNvPr id="7" name="Rezervirano mjesto teksta 6">
            <a:extLst>
              <a:ext uri="{FF2B5EF4-FFF2-40B4-BE49-F238E27FC236}">
                <a16:creationId xmlns:a16="http://schemas.microsoft.com/office/drawing/2014/main" id="{23F04E6C-9D2A-4859-E6C3-6C1CC985BF79}"/>
              </a:ext>
            </a:extLst>
          </p:cNvPr>
          <p:cNvSpPr>
            <a:spLocks noGrp="1"/>
          </p:cNvSpPr>
          <p:nvPr>
            <p:ph type="body" sz="quarter" idx="25"/>
          </p:nvPr>
        </p:nvSpPr>
        <p:spPr>
          <a:xfrm>
            <a:off x="5267452" y="4264967"/>
            <a:ext cx="5433204" cy="365125"/>
          </a:xfrm>
        </p:spPr>
        <p:txBody>
          <a:bodyPr>
            <a:noAutofit/>
          </a:bodyPr>
          <a:lstStyle/>
          <a:p>
            <a:r>
              <a:rPr lang="hr-HR" sz="3000" dirty="0">
                <a:latin typeface="Tahoma" panose="020B0604030504040204" pitchFamily="34" charset="0"/>
                <a:ea typeface="Tahoma" panose="020B0604030504040204" pitchFamily="34" charset="0"/>
                <a:cs typeface="Tahoma" panose="020B0604030504040204" pitchFamily="34" charset="0"/>
              </a:rPr>
              <a:t>podaci</a:t>
            </a:r>
            <a:endParaRPr lang="en-GB" sz="3000" dirty="0">
              <a:latin typeface="Tahoma" panose="020B0604030504040204" pitchFamily="34" charset="0"/>
              <a:ea typeface="Tahoma" panose="020B0604030504040204" pitchFamily="34" charset="0"/>
              <a:cs typeface="Tahoma" panose="020B0604030504040204" pitchFamily="34" charset="0"/>
            </a:endParaRPr>
          </a:p>
        </p:txBody>
      </p:sp>
      <p:sp>
        <p:nvSpPr>
          <p:cNvPr id="8" name="Rezervirano mjesto teksta 7">
            <a:extLst>
              <a:ext uri="{FF2B5EF4-FFF2-40B4-BE49-F238E27FC236}">
                <a16:creationId xmlns:a16="http://schemas.microsoft.com/office/drawing/2014/main" id="{C47B4EB4-3047-2233-E0B2-25647F822671}"/>
              </a:ext>
            </a:extLst>
          </p:cNvPr>
          <p:cNvSpPr>
            <a:spLocks noGrp="1"/>
          </p:cNvSpPr>
          <p:nvPr>
            <p:ph type="body" sz="quarter" idx="26"/>
          </p:nvPr>
        </p:nvSpPr>
        <p:spPr>
          <a:xfrm>
            <a:off x="5268685" y="4954597"/>
            <a:ext cx="5431971" cy="895737"/>
          </a:xfrm>
        </p:spPr>
        <p:txBody>
          <a:bodyPr>
            <a:noAutofit/>
          </a:bodyPr>
          <a:lstStyle/>
          <a:p>
            <a:r>
              <a:rPr lang="en-GB" sz="2500" dirty="0" err="1">
                <a:latin typeface="Tahoma" panose="020B0604030504040204" pitchFamily="34" charset="0"/>
                <a:ea typeface="Tahoma" panose="020B0604030504040204" pitchFamily="34" charset="0"/>
                <a:cs typeface="Tahoma" panose="020B0604030504040204" pitchFamily="34" charset="0"/>
              </a:rPr>
              <a:t>Korištenje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strukturnih</a:t>
            </a:r>
            <a:r>
              <a:rPr lang="hr-HR" sz="2500" dirty="0">
                <a:latin typeface="Tahoma" panose="020B0604030504040204" pitchFamily="34" charset="0"/>
                <a:ea typeface="Tahoma" panose="020B0604030504040204" pitchFamily="34" charset="0"/>
                <a:cs typeface="Tahoma" panose="020B0604030504040204" pitchFamily="34" charset="0"/>
              </a:rPr>
              <a:t> </a:t>
            </a:r>
            <a:r>
              <a:rPr lang="en-GB" sz="2500" dirty="0">
                <a:latin typeface="Tahoma" panose="020B0604030504040204" pitchFamily="34" charset="0"/>
                <a:ea typeface="Tahoma" panose="020B0604030504040204" pitchFamily="34" charset="0"/>
                <a:cs typeface="Tahoma" panose="020B0604030504040204" pitchFamily="34" charset="0"/>
              </a:rPr>
              <a:t>MRI </a:t>
            </a:r>
            <a:r>
              <a:rPr lang="en-GB" sz="2500" dirty="0" err="1">
                <a:latin typeface="Tahoma" panose="020B0604030504040204" pitchFamily="34" charset="0"/>
                <a:ea typeface="Tahoma" panose="020B0604030504040204" pitchFamily="34" charset="0"/>
                <a:cs typeface="Tahoma" panose="020B0604030504040204" pitchFamily="34" charset="0"/>
              </a:rPr>
              <a:t>slika</a:t>
            </a:r>
            <a:r>
              <a:rPr lang="hr-HR" sz="2500" dirty="0">
                <a:latin typeface="Tahoma" panose="020B0604030504040204" pitchFamily="34" charset="0"/>
                <a:ea typeface="Tahoma" panose="020B0604030504040204" pitchFamily="34" charset="0"/>
                <a:cs typeface="Tahoma" panose="020B0604030504040204" pitchFamily="34" charset="0"/>
              </a:rPr>
              <a:t> u </a:t>
            </a:r>
            <a:r>
              <a:rPr lang="hr-HR" sz="2500" dirty="0" err="1">
                <a:latin typeface="Tahoma" panose="020B0604030504040204" pitchFamily="34" charset="0"/>
                <a:ea typeface="Tahoma" panose="020B0604030504040204" pitchFamily="34" charset="0"/>
                <a:cs typeface="Tahoma" panose="020B0604030504040204" pitchFamily="34" charset="0"/>
              </a:rPr>
              <a:t>NIfTI</a:t>
            </a:r>
            <a:r>
              <a:rPr lang="hr-HR" sz="2500" dirty="0">
                <a:latin typeface="Tahoma" panose="020B0604030504040204" pitchFamily="34" charset="0"/>
                <a:ea typeface="Tahoma" panose="020B0604030504040204" pitchFamily="34" charset="0"/>
                <a:cs typeface="Tahoma" panose="020B0604030504040204" pitchFamily="34" charset="0"/>
              </a:rPr>
              <a:t> formatu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a:t>
            </a:r>
            <a:r>
              <a:rPr lang="en-GB" sz="2500" dirty="0">
                <a:latin typeface="Tahoma" panose="020B0604030504040204" pitchFamily="34" charset="0"/>
                <a:ea typeface="Tahoma" panose="020B0604030504040204" pitchFamily="34" charset="0"/>
                <a:cs typeface="Tahoma" panose="020B0604030504040204" pitchFamily="34" charset="0"/>
              </a:rPr>
              <a:t> ADNI </a:t>
            </a:r>
            <a:r>
              <a:rPr lang="en-GB" sz="2500" dirty="0" err="1">
                <a:latin typeface="Tahoma" panose="020B0604030504040204" pitchFamily="34" charset="0"/>
                <a:ea typeface="Tahoma" panose="020B0604030504040204" pitchFamily="34" charset="0"/>
                <a:cs typeface="Tahoma" panose="020B0604030504040204" pitchFamily="34" charset="0"/>
              </a:rPr>
              <a:t>baze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podataka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11" name="Rezervirano mjesto broja slajda 10">
            <a:extLst>
              <a:ext uri="{FF2B5EF4-FFF2-40B4-BE49-F238E27FC236}">
                <a16:creationId xmlns:a16="http://schemas.microsoft.com/office/drawing/2014/main" id="{8734877C-EB3A-DF68-6C09-4BB0C41303AF}"/>
              </a:ext>
            </a:extLst>
          </p:cNvPr>
          <p:cNvSpPr>
            <a:spLocks noGrp="1"/>
          </p:cNvSpPr>
          <p:nvPr>
            <p:ph type="sldNum" sz="quarter" idx="22"/>
          </p:nvPr>
        </p:nvSpPr>
        <p:spPr/>
        <p:txBody>
          <a:bodyPr/>
          <a:lstStyle/>
          <a:p>
            <a:pPr rtl="0"/>
            <a:fld id="{B5CEABB6-07DC-46E8-9B57-56EC44A396E5}" type="slidenum">
              <a:rPr lang="en-GB" noProof="0" smtClean="0"/>
              <a:pPr rtl="0"/>
              <a:t>2</a:t>
            </a:fld>
            <a:endParaRPr lang="en-GB" noProof="0" dirty="0"/>
          </a:p>
        </p:txBody>
      </p:sp>
    </p:spTree>
    <p:extLst>
      <p:ext uri="{BB962C8B-B14F-4D97-AF65-F5344CB8AC3E}">
        <p14:creationId xmlns:p14="http://schemas.microsoft.com/office/powerpoint/2010/main" val="312786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24F1A97-5B52-E528-D8F5-E6FA80AD14AC}"/>
              </a:ext>
            </a:extLst>
          </p:cNvPr>
          <p:cNvSpPr>
            <a:spLocks noGrp="1"/>
          </p:cNvSpPr>
          <p:nvPr>
            <p:ph type="title"/>
          </p:nvPr>
        </p:nvSpPr>
        <p:spPr>
          <a:xfrm>
            <a:off x="693481" y="740180"/>
            <a:ext cx="5658158" cy="683957"/>
          </a:xfrm>
        </p:spPr>
        <p:txBody>
          <a:bodyPr>
            <a:noAutofit/>
          </a:bodyPr>
          <a:lstStyle/>
          <a:p>
            <a:r>
              <a:rPr lang="hr-HR" sz="3500" dirty="0">
                <a:latin typeface="Tahoma" panose="020B0604030504040204" pitchFamily="34" charset="0"/>
                <a:ea typeface="Tahoma" panose="020B0604030504040204" pitchFamily="34" charset="0"/>
                <a:cs typeface="Tahoma" panose="020B0604030504040204" pitchFamily="34" charset="0"/>
              </a:rPr>
              <a:t>Alzheimerova bolest</a:t>
            </a:r>
            <a:endParaRPr lang="en-GB" sz="3500" dirty="0">
              <a:latin typeface="Tahoma" panose="020B0604030504040204" pitchFamily="34" charset="0"/>
              <a:ea typeface="Tahoma" panose="020B0604030504040204" pitchFamily="34" charset="0"/>
              <a:cs typeface="Tahoma" panose="020B0604030504040204" pitchFamily="34" charset="0"/>
            </a:endParaRPr>
          </a:p>
        </p:txBody>
      </p:sp>
      <p:sp>
        <p:nvSpPr>
          <p:cNvPr id="3" name="Rezervirano mjesto teksta 2">
            <a:extLst>
              <a:ext uri="{FF2B5EF4-FFF2-40B4-BE49-F238E27FC236}">
                <a16:creationId xmlns:a16="http://schemas.microsoft.com/office/drawing/2014/main" id="{57FEAF06-EF48-F559-102F-273E72805A5A}"/>
              </a:ext>
            </a:extLst>
          </p:cNvPr>
          <p:cNvSpPr>
            <a:spLocks noGrp="1"/>
          </p:cNvSpPr>
          <p:nvPr>
            <p:ph type="body" idx="1"/>
          </p:nvPr>
        </p:nvSpPr>
        <p:spPr>
          <a:xfrm>
            <a:off x="693481" y="1813180"/>
            <a:ext cx="7565616" cy="3231639"/>
          </a:xfrm>
        </p:spPr>
        <p:txBody>
          <a:bodyPr>
            <a:normAutofit/>
          </a:bodyPr>
          <a:lstStyle/>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P</a:t>
            </a:r>
            <a:r>
              <a:rPr lang="en-GB" sz="2500" dirty="0" err="1">
                <a:latin typeface="Tahoma" panose="020B0604030504040204" pitchFamily="34" charset="0"/>
                <a:ea typeface="Tahoma" panose="020B0604030504040204" pitchFamily="34" charset="0"/>
                <a:cs typeface="Tahoma" panose="020B0604030504040204" pitchFamily="34" charset="0"/>
              </a:rPr>
              <a:t>rogresivni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gubitak</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kognitivnih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funkcija</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Demencija =&gt; značajne promjene u mozgu</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N</a:t>
            </a:r>
            <a:r>
              <a:rPr lang="en-GB" sz="2500" dirty="0" err="1">
                <a:latin typeface="Tahoma" panose="020B0604030504040204" pitchFamily="34" charset="0"/>
                <a:ea typeface="Tahoma" panose="020B0604030504040204" pitchFamily="34" charset="0"/>
                <a:cs typeface="Tahoma" panose="020B0604030504040204" pitchFamily="34" charset="0"/>
              </a:rPr>
              <a:t>akupljanje</a:t>
            </a:r>
            <a:r>
              <a:rPr lang="en-GB" sz="2500" dirty="0">
                <a:latin typeface="Tahoma" panose="020B0604030504040204" pitchFamily="34" charset="0"/>
                <a:ea typeface="Tahoma" panose="020B0604030504040204" pitchFamily="34" charset="0"/>
                <a:cs typeface="Tahoma" panose="020B0604030504040204" pitchFamily="34" charset="0"/>
              </a:rPr>
              <a:t> beta-</a:t>
            </a:r>
            <a:r>
              <a:rPr lang="en-GB" sz="2500" dirty="0" err="1">
                <a:latin typeface="Tahoma" panose="020B0604030504040204" pitchFamily="34" charset="0"/>
                <a:ea typeface="Tahoma" panose="020B0604030504040204" pitchFamily="34" charset="0"/>
                <a:cs typeface="Tahoma" panose="020B0604030504040204" pitchFamily="34" charset="0"/>
              </a:rPr>
              <a:t>amiloidnih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plakova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izvan</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neurona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neurofibrilarnih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čvorova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unutar</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neurona</a:t>
            </a:r>
            <a:r>
              <a:rPr lang="hr-HR" sz="2500" dirty="0">
                <a:latin typeface="Tahoma" panose="020B0604030504040204" pitchFamily="34" charset="0"/>
                <a:ea typeface="Tahoma" panose="020B0604030504040204" pitchFamily="34" charset="0"/>
                <a:cs typeface="Tahoma" panose="020B0604030504040204" pitchFamily="34" charset="0"/>
              </a:rPr>
              <a:t> =&gt; smrt moždanih stanica i gubitka sinaptičke veze između neurona</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Atrofija mozga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broja slajda 5">
            <a:extLst>
              <a:ext uri="{FF2B5EF4-FFF2-40B4-BE49-F238E27FC236}">
                <a16:creationId xmlns:a16="http://schemas.microsoft.com/office/drawing/2014/main" id="{B9EB47EC-8C77-706E-5A57-B27BD5D151EC}"/>
              </a:ext>
            </a:extLst>
          </p:cNvPr>
          <p:cNvSpPr>
            <a:spLocks noGrp="1"/>
          </p:cNvSpPr>
          <p:nvPr>
            <p:ph type="sldNum" sz="quarter" idx="12"/>
          </p:nvPr>
        </p:nvSpPr>
        <p:spPr/>
        <p:txBody>
          <a:bodyPr/>
          <a:lstStyle/>
          <a:p>
            <a:pPr rtl="0"/>
            <a:fld id="{B5CEABB6-07DC-46E8-9B57-56EC44A396E5}" type="slidenum">
              <a:rPr lang="en-GB" noProof="0" smtClean="0"/>
              <a:t>3</a:t>
            </a:fld>
            <a:endParaRPr lang="en-GB" noProof="0"/>
          </a:p>
        </p:txBody>
      </p:sp>
    </p:spTree>
    <p:extLst>
      <p:ext uri="{BB962C8B-B14F-4D97-AF65-F5344CB8AC3E}">
        <p14:creationId xmlns:p14="http://schemas.microsoft.com/office/powerpoint/2010/main" val="32798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EF9C555-CD66-180F-3630-2300A5FE452A}"/>
              </a:ext>
            </a:extLst>
          </p:cNvPr>
          <p:cNvSpPr>
            <a:spLocks noGrp="1"/>
          </p:cNvSpPr>
          <p:nvPr>
            <p:ph type="title"/>
          </p:nvPr>
        </p:nvSpPr>
        <p:spPr>
          <a:xfrm>
            <a:off x="2071969" y="533348"/>
            <a:ext cx="8421688" cy="1325563"/>
          </a:xfrm>
        </p:spPr>
        <p:txBody>
          <a:bodyPr>
            <a:normAutofit/>
          </a:bodyPr>
          <a:lstStyle/>
          <a:p>
            <a:r>
              <a:rPr lang="hr-HR" sz="3000" dirty="0">
                <a:latin typeface="Tahoma" panose="020B0604030504040204" pitchFamily="34" charset="0"/>
                <a:ea typeface="Tahoma" panose="020B0604030504040204" pitchFamily="34" charset="0"/>
                <a:cs typeface="Tahoma" panose="020B0604030504040204" pitchFamily="34" charset="0"/>
              </a:rPr>
              <a:t>s</a:t>
            </a:r>
            <a:r>
              <a:rPr lang="en-GB" sz="3000" dirty="0">
                <a:latin typeface="Tahoma" panose="020B0604030504040204" pitchFamily="34" charset="0"/>
                <a:ea typeface="Tahoma" panose="020B0604030504040204" pitchFamily="34" charset="0"/>
                <a:cs typeface="Tahoma" panose="020B0604030504040204" pitchFamily="34" charset="0"/>
              </a:rPr>
              <a:t>MRI </a:t>
            </a:r>
            <a:r>
              <a:rPr lang="en-GB" sz="3000" dirty="0" err="1">
                <a:latin typeface="Tahoma" panose="020B0604030504040204" pitchFamily="34" charset="0"/>
                <a:ea typeface="Tahoma" panose="020B0604030504040204" pitchFamily="34" charset="0"/>
                <a:cs typeface="Tahoma" panose="020B0604030504040204" pitchFamily="34" charset="0"/>
              </a:rPr>
              <a:t>Slike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Mozga</a:t>
            </a:r>
            <a:r>
              <a:rPr lang="en-GB" sz="3000" dirty="0">
                <a:latin typeface="Tahoma" panose="020B0604030504040204" pitchFamily="34" charset="0"/>
                <a:ea typeface="Tahoma" panose="020B0604030504040204" pitchFamily="34" charset="0"/>
                <a:cs typeface="Tahoma" panose="020B0604030504040204" pitchFamily="34" charset="0"/>
              </a:rPr>
              <a:t> - </a:t>
            </a:r>
            <a:r>
              <a:rPr lang="en-GB" sz="3000" dirty="0" err="1">
                <a:latin typeface="Tahoma" panose="020B0604030504040204" pitchFamily="34" charset="0"/>
                <a:ea typeface="Tahoma" panose="020B0604030504040204" pitchFamily="34" charset="0"/>
                <a:cs typeface="Tahoma" panose="020B0604030504040204" pitchFamily="34" charset="0"/>
              </a:rPr>
              <a:t>Različite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Dijagnostičke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Grupe</a:t>
            </a:r>
            <a:endParaRPr lang="en-GB" sz="3000" dirty="0">
              <a:latin typeface="Tahoma" panose="020B0604030504040204" pitchFamily="34" charset="0"/>
              <a:ea typeface="Tahoma" panose="020B0604030504040204" pitchFamily="34" charset="0"/>
              <a:cs typeface="Tahoma" panose="020B0604030504040204" pitchFamily="34" charset="0"/>
            </a:endParaRPr>
          </a:p>
        </p:txBody>
      </p:sp>
      <p:pic>
        <p:nvPicPr>
          <p:cNvPr id="31" name="Rezervirano mjesto slike 30" descr="Slika na kojoj se prikazuje snimka zaslona, krug&#10;&#10;Opis je automatski generiran">
            <a:extLst>
              <a:ext uri="{FF2B5EF4-FFF2-40B4-BE49-F238E27FC236}">
                <a16:creationId xmlns:a16="http://schemas.microsoft.com/office/drawing/2014/main" id="{BFA68F7F-C9D3-7289-1D23-EE00C4C876BD}"/>
              </a:ext>
            </a:extLst>
          </p:cNvPr>
          <p:cNvPicPr>
            <a:picLocks noGrp="1" noChangeAspect="1"/>
          </p:cNvPicPr>
          <p:nvPr>
            <p:ph type="pic" sz="quarter" idx="14"/>
          </p:nvPr>
        </p:nvPicPr>
        <p:blipFill rotWithShape="1">
          <a:blip r:embed="rId2"/>
          <a:srcRect l="12160" t="3754" r="15269"/>
          <a:stretch/>
        </p:blipFill>
        <p:spPr>
          <a:xfrm>
            <a:off x="1839972" y="2675367"/>
            <a:ext cx="2393693" cy="2402528"/>
          </a:xfrm>
          <a:ln>
            <a:solidFill>
              <a:schemeClr val="tx1"/>
            </a:solidFill>
          </a:ln>
        </p:spPr>
      </p:pic>
      <p:sp>
        <p:nvSpPr>
          <p:cNvPr id="4" name="Rezervirano mjesto teksta 3">
            <a:extLst>
              <a:ext uri="{FF2B5EF4-FFF2-40B4-BE49-F238E27FC236}">
                <a16:creationId xmlns:a16="http://schemas.microsoft.com/office/drawing/2014/main" id="{E454524E-5933-B3AF-F3FA-BF4B6F17C5D8}"/>
              </a:ext>
            </a:extLst>
          </p:cNvPr>
          <p:cNvSpPr>
            <a:spLocks noGrp="1"/>
          </p:cNvSpPr>
          <p:nvPr>
            <p:ph type="body" idx="1"/>
          </p:nvPr>
        </p:nvSpPr>
        <p:spPr>
          <a:xfrm>
            <a:off x="1839972" y="5318809"/>
            <a:ext cx="2393693"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CN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3" name="Rezervirano mjesto slike 32" descr="Slika na kojoj se prikazuje krug, snimka zaslona, astronomija&#10;&#10;Opis je automatski generiran">
            <a:extLst>
              <a:ext uri="{FF2B5EF4-FFF2-40B4-BE49-F238E27FC236}">
                <a16:creationId xmlns:a16="http://schemas.microsoft.com/office/drawing/2014/main" id="{6024823B-20A3-6002-DA10-39EAB54DB0CA}"/>
              </a:ext>
            </a:extLst>
          </p:cNvPr>
          <p:cNvPicPr>
            <a:picLocks noGrp="1" noChangeAspect="1"/>
          </p:cNvPicPr>
          <p:nvPr>
            <p:ph type="pic" sz="quarter" idx="15"/>
          </p:nvPr>
        </p:nvPicPr>
        <p:blipFill rotWithShape="1">
          <a:blip r:embed="rId3"/>
          <a:srcRect l="10799" t="3538" r="13794"/>
          <a:stretch/>
        </p:blipFill>
        <p:spPr>
          <a:xfrm>
            <a:off x="5108366" y="2675367"/>
            <a:ext cx="2252597" cy="2402528"/>
          </a:xfrm>
          <a:ln>
            <a:solidFill>
              <a:schemeClr val="tx1"/>
            </a:solidFill>
          </a:ln>
        </p:spPr>
      </p:pic>
      <p:sp>
        <p:nvSpPr>
          <p:cNvPr id="7" name="Rezervirano mjesto teksta 6">
            <a:extLst>
              <a:ext uri="{FF2B5EF4-FFF2-40B4-BE49-F238E27FC236}">
                <a16:creationId xmlns:a16="http://schemas.microsoft.com/office/drawing/2014/main" id="{2A75943A-BA64-9F02-466E-6C6C376D4CF7}"/>
              </a:ext>
            </a:extLst>
          </p:cNvPr>
          <p:cNvSpPr>
            <a:spLocks noGrp="1"/>
          </p:cNvSpPr>
          <p:nvPr>
            <p:ph type="body" idx="18"/>
          </p:nvPr>
        </p:nvSpPr>
        <p:spPr>
          <a:xfrm>
            <a:off x="5085967" y="5318809"/>
            <a:ext cx="2393692"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MCI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5" name="Rezervirano mjesto slike 34" descr="Slika na kojoj se prikazuje krug, snimka zaslona, kugla&#10;&#10;Opis je automatski generiran">
            <a:extLst>
              <a:ext uri="{FF2B5EF4-FFF2-40B4-BE49-F238E27FC236}">
                <a16:creationId xmlns:a16="http://schemas.microsoft.com/office/drawing/2014/main" id="{C29EB4C5-866F-79B1-92F2-F6B9AACA0045}"/>
              </a:ext>
            </a:extLst>
          </p:cNvPr>
          <p:cNvPicPr>
            <a:picLocks noGrp="1" noChangeAspect="1"/>
          </p:cNvPicPr>
          <p:nvPr>
            <p:ph type="pic" sz="quarter" idx="16"/>
          </p:nvPr>
        </p:nvPicPr>
        <p:blipFill>
          <a:blip r:embed="rId4"/>
          <a:srcRect l="11364" r="11364"/>
          <a:stretch>
            <a:fillRect/>
          </a:stretch>
        </p:blipFill>
        <p:spPr>
          <a:xfrm>
            <a:off x="8135417" y="2675367"/>
            <a:ext cx="2358240" cy="2358240"/>
          </a:xfrm>
          <a:ln>
            <a:solidFill>
              <a:schemeClr val="tx1"/>
            </a:solidFill>
          </a:ln>
        </p:spPr>
      </p:pic>
      <p:sp>
        <p:nvSpPr>
          <p:cNvPr id="10" name="Rezervirano mjesto teksta 9">
            <a:extLst>
              <a:ext uri="{FF2B5EF4-FFF2-40B4-BE49-F238E27FC236}">
                <a16:creationId xmlns:a16="http://schemas.microsoft.com/office/drawing/2014/main" id="{F117F34C-41AD-D42D-BCFC-F05D750ACDB9}"/>
              </a:ext>
            </a:extLst>
          </p:cNvPr>
          <p:cNvSpPr>
            <a:spLocks noGrp="1"/>
          </p:cNvSpPr>
          <p:nvPr>
            <p:ph type="body" idx="19"/>
          </p:nvPr>
        </p:nvSpPr>
        <p:spPr>
          <a:xfrm>
            <a:off x="8242068" y="5318809"/>
            <a:ext cx="2358239"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AD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29" name="Rezervirano mjesto broja slajda 28">
            <a:extLst>
              <a:ext uri="{FF2B5EF4-FFF2-40B4-BE49-F238E27FC236}">
                <a16:creationId xmlns:a16="http://schemas.microsoft.com/office/drawing/2014/main" id="{957514B3-1DF2-FEFE-AB8F-215201E08D18}"/>
              </a:ext>
            </a:extLst>
          </p:cNvPr>
          <p:cNvSpPr>
            <a:spLocks noGrp="1"/>
          </p:cNvSpPr>
          <p:nvPr>
            <p:ph type="sldNum" sz="quarter" idx="12"/>
          </p:nvPr>
        </p:nvSpPr>
        <p:spPr/>
        <p:txBody>
          <a:bodyPr/>
          <a:lstStyle/>
          <a:p>
            <a:pPr rtl="0"/>
            <a:fld id="{B5CEABB6-07DC-46E8-9B57-56EC44A396E5}" type="slidenum">
              <a:rPr lang="en-GB" noProof="0" smtClean="0"/>
              <a:t>4</a:t>
            </a:fld>
            <a:endParaRPr lang="en-GB" noProof="0"/>
          </a:p>
        </p:txBody>
      </p:sp>
    </p:spTree>
    <p:extLst>
      <p:ext uri="{BB962C8B-B14F-4D97-AF65-F5344CB8AC3E}">
        <p14:creationId xmlns:p14="http://schemas.microsoft.com/office/powerpoint/2010/main" val="1800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9A8B27F-B54A-7936-9C79-17CD2C0B0AF9}"/>
              </a:ext>
            </a:extLst>
          </p:cNvPr>
          <p:cNvSpPr>
            <a:spLocks noGrp="1"/>
          </p:cNvSpPr>
          <p:nvPr>
            <p:ph type="sldNum" sz="quarter" idx="12"/>
          </p:nvPr>
        </p:nvSpPr>
        <p:spPr/>
        <p:txBody>
          <a:bodyPr/>
          <a:lstStyle/>
          <a:p>
            <a:pPr rtl="0"/>
            <a:fld id="{B5CEABB6-07DC-46E8-9B57-56EC44A396E5}" type="slidenum">
              <a:rPr lang="en-GB" noProof="0" smtClean="0"/>
              <a:t>5</a:t>
            </a:fld>
            <a:endParaRPr lang="en-GB" noProof="0"/>
          </a:p>
        </p:txBody>
      </p:sp>
      <p:sp>
        <p:nvSpPr>
          <p:cNvPr id="7" name="Rezervirano mjesto teksta 4">
            <a:extLst>
              <a:ext uri="{FF2B5EF4-FFF2-40B4-BE49-F238E27FC236}">
                <a16:creationId xmlns:a16="http://schemas.microsoft.com/office/drawing/2014/main" id="{00A5C691-DDAE-3F7E-680E-19D9393CE7A2}"/>
              </a:ext>
            </a:extLst>
          </p:cNvPr>
          <p:cNvSpPr>
            <a:spLocks noGrp="1"/>
          </p:cNvSpPr>
          <p:nvPr>
            <p:ph type="title"/>
          </p:nvPr>
        </p:nvSpPr>
        <p:spPr>
          <a:xfrm>
            <a:off x="337571" y="376006"/>
            <a:ext cx="8273029" cy="1217463"/>
          </a:xfrm>
        </p:spPr>
        <p:txBody>
          <a:bodyPr>
            <a:noAutofit/>
          </a:bodyPr>
          <a:lstStyle/>
          <a:p>
            <a:r>
              <a:rPr lang="en-GB" sz="3200" dirty="0">
                <a:latin typeface="Tahoma" panose="020B0604030504040204" pitchFamily="34" charset="0"/>
                <a:ea typeface="Tahoma" panose="020B0604030504040204" pitchFamily="34" charset="0"/>
                <a:cs typeface="Tahoma" panose="020B0604030504040204" pitchFamily="34" charset="0"/>
              </a:rPr>
              <a:t>Alzheimer’s Disease Neuroimaging Initiative (</a:t>
            </a:r>
            <a:r>
              <a:rPr lang="en-GB" sz="3200" i="1" dirty="0">
                <a:latin typeface="Tahoma" panose="020B0604030504040204" pitchFamily="34" charset="0"/>
                <a:ea typeface="Tahoma" panose="020B0604030504040204" pitchFamily="34" charset="0"/>
                <a:cs typeface="Tahoma" panose="020B0604030504040204" pitchFamily="34" charset="0"/>
              </a:rPr>
              <a:t>ADNI</a:t>
            </a:r>
            <a:r>
              <a:rPr lang="en-GB" sz="3200" dirty="0">
                <a:latin typeface="Tahoma" panose="020B0604030504040204" pitchFamily="34" charset="0"/>
                <a:ea typeface="Tahoma" panose="020B0604030504040204" pitchFamily="34" charset="0"/>
                <a:cs typeface="Tahoma" panose="020B0604030504040204" pitchFamily="34" charset="0"/>
              </a:rPr>
              <a:t>)</a:t>
            </a:r>
          </a:p>
        </p:txBody>
      </p:sp>
      <p:sp>
        <p:nvSpPr>
          <p:cNvPr id="8" name="Rezervirano mjesto teksta 5">
            <a:extLst>
              <a:ext uri="{FF2B5EF4-FFF2-40B4-BE49-F238E27FC236}">
                <a16:creationId xmlns:a16="http://schemas.microsoft.com/office/drawing/2014/main" id="{4A9FDABD-6FBD-B0D3-8DB7-EF1404FB7D7D}"/>
              </a:ext>
            </a:extLst>
          </p:cNvPr>
          <p:cNvSpPr>
            <a:spLocks noGrp="1"/>
          </p:cNvSpPr>
          <p:nvPr>
            <p:ph type="body" idx="1"/>
          </p:nvPr>
        </p:nvSpPr>
        <p:spPr>
          <a:xfrm>
            <a:off x="517885" y="1913181"/>
            <a:ext cx="7177560" cy="3031638"/>
          </a:xfrm>
        </p:spPr>
        <p:txBody>
          <a:bodyPr>
            <a:noAutofit/>
          </a:bodyPr>
          <a:lstStyle/>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S</a:t>
            </a:r>
            <a:r>
              <a:rPr lang="en-GB" sz="2500" dirty="0" err="1">
                <a:latin typeface="Tahoma" panose="020B0604030504040204" pitchFamily="34" charset="0"/>
                <a:ea typeface="Tahoma" panose="020B0604030504040204" pitchFamily="34" charset="0"/>
                <a:cs typeface="Tahoma" panose="020B0604030504040204" pitchFamily="34" charset="0"/>
              </a:rPr>
              <a:t>tudija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pokrenuta</a:t>
            </a:r>
            <a:r>
              <a:rPr lang="en-GB" sz="2500" dirty="0">
                <a:latin typeface="Tahoma" panose="020B0604030504040204" pitchFamily="34" charset="0"/>
                <a:ea typeface="Tahoma" panose="020B0604030504040204" pitchFamily="34" charset="0"/>
                <a:cs typeface="Tahoma" panose="020B0604030504040204" pitchFamily="34" charset="0"/>
              </a:rPr>
              <a:t> 2004. </a:t>
            </a:r>
            <a:r>
              <a:rPr lang="en-GB" sz="2500" dirty="0" err="1">
                <a:latin typeface="Tahoma" panose="020B0604030504040204" pitchFamily="34" charset="0"/>
                <a:ea typeface="Tahoma" panose="020B0604030504040204" pitchFamily="34" charset="0"/>
                <a:cs typeface="Tahoma" panose="020B0604030504040204" pitchFamily="34" charset="0"/>
              </a:rPr>
              <a:t>godine</a:t>
            </a:r>
            <a:endParaRPr lang="en-GB"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Cilj: </a:t>
            </a:r>
            <a:r>
              <a:rPr lang="en-GB" sz="2500" dirty="0" err="1">
                <a:latin typeface="Tahoma" panose="020B0604030504040204" pitchFamily="34" charset="0"/>
                <a:ea typeface="Tahoma" panose="020B0604030504040204" pitchFamily="34" charset="0"/>
                <a:cs typeface="Tahoma" panose="020B0604030504040204" pitchFamily="34" charset="0"/>
              </a:rPr>
              <a:t>razvoj</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biomarkera</a:t>
            </a:r>
            <a:r>
              <a:rPr lang="en-GB" sz="2500" dirty="0">
                <a:latin typeface="Tahoma" panose="020B0604030504040204" pitchFamily="34" charset="0"/>
                <a:ea typeface="Tahoma" panose="020B0604030504040204" pitchFamily="34" charset="0"/>
                <a:cs typeface="Tahoma" panose="020B0604030504040204" pitchFamily="34" charset="0"/>
              </a:rPr>
              <a:t> za </a:t>
            </a:r>
            <a:r>
              <a:rPr lang="en-GB" sz="2500" dirty="0" err="1">
                <a:latin typeface="Tahoma" panose="020B0604030504040204" pitchFamily="34" charset="0"/>
                <a:ea typeface="Tahoma" panose="020B0604030504040204" pitchFamily="34" charset="0"/>
                <a:cs typeface="Tahoma" panose="020B0604030504040204" pitchFamily="34" charset="0"/>
              </a:rPr>
              <a:t>rano</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otkrivanje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praćenje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Alzheimerove</a:t>
            </a:r>
            <a:r>
              <a:rPr lang="en-GB" sz="2500" dirty="0">
                <a:latin typeface="Tahoma" panose="020B0604030504040204" pitchFamily="34" charset="0"/>
                <a:ea typeface="Tahoma" panose="020B0604030504040204" pitchFamily="34" charset="0"/>
                <a:cs typeface="Tahoma" panose="020B0604030504040204" pitchFamily="34" charset="0"/>
              </a:rPr>
              <a:t> bole</a:t>
            </a:r>
            <a:r>
              <a:rPr lang="hr-HR" sz="2500" dirty="0">
                <a:latin typeface="Tahoma" panose="020B0604030504040204" pitchFamily="34" charset="0"/>
                <a:ea typeface="Tahoma" panose="020B0604030504040204" pitchFamily="34" charset="0"/>
                <a:cs typeface="Tahoma" panose="020B0604030504040204" pitchFamily="34" charset="0"/>
              </a:rPr>
              <a:t>s</a:t>
            </a:r>
            <a:r>
              <a:rPr lang="en-GB" sz="2500" dirty="0" err="1">
                <a:latin typeface="Tahoma" panose="020B0604030504040204" pitchFamily="34" charset="0"/>
                <a:ea typeface="Tahoma" panose="020B0604030504040204" pitchFamily="34" charset="0"/>
                <a:cs typeface="Tahoma" panose="020B0604030504040204" pitchFamily="34" charset="0"/>
              </a:rPr>
              <a:t>ti</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Podaci: slike mozga (MRI i PET), genetske podatke, kognitivne testove, </a:t>
            </a:r>
            <a:r>
              <a:rPr lang="hr-HR" sz="2500" dirty="0" err="1">
                <a:latin typeface="Tahoma" panose="020B0604030504040204" pitchFamily="34" charset="0"/>
                <a:ea typeface="Tahoma" panose="020B0604030504040204" pitchFamily="34" charset="0"/>
                <a:cs typeface="Tahoma" panose="020B0604030504040204" pitchFamily="34" charset="0"/>
              </a:rPr>
              <a:t>biomarkere</a:t>
            </a:r>
            <a:r>
              <a:rPr lang="hr-HR" sz="2500" dirty="0">
                <a:latin typeface="Tahoma" panose="020B0604030504040204" pitchFamily="34" charset="0"/>
                <a:ea typeface="Tahoma" panose="020B0604030504040204" pitchFamily="34" charset="0"/>
                <a:cs typeface="Tahoma" panose="020B0604030504040204" pitchFamily="34" charset="0"/>
              </a:rPr>
              <a:t> iz cerebrospinalne tekućine i krvi</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3 dijagnostičke grupe: </a:t>
            </a:r>
            <a:r>
              <a:rPr lang="hr-HR" sz="2500" b="1" dirty="0">
                <a:latin typeface="Tahoma" panose="020B0604030504040204" pitchFamily="34" charset="0"/>
                <a:ea typeface="Tahoma" panose="020B0604030504040204" pitchFamily="34" charset="0"/>
                <a:cs typeface="Tahoma" panose="020B0604030504040204" pitchFamily="34" charset="0"/>
              </a:rPr>
              <a:t>CN, MCI, AD </a:t>
            </a:r>
          </a:p>
          <a:p>
            <a:pPr marL="342900" indent="-342900">
              <a:buFont typeface="Arial" panose="020B0604020202020204" pitchFamily="34" charset="0"/>
              <a:buChar char="•"/>
            </a:pPr>
            <a:r>
              <a:rPr lang="en-GB" sz="2500" dirty="0" err="1">
                <a:latin typeface="Tahoma" panose="020B0604030504040204" pitchFamily="34" charset="0"/>
                <a:ea typeface="Tahoma" panose="020B0604030504040204" pitchFamily="34" charset="0"/>
                <a:cs typeface="Tahoma" panose="020B0604030504040204" pitchFamily="34" charset="0"/>
              </a:rPr>
              <a:t>su</a:t>
            </a:r>
            <a:r>
              <a:rPr lang="hr-HR" sz="2500" dirty="0">
                <a:latin typeface="Tahoma" panose="020B0604030504040204" pitchFamily="34" charset="0"/>
                <a:ea typeface="Tahoma" panose="020B0604030504040204" pitchFamily="34" charset="0"/>
                <a:cs typeface="Tahoma" panose="020B0604030504040204" pitchFamily="34" charset="0"/>
              </a:rPr>
              <a:t>dionici</a:t>
            </a:r>
            <a:r>
              <a:rPr lang="en-GB" sz="2500" dirty="0">
                <a:latin typeface="Tahoma" panose="020B0604030504040204" pitchFamily="34" charset="0"/>
                <a:ea typeface="Tahoma" panose="020B0604030504040204" pitchFamily="34" charset="0"/>
                <a:cs typeface="Tahoma" panose="020B0604030504040204" pitchFamily="34" charset="0"/>
              </a:rPr>
              <a:t> u </a:t>
            </a:r>
            <a:r>
              <a:rPr lang="en-GB" sz="2500" dirty="0" err="1">
                <a:latin typeface="Tahoma" panose="020B0604030504040204" pitchFamily="34" charset="0"/>
                <a:ea typeface="Tahoma" panose="020B0604030504040204" pitchFamily="34" charset="0"/>
                <a:cs typeface="Tahoma" panose="020B0604030504040204" pitchFamily="34" charset="0"/>
              </a:rPr>
              <a:t>dobi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b="1" dirty="0">
                <a:latin typeface="Tahoma" panose="020B0604030504040204" pitchFamily="34" charset="0"/>
                <a:ea typeface="Tahoma" panose="020B0604030504040204" pitchFamily="34" charset="0"/>
                <a:cs typeface="Tahoma" panose="020B0604030504040204" pitchFamily="34" charset="0"/>
              </a:rPr>
              <a:t>od 55 do 90</a:t>
            </a:r>
            <a:r>
              <a:rPr lang="hr-HR" sz="2500" b="1" dirty="0">
                <a:latin typeface="Tahoma" panose="020B0604030504040204" pitchFamily="34" charset="0"/>
                <a:ea typeface="Tahoma" panose="020B0604030504040204" pitchFamily="34" charset="0"/>
                <a:cs typeface="Tahoma" panose="020B0604030504040204" pitchFamily="34" charset="0"/>
              </a:rPr>
              <a:t> </a:t>
            </a:r>
            <a:r>
              <a:rPr lang="en-GB" sz="2500" b="1" dirty="0" err="1">
                <a:latin typeface="Tahoma" panose="020B0604030504040204" pitchFamily="34" charset="0"/>
                <a:ea typeface="Tahoma" panose="020B0604030504040204" pitchFamily="34" charset="0"/>
                <a:cs typeface="Tahoma" panose="020B0604030504040204" pitchFamily="34" charset="0"/>
              </a:rPr>
              <a:t>godina</a:t>
            </a:r>
            <a:endParaRPr lang="en-GB" sz="25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8855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D5F19E2-80FB-0DB0-8A85-1E0C70EFC947}"/>
              </a:ext>
            </a:extLst>
          </p:cNvPr>
          <p:cNvSpPr>
            <a:spLocks noGrp="1"/>
          </p:cNvSpPr>
          <p:nvPr>
            <p:ph type="sldNum" sz="quarter" idx="12"/>
          </p:nvPr>
        </p:nvSpPr>
        <p:spPr/>
        <p:txBody>
          <a:bodyPr/>
          <a:lstStyle/>
          <a:p>
            <a:pPr rtl="0"/>
            <a:fld id="{B5CEABB6-07DC-46E8-9B57-56EC44A396E5}" type="slidenum">
              <a:rPr lang="en-GB" noProof="0" smtClean="0"/>
              <a:t>6</a:t>
            </a:fld>
            <a:endParaRPr lang="en-GB" noProof="0"/>
          </a:p>
        </p:txBody>
      </p:sp>
      <p:sp>
        <p:nvSpPr>
          <p:cNvPr id="18" name="Rezervirano mjesto teksta 4">
            <a:extLst>
              <a:ext uri="{FF2B5EF4-FFF2-40B4-BE49-F238E27FC236}">
                <a16:creationId xmlns:a16="http://schemas.microsoft.com/office/drawing/2014/main" id="{ECE29325-321A-6F06-800E-17ED64510431}"/>
              </a:ext>
            </a:extLst>
          </p:cNvPr>
          <p:cNvSpPr txBox="1">
            <a:spLocks/>
          </p:cNvSpPr>
          <p:nvPr/>
        </p:nvSpPr>
        <p:spPr>
          <a:xfrm>
            <a:off x="1990103" y="734684"/>
            <a:ext cx="6620497" cy="72817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hr-HR" sz="3000" dirty="0">
                <a:latin typeface="Tahoma" panose="020B0604030504040204" pitchFamily="34" charset="0"/>
                <a:ea typeface="Tahoma" panose="020B0604030504040204" pitchFamily="34" charset="0"/>
                <a:cs typeface="Tahoma" panose="020B0604030504040204" pitchFamily="34" charset="0"/>
              </a:rPr>
              <a:t>ANALIZA KORIŠTENIH PODATAKA</a:t>
            </a:r>
            <a:endParaRPr lang="en-GB" sz="3000" dirty="0">
              <a:latin typeface="Tahoma" panose="020B0604030504040204" pitchFamily="34" charset="0"/>
              <a:ea typeface="Tahoma" panose="020B0604030504040204" pitchFamily="34" charset="0"/>
              <a:cs typeface="Tahoma" panose="020B0604030504040204" pitchFamily="34" charset="0"/>
            </a:endParaRPr>
          </a:p>
        </p:txBody>
      </p:sp>
      <p:sp>
        <p:nvSpPr>
          <p:cNvPr id="19" name="Rezervirano mjesto teksta 5">
            <a:extLst>
              <a:ext uri="{FF2B5EF4-FFF2-40B4-BE49-F238E27FC236}">
                <a16:creationId xmlns:a16="http://schemas.microsoft.com/office/drawing/2014/main" id="{2AC28504-A7E1-230B-0FAF-75AB71F49E32}"/>
              </a:ext>
            </a:extLst>
          </p:cNvPr>
          <p:cNvSpPr txBox="1">
            <a:spLocks/>
          </p:cNvSpPr>
          <p:nvPr/>
        </p:nvSpPr>
        <p:spPr>
          <a:xfrm>
            <a:off x="369731" y="2021196"/>
            <a:ext cx="6286123" cy="107826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l">
              <a:buFont typeface="Arial" panose="020B0604020202020204" pitchFamily="34" charset="0"/>
              <a:buChar char="•"/>
            </a:pPr>
            <a:r>
              <a:rPr lang="hr-HR" sz="2300" dirty="0">
                <a:latin typeface="Tahoma" panose="020B0604030504040204" pitchFamily="34" charset="0"/>
                <a:ea typeface="Tahoma" panose="020B0604030504040204" pitchFamily="34" charset="0"/>
                <a:cs typeface="Tahoma" panose="020B0604030504040204" pitchFamily="34" charset="0"/>
              </a:rPr>
              <a:t>Ukupno </a:t>
            </a:r>
            <a:r>
              <a:rPr lang="hr-HR" sz="2300" b="1" dirty="0">
                <a:latin typeface="Tahoma" panose="020B0604030504040204" pitchFamily="34" charset="0"/>
                <a:ea typeface="Tahoma" panose="020B0604030504040204" pitchFamily="34" charset="0"/>
                <a:cs typeface="Tahoma" panose="020B0604030504040204" pitchFamily="34" charset="0"/>
              </a:rPr>
              <a:t>148 sudionika</a:t>
            </a:r>
          </a:p>
          <a:p>
            <a:pPr marL="342900" indent="-342900" algn="l">
              <a:buFont typeface="Arial" panose="020B0604020202020204" pitchFamily="34" charset="0"/>
              <a:buChar char="•"/>
            </a:pPr>
            <a:r>
              <a:rPr lang="hr-HR" sz="2300" b="1" dirty="0" err="1">
                <a:latin typeface="Tahoma" panose="020B0604030504040204" pitchFamily="34" charset="0"/>
                <a:ea typeface="Tahoma" panose="020B0604030504040204" pitchFamily="34" charset="0"/>
                <a:cs typeface="Tahoma" panose="020B0604030504040204" pitchFamily="34" charset="0"/>
              </a:rPr>
              <a:t>NIfTI</a:t>
            </a:r>
            <a:r>
              <a:rPr lang="hr-HR" sz="2300" b="1" dirty="0">
                <a:latin typeface="Tahoma" panose="020B0604030504040204" pitchFamily="34" charset="0"/>
                <a:ea typeface="Tahoma" panose="020B0604030504040204" pitchFamily="34" charset="0"/>
                <a:cs typeface="Tahoma" panose="020B0604030504040204" pitchFamily="34" charset="0"/>
              </a:rPr>
              <a:t> </a:t>
            </a:r>
            <a:r>
              <a:rPr lang="hr-HR" sz="2300" dirty="0">
                <a:latin typeface="Tahoma" panose="020B0604030504040204" pitchFamily="34" charset="0"/>
                <a:ea typeface="Tahoma" panose="020B0604030504040204" pitchFamily="34" charset="0"/>
                <a:cs typeface="Tahoma" panose="020B0604030504040204" pitchFamily="34" charset="0"/>
              </a:rPr>
              <a:t>format</a:t>
            </a:r>
          </a:p>
          <a:p>
            <a:endParaRPr lang="en-GB" sz="2500" b="1" dirty="0">
              <a:latin typeface="Tahoma" panose="020B0604030504040204" pitchFamily="34" charset="0"/>
              <a:ea typeface="Tahoma" panose="020B0604030504040204" pitchFamily="34" charset="0"/>
              <a:cs typeface="Tahoma" panose="020B0604030504040204" pitchFamily="34" charset="0"/>
            </a:endParaRPr>
          </a:p>
        </p:txBody>
      </p:sp>
      <p:pic>
        <p:nvPicPr>
          <p:cNvPr id="20" name="Picture 19">
            <a:extLst>
              <a:ext uri="{FF2B5EF4-FFF2-40B4-BE49-F238E27FC236}">
                <a16:creationId xmlns:a16="http://schemas.microsoft.com/office/drawing/2014/main" id="{18571AC8-A93F-4C7D-2ADE-FDC30ECFB248}"/>
              </a:ext>
            </a:extLst>
          </p:cNvPr>
          <p:cNvPicPr>
            <a:picLocks noChangeAspect="1"/>
          </p:cNvPicPr>
          <p:nvPr/>
        </p:nvPicPr>
        <p:blipFill>
          <a:blip r:embed="rId2"/>
          <a:stretch>
            <a:fillRect/>
          </a:stretch>
        </p:blipFill>
        <p:spPr>
          <a:xfrm>
            <a:off x="579518" y="3758541"/>
            <a:ext cx="4597981" cy="1603331"/>
          </a:xfrm>
          <a:prstGeom prst="rect">
            <a:avLst/>
          </a:prstGeom>
        </p:spPr>
      </p:pic>
      <p:pic>
        <p:nvPicPr>
          <p:cNvPr id="21" name="Picture 20">
            <a:extLst>
              <a:ext uri="{FF2B5EF4-FFF2-40B4-BE49-F238E27FC236}">
                <a16:creationId xmlns:a16="http://schemas.microsoft.com/office/drawing/2014/main" id="{F7096B74-CCB0-06F9-6212-DD06E100777B}"/>
              </a:ext>
            </a:extLst>
          </p:cNvPr>
          <p:cNvPicPr>
            <a:picLocks noChangeAspect="1"/>
          </p:cNvPicPr>
          <p:nvPr/>
        </p:nvPicPr>
        <p:blipFill rotWithShape="1">
          <a:blip r:embed="rId3"/>
          <a:srcRect l="5966" t="2952" r="9180"/>
          <a:stretch/>
        </p:blipFill>
        <p:spPr>
          <a:xfrm>
            <a:off x="5681988" y="1757853"/>
            <a:ext cx="5760861" cy="4288649"/>
          </a:xfrm>
          <a:prstGeom prst="rect">
            <a:avLst/>
          </a:prstGeom>
        </p:spPr>
      </p:pic>
    </p:spTree>
    <p:extLst>
      <p:ext uri="{BB962C8B-B14F-4D97-AF65-F5344CB8AC3E}">
        <p14:creationId xmlns:p14="http://schemas.microsoft.com/office/powerpoint/2010/main" val="197694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0D5155D-22D9-FD7D-BAD2-29A55EDBE3B6}"/>
              </a:ext>
            </a:extLst>
          </p:cNvPr>
          <p:cNvSpPr>
            <a:spLocks noGrp="1"/>
          </p:cNvSpPr>
          <p:nvPr>
            <p:ph type="title"/>
          </p:nvPr>
        </p:nvSpPr>
        <p:spPr>
          <a:xfrm>
            <a:off x="644320" y="784888"/>
            <a:ext cx="5111750" cy="693790"/>
          </a:xfrm>
        </p:spPr>
        <p:txBody>
          <a:bodyPr>
            <a:normAutofit/>
          </a:bodyPr>
          <a:lstStyle/>
          <a:p>
            <a:r>
              <a:rPr lang="hr-HR" sz="3500" dirty="0">
                <a:latin typeface="Tahoma" panose="020B0604030504040204" pitchFamily="34" charset="0"/>
                <a:ea typeface="Tahoma" panose="020B0604030504040204" pitchFamily="34" charset="0"/>
                <a:cs typeface="Tahoma" panose="020B0604030504040204" pitchFamily="34" charset="0"/>
              </a:rPr>
              <a:t>Strojno učenje</a:t>
            </a:r>
            <a:endParaRPr lang="en-GB" sz="3500" dirty="0">
              <a:latin typeface="Tahoma" panose="020B0604030504040204" pitchFamily="34" charset="0"/>
              <a:ea typeface="Tahoma" panose="020B0604030504040204" pitchFamily="34" charset="0"/>
              <a:cs typeface="Tahoma" panose="020B0604030504040204" pitchFamily="34" charset="0"/>
            </a:endParaRPr>
          </a:p>
        </p:txBody>
      </p:sp>
      <p:sp>
        <p:nvSpPr>
          <p:cNvPr id="3" name="Rezervirano mjesto teksta 2">
            <a:extLst>
              <a:ext uri="{FF2B5EF4-FFF2-40B4-BE49-F238E27FC236}">
                <a16:creationId xmlns:a16="http://schemas.microsoft.com/office/drawing/2014/main" id="{AF3D3C3F-086D-36C8-1837-A84CC6070DF5}"/>
              </a:ext>
            </a:extLst>
          </p:cNvPr>
          <p:cNvSpPr>
            <a:spLocks noGrp="1"/>
          </p:cNvSpPr>
          <p:nvPr>
            <p:ph type="body" idx="1"/>
          </p:nvPr>
        </p:nvSpPr>
        <p:spPr>
          <a:xfrm>
            <a:off x="644320" y="1762971"/>
            <a:ext cx="8229599" cy="4153259"/>
          </a:xfrm>
        </p:spPr>
        <p:txBody>
          <a:bodyPr>
            <a:normAutofit/>
          </a:bodyPr>
          <a:lstStyle/>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G</a:t>
            </a:r>
            <a:r>
              <a:rPr lang="en-GB" sz="2500" dirty="0">
                <a:latin typeface="Tahoma" panose="020B0604030504040204" pitchFamily="34" charset="0"/>
                <a:ea typeface="Tahoma" panose="020B0604030504040204" pitchFamily="34" charset="0"/>
                <a:cs typeface="Tahoma" panose="020B0604030504040204" pitchFamily="34" charset="0"/>
              </a:rPr>
              <a:t>rana </a:t>
            </a:r>
            <a:r>
              <a:rPr lang="en-GB" sz="2500" dirty="0" err="1">
                <a:latin typeface="Tahoma" panose="020B0604030504040204" pitchFamily="34" charset="0"/>
                <a:ea typeface="Tahoma" panose="020B0604030504040204" pitchFamily="34" charset="0"/>
                <a:cs typeface="Tahoma" panose="020B0604030504040204" pitchFamily="34" charset="0"/>
              </a:rPr>
              <a:t>umjetne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inteligencije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koja</a:t>
            </a:r>
            <a:r>
              <a:rPr lang="en-GB" sz="2500" dirty="0">
                <a:latin typeface="Tahoma" panose="020B0604030504040204" pitchFamily="34" charset="0"/>
                <a:ea typeface="Tahoma" panose="020B0604030504040204" pitchFamily="34" charset="0"/>
                <a:cs typeface="Tahoma" panose="020B0604030504040204" pitchFamily="34" charset="0"/>
              </a:rPr>
              <a:t> se </a:t>
            </a:r>
            <a:r>
              <a:rPr lang="en-GB" sz="2500" dirty="0" err="1">
                <a:latin typeface="Tahoma" panose="020B0604030504040204" pitchFamily="34" charset="0"/>
                <a:ea typeface="Tahoma" panose="020B0604030504040204" pitchFamily="34" charset="0"/>
                <a:cs typeface="Tahoma" panose="020B0604030504040204" pitchFamily="34" charset="0"/>
              </a:rPr>
              <a:t>temelji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razvijanju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algoritama</a:t>
            </a:r>
            <a:r>
              <a:rPr lang="en-GB" sz="2500" dirty="0">
                <a:latin typeface="Tahoma" panose="020B0604030504040204" pitchFamily="34" charset="0"/>
                <a:ea typeface="Tahoma" panose="020B0604030504040204" pitchFamily="34" charset="0"/>
                <a:cs typeface="Tahoma" panose="020B0604030504040204" pitchFamily="34" charset="0"/>
              </a:rPr>
              <a:t> koji </a:t>
            </a:r>
            <a:r>
              <a:rPr lang="en-GB" sz="2500" dirty="0" err="1">
                <a:latin typeface="Tahoma" panose="020B0604030504040204" pitchFamily="34" charset="0"/>
                <a:ea typeface="Tahoma" panose="020B0604030504040204" pitchFamily="34" charset="0"/>
                <a:cs typeface="Tahoma" panose="020B0604030504040204" pitchFamily="34" charset="0"/>
              </a:rPr>
              <a:t>mogu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učiti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podataka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donositi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odluke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temelju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naučenih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obrazaca</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u="sng" dirty="0">
                <a:latin typeface="Tahoma" panose="020B0604030504040204" pitchFamily="34" charset="0"/>
                <a:ea typeface="Tahoma" panose="020B0604030504040204" pitchFamily="34" charset="0"/>
                <a:cs typeface="Tahoma" panose="020B0604030504040204" pitchFamily="34" charset="0"/>
              </a:rPr>
              <a:t>N</a:t>
            </a:r>
            <a:r>
              <a:rPr lang="en-GB" sz="2500" u="sng" dirty="0" err="1">
                <a:latin typeface="Tahoma" panose="020B0604030504040204" pitchFamily="34" charset="0"/>
                <a:ea typeface="Tahoma" panose="020B0604030504040204" pitchFamily="34" charset="0"/>
                <a:cs typeface="Tahoma" panose="020B0604030504040204" pitchFamily="34" charset="0"/>
              </a:rPr>
              <a:t>adzirano</a:t>
            </a:r>
            <a:r>
              <a:rPr lang="en-GB" sz="2500" u="sng" dirty="0">
                <a:latin typeface="Tahoma" panose="020B0604030504040204" pitchFamily="34" charset="0"/>
                <a:ea typeface="Tahoma" panose="020B0604030504040204" pitchFamily="34" charset="0"/>
                <a:cs typeface="Tahoma" panose="020B0604030504040204" pitchFamily="34" charset="0"/>
              </a:rPr>
              <a:t> </a:t>
            </a:r>
            <a:r>
              <a:rPr lang="en-GB" sz="2500" u="sng" dirty="0" err="1">
                <a:latin typeface="Tahoma" panose="020B0604030504040204" pitchFamily="34" charset="0"/>
                <a:ea typeface="Tahoma" panose="020B0604030504040204" pitchFamily="34" charset="0"/>
                <a:cs typeface="Tahoma" panose="020B0604030504040204" pitchFamily="34" charset="0"/>
              </a:rPr>
              <a:t>učenje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nenadzirano</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pojačanjem</a:t>
            </a:r>
            <a:r>
              <a:rPr lang="en-GB" sz="2500" dirty="0">
                <a:latin typeface="Tahoma" panose="020B0604030504040204" pitchFamily="34" charset="0"/>
                <a:ea typeface="Tahoma" panose="020B0604030504040204" pitchFamily="34" charset="0"/>
                <a:cs typeface="Tahoma" panose="020B0604030504040204" pitchFamily="34" charset="0"/>
              </a:rPr>
              <a:t>.</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i="1" dirty="0">
                <a:latin typeface="Tahoma" panose="020B0604030504040204" pitchFamily="34" charset="0"/>
                <a:ea typeface="Tahoma" panose="020B0604030504040204" pitchFamily="34" charset="0"/>
                <a:cs typeface="Tahoma" panose="020B0604030504040204" pitchFamily="34" charset="0"/>
              </a:rPr>
              <a:t>Stablo odluke, Stroj potpornih vektora, Slučajna šuma</a:t>
            </a:r>
            <a:endParaRPr lang="en-GB" sz="2500" i="1"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broja slajda 5">
            <a:extLst>
              <a:ext uri="{FF2B5EF4-FFF2-40B4-BE49-F238E27FC236}">
                <a16:creationId xmlns:a16="http://schemas.microsoft.com/office/drawing/2014/main" id="{CA6DF419-8F46-C2EE-673A-8001D13D2EDE}"/>
              </a:ext>
            </a:extLst>
          </p:cNvPr>
          <p:cNvSpPr>
            <a:spLocks noGrp="1"/>
          </p:cNvSpPr>
          <p:nvPr>
            <p:ph type="sldNum" sz="quarter" idx="12"/>
          </p:nvPr>
        </p:nvSpPr>
        <p:spPr/>
        <p:txBody>
          <a:bodyPr/>
          <a:lstStyle/>
          <a:p>
            <a:pPr rtl="0"/>
            <a:fld id="{B5CEABB6-07DC-46E8-9B57-56EC44A396E5}" type="slidenum">
              <a:rPr lang="en-GB" noProof="0" smtClean="0"/>
              <a:t>7</a:t>
            </a:fld>
            <a:endParaRPr lang="en-GB" noProof="0"/>
          </a:p>
        </p:txBody>
      </p:sp>
    </p:spTree>
    <p:extLst>
      <p:ext uri="{BB962C8B-B14F-4D97-AF65-F5344CB8AC3E}">
        <p14:creationId xmlns:p14="http://schemas.microsoft.com/office/powerpoint/2010/main" val="35090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5C5A04F-304D-F2A9-00A1-641B5197DFA4}"/>
              </a:ext>
            </a:extLst>
          </p:cNvPr>
          <p:cNvSpPr>
            <a:spLocks noGrp="1"/>
          </p:cNvSpPr>
          <p:nvPr>
            <p:ph type="title"/>
          </p:nvPr>
        </p:nvSpPr>
        <p:spPr>
          <a:xfrm>
            <a:off x="664093" y="1688866"/>
            <a:ext cx="8401358" cy="900113"/>
          </a:xfrm>
        </p:spPr>
        <p:txBody>
          <a:bodyPr>
            <a:normAutofit/>
          </a:bodyPr>
          <a:lstStyle/>
          <a:p>
            <a:r>
              <a:rPr lang="hr-HR" sz="2500" dirty="0">
                <a:latin typeface="Tahoma" panose="020B0604030504040204" pitchFamily="34" charset="0"/>
                <a:ea typeface="Tahoma" panose="020B0604030504040204" pitchFamily="34" charset="0"/>
                <a:cs typeface="Tahoma" panose="020B0604030504040204" pitchFamily="34" charset="0"/>
              </a:rPr>
              <a:t>1. </a:t>
            </a:r>
            <a:r>
              <a:rPr lang="en-GB" sz="2500" dirty="0" err="1">
                <a:latin typeface="Tahoma" panose="020B0604030504040204" pitchFamily="34" charset="0"/>
                <a:ea typeface="Tahoma" panose="020B0604030504040204" pitchFamily="34" charset="0"/>
                <a:cs typeface="Tahoma" panose="020B0604030504040204" pitchFamily="34" charset="0"/>
              </a:rPr>
              <a:t>Učitavanje</a:t>
            </a:r>
            <a:r>
              <a:rPr lang="en-GB" sz="2500" dirty="0">
                <a:latin typeface="Tahoma" panose="020B0604030504040204" pitchFamily="34" charset="0"/>
                <a:ea typeface="Tahoma" panose="020B0604030504040204" pitchFamily="34" charset="0"/>
                <a:cs typeface="Tahoma" panose="020B0604030504040204" pitchFamily="34" charset="0"/>
              </a:rPr>
              <a:t> CSV </a:t>
            </a:r>
            <a:r>
              <a:rPr lang="en-GB" sz="2500" dirty="0" err="1">
                <a:latin typeface="Tahoma" panose="020B0604030504040204" pitchFamily="34" charset="0"/>
                <a:ea typeface="Tahoma" panose="020B0604030504040204" pitchFamily="34" charset="0"/>
                <a:cs typeface="Tahoma" panose="020B0604030504040204" pitchFamily="34" charset="0"/>
              </a:rPr>
              <a:t>podataka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generiranje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putanja</a:t>
            </a:r>
            <a:r>
              <a:rPr lang="en-GB" sz="2500" dirty="0">
                <a:latin typeface="Tahoma" panose="020B0604030504040204" pitchFamily="34" charset="0"/>
                <a:ea typeface="Tahoma" panose="020B0604030504040204" pitchFamily="34" charset="0"/>
                <a:cs typeface="Tahoma" panose="020B0604030504040204" pitchFamily="34" charset="0"/>
              </a:rPr>
              <a:t> do </a:t>
            </a:r>
            <a:r>
              <a:rPr lang="en-GB" sz="2500" dirty="0" err="1">
                <a:latin typeface="Tahoma" panose="020B0604030504040204" pitchFamily="34" charset="0"/>
                <a:ea typeface="Tahoma" panose="020B0604030504040204" pitchFamily="34" charset="0"/>
                <a:cs typeface="Tahoma" panose="020B0604030504040204" pitchFamily="34" charset="0"/>
              </a:rPr>
              <a:t>NIfTI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datoteka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broja slajda 5">
            <a:extLst>
              <a:ext uri="{FF2B5EF4-FFF2-40B4-BE49-F238E27FC236}">
                <a16:creationId xmlns:a16="http://schemas.microsoft.com/office/drawing/2014/main" id="{2502D3B7-3C5A-6367-A0EB-46B7F270313A}"/>
              </a:ext>
            </a:extLst>
          </p:cNvPr>
          <p:cNvSpPr>
            <a:spLocks noGrp="1"/>
          </p:cNvSpPr>
          <p:nvPr>
            <p:ph type="sldNum" sz="quarter" idx="12"/>
          </p:nvPr>
        </p:nvSpPr>
        <p:spPr/>
        <p:txBody>
          <a:bodyPr/>
          <a:lstStyle/>
          <a:p>
            <a:pPr rtl="0"/>
            <a:fld id="{B5CEABB6-07DC-46E8-9B57-56EC44A396E5}" type="slidenum">
              <a:rPr lang="en-GB" noProof="0" smtClean="0"/>
              <a:t>8</a:t>
            </a:fld>
            <a:endParaRPr lang="en-GB" noProof="0"/>
          </a:p>
        </p:txBody>
      </p:sp>
      <p:sp>
        <p:nvSpPr>
          <p:cNvPr id="7" name="Title 1">
            <a:extLst>
              <a:ext uri="{FF2B5EF4-FFF2-40B4-BE49-F238E27FC236}">
                <a16:creationId xmlns:a16="http://schemas.microsoft.com/office/drawing/2014/main" id="{CEE1355F-A5E0-983D-CB50-4E39243DE0A1}"/>
              </a:ext>
            </a:extLst>
          </p:cNvPr>
          <p:cNvSpPr txBox="1">
            <a:spLocks/>
          </p:cNvSpPr>
          <p:nvPr/>
        </p:nvSpPr>
        <p:spPr>
          <a:xfrm>
            <a:off x="664093" y="760907"/>
            <a:ext cx="3721772" cy="557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hr-HR" sz="3200" dirty="0">
                <a:latin typeface="Tahoma" panose="020B0604030504040204" pitchFamily="34" charset="0"/>
                <a:ea typeface="Tahoma" panose="020B0604030504040204" pitchFamily="34" charset="0"/>
                <a:cs typeface="Tahoma" panose="020B0604030504040204" pitchFamily="34" charset="0"/>
              </a:rPr>
              <a:t>Implementacija</a:t>
            </a:r>
          </a:p>
        </p:txBody>
      </p:sp>
      <p:pic>
        <p:nvPicPr>
          <p:cNvPr id="10" name="Slika 9">
            <a:extLst>
              <a:ext uri="{FF2B5EF4-FFF2-40B4-BE49-F238E27FC236}">
                <a16:creationId xmlns:a16="http://schemas.microsoft.com/office/drawing/2014/main" id="{2A6CFD45-A2E8-6D70-3258-2D7EB24CDC87}"/>
              </a:ext>
            </a:extLst>
          </p:cNvPr>
          <p:cNvPicPr>
            <a:picLocks noChangeAspect="1"/>
          </p:cNvPicPr>
          <p:nvPr/>
        </p:nvPicPr>
        <p:blipFill>
          <a:blip r:embed="rId2"/>
          <a:stretch>
            <a:fillRect/>
          </a:stretch>
        </p:blipFill>
        <p:spPr>
          <a:xfrm>
            <a:off x="1030939" y="2888211"/>
            <a:ext cx="10130122" cy="2331742"/>
          </a:xfrm>
          <a:prstGeom prst="rect">
            <a:avLst/>
          </a:prstGeom>
        </p:spPr>
      </p:pic>
    </p:spTree>
    <p:extLst>
      <p:ext uri="{BB962C8B-B14F-4D97-AF65-F5344CB8AC3E}">
        <p14:creationId xmlns:p14="http://schemas.microsoft.com/office/powerpoint/2010/main" val="191084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zervirano mjesto broja slajda 5">
            <a:extLst>
              <a:ext uri="{FF2B5EF4-FFF2-40B4-BE49-F238E27FC236}">
                <a16:creationId xmlns:a16="http://schemas.microsoft.com/office/drawing/2014/main" id="{83BA8515-230E-514B-3E9C-E927149A3A51}"/>
              </a:ext>
            </a:extLst>
          </p:cNvPr>
          <p:cNvSpPr>
            <a:spLocks noGrp="1"/>
          </p:cNvSpPr>
          <p:nvPr>
            <p:ph type="sldNum" sz="quarter" idx="12"/>
          </p:nvPr>
        </p:nvSpPr>
        <p:spPr/>
        <p:txBody>
          <a:bodyPr/>
          <a:lstStyle/>
          <a:p>
            <a:pPr rtl="0"/>
            <a:fld id="{B5CEABB6-07DC-46E8-9B57-56EC44A396E5}" type="slidenum">
              <a:rPr lang="en-GB" noProof="0" smtClean="0"/>
              <a:t>9</a:t>
            </a:fld>
            <a:endParaRPr lang="en-GB" noProof="0"/>
          </a:p>
        </p:txBody>
      </p:sp>
      <p:sp>
        <p:nvSpPr>
          <p:cNvPr id="7" name="Naslov 1">
            <a:extLst>
              <a:ext uri="{FF2B5EF4-FFF2-40B4-BE49-F238E27FC236}">
                <a16:creationId xmlns:a16="http://schemas.microsoft.com/office/drawing/2014/main" id="{19CDA6E1-89F4-E234-2AB3-2B4675E8BB95}"/>
              </a:ext>
            </a:extLst>
          </p:cNvPr>
          <p:cNvSpPr>
            <a:spLocks noGrp="1"/>
          </p:cNvSpPr>
          <p:nvPr>
            <p:ph type="title"/>
          </p:nvPr>
        </p:nvSpPr>
        <p:spPr>
          <a:xfrm>
            <a:off x="437951" y="319088"/>
            <a:ext cx="8401358" cy="900113"/>
          </a:xfrm>
        </p:spPr>
        <p:txBody>
          <a:bodyPr>
            <a:normAutofit/>
          </a:bodyPr>
          <a:lstStyle/>
          <a:p>
            <a:r>
              <a:rPr lang="hr-HR" sz="2500" dirty="0">
                <a:latin typeface="Tahoma" panose="020B0604030504040204" pitchFamily="34" charset="0"/>
                <a:ea typeface="Tahoma" panose="020B0604030504040204" pitchFamily="34" charset="0"/>
                <a:cs typeface="Tahoma" panose="020B0604030504040204" pitchFamily="34" charset="0"/>
              </a:rPr>
              <a:t>2. Učitavanje i promjena veličine </a:t>
            </a:r>
            <a:r>
              <a:rPr lang="hr-HR" sz="2500" dirty="0" err="1">
                <a:latin typeface="Tahoma" panose="020B0604030504040204" pitchFamily="34" charset="0"/>
                <a:ea typeface="Tahoma" panose="020B0604030504040204" pitchFamily="34" charset="0"/>
                <a:cs typeface="Tahoma" panose="020B0604030504040204" pitchFamily="34" charset="0"/>
              </a:rPr>
              <a:t>NIfTI</a:t>
            </a:r>
            <a:r>
              <a:rPr lang="hr-HR" sz="2500" dirty="0">
                <a:latin typeface="Tahoma" panose="020B0604030504040204" pitchFamily="34" charset="0"/>
                <a:ea typeface="Tahoma" panose="020B0604030504040204" pitchFamily="34" charset="0"/>
                <a:cs typeface="Tahoma" panose="020B0604030504040204" pitchFamily="34" charset="0"/>
              </a:rPr>
              <a:t> slika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9" name="Slika 8">
            <a:extLst>
              <a:ext uri="{FF2B5EF4-FFF2-40B4-BE49-F238E27FC236}">
                <a16:creationId xmlns:a16="http://schemas.microsoft.com/office/drawing/2014/main" id="{CE927D98-74FD-C6F9-96C3-EB983359A476}"/>
              </a:ext>
            </a:extLst>
          </p:cNvPr>
          <p:cNvPicPr>
            <a:picLocks noChangeAspect="1"/>
          </p:cNvPicPr>
          <p:nvPr/>
        </p:nvPicPr>
        <p:blipFill>
          <a:blip r:embed="rId2"/>
          <a:stretch>
            <a:fillRect/>
          </a:stretch>
        </p:blipFill>
        <p:spPr>
          <a:xfrm>
            <a:off x="3990973" y="1547904"/>
            <a:ext cx="7915891" cy="4906769"/>
          </a:xfrm>
          <a:prstGeom prst="rect">
            <a:avLst/>
          </a:prstGeom>
        </p:spPr>
      </p:pic>
      <p:sp>
        <p:nvSpPr>
          <p:cNvPr id="10" name="Text Placeholder 2">
            <a:extLst>
              <a:ext uri="{FF2B5EF4-FFF2-40B4-BE49-F238E27FC236}">
                <a16:creationId xmlns:a16="http://schemas.microsoft.com/office/drawing/2014/main" id="{A28B8D5C-B5CA-6FB5-9F9D-4C36E17BC9C1}"/>
              </a:ext>
            </a:extLst>
          </p:cNvPr>
          <p:cNvSpPr>
            <a:spLocks noGrp="1"/>
          </p:cNvSpPr>
          <p:nvPr>
            <p:ph type="body" idx="1"/>
          </p:nvPr>
        </p:nvSpPr>
        <p:spPr>
          <a:xfrm>
            <a:off x="285136" y="2198165"/>
            <a:ext cx="3510117" cy="3003100"/>
          </a:xfrm>
        </p:spPr>
        <p:txBody>
          <a:bodyPr>
            <a:normAutofit/>
          </a:bodyPr>
          <a:lstStyle/>
          <a:p>
            <a:pPr marL="342900" indent="-342900">
              <a:buFont typeface="Arial" panose="020B0604020202020204" pitchFamily="34" charset="0"/>
              <a:buChar char="•"/>
            </a:pPr>
            <a:r>
              <a:rPr lang="hr-HR" sz="2300" dirty="0" err="1">
                <a:latin typeface="Tahoma" panose="020B0604030504040204" pitchFamily="34" charset="0"/>
                <a:ea typeface="Tahoma" panose="020B0604030504040204" pitchFamily="34" charset="0"/>
                <a:cs typeface="Tahoma" panose="020B0604030504040204" pitchFamily="34" charset="0"/>
              </a:rPr>
              <a:t>from</a:t>
            </a:r>
            <a:r>
              <a:rPr lang="hr-HR" sz="2300" dirty="0">
                <a:latin typeface="Tahoma" panose="020B0604030504040204" pitchFamily="34" charset="0"/>
                <a:ea typeface="Tahoma" panose="020B0604030504040204" pitchFamily="34" charset="0"/>
                <a:cs typeface="Tahoma" panose="020B0604030504040204" pitchFamily="34" charset="0"/>
              </a:rPr>
              <a:t> </a:t>
            </a:r>
            <a:r>
              <a:rPr lang="hr-HR" sz="2300" i="1" u="sng" dirty="0" err="1">
                <a:latin typeface="Tahoma" panose="020B0604030504040204" pitchFamily="34" charset="0"/>
                <a:ea typeface="Tahoma" panose="020B0604030504040204" pitchFamily="34" charset="0"/>
                <a:cs typeface="Tahoma" panose="020B0604030504040204" pitchFamily="34" charset="0"/>
              </a:rPr>
              <a:t>nilearn</a:t>
            </a:r>
            <a:r>
              <a:rPr lang="hr-HR" sz="2300" dirty="0">
                <a:latin typeface="Tahoma" panose="020B0604030504040204" pitchFamily="34" charset="0"/>
                <a:ea typeface="Tahoma" panose="020B0604030504040204" pitchFamily="34" charset="0"/>
                <a:cs typeface="Tahoma" panose="020B0604030504040204" pitchFamily="34" charset="0"/>
              </a:rPr>
              <a:t> import </a:t>
            </a:r>
            <a:r>
              <a:rPr lang="hr-HR" sz="2300" i="1" dirty="0" err="1">
                <a:latin typeface="Tahoma" panose="020B0604030504040204" pitchFamily="34" charset="0"/>
                <a:ea typeface="Tahoma" panose="020B0604030504040204" pitchFamily="34" charset="0"/>
                <a:cs typeface="Tahoma" panose="020B0604030504040204" pitchFamily="34" charset="0"/>
              </a:rPr>
              <a:t>image</a:t>
            </a:r>
            <a:endParaRPr lang="hr-HR" sz="2300" i="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GB" sz="2300" dirty="0">
                <a:latin typeface="Tahoma" panose="020B0604030504040204" pitchFamily="34" charset="0"/>
                <a:ea typeface="Tahoma" panose="020B0604030504040204" pitchFamily="34" charset="0"/>
                <a:cs typeface="Tahoma" panose="020B0604030504040204" pitchFamily="34" charset="0"/>
              </a:rPr>
              <a:t>from </a:t>
            </a:r>
            <a:r>
              <a:rPr lang="en-GB" sz="2300" i="1" u="sng" dirty="0" err="1">
                <a:latin typeface="Tahoma" panose="020B0604030504040204" pitchFamily="34" charset="0"/>
                <a:ea typeface="Tahoma" panose="020B0604030504040204" pitchFamily="34" charset="0"/>
                <a:cs typeface="Tahoma" panose="020B0604030504040204" pitchFamily="34" charset="0"/>
              </a:rPr>
              <a:t>skimage.transform</a:t>
            </a:r>
            <a:r>
              <a:rPr lang="en-GB" sz="2300" i="1" u="sng" dirty="0">
                <a:latin typeface="Tahoma" panose="020B0604030504040204" pitchFamily="34" charset="0"/>
                <a:ea typeface="Tahoma" panose="020B0604030504040204" pitchFamily="34" charset="0"/>
                <a:cs typeface="Tahoma" panose="020B0604030504040204" pitchFamily="34" charset="0"/>
              </a:rPr>
              <a:t> </a:t>
            </a:r>
            <a:r>
              <a:rPr lang="en-GB" sz="2300" dirty="0">
                <a:latin typeface="Tahoma" panose="020B0604030504040204" pitchFamily="34" charset="0"/>
                <a:ea typeface="Tahoma" panose="020B0604030504040204" pitchFamily="34" charset="0"/>
                <a:cs typeface="Tahoma" panose="020B0604030504040204" pitchFamily="34" charset="0"/>
              </a:rPr>
              <a:t>import </a:t>
            </a:r>
            <a:r>
              <a:rPr lang="en-GB" sz="2300" i="1" dirty="0">
                <a:latin typeface="Tahoma" panose="020B0604030504040204" pitchFamily="34" charset="0"/>
                <a:ea typeface="Tahoma" panose="020B0604030504040204" pitchFamily="34" charset="0"/>
                <a:cs typeface="Tahoma" panose="020B0604030504040204" pitchFamily="34" charset="0"/>
              </a:rPr>
              <a:t>resize</a:t>
            </a:r>
            <a:endParaRPr lang="hr-HR" sz="2300" i="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300" i="1" dirty="0">
                <a:latin typeface="Tahoma" panose="020B0604030504040204" pitchFamily="34" charset="0"/>
                <a:ea typeface="Tahoma" panose="020B0604030504040204" pitchFamily="34" charset="0"/>
                <a:cs typeface="Tahoma" panose="020B0604030504040204" pitchFamily="34" charset="0"/>
              </a:rPr>
              <a:t> </a:t>
            </a:r>
            <a:r>
              <a:rPr lang="hr-HR" sz="2300" dirty="0">
                <a:latin typeface="Tahoma" panose="020B0604030504040204" pitchFamily="34" charset="0"/>
                <a:ea typeface="Tahoma" panose="020B0604030504040204" pitchFamily="34" charset="0"/>
                <a:cs typeface="Tahoma" panose="020B0604030504040204" pitchFamily="34" charset="0"/>
              </a:rPr>
              <a:t>import</a:t>
            </a:r>
            <a:r>
              <a:rPr lang="hr-HR" sz="2300" i="1" dirty="0">
                <a:latin typeface="Tahoma" panose="020B0604030504040204" pitchFamily="34" charset="0"/>
                <a:ea typeface="Tahoma" panose="020B0604030504040204" pitchFamily="34" charset="0"/>
                <a:cs typeface="Tahoma" panose="020B0604030504040204" pitchFamily="34" charset="0"/>
              </a:rPr>
              <a:t> </a:t>
            </a:r>
            <a:r>
              <a:rPr lang="hr-HR" sz="2300" i="1" u="sng" dirty="0" err="1">
                <a:latin typeface="Tahoma" panose="020B0604030504040204" pitchFamily="34" charset="0"/>
                <a:ea typeface="Tahoma" panose="020B0604030504040204" pitchFamily="34" charset="0"/>
                <a:cs typeface="Tahoma" panose="020B0604030504040204" pitchFamily="34" charset="0"/>
              </a:rPr>
              <a:t>numpy</a:t>
            </a:r>
            <a:r>
              <a:rPr lang="hr-HR" sz="2300" i="1" dirty="0">
                <a:latin typeface="Tahoma" panose="020B0604030504040204" pitchFamily="34" charset="0"/>
                <a:ea typeface="Tahoma" panose="020B0604030504040204" pitchFamily="34" charset="0"/>
                <a:cs typeface="Tahoma" panose="020B0604030504040204" pitchFamily="34" charset="0"/>
              </a:rPr>
              <a:t> </a:t>
            </a:r>
            <a:r>
              <a:rPr lang="hr-HR" sz="2300" dirty="0">
                <a:latin typeface="Tahoma" panose="020B0604030504040204" pitchFamily="34" charset="0"/>
                <a:ea typeface="Tahoma" panose="020B0604030504040204" pitchFamily="34" charset="0"/>
                <a:cs typeface="Tahoma" panose="020B0604030504040204" pitchFamily="34" charset="0"/>
              </a:rPr>
              <a:t>as</a:t>
            </a:r>
            <a:r>
              <a:rPr lang="hr-HR" sz="2300" i="1" dirty="0">
                <a:latin typeface="Tahoma" panose="020B0604030504040204" pitchFamily="34" charset="0"/>
                <a:ea typeface="Tahoma" panose="020B0604030504040204" pitchFamily="34" charset="0"/>
                <a:cs typeface="Tahoma" panose="020B0604030504040204" pitchFamily="34" charset="0"/>
              </a:rPr>
              <a:t> </a:t>
            </a:r>
            <a:r>
              <a:rPr lang="hr-HR" sz="2300" i="1" dirty="0" err="1">
                <a:latin typeface="Tahoma" panose="020B0604030504040204" pitchFamily="34" charset="0"/>
                <a:ea typeface="Tahoma" panose="020B0604030504040204" pitchFamily="34" charset="0"/>
                <a:cs typeface="Tahoma" panose="020B0604030504040204" pitchFamily="34" charset="0"/>
              </a:rPr>
              <a:t>np</a:t>
            </a:r>
            <a:endParaRPr lang="hr-HR" sz="2300" i="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hr-HR" sz="2300" i="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6475615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331</TotalTime>
  <Words>411</Words>
  <Application>Microsoft Office PowerPoint</Application>
  <PresentationFormat>Široki zaslon</PresentationFormat>
  <Paragraphs>71</Paragraphs>
  <Slides>17</Slides>
  <Notes>3</Notes>
  <HiddenSlides>0</HiddenSlides>
  <MMClips>0</MMClips>
  <ScaleCrop>false</ScaleCrop>
  <HeadingPairs>
    <vt:vector size="6" baseType="variant">
      <vt:variant>
        <vt:lpstr>Korišteni fontovi</vt:lpstr>
      </vt:variant>
      <vt:variant>
        <vt:i4>4</vt:i4>
      </vt:variant>
      <vt:variant>
        <vt:lpstr>Tema</vt:lpstr>
      </vt:variant>
      <vt:variant>
        <vt:i4>1</vt:i4>
      </vt:variant>
      <vt:variant>
        <vt:lpstr>Naslovi slajdova</vt:lpstr>
      </vt:variant>
      <vt:variant>
        <vt:i4>17</vt:i4>
      </vt:variant>
    </vt:vector>
  </HeadingPairs>
  <TitlesOfParts>
    <vt:vector size="22" baseType="lpstr">
      <vt:lpstr>Arial</vt:lpstr>
      <vt:lpstr>Calibri</vt:lpstr>
      <vt:lpstr>Tahoma</vt:lpstr>
      <vt:lpstr>Tenorite</vt:lpstr>
      <vt:lpstr>Monoline</vt:lpstr>
      <vt:lpstr>MODEL STROJNOG UČENJA ZA KLASIFIKACIJU ALZHEIMEROVE BOLESTI UPORABOM SLIKA MAGNETSKE REZONANCIJE MOZGA</vt:lpstr>
      <vt:lpstr>PowerPoint prezentacija</vt:lpstr>
      <vt:lpstr>Alzheimerova bolest</vt:lpstr>
      <vt:lpstr>sMRI Slike Mozga - Različite Dijagnostičke Grupe</vt:lpstr>
      <vt:lpstr>Alzheimer’s Disease Neuroimaging Initiative (ADNI)</vt:lpstr>
      <vt:lpstr>PowerPoint prezentacija</vt:lpstr>
      <vt:lpstr>Strojno učenje</vt:lpstr>
      <vt:lpstr>1. Učitavanje CSV podataka i generiranje putanja do NIfTI datoteka</vt:lpstr>
      <vt:lpstr>2. Učitavanje i promjena veličine NIfTI slika</vt:lpstr>
      <vt:lpstr>3. Predprocesiranje podataka</vt:lpstr>
      <vt:lpstr>4. Trening i evaluacija modela</vt:lpstr>
      <vt:lpstr>PowerPoint prezentacija</vt:lpstr>
      <vt:lpstr>4.1 Trening i evaluacija – stablo odluke</vt:lpstr>
      <vt:lpstr>4.2 Trening i evaluacija – slučajna šuma</vt:lpstr>
      <vt:lpstr>4.3 Trening i evaluacija – stroj potpornih vektora</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Petra Buršić</dc:creator>
  <cp:lastModifiedBy>Petra Buršić</cp:lastModifiedBy>
  <cp:revision>11</cp:revision>
  <dcterms:created xsi:type="dcterms:W3CDTF">2024-07-07T16:36:57Z</dcterms:created>
  <dcterms:modified xsi:type="dcterms:W3CDTF">2024-07-09T22:08:34Z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