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4" r:id="rId6"/>
    <p:sldId id="298" r:id="rId7"/>
    <p:sldId id="297" r:id="rId8"/>
    <p:sldId id="302" r:id="rId9"/>
    <p:sldId id="303" r:id="rId10"/>
    <p:sldId id="299" r:id="rId11"/>
    <p:sldId id="306" r:id="rId12"/>
    <p:sldId id="307" r:id="rId13"/>
    <p:sldId id="308" r:id="rId14"/>
    <p:sldId id="309" r:id="rId15"/>
    <p:sldId id="311" r:id="rId16"/>
    <p:sldId id="310" r:id="rId17"/>
    <p:sldId id="312" r:id="rId18"/>
    <p:sldId id="313" r:id="rId19"/>
    <p:sldId id="314" r:id="rId20"/>
    <p:sldId id="315" r:id="rId21"/>
    <p:sldId id="275" r:id="rId22"/>
    <p:sldId id="276" r:id="rId2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493" autoAdjust="0"/>
  </p:normalViewPr>
  <p:slideViewPr>
    <p:cSldViewPr snapToGrid="0">
      <p:cViewPr>
        <p:scale>
          <a:sx n="50" d="100"/>
          <a:sy n="50" d="100"/>
        </p:scale>
        <p:origin x="1934" y="16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11/07/2024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fit(): Treniranje modela na podacima.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• </a:t>
            </a:r>
            <a:r>
              <a:rPr lang="hr-H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cross_val_predict</a:t>
            </a: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Generira predikcije koristeći unakrsnu validaciju.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• </a:t>
            </a:r>
            <a:r>
              <a:rPr lang="hr-H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classification_report</a:t>
            </a: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Prikazuje detaljan izvještaj klasifikacije uključujući preciznost, odziv i F1 mjeru.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• </a:t>
            </a:r>
            <a:r>
              <a:rPr lang="hr-H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confusion_matrix</a:t>
            </a: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Prikazuje matricu konfuzije koja prikazuje točne i netočne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klasifikacije.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3766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8519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59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Alzheimerova bolest karakterizira progresivni gubitak kognitivnih funkcija. Demencija, kao rezultat AD-a uzrokuje i značajne promjene u mozgu. Jedna od glavnih karakteristika je nakupljanje beta-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amiloidnih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plakova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izvan neurona 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neurofibrilarnih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čvorova unutar neurona. Oni dovode do smrti moždanih stanica i gubitka sinaptičke veze između neurona. Kao posljedica toga, dolazi do atrofije mozga, posebno u područjima koja su ključna za pamćenje, kao što je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hipokampus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te u korteksu koji je odgovoran za mišljenje, planiranje i pamćenje [4].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amiloidni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plakovi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su abnormalne nakupine proteinskih fragmenata koji se nakupljaju između neurona. Beta-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amiloid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je proteinski fragment koji se odvaja od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amiloidnog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prekursorskog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proteina (APP). U zdravom mozgu, ovi fragmenti se razgrađuju i eliminiraju. Kod Alzheimerove bolesti, oni se nakupljaju i formiraju tvrde, netopljive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plakove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izvan neurona.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Neurofibrilarni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čvorovi: To su uvrnuta vlakna koja se nakupljaju unutar neurona. Primarno su sastavljena od proteina zvanog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U zdravom mozgu,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pomaže stabilizirati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mikrotubule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unutar neurona. Međutim, kod Alzheimerove bolesti,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proteini prolaze kroz kemijske promjene i postaju uvrnuti u čvorove koji ometaju normalno funkcioniranje neurona.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435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Ovaj dio mozga sa slike se zovu lateralni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ventrikuli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ili bočne komore, i vidimo da su one značajno povećane kod osoba s Alzheimerovom bolesti. To je upravo zato jer se pri atrofiji mozga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ventrikuli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šire da popune taj prostor.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544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Alzheimer’s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Disease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Neuroimaging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Initiative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(ADNI) je studija pokrenuta 2004. godine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 ciljem razvoja kliničkih, slikovnih, genetičkih i biokemijskih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biomarkera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za rano otkrivanje i praćenje Alzheimerove bolesti. ADNI uključuje sudionike u dobi od 55 do 90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godina koji su regrutirani na više od 50 lokacija u Sjedinjenim Američkim Državama i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Kanadi [25].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ADNI baza podataka prikuplja širok spektar podataka koji uključuju slike mozga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(MRI i PET), genetske podatke, kognitivne testove, kao 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biomarkere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iz cerebrospinalne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tekućine i krvi [25]. Ovi podaci omogućuju istraživačima proučavanje odnosa između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kliničkih, kognitivnih, slikovnih, genetičkih i biokemijskih karakteristika AD-a tijekom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evolucije bolesti.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Sudionici u ADNI studiji podijeljeni su u nekoliko skupina: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Normalni kontrolni sudionici (CN): Osobe bez znakova depresije, blagih kognitivnih oštećenja ili demencije.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Sudionici s blagim kognitivnim oštećenjem (MCI): Osobe koje pokazuju blage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kognitivne deficite, ali ne zadovoljavaju kriterije za dijagnozu demencije.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Sudionici s Alzheimerovom bolešću (AD): Osobe s dijagnozom Alzheimerove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bolesti.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6795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Podaci koje sam ja preuzela s ADNI-a imali su ukupno 148 sudionika. Sve MRI slike su, kao što sam i prije spomenula u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NIfTI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formatu. Svaki zapis sadrži podatke o identifikacijskom broju slike, subjektu, grupi, spolu, dobi, posjeti, modalitetu i opisu MRI snimka. Tu sam i stavila Tablicu raspodjele sudionika po grupi i spolu, vidimo da je po spolu u globalu pola sudionika M, a pola Ž, ali je po svakoj grupi taj broj malo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unejednačen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856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Nadzirano učenje uključuje treniranje modela na označenom skupu podataka, što znači da je svaki primjer učenja uparen s izlaznom oznakom. Cilj je da model nauči mapirati ulaze na ispravan izlaz. Neki od algoritama su: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Stablo odluke: tehnika temeljena na stablu u kojoj je svaki put koji započinje od korijena opisan nizom za razdvajanje podataka sve dok se ne postigne finalni ishod u listu čvora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• Stroj potpornih vektora: algoritam strojnog učenja koji koristi koncept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marginizacije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kako bi klasificirao podatke. Osnovna ideja SVM-a je pronaći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hiperravninu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koja najbolje razdvaja podatke u različite klase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Slučajna šuma: sastoji se od velikog broja individualnih stabala odlučivanja koja djeluju kao ansambl. Svako stablo u šumi daje klasifikaciju (za klasifikacijske probleme) ili predviđanje (za regresijske probleme), a glasanje ili prosjek tih rezultata određuje konačni ishod modela.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4935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nilearn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neuroznanstvene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analize, posebno rad s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NIfTI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slikama.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skimage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obradu slika.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rad s numeričkim podacima.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2052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sklearn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strojno učenje koja sadrži alate za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predprocesiranje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modeliranje i evaluaciju.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imblearn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Biblioteka za rad s neuravnoteženim podacima, uključujući tehniku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oversamplinga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LabelEncoder:Konvertirakategorijskeetiketeunumeričkevrijednosti.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reshape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():Mijenja oblik matrice slika u vektor.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RandomOverSampler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Tehnika za balansiranje klasa povećavanjem broja uzoraka  manjinskih klasa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17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cross_val_score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 Evaluira model koristeći k-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fold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tehniku unakrsne validacije. U našoj implementaciji koristili smo k-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fold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unakrsnu validaciju s k=5. To znači da je cijeli skup podataka podijeljen na 5 </a:t>
            </a:r>
            <a:r>
              <a:rPr lang="hr-H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podskupova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Model je treniran na 4 podskupa, dok je 5. podskup korišten za testiranje. Ovaj proces ponovljen je 5 puta, svaki put koristeći drugi podskup za testiranje. Konačne performanse modela izračunate su kao prosjek performansi na svih 5 iteracija.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344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sadržaj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hr-HR" noProof="0"/>
              <a:t>Kliknite ikonu da biste dodali grafikon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hr-HR" noProof="0"/>
              <a:t>Kliknite ikonu da biste dodali SmartArt grafiku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hr-HR" noProof="0"/>
              <a:t>Kliknite ikonu da biste dodali  sliku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-HR" noProof="0"/>
              <a:t>Kliknite da biste uredili stil naslova matrice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002" y="2361292"/>
            <a:ext cx="10658168" cy="228325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 rtl="0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hr-H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STROJNOG UČENJA ZA KLASIFIKACIJU ALZHEIMEROVE BOLESTI UPORABOM SLIKA MAGNETSKE REZONANCIJE MOZGA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0121" y="4932558"/>
            <a:ext cx="1902049" cy="396660"/>
          </a:xfrm>
        </p:spPr>
        <p:txBody>
          <a:bodyPr rtlCol="0">
            <a:noAutofit/>
          </a:bodyPr>
          <a:lstStyle/>
          <a:p>
            <a:pPr rtl="0"/>
            <a:r>
              <a:rPr lang="hr-H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Petra Buršić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Slika 4" descr="Slika na kojoj se prikazuje tekst, Font, logotip, simbol&#10;&#10;Opis je automatski generiran">
            <a:extLst>
              <a:ext uri="{FF2B5EF4-FFF2-40B4-BE49-F238E27FC236}">
                <a16:creationId xmlns:a16="http://schemas.microsoft.com/office/drawing/2014/main" id="{C18A21F1-C43D-0F89-713D-81655417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43" y="478771"/>
            <a:ext cx="3903406" cy="1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BA8515-230E-514B-3E9C-E927149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7" name="Naslov 1">
            <a:extLst>
              <a:ext uri="{FF2B5EF4-FFF2-40B4-BE49-F238E27FC236}">
                <a16:creationId xmlns:a16="http://schemas.microsoft.com/office/drawing/2014/main" id="{19CDA6E1-89F4-E234-2AB3-2B4675E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17" y="293841"/>
            <a:ext cx="6837920" cy="629266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hr-H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Predprocesiranje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podataka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9C930F26-2286-9F3D-88ED-C271B130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92" y="2279049"/>
            <a:ext cx="10185728" cy="1081166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B9B168-CC8F-E33C-968A-73140B4C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960" y="1107173"/>
            <a:ext cx="8868698" cy="9878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2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sklearn.preprocessing</a:t>
            </a:r>
            <a:r>
              <a:rPr lang="hr-HR" sz="22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hr-HR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LabelEncoder</a:t>
            </a:r>
            <a:endParaRPr lang="hr-HR" sz="2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2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imblearn.over_sampling</a:t>
            </a:r>
            <a:r>
              <a:rPr lang="hr-HR" sz="22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hr-HR" sz="2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RandomOverSampler</a:t>
            </a:r>
            <a:endParaRPr lang="hr-HR" sz="2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A208EFB4-1F9C-45FE-4698-4EF9F181B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51" y="3544281"/>
            <a:ext cx="10134869" cy="28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BA8515-230E-514B-3E9C-E927149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11</a:t>
            </a:fld>
            <a:endParaRPr lang="en-GB" noProof="0"/>
          </a:p>
        </p:txBody>
      </p:sp>
      <p:sp>
        <p:nvSpPr>
          <p:cNvPr id="7" name="Naslov 1">
            <a:extLst>
              <a:ext uri="{FF2B5EF4-FFF2-40B4-BE49-F238E27FC236}">
                <a16:creationId xmlns:a16="http://schemas.microsoft.com/office/drawing/2014/main" id="{19CDA6E1-89F4-E234-2AB3-2B4675E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319088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Trening i evaluacija modela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AA983EF-4E70-BC19-32DC-E5EC80C4FE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101" r="1299" b="-1"/>
          <a:stretch/>
        </p:blipFill>
        <p:spPr>
          <a:xfrm>
            <a:off x="1016396" y="1576325"/>
            <a:ext cx="9891319" cy="1988035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9B609D50-E972-E12E-D962-5A9CF91E58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1" r="-1112" b="21229"/>
          <a:stretch/>
        </p:blipFill>
        <p:spPr>
          <a:xfrm>
            <a:off x="1016396" y="3806623"/>
            <a:ext cx="10023550" cy="25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7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BA8515-230E-514B-3E9C-E927149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12</a:t>
            </a:fld>
            <a:endParaRPr lang="en-GB" noProof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3916F19A-FB1F-1003-574A-70DD1C59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3" y="1436893"/>
            <a:ext cx="10779601" cy="309252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09E7EEED-CF97-F8D5-E8D2-305FC1273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23" y="1805651"/>
            <a:ext cx="10853754" cy="34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DD5E599-7B02-97C0-173F-B2F9249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13</a:t>
            </a:fld>
            <a:endParaRPr lang="en-GB" noProof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A97459B8-EBDF-BC70-B8AE-8D596CA5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41" y="1750736"/>
            <a:ext cx="10794117" cy="3356527"/>
          </a:xfrm>
          <a:prstGeom prst="rect">
            <a:avLst/>
          </a:prstGeom>
        </p:spPr>
      </p:pic>
      <p:sp>
        <p:nvSpPr>
          <p:cNvPr id="9" name="Naslov 1">
            <a:extLst>
              <a:ext uri="{FF2B5EF4-FFF2-40B4-BE49-F238E27FC236}">
                <a16:creationId xmlns:a16="http://schemas.microsoft.com/office/drawing/2014/main" id="{2327BA74-9820-D54D-7BAF-7A7C67D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319088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 Trening i evaluacija – stablo odluke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5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DD5E599-7B02-97C0-173F-B2F9249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14</a:t>
            </a:fld>
            <a:endParaRPr lang="en-GB" noProof="0"/>
          </a:p>
        </p:txBody>
      </p:sp>
      <p:sp>
        <p:nvSpPr>
          <p:cNvPr id="9" name="Naslov 1">
            <a:extLst>
              <a:ext uri="{FF2B5EF4-FFF2-40B4-BE49-F238E27FC236}">
                <a16:creationId xmlns:a16="http://schemas.microsoft.com/office/drawing/2014/main" id="{2327BA74-9820-D54D-7BAF-7A7C67D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319088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Trening i evaluacija – slučajna šuma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CBD7552-97BC-EEB5-CDA1-9B25B092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5" y="1694635"/>
            <a:ext cx="10647122" cy="36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DD5E599-7B02-97C0-173F-B2F9249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15</a:t>
            </a:fld>
            <a:endParaRPr lang="en-GB" noProof="0"/>
          </a:p>
        </p:txBody>
      </p:sp>
      <p:sp>
        <p:nvSpPr>
          <p:cNvPr id="9" name="Naslov 1">
            <a:extLst>
              <a:ext uri="{FF2B5EF4-FFF2-40B4-BE49-F238E27FC236}">
                <a16:creationId xmlns:a16="http://schemas.microsoft.com/office/drawing/2014/main" id="{2327BA74-9820-D54D-7BAF-7A7C67D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501649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 Trening i evaluacija – stroj potpornih vektora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ECFEDF0-B578-3C75-32AB-4E00B91B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" y="1838094"/>
            <a:ext cx="10586754" cy="31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5F19E2-80FB-0DB0-8A85-1E0C70EF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16</a:t>
            </a:fld>
            <a:endParaRPr lang="en-GB" noProof="0"/>
          </a:p>
        </p:txBody>
      </p:sp>
      <p:sp>
        <p:nvSpPr>
          <p:cNvPr id="18" name="Rezervirano mjesto teksta 4">
            <a:extLst>
              <a:ext uri="{FF2B5EF4-FFF2-40B4-BE49-F238E27FC236}">
                <a16:creationId xmlns:a16="http://schemas.microsoft.com/office/drawing/2014/main" id="{ECE29325-321A-6F06-800E-17ED64510431}"/>
              </a:ext>
            </a:extLst>
          </p:cNvPr>
          <p:cNvSpPr txBox="1">
            <a:spLocks/>
          </p:cNvSpPr>
          <p:nvPr/>
        </p:nvSpPr>
        <p:spPr>
          <a:xfrm>
            <a:off x="77497" y="581025"/>
            <a:ext cx="3355823" cy="625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REZULTATI</a:t>
            </a:r>
            <a:endParaRPr lang="en-GB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D7123D-545C-A0C8-9750-D01DB70B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206500"/>
            <a:ext cx="3807325" cy="522616"/>
          </a:xfrm>
        </p:spPr>
        <p:txBody>
          <a:bodyPr rtlCol="0">
            <a:normAutofit/>
          </a:bodyPr>
          <a:lstStyle/>
          <a:p>
            <a:pPr rtl="0"/>
            <a:r>
              <a:rPr lang="hr-H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Matrice zabune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DBD1B-BA71-D862-B339-D58AC532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7" y="2111390"/>
            <a:ext cx="4078283" cy="3814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31F468-B7D0-C445-65E7-0B01C79C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81" y="2085172"/>
            <a:ext cx="4154041" cy="3867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03293-ABC2-3128-F059-6CA9D4DA9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966" y="2085172"/>
            <a:ext cx="4103536" cy="38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5F19E2-80FB-0DB0-8A85-1E0C70EF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17</a:t>
            </a:fld>
            <a:endParaRPr lang="en-GB" noProof="0"/>
          </a:p>
        </p:txBody>
      </p:sp>
      <p:sp>
        <p:nvSpPr>
          <p:cNvPr id="18" name="Rezervirano mjesto teksta 4">
            <a:extLst>
              <a:ext uri="{FF2B5EF4-FFF2-40B4-BE49-F238E27FC236}">
                <a16:creationId xmlns:a16="http://schemas.microsoft.com/office/drawing/2014/main" id="{ECE29325-321A-6F06-800E-17ED64510431}"/>
              </a:ext>
            </a:extLst>
          </p:cNvPr>
          <p:cNvSpPr txBox="1">
            <a:spLocks/>
          </p:cNvSpPr>
          <p:nvPr/>
        </p:nvSpPr>
        <p:spPr>
          <a:xfrm>
            <a:off x="352424" y="569583"/>
            <a:ext cx="4743451" cy="563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USPOREDBA REZULTATA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938F4-9CCC-226B-229A-515BE9C31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62205"/>
            <a:ext cx="5629275" cy="4089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D17E4-D4FA-DE3A-9FB7-430937F0C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1813031"/>
            <a:ext cx="627975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9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150" y="1017586"/>
            <a:ext cx="3219450" cy="723901"/>
          </a:xfrm>
        </p:spPr>
        <p:txBody>
          <a:bodyPr rtlCol="0">
            <a:normAutofit/>
          </a:bodyPr>
          <a:lstStyle/>
          <a:p>
            <a:pPr rtl="0"/>
            <a:r>
              <a:rPr lang="hr-H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Zaključak</a:t>
            </a:r>
            <a:endParaRPr lang="en-GB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6850" y="2541135"/>
            <a:ext cx="6238875" cy="2575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Najbolje performanse – Slučajna šuma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Klasifikacija MCI subjekata – izazov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hr-H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Budući rad – naprednije tehnike</a:t>
            </a:r>
            <a:endParaRPr lang="en-GB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9986" y="2590800"/>
            <a:ext cx="4179570" cy="1016396"/>
          </a:xfrm>
        </p:spPr>
        <p:txBody>
          <a:bodyPr rtlCol="0"/>
          <a:lstStyle/>
          <a:p>
            <a:pPr rtl="0"/>
            <a:r>
              <a:rPr lang="hr-H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Hvala na pažnji</a:t>
            </a:r>
            <a:endParaRPr lang="en-GB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2531532-4B41-F81D-B9D8-472F90BA75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67452" y="657932"/>
            <a:ext cx="5433204" cy="365125"/>
          </a:xfrm>
        </p:spPr>
        <p:txBody>
          <a:bodyPr>
            <a:noAutofit/>
          </a:bodyPr>
          <a:lstStyle/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CILJ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FF6E0804-681E-5FA8-C271-D1441E4E5A9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67452" y="1351636"/>
            <a:ext cx="6600083" cy="2239093"/>
          </a:xfrm>
        </p:spPr>
        <p:txBody>
          <a:bodyPr>
            <a:noAutofit/>
          </a:bodyPr>
          <a:lstStyle/>
          <a:p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Razviti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strojnog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učenja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koji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klasificira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strukturne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MRI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slike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tri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dijagnostičke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osobe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Alzheimerovom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bolešću</a:t>
            </a:r>
            <a:r>
              <a:rPr lang="hr-HR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(AD)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osobe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blagim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kognitivnim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oštećenjem (MCI)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kognitivno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normalne</a:t>
            </a:r>
            <a:r>
              <a:rPr lang="hr-HR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(CN)</a:t>
            </a:r>
            <a:r>
              <a:rPr lang="en-GB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osobe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23F04E6C-9D2A-4859-E6C3-6C1CC985BF7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452" y="4264967"/>
            <a:ext cx="5433204" cy="365125"/>
          </a:xfrm>
        </p:spPr>
        <p:txBody>
          <a:bodyPr>
            <a:noAutofit/>
          </a:bodyPr>
          <a:lstStyle/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podaci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zervirano mjesto teksta 7">
            <a:extLst>
              <a:ext uri="{FF2B5EF4-FFF2-40B4-BE49-F238E27FC236}">
                <a16:creationId xmlns:a16="http://schemas.microsoft.com/office/drawing/2014/main" id="{C47B4EB4-3047-2233-E0B2-25647F8226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68685" y="4954597"/>
            <a:ext cx="5431971" cy="895737"/>
          </a:xfrm>
        </p:spPr>
        <p:txBody>
          <a:bodyPr>
            <a:noAutofit/>
          </a:bodyPr>
          <a:lstStyle/>
          <a:p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Korištenje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strukturnih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slika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hr-H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NIfTI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ADNI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baze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podataka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zervirano mjesto broja slajda 10">
            <a:extLst>
              <a:ext uri="{FF2B5EF4-FFF2-40B4-BE49-F238E27FC236}">
                <a16:creationId xmlns:a16="http://schemas.microsoft.com/office/drawing/2014/main" id="{8734877C-EB3A-DF68-6C09-4BB0C41303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2786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4F1A97-5B52-E528-D8F5-E6FA80A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81" y="740180"/>
            <a:ext cx="5658158" cy="683957"/>
          </a:xfrm>
        </p:spPr>
        <p:txBody>
          <a:bodyPr>
            <a:noAutofit/>
          </a:bodyPr>
          <a:lstStyle/>
          <a:p>
            <a:r>
              <a:rPr lang="hr-H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Alzheimerova bolest</a:t>
            </a:r>
            <a:endParaRPr lang="en-GB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7FEAF06-EF48-F559-102F-273E7280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481" y="1813180"/>
            <a:ext cx="7565616" cy="32316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rogresivni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gubitak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kognitivnih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funkcija</a:t>
            </a:r>
            <a:endParaRPr lang="hr-H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Demencija =&gt; značajne promjene u mozgu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akupljanje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beta-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amiloidnih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plakova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izvan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neurofibrilarnih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čvorova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unutar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neurona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=&gt; smrt moždanih stanica i gubitka sinaptičke veze između neurona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Atrofija mozga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9EB47EC-8C77-706E-5A57-B27BD5D1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981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F9C555-CD66-180F-3630-2300A5FE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969" y="533348"/>
            <a:ext cx="8421688" cy="1325563"/>
          </a:xfrm>
        </p:spPr>
        <p:txBody>
          <a:bodyPr>
            <a:normAutofit/>
          </a:bodyPr>
          <a:lstStyle/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MRI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Slike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Mozga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Različite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Dijagnostičke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Grupe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Rezervirano mjesto slike 30" descr="Slika na kojoj se prikazuje snimka zaslona, krug&#10;&#10;Opis je automatski generiran">
            <a:extLst>
              <a:ext uri="{FF2B5EF4-FFF2-40B4-BE49-F238E27FC236}">
                <a16:creationId xmlns:a16="http://schemas.microsoft.com/office/drawing/2014/main" id="{BFA68F7F-C9D3-7289-1D23-EE00C4C876B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2160" t="3754" r="15269"/>
          <a:stretch/>
        </p:blipFill>
        <p:spPr>
          <a:xfrm>
            <a:off x="1839972" y="2675367"/>
            <a:ext cx="2393693" cy="2402528"/>
          </a:xfrm>
          <a:ln>
            <a:solidFill>
              <a:schemeClr val="tx1"/>
            </a:solidFill>
          </a:ln>
        </p:spPr>
      </p:pic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E454524E-5933-B3AF-F3FA-BF4B6F17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9972" y="5318809"/>
            <a:ext cx="2393693" cy="343061"/>
          </a:xfrm>
        </p:spPr>
        <p:txBody>
          <a:bodyPr/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 subjekt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Rezervirano mjesto slike 32" descr="Slika na kojoj se prikazuje krug, snimka zaslona, astronomija&#10;&#10;Opis je automatski generiran">
            <a:extLst>
              <a:ext uri="{FF2B5EF4-FFF2-40B4-BE49-F238E27FC236}">
                <a16:creationId xmlns:a16="http://schemas.microsoft.com/office/drawing/2014/main" id="{6024823B-20A3-6002-DA10-39EAB54DB0C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10799" t="3538" r="13794"/>
          <a:stretch/>
        </p:blipFill>
        <p:spPr>
          <a:xfrm>
            <a:off x="5108366" y="2675367"/>
            <a:ext cx="2252597" cy="2402528"/>
          </a:xfrm>
          <a:ln>
            <a:solidFill>
              <a:schemeClr val="tx1"/>
            </a:solidFill>
          </a:ln>
        </p:spPr>
      </p:pic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2A75943A-BA64-9F02-466E-6C6C376D4CF7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85967" y="5318809"/>
            <a:ext cx="2393692" cy="343061"/>
          </a:xfrm>
        </p:spPr>
        <p:txBody>
          <a:bodyPr/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MCI subjekt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Rezervirano mjesto slike 34" descr="Slika na kojoj se prikazuje krug, snimka zaslona, kugla&#10;&#10;Opis je automatski generiran">
            <a:extLst>
              <a:ext uri="{FF2B5EF4-FFF2-40B4-BE49-F238E27FC236}">
                <a16:creationId xmlns:a16="http://schemas.microsoft.com/office/drawing/2014/main" id="{C29EB4C5-866F-79B1-92F2-F6B9AACA004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11364" r="11364"/>
          <a:stretch>
            <a:fillRect/>
          </a:stretch>
        </p:blipFill>
        <p:spPr>
          <a:xfrm>
            <a:off x="8135417" y="2675367"/>
            <a:ext cx="2358240" cy="2358240"/>
          </a:xfrm>
          <a:ln>
            <a:solidFill>
              <a:schemeClr val="tx1"/>
            </a:solidFill>
          </a:ln>
        </p:spPr>
      </p:pic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F117F34C-41AD-D42D-BCFC-F05D750ACDB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42068" y="5318809"/>
            <a:ext cx="2358239" cy="343061"/>
          </a:xfrm>
        </p:spPr>
        <p:txBody>
          <a:bodyPr/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subjekt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zervirano mjesto broja slajda 28">
            <a:extLst>
              <a:ext uri="{FF2B5EF4-FFF2-40B4-BE49-F238E27FC236}">
                <a16:creationId xmlns:a16="http://schemas.microsoft.com/office/drawing/2014/main" id="{957514B3-1DF2-FEFE-AB8F-215201E0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002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B27F-B54A-7936-9C79-17CD2C0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7" name="Rezervirano mjesto teksta 4">
            <a:extLst>
              <a:ext uri="{FF2B5EF4-FFF2-40B4-BE49-F238E27FC236}">
                <a16:creationId xmlns:a16="http://schemas.microsoft.com/office/drawing/2014/main" id="{00A5C691-DDAE-3F7E-680E-19D9393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71" y="376006"/>
            <a:ext cx="8273029" cy="1217463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Alzheimer’s Disease Neuroimaging Initiative (</a:t>
            </a:r>
            <a:r>
              <a:rPr lang="en-GB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8" name="Rezervirano mjesto teksta 5">
            <a:extLst>
              <a:ext uri="{FF2B5EF4-FFF2-40B4-BE49-F238E27FC236}">
                <a16:creationId xmlns:a16="http://schemas.microsoft.com/office/drawing/2014/main" id="{4A9FDABD-6FBD-B0D3-8DB7-EF1404FB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85" y="1913180"/>
            <a:ext cx="7177560" cy="415233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tudija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pokrenuta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2004.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godine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Cilj: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razvoj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biomarkera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za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otkrivanje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praćenje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Alzheimerove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bole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</a:t>
            </a:r>
            <a:endParaRPr lang="hr-H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Podaci: slike mozga (MRI i PET), genetski podaci, kognitivni testovi, </a:t>
            </a:r>
            <a:r>
              <a:rPr lang="hr-H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biomarkeri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iz cerebrospinalne tekućine i krvi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dionici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dobi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 55 do 90</a:t>
            </a:r>
            <a:r>
              <a:rPr lang="hr-HR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godina</a:t>
            </a:r>
            <a:endParaRPr lang="hr-HR" sz="2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SAD i Kanada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5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5F19E2-80FB-0DB0-8A85-1E0C70EF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18" name="Rezervirano mjesto teksta 4">
            <a:extLst>
              <a:ext uri="{FF2B5EF4-FFF2-40B4-BE49-F238E27FC236}">
                <a16:creationId xmlns:a16="http://schemas.microsoft.com/office/drawing/2014/main" id="{ECE29325-321A-6F06-800E-17ED64510431}"/>
              </a:ext>
            </a:extLst>
          </p:cNvPr>
          <p:cNvSpPr txBox="1">
            <a:spLocks/>
          </p:cNvSpPr>
          <p:nvPr/>
        </p:nvSpPr>
        <p:spPr>
          <a:xfrm>
            <a:off x="1990103" y="734684"/>
            <a:ext cx="6620497" cy="728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 KORIŠTENIH PODATAKA</a:t>
            </a:r>
            <a:endParaRPr lang="en-GB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zervirano mjesto teksta 5">
            <a:extLst>
              <a:ext uri="{FF2B5EF4-FFF2-40B4-BE49-F238E27FC236}">
                <a16:creationId xmlns:a16="http://schemas.microsoft.com/office/drawing/2014/main" id="{2AC28504-A7E1-230B-0FAF-75AB71F49E32}"/>
              </a:ext>
            </a:extLst>
          </p:cNvPr>
          <p:cNvSpPr txBox="1">
            <a:spLocks/>
          </p:cNvSpPr>
          <p:nvPr/>
        </p:nvSpPr>
        <p:spPr>
          <a:xfrm>
            <a:off x="369731" y="2021196"/>
            <a:ext cx="6286123" cy="1078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Ukupno </a:t>
            </a:r>
            <a:r>
              <a:rPr lang="hr-HR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148 sudionika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sz="23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NIfTI</a:t>
            </a:r>
            <a:r>
              <a:rPr lang="hr-HR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</a:t>
            </a:r>
          </a:p>
          <a:p>
            <a:endParaRPr lang="en-GB" sz="2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571AC8-A93F-4C7D-2ADE-FDC30ECF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18" y="3758541"/>
            <a:ext cx="4597981" cy="1603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096B74-CCB0-06F9-6212-DD06E1007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6" t="2952" r="9180"/>
          <a:stretch/>
        </p:blipFill>
        <p:spPr>
          <a:xfrm>
            <a:off x="5681988" y="1757853"/>
            <a:ext cx="5760861" cy="42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4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D5155D-22D9-FD7D-BAD2-29A55EDB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20" y="784888"/>
            <a:ext cx="5111750" cy="693790"/>
          </a:xfrm>
        </p:spPr>
        <p:txBody>
          <a:bodyPr>
            <a:normAutofit/>
          </a:bodyPr>
          <a:lstStyle/>
          <a:p>
            <a:r>
              <a:rPr lang="hr-HR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Strojno učenje</a:t>
            </a:r>
            <a:endParaRPr lang="en-GB" sz="3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F3D3C3F-086D-36C8-1837-A84CC607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320" y="1762971"/>
            <a:ext cx="8229599" cy="41532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rana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umjetne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inteligencije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koja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temelji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razvijanju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algoritama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koji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mogu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učiti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podataka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donositi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odluke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temelju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naučenih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obrazaca</a:t>
            </a:r>
            <a:endParaRPr lang="hr-H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GB" sz="25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adzirano</a:t>
            </a:r>
            <a:r>
              <a:rPr lang="en-GB" sz="25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nenadzirano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učenje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pojačanjem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hr-H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Stablo odluke, Stroj potpornih vektora, Slučajna šuma</a:t>
            </a:r>
            <a:endParaRPr lang="en-GB" sz="25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A6DF419-8F46-C2EE-673A-8001D13D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90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C5A04F-304D-F2A9-00A1-641B5197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93" y="1688866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Učitavanje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CSV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podataka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generiranje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putanja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NIfTI</a:t>
            </a:r>
            <a:r>
              <a:rPr lang="en-GB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datoteka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502D3B7-3C5A-6367-A0EB-46B7F270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E1355F-A5E0-983D-CB50-4E39243DE0A1}"/>
              </a:ext>
            </a:extLst>
          </p:cNvPr>
          <p:cNvSpPr txBox="1">
            <a:spLocks/>
          </p:cNvSpPr>
          <p:nvPr/>
        </p:nvSpPr>
        <p:spPr>
          <a:xfrm>
            <a:off x="664093" y="760907"/>
            <a:ext cx="3721772" cy="557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Implementacija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A6CFD45-A2E8-6D70-3258-2D7EB24C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39" y="2888211"/>
            <a:ext cx="10130122" cy="23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4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3BA8515-230E-514B-3E9C-E927149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9</a:t>
            </a:fld>
            <a:endParaRPr lang="en-GB" noProof="0"/>
          </a:p>
        </p:txBody>
      </p:sp>
      <p:sp>
        <p:nvSpPr>
          <p:cNvPr id="7" name="Naslov 1">
            <a:extLst>
              <a:ext uri="{FF2B5EF4-FFF2-40B4-BE49-F238E27FC236}">
                <a16:creationId xmlns:a16="http://schemas.microsoft.com/office/drawing/2014/main" id="{19CDA6E1-89F4-E234-2AB3-2B4675E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1" y="319088"/>
            <a:ext cx="8401358" cy="900113"/>
          </a:xfrm>
        </p:spPr>
        <p:txBody>
          <a:bodyPr>
            <a:normAutofit/>
          </a:bodyPr>
          <a:lstStyle/>
          <a:p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Učitavanje i promjena veličine </a:t>
            </a:r>
            <a:r>
              <a:rPr lang="hr-H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NIfTI</a:t>
            </a:r>
            <a:r>
              <a:rPr lang="hr-H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slika</a:t>
            </a:r>
            <a:endParaRPr lang="en-GB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E927D98-74FD-C6F9-96C3-EB983359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3" y="1449581"/>
            <a:ext cx="7915891" cy="490676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28B8D5C-B5CA-6FB5-9F9D-4C36E17B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136" y="2198165"/>
            <a:ext cx="3510117" cy="30031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nilearn</a:t>
            </a: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hr-HR" sz="23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endParaRPr lang="hr-HR" sz="2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GB" sz="23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skimage.transform</a:t>
            </a:r>
            <a:r>
              <a:rPr lang="en-GB" sz="23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GB" sz="2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resize</a:t>
            </a:r>
            <a:endParaRPr lang="hr-HR" sz="2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hr-HR" sz="2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hr-HR" sz="2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hr-HR" sz="23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r-HR" sz="23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</a:t>
            </a:r>
            <a:endParaRPr lang="hr-HR" sz="2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23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5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1653</TotalTime>
  <Words>1251</Words>
  <Application>Microsoft Office PowerPoint</Application>
  <PresentationFormat>Široki zaslon</PresentationFormat>
  <Paragraphs>120</Paragraphs>
  <Slides>19</Slides>
  <Notes>14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Tahoma</vt:lpstr>
      <vt:lpstr>Tenorite</vt:lpstr>
      <vt:lpstr>Monoline</vt:lpstr>
      <vt:lpstr>MODEL STROJNOG UČENJA ZA KLASIFIKACIJU ALZHEIMEROVE BOLESTI UPORABOM SLIKA MAGNETSKE REZONANCIJE MOZGA</vt:lpstr>
      <vt:lpstr>PowerPoint prezentacija</vt:lpstr>
      <vt:lpstr>Alzheimerova bolest</vt:lpstr>
      <vt:lpstr>sMRI Slike Mozga - Različite Dijagnostičke Grupe</vt:lpstr>
      <vt:lpstr>Alzheimer’s Disease Neuroimaging Initiative (ADNI)</vt:lpstr>
      <vt:lpstr>PowerPoint prezentacija</vt:lpstr>
      <vt:lpstr>Strojno učenje</vt:lpstr>
      <vt:lpstr>1. Učitavanje CSV podataka i generiranje putanja do NIfTI datoteka</vt:lpstr>
      <vt:lpstr>2. Učitavanje i promjena veličine NIfTI slika</vt:lpstr>
      <vt:lpstr>3. Predprocesiranje podataka</vt:lpstr>
      <vt:lpstr>4. Trening i evaluacija modela</vt:lpstr>
      <vt:lpstr>PowerPoint prezentacija</vt:lpstr>
      <vt:lpstr>4.1 Trening i evaluacija – stablo odluke</vt:lpstr>
      <vt:lpstr>4.2 Trening i evaluacija – slučajna šuma</vt:lpstr>
      <vt:lpstr>4.3 Trening i evaluacija – stroj potpornih vektora</vt:lpstr>
      <vt:lpstr>Matrice zabune</vt:lpstr>
      <vt:lpstr>PowerPoint prezentacija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Petra Buršić</dc:creator>
  <cp:lastModifiedBy>Petra Buršić</cp:lastModifiedBy>
  <cp:revision>25</cp:revision>
  <dcterms:created xsi:type="dcterms:W3CDTF">2024-07-07T16:36:57Z</dcterms:created>
  <dcterms:modified xsi:type="dcterms:W3CDTF">2024-07-12T07:34:05Z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