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2"/>
  </p:notesMasterIdLst>
  <p:handoutMasterIdLst>
    <p:handoutMasterId r:id="rId13"/>
  </p:handoutMasterIdLst>
  <p:sldIdLst>
    <p:sldId id="256" r:id="rId5"/>
    <p:sldId id="294" r:id="rId6"/>
    <p:sldId id="298" r:id="rId7"/>
    <p:sldId id="297" r:id="rId8"/>
    <p:sldId id="299" r:id="rId9"/>
    <p:sldId id="275" r:id="rId10"/>
    <p:sldId id="276" r:id="rId1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4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45C065-7973-41A8-A2CC-441A8BA3384C}" type="datetime1">
              <a:rPr lang="en-GB" smtClean="0"/>
              <a:t>07/07/2024</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7A586-3225-45EC-B90F-43F9676D14C2}" type="datetime1">
              <a:rPr lang="en-GB" smtClean="0"/>
              <a:pPr/>
              <a:t>07/07/2024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772334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6</a:t>
            </a:fld>
            <a:endParaRPr lang="en-GB"/>
          </a:p>
        </p:txBody>
      </p:sp>
    </p:spTree>
    <p:extLst>
      <p:ext uri="{BB962C8B-B14F-4D97-AF65-F5344CB8AC3E}">
        <p14:creationId xmlns:p14="http://schemas.microsoft.com/office/powerpoint/2010/main" val="377209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7</a:t>
            </a:fld>
            <a:endParaRPr lang="en-GB"/>
          </a:p>
        </p:txBody>
      </p:sp>
    </p:spTree>
    <p:extLst>
      <p:ext uri="{BB962C8B-B14F-4D97-AF65-F5344CB8AC3E}">
        <p14:creationId xmlns:p14="http://schemas.microsoft.com/office/powerpoint/2010/main" val="4072143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r-HR" noProof="0"/>
              <a:t>Kliknite da biste uredili stil podnaslova matrice</a:t>
            </a:r>
            <a:endParaRPr lang="en-GB" noProof="0"/>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n-GB" noProof="0"/>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a:p>
            <a:pPr lvl="1" rtl="0"/>
            <a:r>
              <a:rPr lang="hr-HR" noProof="0"/>
              <a:t>Druga razina</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va sadržaja">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držaj">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hr-HR" noProof="0"/>
              <a:t>Kliknite da biste uredili matrice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hr-HR" noProof="0"/>
              <a:t>Kliknite ikonu da biste dodali grafikon</a:t>
            </a:r>
            <a:endParaRPr lang="en-GB" noProof="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hr-HR" noProof="0"/>
              <a:t>Kliknite da biste uredili matrice</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hr-HR" noProof="0"/>
              <a:t>Kliknite ikonu da biste dodali SmartArt grafiku</a:t>
            </a:r>
            <a:endParaRPr lang="en-GB" noProof="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hr-HR" noProof="0"/>
              <a:t>Kliknite ikonu da biste dodali  sliku</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hr-HR" noProof="0"/>
              <a:t>Kliknite ikonu da biste dodali  sliku</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hr-HR" noProof="0"/>
              <a:t>Kliknite ikonu da biste dodali  sliku</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hr-HR" noProof="0"/>
              <a:t>Kliknite ikonu da biste dodali  sliku</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hr-HR" noProof="0"/>
              <a:t>Kliknite ikonu da biste dodali  sliku</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hr-HR" noProof="0"/>
              <a:t>Kliknite ikonu da biste dodali  sliku</a:t>
            </a:r>
            <a:endParaRPr lang="en-GB" noProof="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r-HR" noProof="0"/>
              <a:t>Kliknite da biste uredili matrice</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r-HR" noProof="0"/>
              <a:t>Kliknite da biste uredili stil podnaslova matrice</a:t>
            </a:r>
            <a:endParaRPr lang="en-GB" noProof="0"/>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r-HR" noProof="0"/>
              <a:t>Kliknite da biste uredili matrice</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hr-HR" noProof="0"/>
              <a:t>Kliknite da biste uredili stil naslova matrice</a:t>
            </a:r>
            <a:endParaRPr lang="en-GB" noProof="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74002" y="2361292"/>
            <a:ext cx="10658168" cy="2283251"/>
          </a:xfrm>
          <a:solidFill>
            <a:schemeClr val="bg1"/>
          </a:solidFill>
          <a:ln>
            <a:solidFill>
              <a:schemeClr val="tx1"/>
            </a:solidFill>
          </a:ln>
        </p:spPr>
        <p:txBody>
          <a:bodyPr rtlCol="0" anchor="ctr"/>
          <a:lstStyle/>
          <a:p>
            <a:pPr algn="ctr" rtl="0"/>
            <a:r>
              <a:rPr lang="en-GB" dirty="0">
                <a:latin typeface="Tahoma" panose="020B0604030504040204" pitchFamily="34" charset="0"/>
                <a:ea typeface="Tahoma" panose="020B0604030504040204" pitchFamily="34" charset="0"/>
                <a:cs typeface="Tahoma" panose="020B0604030504040204" pitchFamily="34" charset="0"/>
              </a:rPr>
              <a:t>MODEL</a:t>
            </a:r>
            <a:r>
              <a:rPr lang="hr-HR" dirty="0">
                <a:latin typeface="Tahoma" panose="020B0604030504040204" pitchFamily="34" charset="0"/>
                <a:ea typeface="Tahoma" panose="020B0604030504040204" pitchFamily="34" charset="0"/>
                <a:cs typeface="Tahoma" panose="020B0604030504040204" pitchFamily="34" charset="0"/>
              </a:rPr>
              <a:t> </a:t>
            </a:r>
            <a:r>
              <a:rPr lang="en-GB" dirty="0">
                <a:latin typeface="Tahoma" panose="020B0604030504040204" pitchFamily="34" charset="0"/>
                <a:ea typeface="Tahoma" panose="020B0604030504040204" pitchFamily="34" charset="0"/>
                <a:cs typeface="Tahoma" panose="020B0604030504040204" pitchFamily="34" charset="0"/>
              </a:rPr>
              <a:t>STROJNOG UČENJA ZA KLASIFIKACIJU ALZHEIMEROVE BOLESTI UPORABOM SLIKA MAGNETSKE REZONANCIJE MOZGA</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430121" y="4932558"/>
            <a:ext cx="1902049" cy="396660"/>
          </a:xfrm>
        </p:spPr>
        <p:txBody>
          <a:bodyPr rtlCol="0">
            <a:noAutofit/>
          </a:bodyPr>
          <a:lstStyle/>
          <a:p>
            <a:pPr rtl="0"/>
            <a:r>
              <a:rPr lang="hr-HR" sz="2400" dirty="0">
                <a:latin typeface="Tahoma" panose="020B0604030504040204" pitchFamily="34" charset="0"/>
                <a:ea typeface="Tahoma" panose="020B0604030504040204" pitchFamily="34" charset="0"/>
                <a:cs typeface="Tahoma" panose="020B0604030504040204" pitchFamily="34" charset="0"/>
              </a:rPr>
              <a:t>Petra Buršić</a:t>
            </a:r>
            <a:endParaRPr lang="en-GB" sz="2400" dirty="0">
              <a:latin typeface="Tahoma" panose="020B0604030504040204" pitchFamily="34" charset="0"/>
              <a:ea typeface="Tahoma" panose="020B0604030504040204" pitchFamily="34" charset="0"/>
              <a:cs typeface="Tahoma" panose="020B0604030504040204" pitchFamily="34" charset="0"/>
            </a:endParaRPr>
          </a:p>
        </p:txBody>
      </p:sp>
      <p:pic>
        <p:nvPicPr>
          <p:cNvPr id="5" name="Slika 4" descr="Slika na kojoj se prikazuje tekst, Font, logotip, simbol&#10;&#10;Opis je automatski generiran">
            <a:extLst>
              <a:ext uri="{FF2B5EF4-FFF2-40B4-BE49-F238E27FC236}">
                <a16:creationId xmlns:a16="http://schemas.microsoft.com/office/drawing/2014/main" id="{C18A21F1-C43D-0F89-713D-81655417DD78}"/>
              </a:ext>
            </a:extLst>
          </p:cNvPr>
          <p:cNvPicPr>
            <a:picLocks noChangeAspect="1"/>
          </p:cNvPicPr>
          <p:nvPr/>
        </p:nvPicPr>
        <p:blipFill>
          <a:blip r:embed="rId3"/>
          <a:stretch>
            <a:fillRect/>
          </a:stretch>
        </p:blipFill>
        <p:spPr>
          <a:xfrm>
            <a:off x="8150943" y="478771"/>
            <a:ext cx="3903406" cy="1181553"/>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zervirano mjesto teksta 4">
            <a:extLst>
              <a:ext uri="{FF2B5EF4-FFF2-40B4-BE49-F238E27FC236}">
                <a16:creationId xmlns:a16="http://schemas.microsoft.com/office/drawing/2014/main" id="{72531532-4B41-F81D-B9D8-472F90BA756E}"/>
              </a:ext>
            </a:extLst>
          </p:cNvPr>
          <p:cNvSpPr>
            <a:spLocks noGrp="1"/>
          </p:cNvSpPr>
          <p:nvPr>
            <p:ph type="body" sz="quarter" idx="23"/>
          </p:nvPr>
        </p:nvSpPr>
        <p:spPr>
          <a:xfrm>
            <a:off x="5267452" y="657932"/>
            <a:ext cx="5433204" cy="365125"/>
          </a:xfrm>
        </p:spPr>
        <p:txBody>
          <a:bodyPr>
            <a:noAutofit/>
          </a:bodyPr>
          <a:lstStyle/>
          <a:p>
            <a:r>
              <a:rPr lang="hr-HR" sz="3000" dirty="0">
                <a:latin typeface="Tahoma" panose="020B0604030504040204" pitchFamily="34" charset="0"/>
                <a:ea typeface="Tahoma" panose="020B0604030504040204" pitchFamily="34" charset="0"/>
                <a:cs typeface="Tahoma" panose="020B0604030504040204" pitchFamily="34" charset="0"/>
              </a:rPr>
              <a:t>CILJ</a:t>
            </a:r>
            <a:endParaRPr lang="en-GB" sz="3000" dirty="0">
              <a:latin typeface="Tahoma" panose="020B0604030504040204" pitchFamily="34" charset="0"/>
              <a:ea typeface="Tahoma" panose="020B0604030504040204" pitchFamily="34" charset="0"/>
              <a:cs typeface="Tahoma" panose="020B0604030504040204" pitchFamily="34" charset="0"/>
            </a:endParaRPr>
          </a:p>
        </p:txBody>
      </p:sp>
      <p:sp>
        <p:nvSpPr>
          <p:cNvPr id="6" name="Rezervirano mjesto teksta 5">
            <a:extLst>
              <a:ext uri="{FF2B5EF4-FFF2-40B4-BE49-F238E27FC236}">
                <a16:creationId xmlns:a16="http://schemas.microsoft.com/office/drawing/2014/main" id="{FF6E0804-681E-5FA8-C271-D1441E4E5A9B}"/>
              </a:ext>
            </a:extLst>
          </p:cNvPr>
          <p:cNvSpPr>
            <a:spLocks noGrp="1"/>
          </p:cNvSpPr>
          <p:nvPr>
            <p:ph type="body" sz="quarter" idx="24"/>
          </p:nvPr>
        </p:nvSpPr>
        <p:spPr>
          <a:xfrm>
            <a:off x="5267452" y="1351636"/>
            <a:ext cx="6600083" cy="2239093"/>
          </a:xfrm>
        </p:spPr>
        <p:txBody>
          <a:bodyPr>
            <a:noAutofit/>
          </a:bodyPr>
          <a:lstStyle/>
          <a:p>
            <a:r>
              <a:rPr lang="en-GB" sz="2500" dirty="0" err="1">
                <a:latin typeface="Tahoma" panose="020B0604030504040204" pitchFamily="34" charset="0"/>
                <a:ea typeface="Tahoma" panose="020B0604030504040204" pitchFamily="34" charset="0"/>
                <a:cs typeface="Tahoma" panose="020B0604030504040204" pitchFamily="34" charset="0"/>
              </a:rPr>
              <a:t>Razviti</a:t>
            </a:r>
            <a:r>
              <a:rPr lang="en-GB" sz="2500" dirty="0">
                <a:latin typeface="Tahoma" panose="020B0604030504040204" pitchFamily="34" charset="0"/>
                <a:ea typeface="Tahoma" panose="020B0604030504040204" pitchFamily="34" charset="0"/>
                <a:cs typeface="Tahoma" panose="020B0604030504040204" pitchFamily="34" charset="0"/>
              </a:rPr>
              <a:t> model</a:t>
            </a:r>
            <a:r>
              <a:rPr lang="hr-HR" sz="2500" dirty="0">
                <a:latin typeface="Tahoma" panose="020B0604030504040204" pitchFamily="34" charset="0"/>
                <a:ea typeface="Tahoma" panose="020B0604030504040204" pitchFamily="34" charset="0"/>
                <a:cs typeface="Tahoma" panose="020B0604030504040204" pitchFamily="34" charset="0"/>
              </a:rPr>
              <a:t>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strojnog</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učenja</a:t>
            </a:r>
            <a:r>
              <a:rPr lang="en-GB" sz="2500" dirty="0">
                <a:latin typeface="Tahoma" panose="020B0604030504040204" pitchFamily="34" charset="0"/>
                <a:ea typeface="Tahoma" panose="020B0604030504040204" pitchFamily="34" charset="0"/>
                <a:cs typeface="Tahoma" panose="020B0604030504040204" pitchFamily="34" charset="0"/>
              </a:rPr>
              <a:t> koji </a:t>
            </a:r>
            <a:r>
              <a:rPr lang="en-GB" sz="2500" dirty="0" err="1">
                <a:latin typeface="Tahoma" panose="020B0604030504040204" pitchFamily="34" charset="0"/>
                <a:ea typeface="Tahoma" panose="020B0604030504040204" pitchFamily="34" charset="0"/>
                <a:cs typeface="Tahoma" panose="020B0604030504040204" pitchFamily="34" charset="0"/>
              </a:rPr>
              <a:t>klasificira</a:t>
            </a:r>
            <a:r>
              <a:rPr lang="hr-HR" sz="2500" dirty="0">
                <a:latin typeface="Tahoma" panose="020B0604030504040204" pitchFamily="34" charset="0"/>
                <a:ea typeface="Tahoma" panose="020B0604030504040204" pitchFamily="34" charset="0"/>
                <a:cs typeface="Tahoma" panose="020B0604030504040204" pitchFamily="34" charset="0"/>
              </a:rPr>
              <a:t>ju</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strukturne</a:t>
            </a:r>
            <a:r>
              <a:rPr lang="en-GB" sz="2500" dirty="0">
                <a:latin typeface="Tahoma" panose="020B0604030504040204" pitchFamily="34" charset="0"/>
                <a:ea typeface="Tahoma" panose="020B0604030504040204" pitchFamily="34" charset="0"/>
                <a:cs typeface="Tahoma" panose="020B0604030504040204" pitchFamily="34" charset="0"/>
              </a:rPr>
              <a:t> MRI </a:t>
            </a:r>
            <a:r>
              <a:rPr lang="en-GB" sz="2500" dirty="0" err="1">
                <a:latin typeface="Tahoma" panose="020B0604030504040204" pitchFamily="34" charset="0"/>
                <a:ea typeface="Tahoma" panose="020B0604030504040204" pitchFamily="34" charset="0"/>
                <a:cs typeface="Tahoma" panose="020B0604030504040204" pitchFamily="34" charset="0"/>
              </a:rPr>
              <a:t>slike</a:t>
            </a:r>
            <a:r>
              <a:rPr lang="en-GB" sz="2500" dirty="0">
                <a:latin typeface="Tahoma" panose="020B0604030504040204" pitchFamily="34" charset="0"/>
                <a:ea typeface="Tahoma" panose="020B0604030504040204" pitchFamily="34" charset="0"/>
                <a:cs typeface="Tahoma" panose="020B0604030504040204" pitchFamily="34" charset="0"/>
              </a:rPr>
              <a:t> u tri </a:t>
            </a:r>
            <a:r>
              <a:rPr lang="en-GB" sz="2500" dirty="0" err="1">
                <a:latin typeface="Tahoma" panose="020B0604030504040204" pitchFamily="34" charset="0"/>
                <a:ea typeface="Tahoma" panose="020B0604030504040204" pitchFamily="34" charset="0"/>
                <a:cs typeface="Tahoma" panose="020B0604030504040204" pitchFamily="34" charset="0"/>
              </a:rPr>
              <a:t>dijagnostičke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grupe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osobe</a:t>
            </a:r>
            <a:r>
              <a:rPr lang="en-GB" sz="2500" i="1" dirty="0">
                <a:latin typeface="Tahoma" panose="020B0604030504040204" pitchFamily="34" charset="0"/>
                <a:ea typeface="Tahoma" panose="020B0604030504040204" pitchFamily="34" charset="0"/>
                <a:cs typeface="Tahoma" panose="020B0604030504040204" pitchFamily="34" charset="0"/>
              </a:rPr>
              <a:t> s </a:t>
            </a:r>
            <a:r>
              <a:rPr lang="en-GB" sz="2500" i="1" dirty="0" err="1">
                <a:latin typeface="Tahoma" panose="020B0604030504040204" pitchFamily="34" charset="0"/>
                <a:ea typeface="Tahoma" panose="020B0604030504040204" pitchFamily="34" charset="0"/>
                <a:cs typeface="Tahoma" panose="020B0604030504040204" pitchFamily="34" charset="0"/>
              </a:rPr>
              <a:t>Alzheimerovom</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bolešću</a:t>
            </a:r>
            <a:r>
              <a:rPr lang="hr-HR" sz="2500" i="1" dirty="0">
                <a:latin typeface="Tahoma" panose="020B0604030504040204" pitchFamily="34" charset="0"/>
                <a:ea typeface="Tahoma" panose="020B0604030504040204" pitchFamily="34" charset="0"/>
                <a:cs typeface="Tahoma" panose="020B0604030504040204" pitchFamily="34" charset="0"/>
              </a:rPr>
              <a:t> (AD)</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osobe</a:t>
            </a:r>
            <a:r>
              <a:rPr lang="en-GB" sz="2500" i="1" dirty="0">
                <a:latin typeface="Tahoma" panose="020B0604030504040204" pitchFamily="34" charset="0"/>
                <a:ea typeface="Tahoma" panose="020B0604030504040204" pitchFamily="34" charset="0"/>
                <a:cs typeface="Tahoma" panose="020B0604030504040204" pitchFamily="34" charset="0"/>
              </a:rPr>
              <a:t> s </a:t>
            </a:r>
            <a:r>
              <a:rPr lang="en-GB" sz="2500" i="1" dirty="0" err="1">
                <a:latin typeface="Tahoma" panose="020B0604030504040204" pitchFamily="34" charset="0"/>
                <a:ea typeface="Tahoma" panose="020B0604030504040204" pitchFamily="34" charset="0"/>
                <a:cs typeface="Tahoma" panose="020B0604030504040204" pitchFamily="34" charset="0"/>
              </a:rPr>
              <a:t>blagim</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kognitivnim</a:t>
            </a:r>
            <a:r>
              <a:rPr lang="en-GB" sz="2500" i="1" dirty="0">
                <a:latin typeface="Tahoma" panose="020B0604030504040204" pitchFamily="34" charset="0"/>
                <a:ea typeface="Tahoma" panose="020B0604030504040204" pitchFamily="34" charset="0"/>
                <a:cs typeface="Tahoma" panose="020B0604030504040204" pitchFamily="34" charset="0"/>
              </a:rPr>
              <a:t> </a:t>
            </a:r>
            <a:r>
              <a:rPr lang="hr-HR" sz="2500" i="1" dirty="0">
                <a:latin typeface="Tahoma" panose="020B0604030504040204" pitchFamily="34" charset="0"/>
                <a:ea typeface="Tahoma" panose="020B0604030504040204" pitchFamily="34" charset="0"/>
                <a:cs typeface="Tahoma" panose="020B0604030504040204" pitchFamily="34" charset="0"/>
              </a:rPr>
              <a:t>oštećenjem (MCI)</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kognitivno</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normalne</a:t>
            </a:r>
            <a:r>
              <a:rPr lang="hr-HR" sz="2500" i="1" dirty="0">
                <a:latin typeface="Tahoma" panose="020B0604030504040204" pitchFamily="34" charset="0"/>
                <a:ea typeface="Tahoma" panose="020B0604030504040204" pitchFamily="34" charset="0"/>
                <a:cs typeface="Tahoma" panose="020B0604030504040204" pitchFamily="34" charset="0"/>
              </a:rPr>
              <a:t> (CN)</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osobe</a:t>
            </a:r>
            <a:r>
              <a:rPr lang="en-GB" sz="2500" dirty="0">
                <a:latin typeface="Tahoma" panose="020B0604030504040204" pitchFamily="34" charset="0"/>
                <a:ea typeface="Tahoma" panose="020B0604030504040204" pitchFamily="34" charset="0"/>
                <a:cs typeface="Tahoma" panose="020B0604030504040204" pitchFamily="34" charset="0"/>
              </a:rPr>
              <a:t>.</a:t>
            </a:r>
          </a:p>
        </p:txBody>
      </p:sp>
      <p:sp>
        <p:nvSpPr>
          <p:cNvPr id="7" name="Rezervirano mjesto teksta 6">
            <a:extLst>
              <a:ext uri="{FF2B5EF4-FFF2-40B4-BE49-F238E27FC236}">
                <a16:creationId xmlns:a16="http://schemas.microsoft.com/office/drawing/2014/main" id="{23F04E6C-9D2A-4859-E6C3-6C1CC985BF79}"/>
              </a:ext>
            </a:extLst>
          </p:cNvPr>
          <p:cNvSpPr>
            <a:spLocks noGrp="1"/>
          </p:cNvSpPr>
          <p:nvPr>
            <p:ph type="body" sz="quarter" idx="25"/>
          </p:nvPr>
        </p:nvSpPr>
        <p:spPr>
          <a:xfrm>
            <a:off x="5267452" y="4264967"/>
            <a:ext cx="5433204" cy="365125"/>
          </a:xfrm>
        </p:spPr>
        <p:txBody>
          <a:bodyPr>
            <a:noAutofit/>
          </a:bodyPr>
          <a:lstStyle/>
          <a:p>
            <a:r>
              <a:rPr lang="hr-HR" sz="3000" dirty="0">
                <a:latin typeface="Tahoma" panose="020B0604030504040204" pitchFamily="34" charset="0"/>
                <a:ea typeface="Tahoma" panose="020B0604030504040204" pitchFamily="34" charset="0"/>
                <a:cs typeface="Tahoma" panose="020B0604030504040204" pitchFamily="34" charset="0"/>
              </a:rPr>
              <a:t>podaci</a:t>
            </a:r>
            <a:endParaRPr lang="en-GB" sz="3000" dirty="0">
              <a:latin typeface="Tahoma" panose="020B0604030504040204" pitchFamily="34" charset="0"/>
              <a:ea typeface="Tahoma" panose="020B0604030504040204" pitchFamily="34" charset="0"/>
              <a:cs typeface="Tahoma" panose="020B0604030504040204" pitchFamily="34" charset="0"/>
            </a:endParaRPr>
          </a:p>
        </p:txBody>
      </p:sp>
      <p:sp>
        <p:nvSpPr>
          <p:cNvPr id="8" name="Rezervirano mjesto teksta 7">
            <a:extLst>
              <a:ext uri="{FF2B5EF4-FFF2-40B4-BE49-F238E27FC236}">
                <a16:creationId xmlns:a16="http://schemas.microsoft.com/office/drawing/2014/main" id="{C47B4EB4-3047-2233-E0B2-25647F822671}"/>
              </a:ext>
            </a:extLst>
          </p:cNvPr>
          <p:cNvSpPr>
            <a:spLocks noGrp="1"/>
          </p:cNvSpPr>
          <p:nvPr>
            <p:ph type="body" sz="quarter" idx="26"/>
          </p:nvPr>
        </p:nvSpPr>
        <p:spPr>
          <a:xfrm>
            <a:off x="5268685" y="4954597"/>
            <a:ext cx="5431971" cy="895737"/>
          </a:xfrm>
        </p:spPr>
        <p:txBody>
          <a:bodyPr>
            <a:noAutofit/>
          </a:bodyPr>
          <a:lstStyle/>
          <a:p>
            <a:r>
              <a:rPr lang="en-GB" sz="2500" dirty="0" err="1">
                <a:latin typeface="Tahoma" panose="020B0604030504040204" pitchFamily="34" charset="0"/>
                <a:ea typeface="Tahoma" panose="020B0604030504040204" pitchFamily="34" charset="0"/>
                <a:cs typeface="Tahoma" panose="020B0604030504040204" pitchFamily="34" charset="0"/>
              </a:rPr>
              <a:t>Korištenje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strukturnih</a:t>
            </a:r>
            <a:r>
              <a:rPr lang="hr-HR" sz="2500" dirty="0">
                <a:latin typeface="Tahoma" panose="020B0604030504040204" pitchFamily="34" charset="0"/>
                <a:ea typeface="Tahoma" panose="020B0604030504040204" pitchFamily="34" charset="0"/>
                <a:cs typeface="Tahoma" panose="020B0604030504040204" pitchFamily="34" charset="0"/>
              </a:rPr>
              <a:t> </a:t>
            </a:r>
            <a:r>
              <a:rPr lang="en-GB" sz="2500" dirty="0">
                <a:latin typeface="Tahoma" panose="020B0604030504040204" pitchFamily="34" charset="0"/>
                <a:ea typeface="Tahoma" panose="020B0604030504040204" pitchFamily="34" charset="0"/>
                <a:cs typeface="Tahoma" panose="020B0604030504040204" pitchFamily="34" charset="0"/>
              </a:rPr>
              <a:t>MRI </a:t>
            </a:r>
            <a:r>
              <a:rPr lang="en-GB" sz="2500" dirty="0" err="1">
                <a:latin typeface="Tahoma" panose="020B0604030504040204" pitchFamily="34" charset="0"/>
                <a:ea typeface="Tahoma" panose="020B0604030504040204" pitchFamily="34" charset="0"/>
                <a:cs typeface="Tahoma" panose="020B0604030504040204" pitchFamily="34" charset="0"/>
              </a:rPr>
              <a:t>slika</a:t>
            </a:r>
            <a:r>
              <a:rPr lang="hr-HR" sz="2500" dirty="0">
                <a:latin typeface="Tahoma" panose="020B0604030504040204" pitchFamily="34" charset="0"/>
                <a:ea typeface="Tahoma" panose="020B0604030504040204" pitchFamily="34" charset="0"/>
                <a:cs typeface="Tahoma" panose="020B0604030504040204" pitchFamily="34" charset="0"/>
              </a:rPr>
              <a:t> u </a:t>
            </a:r>
            <a:r>
              <a:rPr lang="hr-HR" sz="2500" dirty="0" err="1">
                <a:latin typeface="Tahoma" panose="020B0604030504040204" pitchFamily="34" charset="0"/>
                <a:ea typeface="Tahoma" panose="020B0604030504040204" pitchFamily="34" charset="0"/>
                <a:cs typeface="Tahoma" panose="020B0604030504040204" pitchFamily="34" charset="0"/>
              </a:rPr>
              <a:t>NIfTI</a:t>
            </a:r>
            <a:r>
              <a:rPr lang="hr-HR" sz="2500" dirty="0">
                <a:latin typeface="Tahoma" panose="020B0604030504040204" pitchFamily="34" charset="0"/>
                <a:ea typeface="Tahoma" panose="020B0604030504040204" pitchFamily="34" charset="0"/>
                <a:cs typeface="Tahoma" panose="020B0604030504040204" pitchFamily="34" charset="0"/>
              </a:rPr>
              <a:t> formatu</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iz</a:t>
            </a:r>
            <a:r>
              <a:rPr lang="en-GB" sz="2500" dirty="0">
                <a:latin typeface="Tahoma" panose="020B0604030504040204" pitchFamily="34" charset="0"/>
                <a:ea typeface="Tahoma" panose="020B0604030504040204" pitchFamily="34" charset="0"/>
                <a:cs typeface="Tahoma" panose="020B0604030504040204" pitchFamily="34" charset="0"/>
              </a:rPr>
              <a:t> ADNI </a:t>
            </a:r>
            <a:r>
              <a:rPr lang="en-GB" sz="2500" dirty="0" err="1">
                <a:latin typeface="Tahoma" panose="020B0604030504040204" pitchFamily="34" charset="0"/>
                <a:ea typeface="Tahoma" panose="020B0604030504040204" pitchFamily="34" charset="0"/>
                <a:cs typeface="Tahoma" panose="020B0604030504040204" pitchFamily="34" charset="0"/>
              </a:rPr>
              <a:t>baze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podataka</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11" name="Rezervirano mjesto broja slajda 10">
            <a:extLst>
              <a:ext uri="{FF2B5EF4-FFF2-40B4-BE49-F238E27FC236}">
                <a16:creationId xmlns:a16="http://schemas.microsoft.com/office/drawing/2014/main" id="{8734877C-EB3A-DF68-6C09-4BB0C41303AF}"/>
              </a:ext>
            </a:extLst>
          </p:cNvPr>
          <p:cNvSpPr>
            <a:spLocks noGrp="1"/>
          </p:cNvSpPr>
          <p:nvPr>
            <p:ph type="sldNum" sz="quarter" idx="22"/>
          </p:nvPr>
        </p:nvSpPr>
        <p:spPr/>
        <p:txBody>
          <a:bodyPr/>
          <a:lstStyle/>
          <a:p>
            <a:pPr rtl="0"/>
            <a:fld id="{B5CEABB6-07DC-46E8-9B57-56EC44A396E5}" type="slidenum">
              <a:rPr lang="en-GB" noProof="0" smtClean="0"/>
              <a:pPr rtl="0"/>
              <a:t>2</a:t>
            </a:fld>
            <a:endParaRPr lang="en-GB" noProof="0" dirty="0"/>
          </a:p>
        </p:txBody>
      </p:sp>
    </p:spTree>
    <p:extLst>
      <p:ext uri="{BB962C8B-B14F-4D97-AF65-F5344CB8AC3E}">
        <p14:creationId xmlns:p14="http://schemas.microsoft.com/office/powerpoint/2010/main" val="312786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24F1A97-5B52-E528-D8F5-E6FA80AD14AC}"/>
              </a:ext>
            </a:extLst>
          </p:cNvPr>
          <p:cNvSpPr>
            <a:spLocks noGrp="1"/>
          </p:cNvSpPr>
          <p:nvPr>
            <p:ph type="title"/>
          </p:nvPr>
        </p:nvSpPr>
        <p:spPr>
          <a:xfrm>
            <a:off x="693481" y="740180"/>
            <a:ext cx="5658158" cy="683957"/>
          </a:xfrm>
        </p:spPr>
        <p:txBody>
          <a:bodyPr>
            <a:noAutofit/>
          </a:bodyPr>
          <a:lstStyle/>
          <a:p>
            <a:r>
              <a:rPr lang="hr-HR" sz="3500" dirty="0">
                <a:latin typeface="Tahoma" panose="020B0604030504040204" pitchFamily="34" charset="0"/>
                <a:ea typeface="Tahoma" panose="020B0604030504040204" pitchFamily="34" charset="0"/>
                <a:cs typeface="Tahoma" panose="020B0604030504040204" pitchFamily="34" charset="0"/>
              </a:rPr>
              <a:t>Alzheimerova bolest</a:t>
            </a:r>
            <a:endParaRPr lang="en-GB" sz="3500" dirty="0">
              <a:latin typeface="Tahoma" panose="020B0604030504040204" pitchFamily="34" charset="0"/>
              <a:ea typeface="Tahoma" panose="020B0604030504040204" pitchFamily="34" charset="0"/>
              <a:cs typeface="Tahoma" panose="020B0604030504040204" pitchFamily="34" charset="0"/>
            </a:endParaRPr>
          </a:p>
        </p:txBody>
      </p:sp>
      <p:sp>
        <p:nvSpPr>
          <p:cNvPr id="3" name="Rezervirano mjesto teksta 2">
            <a:extLst>
              <a:ext uri="{FF2B5EF4-FFF2-40B4-BE49-F238E27FC236}">
                <a16:creationId xmlns:a16="http://schemas.microsoft.com/office/drawing/2014/main" id="{57FEAF06-EF48-F559-102F-273E72805A5A}"/>
              </a:ext>
            </a:extLst>
          </p:cNvPr>
          <p:cNvSpPr>
            <a:spLocks noGrp="1"/>
          </p:cNvSpPr>
          <p:nvPr>
            <p:ph type="body" idx="1"/>
          </p:nvPr>
        </p:nvSpPr>
        <p:spPr>
          <a:xfrm>
            <a:off x="693481" y="1813180"/>
            <a:ext cx="7565616" cy="3231639"/>
          </a:xfrm>
        </p:spPr>
        <p:txBody>
          <a:bodyPr>
            <a:normAutofit/>
          </a:bodyPr>
          <a:lstStyle/>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P</a:t>
            </a:r>
            <a:r>
              <a:rPr lang="en-GB" sz="2500" dirty="0" err="1">
                <a:latin typeface="Tahoma" panose="020B0604030504040204" pitchFamily="34" charset="0"/>
                <a:ea typeface="Tahoma" panose="020B0604030504040204" pitchFamily="34" charset="0"/>
                <a:cs typeface="Tahoma" panose="020B0604030504040204" pitchFamily="34" charset="0"/>
              </a:rPr>
              <a:t>rogresivni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gubitak</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kognitivnih</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funkcija</a:t>
            </a:r>
            <a:endParaRPr lang="hr-HR" sz="25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Demencija =&gt; značajne promjene u mozgu</a:t>
            </a: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N</a:t>
            </a:r>
            <a:r>
              <a:rPr lang="en-GB" sz="2500" dirty="0" err="1">
                <a:latin typeface="Tahoma" panose="020B0604030504040204" pitchFamily="34" charset="0"/>
                <a:ea typeface="Tahoma" panose="020B0604030504040204" pitchFamily="34" charset="0"/>
                <a:cs typeface="Tahoma" panose="020B0604030504040204" pitchFamily="34" charset="0"/>
              </a:rPr>
              <a:t>akupljanje</a:t>
            </a:r>
            <a:r>
              <a:rPr lang="en-GB" sz="2500" dirty="0">
                <a:latin typeface="Tahoma" panose="020B0604030504040204" pitchFamily="34" charset="0"/>
                <a:ea typeface="Tahoma" panose="020B0604030504040204" pitchFamily="34" charset="0"/>
                <a:cs typeface="Tahoma" panose="020B0604030504040204" pitchFamily="34" charset="0"/>
              </a:rPr>
              <a:t> beta-</a:t>
            </a:r>
            <a:r>
              <a:rPr lang="en-GB" sz="2500" dirty="0" err="1">
                <a:latin typeface="Tahoma" panose="020B0604030504040204" pitchFamily="34" charset="0"/>
                <a:ea typeface="Tahoma" panose="020B0604030504040204" pitchFamily="34" charset="0"/>
                <a:cs typeface="Tahoma" panose="020B0604030504040204" pitchFamily="34" charset="0"/>
              </a:rPr>
              <a:t>amiloidnih</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plakova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izvan</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neurona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neurofibrilarnih</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čvorova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unutar</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neurona</a:t>
            </a:r>
            <a:r>
              <a:rPr lang="hr-HR" sz="2500" dirty="0">
                <a:latin typeface="Tahoma" panose="020B0604030504040204" pitchFamily="34" charset="0"/>
                <a:ea typeface="Tahoma" panose="020B0604030504040204" pitchFamily="34" charset="0"/>
                <a:cs typeface="Tahoma" panose="020B0604030504040204" pitchFamily="34" charset="0"/>
              </a:rPr>
              <a:t> =&gt; smrt moždanih stanica i gubitka sinaptičke veze između neurona</a:t>
            </a: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Atrofija mozga</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6" name="Rezervirano mjesto broja slajda 5">
            <a:extLst>
              <a:ext uri="{FF2B5EF4-FFF2-40B4-BE49-F238E27FC236}">
                <a16:creationId xmlns:a16="http://schemas.microsoft.com/office/drawing/2014/main" id="{B9EB47EC-8C77-706E-5A57-B27BD5D151EC}"/>
              </a:ext>
            </a:extLst>
          </p:cNvPr>
          <p:cNvSpPr>
            <a:spLocks noGrp="1"/>
          </p:cNvSpPr>
          <p:nvPr>
            <p:ph type="sldNum" sz="quarter" idx="12"/>
          </p:nvPr>
        </p:nvSpPr>
        <p:spPr/>
        <p:txBody>
          <a:bodyPr/>
          <a:lstStyle/>
          <a:p>
            <a:pPr rtl="0"/>
            <a:fld id="{B5CEABB6-07DC-46E8-9B57-56EC44A396E5}" type="slidenum">
              <a:rPr lang="en-GB" noProof="0" smtClean="0"/>
              <a:t>3</a:t>
            </a:fld>
            <a:endParaRPr lang="en-GB" noProof="0"/>
          </a:p>
        </p:txBody>
      </p:sp>
    </p:spTree>
    <p:extLst>
      <p:ext uri="{BB962C8B-B14F-4D97-AF65-F5344CB8AC3E}">
        <p14:creationId xmlns:p14="http://schemas.microsoft.com/office/powerpoint/2010/main" val="327981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EF9C555-CD66-180F-3630-2300A5FE452A}"/>
              </a:ext>
            </a:extLst>
          </p:cNvPr>
          <p:cNvSpPr>
            <a:spLocks noGrp="1"/>
          </p:cNvSpPr>
          <p:nvPr>
            <p:ph type="title"/>
          </p:nvPr>
        </p:nvSpPr>
        <p:spPr>
          <a:xfrm>
            <a:off x="2071969" y="533348"/>
            <a:ext cx="8421688" cy="1325563"/>
          </a:xfrm>
        </p:spPr>
        <p:txBody>
          <a:bodyPr>
            <a:normAutofit/>
          </a:bodyPr>
          <a:lstStyle/>
          <a:p>
            <a:r>
              <a:rPr lang="hr-HR" sz="3000" dirty="0">
                <a:latin typeface="Tahoma" panose="020B0604030504040204" pitchFamily="34" charset="0"/>
                <a:ea typeface="Tahoma" panose="020B0604030504040204" pitchFamily="34" charset="0"/>
                <a:cs typeface="Tahoma" panose="020B0604030504040204" pitchFamily="34" charset="0"/>
              </a:rPr>
              <a:t>s</a:t>
            </a:r>
            <a:r>
              <a:rPr lang="en-GB" sz="3000" dirty="0">
                <a:latin typeface="Tahoma" panose="020B0604030504040204" pitchFamily="34" charset="0"/>
                <a:ea typeface="Tahoma" panose="020B0604030504040204" pitchFamily="34" charset="0"/>
                <a:cs typeface="Tahoma" panose="020B0604030504040204" pitchFamily="34" charset="0"/>
              </a:rPr>
              <a:t>MRI </a:t>
            </a:r>
            <a:r>
              <a:rPr lang="en-GB" sz="3000" dirty="0" err="1">
                <a:latin typeface="Tahoma" panose="020B0604030504040204" pitchFamily="34" charset="0"/>
                <a:ea typeface="Tahoma" panose="020B0604030504040204" pitchFamily="34" charset="0"/>
                <a:cs typeface="Tahoma" panose="020B0604030504040204" pitchFamily="34" charset="0"/>
              </a:rPr>
              <a:t>Slike</a:t>
            </a:r>
            <a:r>
              <a:rPr lang="en-GB" sz="3000" dirty="0">
                <a:latin typeface="Tahoma" panose="020B0604030504040204" pitchFamily="34" charset="0"/>
                <a:ea typeface="Tahoma" panose="020B0604030504040204" pitchFamily="34" charset="0"/>
                <a:cs typeface="Tahoma" panose="020B0604030504040204" pitchFamily="34" charset="0"/>
              </a:rPr>
              <a:t> </a:t>
            </a:r>
            <a:r>
              <a:rPr lang="en-GB" sz="3000" dirty="0" err="1">
                <a:latin typeface="Tahoma" panose="020B0604030504040204" pitchFamily="34" charset="0"/>
                <a:ea typeface="Tahoma" panose="020B0604030504040204" pitchFamily="34" charset="0"/>
                <a:cs typeface="Tahoma" panose="020B0604030504040204" pitchFamily="34" charset="0"/>
              </a:rPr>
              <a:t>Mozga</a:t>
            </a:r>
            <a:r>
              <a:rPr lang="en-GB" sz="3000" dirty="0">
                <a:latin typeface="Tahoma" panose="020B0604030504040204" pitchFamily="34" charset="0"/>
                <a:ea typeface="Tahoma" panose="020B0604030504040204" pitchFamily="34" charset="0"/>
                <a:cs typeface="Tahoma" panose="020B0604030504040204" pitchFamily="34" charset="0"/>
              </a:rPr>
              <a:t> - </a:t>
            </a:r>
            <a:r>
              <a:rPr lang="en-GB" sz="3000" dirty="0" err="1">
                <a:latin typeface="Tahoma" panose="020B0604030504040204" pitchFamily="34" charset="0"/>
                <a:ea typeface="Tahoma" panose="020B0604030504040204" pitchFamily="34" charset="0"/>
                <a:cs typeface="Tahoma" panose="020B0604030504040204" pitchFamily="34" charset="0"/>
              </a:rPr>
              <a:t>Različite</a:t>
            </a:r>
            <a:r>
              <a:rPr lang="en-GB" sz="3000" dirty="0">
                <a:latin typeface="Tahoma" panose="020B0604030504040204" pitchFamily="34" charset="0"/>
                <a:ea typeface="Tahoma" panose="020B0604030504040204" pitchFamily="34" charset="0"/>
                <a:cs typeface="Tahoma" panose="020B0604030504040204" pitchFamily="34" charset="0"/>
              </a:rPr>
              <a:t> </a:t>
            </a:r>
            <a:r>
              <a:rPr lang="en-GB" sz="3000" dirty="0" err="1">
                <a:latin typeface="Tahoma" panose="020B0604030504040204" pitchFamily="34" charset="0"/>
                <a:ea typeface="Tahoma" panose="020B0604030504040204" pitchFamily="34" charset="0"/>
                <a:cs typeface="Tahoma" panose="020B0604030504040204" pitchFamily="34" charset="0"/>
              </a:rPr>
              <a:t>Dijagnostičke</a:t>
            </a:r>
            <a:r>
              <a:rPr lang="en-GB" sz="3000" dirty="0">
                <a:latin typeface="Tahoma" panose="020B0604030504040204" pitchFamily="34" charset="0"/>
                <a:ea typeface="Tahoma" panose="020B0604030504040204" pitchFamily="34" charset="0"/>
                <a:cs typeface="Tahoma" panose="020B0604030504040204" pitchFamily="34" charset="0"/>
              </a:rPr>
              <a:t> </a:t>
            </a:r>
            <a:r>
              <a:rPr lang="en-GB" sz="3000" dirty="0" err="1">
                <a:latin typeface="Tahoma" panose="020B0604030504040204" pitchFamily="34" charset="0"/>
                <a:ea typeface="Tahoma" panose="020B0604030504040204" pitchFamily="34" charset="0"/>
                <a:cs typeface="Tahoma" panose="020B0604030504040204" pitchFamily="34" charset="0"/>
              </a:rPr>
              <a:t>Grupe</a:t>
            </a:r>
            <a:endParaRPr lang="en-GB" sz="3000" dirty="0">
              <a:latin typeface="Tahoma" panose="020B0604030504040204" pitchFamily="34" charset="0"/>
              <a:ea typeface="Tahoma" panose="020B0604030504040204" pitchFamily="34" charset="0"/>
              <a:cs typeface="Tahoma" panose="020B0604030504040204" pitchFamily="34" charset="0"/>
            </a:endParaRPr>
          </a:p>
        </p:txBody>
      </p:sp>
      <p:pic>
        <p:nvPicPr>
          <p:cNvPr id="31" name="Rezervirano mjesto slike 30" descr="Slika na kojoj se prikazuje snimka zaslona, krug&#10;&#10;Opis je automatski generiran">
            <a:extLst>
              <a:ext uri="{FF2B5EF4-FFF2-40B4-BE49-F238E27FC236}">
                <a16:creationId xmlns:a16="http://schemas.microsoft.com/office/drawing/2014/main" id="{BFA68F7F-C9D3-7289-1D23-EE00C4C876BD}"/>
              </a:ext>
            </a:extLst>
          </p:cNvPr>
          <p:cNvPicPr>
            <a:picLocks noGrp="1" noChangeAspect="1"/>
          </p:cNvPicPr>
          <p:nvPr>
            <p:ph type="pic" sz="quarter" idx="14"/>
          </p:nvPr>
        </p:nvPicPr>
        <p:blipFill rotWithShape="1">
          <a:blip r:embed="rId2"/>
          <a:srcRect l="12160" t="3754" r="15269"/>
          <a:stretch/>
        </p:blipFill>
        <p:spPr>
          <a:xfrm>
            <a:off x="1839972" y="2675367"/>
            <a:ext cx="2393693" cy="2402528"/>
          </a:xfrm>
          <a:ln>
            <a:solidFill>
              <a:schemeClr val="tx1"/>
            </a:solidFill>
          </a:ln>
        </p:spPr>
      </p:pic>
      <p:sp>
        <p:nvSpPr>
          <p:cNvPr id="4" name="Rezervirano mjesto teksta 3">
            <a:extLst>
              <a:ext uri="{FF2B5EF4-FFF2-40B4-BE49-F238E27FC236}">
                <a16:creationId xmlns:a16="http://schemas.microsoft.com/office/drawing/2014/main" id="{E454524E-5933-B3AF-F3FA-BF4B6F17C5D8}"/>
              </a:ext>
            </a:extLst>
          </p:cNvPr>
          <p:cNvSpPr>
            <a:spLocks noGrp="1"/>
          </p:cNvSpPr>
          <p:nvPr>
            <p:ph type="body" idx="1"/>
          </p:nvPr>
        </p:nvSpPr>
        <p:spPr>
          <a:xfrm>
            <a:off x="1839972" y="5318809"/>
            <a:ext cx="2393693" cy="343061"/>
          </a:xfrm>
        </p:spPr>
        <p:txBody>
          <a:bodyPr/>
          <a:lstStyle/>
          <a:p>
            <a:r>
              <a:rPr lang="hr-HR" sz="2500" dirty="0">
                <a:latin typeface="Tahoma" panose="020B0604030504040204" pitchFamily="34" charset="0"/>
                <a:ea typeface="Tahoma" panose="020B0604030504040204" pitchFamily="34" charset="0"/>
                <a:cs typeface="Tahoma" panose="020B0604030504040204" pitchFamily="34" charset="0"/>
              </a:rPr>
              <a:t>CN subjekt</a:t>
            </a:r>
            <a:endParaRPr lang="en-GB" sz="2500" dirty="0">
              <a:latin typeface="Tahoma" panose="020B0604030504040204" pitchFamily="34" charset="0"/>
              <a:ea typeface="Tahoma" panose="020B0604030504040204" pitchFamily="34" charset="0"/>
              <a:cs typeface="Tahoma" panose="020B0604030504040204" pitchFamily="34" charset="0"/>
            </a:endParaRPr>
          </a:p>
        </p:txBody>
      </p:sp>
      <p:pic>
        <p:nvPicPr>
          <p:cNvPr id="33" name="Rezervirano mjesto slike 32" descr="Slika na kojoj se prikazuje krug, snimka zaslona, astronomija&#10;&#10;Opis je automatski generiran">
            <a:extLst>
              <a:ext uri="{FF2B5EF4-FFF2-40B4-BE49-F238E27FC236}">
                <a16:creationId xmlns:a16="http://schemas.microsoft.com/office/drawing/2014/main" id="{6024823B-20A3-6002-DA10-39EAB54DB0CA}"/>
              </a:ext>
            </a:extLst>
          </p:cNvPr>
          <p:cNvPicPr>
            <a:picLocks noGrp="1" noChangeAspect="1"/>
          </p:cNvPicPr>
          <p:nvPr>
            <p:ph type="pic" sz="quarter" idx="15"/>
          </p:nvPr>
        </p:nvPicPr>
        <p:blipFill rotWithShape="1">
          <a:blip r:embed="rId3"/>
          <a:srcRect l="10799" t="3538" r="13794"/>
          <a:stretch/>
        </p:blipFill>
        <p:spPr>
          <a:xfrm>
            <a:off x="5108366" y="2675367"/>
            <a:ext cx="2252597" cy="2402528"/>
          </a:xfrm>
          <a:ln>
            <a:solidFill>
              <a:schemeClr val="tx1"/>
            </a:solidFill>
          </a:ln>
        </p:spPr>
      </p:pic>
      <p:sp>
        <p:nvSpPr>
          <p:cNvPr id="7" name="Rezervirano mjesto teksta 6">
            <a:extLst>
              <a:ext uri="{FF2B5EF4-FFF2-40B4-BE49-F238E27FC236}">
                <a16:creationId xmlns:a16="http://schemas.microsoft.com/office/drawing/2014/main" id="{2A75943A-BA64-9F02-466E-6C6C376D4CF7}"/>
              </a:ext>
            </a:extLst>
          </p:cNvPr>
          <p:cNvSpPr>
            <a:spLocks noGrp="1"/>
          </p:cNvSpPr>
          <p:nvPr>
            <p:ph type="body" idx="18"/>
          </p:nvPr>
        </p:nvSpPr>
        <p:spPr>
          <a:xfrm>
            <a:off x="5085967" y="5318809"/>
            <a:ext cx="2393692" cy="343061"/>
          </a:xfrm>
        </p:spPr>
        <p:txBody>
          <a:bodyPr/>
          <a:lstStyle/>
          <a:p>
            <a:r>
              <a:rPr lang="hr-HR" sz="2500" dirty="0">
                <a:latin typeface="Tahoma" panose="020B0604030504040204" pitchFamily="34" charset="0"/>
                <a:ea typeface="Tahoma" panose="020B0604030504040204" pitchFamily="34" charset="0"/>
                <a:cs typeface="Tahoma" panose="020B0604030504040204" pitchFamily="34" charset="0"/>
              </a:rPr>
              <a:t>MCI subjekt</a:t>
            </a:r>
            <a:endParaRPr lang="en-GB" sz="2500" dirty="0">
              <a:latin typeface="Tahoma" panose="020B0604030504040204" pitchFamily="34" charset="0"/>
              <a:ea typeface="Tahoma" panose="020B0604030504040204" pitchFamily="34" charset="0"/>
              <a:cs typeface="Tahoma" panose="020B0604030504040204" pitchFamily="34" charset="0"/>
            </a:endParaRPr>
          </a:p>
        </p:txBody>
      </p:sp>
      <p:pic>
        <p:nvPicPr>
          <p:cNvPr id="35" name="Rezervirano mjesto slike 34" descr="Slika na kojoj se prikazuje krug, snimka zaslona, kugla&#10;&#10;Opis je automatski generiran">
            <a:extLst>
              <a:ext uri="{FF2B5EF4-FFF2-40B4-BE49-F238E27FC236}">
                <a16:creationId xmlns:a16="http://schemas.microsoft.com/office/drawing/2014/main" id="{C29EB4C5-866F-79B1-92F2-F6B9AACA0045}"/>
              </a:ext>
            </a:extLst>
          </p:cNvPr>
          <p:cNvPicPr>
            <a:picLocks noGrp="1" noChangeAspect="1"/>
          </p:cNvPicPr>
          <p:nvPr>
            <p:ph type="pic" sz="quarter" idx="16"/>
          </p:nvPr>
        </p:nvPicPr>
        <p:blipFill>
          <a:blip r:embed="rId4"/>
          <a:srcRect l="11364" r="11364"/>
          <a:stretch>
            <a:fillRect/>
          </a:stretch>
        </p:blipFill>
        <p:spPr>
          <a:xfrm>
            <a:off x="8135417" y="2675367"/>
            <a:ext cx="2358240" cy="2358240"/>
          </a:xfrm>
          <a:ln>
            <a:solidFill>
              <a:schemeClr val="tx1"/>
            </a:solidFill>
          </a:ln>
        </p:spPr>
      </p:pic>
      <p:sp>
        <p:nvSpPr>
          <p:cNvPr id="10" name="Rezervirano mjesto teksta 9">
            <a:extLst>
              <a:ext uri="{FF2B5EF4-FFF2-40B4-BE49-F238E27FC236}">
                <a16:creationId xmlns:a16="http://schemas.microsoft.com/office/drawing/2014/main" id="{F117F34C-41AD-D42D-BCFC-F05D750ACDB9}"/>
              </a:ext>
            </a:extLst>
          </p:cNvPr>
          <p:cNvSpPr>
            <a:spLocks noGrp="1"/>
          </p:cNvSpPr>
          <p:nvPr>
            <p:ph type="body" idx="19"/>
          </p:nvPr>
        </p:nvSpPr>
        <p:spPr>
          <a:xfrm>
            <a:off x="8242068" y="5318809"/>
            <a:ext cx="2358239" cy="343061"/>
          </a:xfrm>
        </p:spPr>
        <p:txBody>
          <a:bodyPr/>
          <a:lstStyle/>
          <a:p>
            <a:r>
              <a:rPr lang="hr-HR" sz="2500" dirty="0">
                <a:latin typeface="Tahoma" panose="020B0604030504040204" pitchFamily="34" charset="0"/>
                <a:ea typeface="Tahoma" panose="020B0604030504040204" pitchFamily="34" charset="0"/>
                <a:cs typeface="Tahoma" panose="020B0604030504040204" pitchFamily="34" charset="0"/>
              </a:rPr>
              <a:t>AD subjekt</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29" name="Rezervirano mjesto broja slajda 28">
            <a:extLst>
              <a:ext uri="{FF2B5EF4-FFF2-40B4-BE49-F238E27FC236}">
                <a16:creationId xmlns:a16="http://schemas.microsoft.com/office/drawing/2014/main" id="{957514B3-1DF2-FEFE-AB8F-215201E08D18}"/>
              </a:ext>
            </a:extLst>
          </p:cNvPr>
          <p:cNvSpPr>
            <a:spLocks noGrp="1"/>
          </p:cNvSpPr>
          <p:nvPr>
            <p:ph type="sldNum" sz="quarter" idx="12"/>
          </p:nvPr>
        </p:nvSpPr>
        <p:spPr/>
        <p:txBody>
          <a:bodyPr/>
          <a:lstStyle/>
          <a:p>
            <a:pPr rtl="0"/>
            <a:fld id="{B5CEABB6-07DC-46E8-9B57-56EC44A396E5}" type="slidenum">
              <a:rPr lang="en-GB" noProof="0" smtClean="0"/>
              <a:t>4</a:t>
            </a:fld>
            <a:endParaRPr lang="en-GB" noProof="0"/>
          </a:p>
        </p:txBody>
      </p:sp>
    </p:spTree>
    <p:extLst>
      <p:ext uri="{BB962C8B-B14F-4D97-AF65-F5344CB8AC3E}">
        <p14:creationId xmlns:p14="http://schemas.microsoft.com/office/powerpoint/2010/main" val="18002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0D5155D-22D9-FD7D-BAD2-29A55EDBE3B6}"/>
              </a:ext>
            </a:extLst>
          </p:cNvPr>
          <p:cNvSpPr>
            <a:spLocks noGrp="1"/>
          </p:cNvSpPr>
          <p:nvPr>
            <p:ph type="title"/>
          </p:nvPr>
        </p:nvSpPr>
        <p:spPr>
          <a:xfrm>
            <a:off x="1234256" y="816077"/>
            <a:ext cx="5111750" cy="693790"/>
          </a:xfrm>
        </p:spPr>
        <p:txBody>
          <a:bodyPr>
            <a:normAutofit/>
          </a:bodyPr>
          <a:lstStyle/>
          <a:p>
            <a:r>
              <a:rPr lang="hr-HR" sz="3500" dirty="0">
                <a:latin typeface="Tahoma" panose="020B0604030504040204" pitchFamily="34" charset="0"/>
                <a:ea typeface="Tahoma" panose="020B0604030504040204" pitchFamily="34" charset="0"/>
                <a:cs typeface="Tahoma" panose="020B0604030504040204" pitchFamily="34" charset="0"/>
              </a:rPr>
              <a:t>Strojno učenje</a:t>
            </a:r>
            <a:endParaRPr lang="en-GB" sz="3500" dirty="0">
              <a:latin typeface="Tahoma" panose="020B0604030504040204" pitchFamily="34" charset="0"/>
              <a:ea typeface="Tahoma" panose="020B0604030504040204" pitchFamily="34" charset="0"/>
              <a:cs typeface="Tahoma" panose="020B0604030504040204" pitchFamily="34" charset="0"/>
            </a:endParaRPr>
          </a:p>
        </p:txBody>
      </p:sp>
      <p:sp>
        <p:nvSpPr>
          <p:cNvPr id="3" name="Rezervirano mjesto teksta 2">
            <a:extLst>
              <a:ext uri="{FF2B5EF4-FFF2-40B4-BE49-F238E27FC236}">
                <a16:creationId xmlns:a16="http://schemas.microsoft.com/office/drawing/2014/main" id="{AF3D3C3F-086D-36C8-1837-A84CC6070DF5}"/>
              </a:ext>
            </a:extLst>
          </p:cNvPr>
          <p:cNvSpPr>
            <a:spLocks noGrp="1"/>
          </p:cNvSpPr>
          <p:nvPr>
            <p:ph type="body" idx="1"/>
          </p:nvPr>
        </p:nvSpPr>
        <p:spPr>
          <a:xfrm>
            <a:off x="1234256" y="1903412"/>
            <a:ext cx="5111750" cy="1525588"/>
          </a:xfrm>
        </p:spPr>
        <p:txBody>
          <a:bodyPr/>
          <a:lstStyle/>
          <a:p>
            <a:endParaRPr lang="en-GB" dirty="0"/>
          </a:p>
        </p:txBody>
      </p:sp>
      <p:sp>
        <p:nvSpPr>
          <p:cNvPr id="6" name="Rezervirano mjesto broja slajda 5">
            <a:extLst>
              <a:ext uri="{FF2B5EF4-FFF2-40B4-BE49-F238E27FC236}">
                <a16:creationId xmlns:a16="http://schemas.microsoft.com/office/drawing/2014/main" id="{CA6DF419-8F46-C2EE-673A-8001D13D2EDE}"/>
              </a:ext>
            </a:extLst>
          </p:cNvPr>
          <p:cNvSpPr>
            <a:spLocks noGrp="1"/>
          </p:cNvSpPr>
          <p:nvPr>
            <p:ph type="sldNum" sz="quarter" idx="12"/>
          </p:nvPr>
        </p:nvSpPr>
        <p:spPr/>
        <p:txBody>
          <a:bodyPr/>
          <a:lstStyle/>
          <a:p>
            <a:pPr rtl="0"/>
            <a:fld id="{B5CEABB6-07DC-46E8-9B57-56EC44A396E5}" type="slidenum">
              <a:rPr lang="en-GB" noProof="0" smtClean="0"/>
              <a:t>5</a:t>
            </a:fld>
            <a:endParaRPr lang="en-GB" noProof="0"/>
          </a:p>
        </p:txBody>
      </p:sp>
    </p:spTree>
    <p:extLst>
      <p:ext uri="{BB962C8B-B14F-4D97-AF65-F5344CB8AC3E}">
        <p14:creationId xmlns:p14="http://schemas.microsoft.com/office/powerpoint/2010/main" val="35090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pPr rtl="0"/>
            <a:r>
              <a:rPr lang="en-GB"/>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pPr rtl="0"/>
            <a:r>
              <a:rPr lang="en-GB" dirty="0"/>
              <a:t>At Contoso, we believe in giving 110%. By using our next-generation data architecture, we help organisations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6</a:t>
            </a:fld>
            <a:endParaRPr lang="en-GB"/>
          </a:p>
        </p:txBody>
      </p:sp>
    </p:spTree>
    <p:extLst>
      <p:ext uri="{BB962C8B-B14F-4D97-AF65-F5344CB8AC3E}">
        <p14:creationId xmlns:p14="http://schemas.microsoft.com/office/powerpoint/2010/main" val="92017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n-GB"/>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n-GB"/>
              <a:t>Mirjam Nilsson​</a:t>
            </a:r>
          </a:p>
          <a:p>
            <a:pPr rtl="0"/>
            <a:r>
              <a:rPr lang="en-GB"/>
              <a:t>206-555-0146</a:t>
            </a:r>
          </a:p>
          <a:p>
            <a:pPr rtl="0"/>
            <a:r>
              <a:rPr lang="en-GB"/>
              <a:t>mirjam@contoso.com</a:t>
            </a:r>
          </a:p>
          <a:p>
            <a:pPr rtl="0"/>
            <a:r>
              <a:rPr lang="en-GB"/>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en-GB"/>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GB" smtClean="0"/>
              <a:pPr rtl="0"/>
              <a:t>7</a:t>
            </a:fld>
            <a:endParaRPr lang="en-GB"/>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7_TF22318419_Win32" id="{DA6E7C03-7C07-46B9-8D9D-F061C4AB5C28}" vid="{0874F78C-8308-4EE6-8F19-85387B869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199</TotalTime>
  <Words>206</Words>
  <Application>Microsoft Office PowerPoint</Application>
  <PresentationFormat>Široki zaslon</PresentationFormat>
  <Paragraphs>36</Paragraphs>
  <Slides>7</Slides>
  <Notes>3</Notes>
  <HiddenSlides>0</HiddenSlides>
  <MMClips>0</MMClips>
  <ScaleCrop>false</ScaleCrop>
  <HeadingPairs>
    <vt:vector size="6" baseType="variant">
      <vt:variant>
        <vt:lpstr>Korišteni fontovi</vt:lpstr>
      </vt:variant>
      <vt:variant>
        <vt:i4>4</vt:i4>
      </vt:variant>
      <vt:variant>
        <vt:lpstr>Tema</vt:lpstr>
      </vt:variant>
      <vt:variant>
        <vt:i4>1</vt:i4>
      </vt:variant>
      <vt:variant>
        <vt:lpstr>Naslovi slajdova</vt:lpstr>
      </vt:variant>
      <vt:variant>
        <vt:i4>7</vt:i4>
      </vt:variant>
    </vt:vector>
  </HeadingPairs>
  <TitlesOfParts>
    <vt:vector size="12" baseType="lpstr">
      <vt:lpstr>Arial</vt:lpstr>
      <vt:lpstr>Calibri</vt:lpstr>
      <vt:lpstr>Tahoma</vt:lpstr>
      <vt:lpstr>Tenorite</vt:lpstr>
      <vt:lpstr>Monoline</vt:lpstr>
      <vt:lpstr>MODEL STROJNOG UČENJA ZA KLASIFIKACIJU ALZHEIMEROVE BOLESTI UPORABOM SLIKA MAGNETSKE REZONANCIJE MOZGA</vt:lpstr>
      <vt:lpstr>PowerPoint prezentacija</vt:lpstr>
      <vt:lpstr>Alzheimerova bolest</vt:lpstr>
      <vt:lpstr>sMRI Slike Mozga - Različite Dijagnostičke Grupe</vt:lpstr>
      <vt:lpstr>Strojno učenje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Petra Buršić</dc:creator>
  <cp:lastModifiedBy>Petra Buršić</cp:lastModifiedBy>
  <cp:revision>4</cp:revision>
  <dcterms:created xsi:type="dcterms:W3CDTF">2024-07-07T16:36:57Z</dcterms:created>
  <dcterms:modified xsi:type="dcterms:W3CDTF">2024-07-07T19:56:33Z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