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67" r:id="rId2"/>
    <p:sldId id="266" r:id="rId3"/>
    <p:sldId id="272" r:id="rId4"/>
    <p:sldId id="273" r:id="rId5"/>
    <p:sldId id="269" r:id="rId6"/>
    <p:sldId id="270" r:id="rId7"/>
    <p:sldId id="271" r:id="rId8"/>
    <p:sldId id="259" r:id="rId9"/>
    <p:sldId id="258" r:id="rId10"/>
    <p:sldId id="256" r:id="rId11"/>
    <p:sldId id="257" r:id="rId12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Fira Mono" panose="020B0509050000020004" pitchFamily="49" charset="0"/>
      <p:regular r:id="rId18"/>
      <p:bold r:id="rId19"/>
    </p:embeddedFont>
    <p:embeddedFont>
      <p:font typeface="Source Code Pro" panose="020B0509030403020204" pitchFamily="49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33DC66-287B-4DDF-001B-FCC2CF216897}" v="584" dt="2024-09-17T03:08:19.042"/>
    <p1510:client id="{BA13FCD2-C837-9148-9A13-7E4F3E2545DC}" v="151" dt="2024-09-17T00:08:49.521"/>
    <p1510:client id="{CAD83854-4131-E04B-979D-E2AB24DF7BBA}" v="7" dt="2024-09-17T06:11:54.637"/>
    <p1510:client id="{CCD81BBD-F092-8270-C79E-59A89C808AAC}" v="870" dt="2024-09-17T02:25:03.185"/>
  </p1510:revLst>
</p1510:revInfo>
</file>

<file path=ppt/tableStyles.xml><?xml version="1.0" encoding="utf-8"?>
<a:tblStyleLst xmlns:a="http://schemas.openxmlformats.org/drawingml/2006/main" def="{3FC3C6B8-3014-4CF2-ACD5-0DB67372DCC6}">
  <a:tblStyle styleId="{3FC3C6B8-3014-4CF2-ACD5-0DB67372DC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7T06:00:10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53492a5a2d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53492a5a2d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53492a5a2d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53492a5a2d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AED3E563-0761-E86F-3376-CEB647FD0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eab65ef08_0_53:notes">
            <a:extLst>
              <a:ext uri="{FF2B5EF4-FFF2-40B4-BE49-F238E27FC236}">
                <a16:creationId xmlns:a16="http://schemas.microsoft.com/office/drawing/2014/main" id="{D320F47A-2602-A659-29EE-D8F8DACDFF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eab65ef08_0_53:notes">
            <a:extLst>
              <a:ext uri="{FF2B5EF4-FFF2-40B4-BE49-F238E27FC236}">
                <a16:creationId xmlns:a16="http://schemas.microsoft.com/office/drawing/2014/main" id="{B122FAB9-2A01-77CC-DBE0-B3D1DEBF4F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8031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D6B730E1-4C70-9DF6-CF93-40A39BF1F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eab65ef08_0_53:notes">
            <a:extLst>
              <a:ext uri="{FF2B5EF4-FFF2-40B4-BE49-F238E27FC236}">
                <a16:creationId xmlns:a16="http://schemas.microsoft.com/office/drawing/2014/main" id="{31FD91B5-C286-A5EB-54D0-1B6080765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eab65ef08_0_53:notes">
            <a:extLst>
              <a:ext uri="{FF2B5EF4-FFF2-40B4-BE49-F238E27FC236}">
                <a16:creationId xmlns:a16="http://schemas.microsoft.com/office/drawing/2014/main" id="{40B45E1E-CA7F-E34C-3C6C-16E21E863E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8704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CA8063C3-6344-211C-F8FA-6C3D7467B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eab65ef08_0_53:notes">
            <a:extLst>
              <a:ext uri="{FF2B5EF4-FFF2-40B4-BE49-F238E27FC236}">
                <a16:creationId xmlns:a16="http://schemas.microsoft.com/office/drawing/2014/main" id="{3E644518-5843-E861-F7F4-E003EA22BA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eab65ef08_0_53:notes">
            <a:extLst>
              <a:ext uri="{FF2B5EF4-FFF2-40B4-BE49-F238E27FC236}">
                <a16:creationId xmlns:a16="http://schemas.microsoft.com/office/drawing/2014/main" id="{91FEFB2B-5DDE-913A-E19F-B2C944C1E9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1200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CC739743-10AC-6A2C-EB3A-83CB92FAF2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eab65ef08_0_53:notes">
            <a:extLst>
              <a:ext uri="{FF2B5EF4-FFF2-40B4-BE49-F238E27FC236}">
                <a16:creationId xmlns:a16="http://schemas.microsoft.com/office/drawing/2014/main" id="{59C4E8FC-1730-59D8-7AAB-7E22BE2446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eab65ef08_0_53:notes">
            <a:extLst>
              <a:ext uri="{FF2B5EF4-FFF2-40B4-BE49-F238E27FC236}">
                <a16:creationId xmlns:a16="http://schemas.microsoft.com/office/drawing/2014/main" id="{9B67BD03-F826-6A36-989B-033CEF0CDC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2787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53492a5a2d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53492a5a2d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53492a5a2d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53492a5a2d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53492a5a2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53492a5a2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customXml" Target="../ink/ink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2 : </a:t>
            </a:r>
            <a:r>
              <a:rPr lang="en-US"/>
              <a:t>Nibbles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By: CS 382 CAs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00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Hints, Restrictions, Requirements</a:t>
            </a:r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indent="-325755">
              <a:lnSpc>
                <a:spcPct val="114999"/>
              </a:lnSpc>
              <a:spcAft>
                <a:spcPts val="1800"/>
              </a:spcAft>
              <a:buSzPct val="100000"/>
            </a:pPr>
            <a:r>
              <a:rPr lang="en-US"/>
              <a:t>Hint: Use masking and shifting to extract nibbles from an integer</a:t>
            </a:r>
          </a:p>
          <a:p>
            <a:pPr indent="-325755">
              <a:lnSpc>
                <a:spcPct val="114999"/>
              </a:lnSpc>
              <a:spcAft>
                <a:spcPts val="1800"/>
              </a:spcAft>
              <a:buSzPct val="100000"/>
            </a:pPr>
            <a:r>
              <a:rPr lang="en-US"/>
              <a:t>Think about how the integers are laid out in memory...</a:t>
            </a:r>
          </a:p>
          <a:p>
            <a:pPr indent="-325755">
              <a:lnSpc>
                <a:spcPct val="114999"/>
              </a:lnSpc>
              <a:spcAft>
                <a:spcPts val="1800"/>
              </a:spcAft>
              <a:buSzPct val="100000"/>
            </a:pPr>
            <a:r>
              <a:rPr lang="en-US"/>
              <a:t>As always, pay attention </a:t>
            </a:r>
            <a:br>
              <a:rPr lang="en-US"/>
            </a:br>
            <a:r>
              <a:rPr lang="en-US"/>
              <a:t>to the requirements of </a:t>
            </a:r>
            <a:br>
              <a:rPr lang="en-US"/>
            </a:br>
            <a:r>
              <a:rPr lang="en-US"/>
              <a:t>the writeup pdf on canvas: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390FFE-B0FE-936C-9DA8-D2B66E6AD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276" y="2870522"/>
            <a:ext cx="4437061" cy="205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90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Compile &amp; Run your lab2.c</a:t>
            </a:r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body" idx="1"/>
          </p:nvPr>
        </p:nvSpPr>
        <p:spPr>
          <a:xfrm>
            <a:off x="311700" y="1468824"/>
            <a:ext cx="8520600" cy="3302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 your terminal:</a:t>
            </a:r>
            <a:endParaRPr sz="1400"/>
          </a:p>
          <a:p>
            <a:pPr marL="0" indent="0">
              <a:spcBef>
                <a:spcPts val="1200"/>
              </a:spcBef>
              <a:buNone/>
            </a:pPr>
            <a:r>
              <a:rPr lang="en-US" sz="1500" err="1">
                <a:solidFill>
                  <a:srgbClr val="0073BF"/>
                </a:solidFill>
                <a:effectLst/>
              </a:rPr>
              <a:t>gcc</a:t>
            </a:r>
            <a:r>
              <a:rPr lang="en-US" sz="1500">
                <a:solidFill>
                  <a:srgbClr val="0073BF"/>
                </a:solidFill>
                <a:effectLst/>
              </a:rPr>
              <a:t> </a:t>
            </a:r>
            <a:r>
              <a:rPr lang="en-US" sz="1500">
                <a:solidFill>
                  <a:srgbClr val="0033B3"/>
                </a:solidFill>
                <a:effectLst/>
              </a:rPr>
              <a:t>&lt;</a:t>
            </a:r>
            <a:r>
              <a:rPr lang="en-US" sz="1500" err="1">
                <a:solidFill>
                  <a:srgbClr val="080808"/>
                </a:solidFill>
                <a:effectLst/>
              </a:rPr>
              <a:t>some_file</a:t>
            </a:r>
            <a:r>
              <a:rPr lang="en-US" sz="1500">
                <a:solidFill>
                  <a:srgbClr val="0033B3"/>
                </a:solidFill>
                <a:effectLst/>
              </a:rPr>
              <a:t>&gt;</a:t>
            </a:r>
            <a:r>
              <a:rPr lang="en-US" sz="1500">
                <a:solidFill>
                  <a:srgbClr val="080808"/>
                </a:solidFill>
                <a:effectLst/>
              </a:rPr>
              <a:t>.c -o </a:t>
            </a:r>
            <a:r>
              <a:rPr lang="en-US" sz="1500">
                <a:solidFill>
                  <a:srgbClr val="0033B3"/>
                </a:solidFill>
                <a:effectLst/>
              </a:rPr>
              <a:t>&lt;</a:t>
            </a:r>
            <a:r>
              <a:rPr lang="en-US" sz="1500" err="1">
                <a:solidFill>
                  <a:srgbClr val="080808"/>
                </a:solidFill>
                <a:effectLst/>
              </a:rPr>
              <a:t>name_of_output</a:t>
            </a:r>
            <a:r>
              <a:rPr lang="en-US" sz="1500">
                <a:solidFill>
                  <a:srgbClr val="0033B3"/>
                </a:solidFill>
                <a:effectLst/>
              </a:rPr>
              <a:t>&gt;</a:t>
            </a:r>
            <a:endParaRPr lang="en-US" sz="1500">
              <a:highlight>
                <a:srgbClr val="CCCCCC"/>
              </a:highlight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300"/>
              <a:t>- Enter “</a:t>
            </a:r>
            <a:r>
              <a:rPr lang="en-US" sz="1300"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r>
              <a:rPr lang="en-US" sz="1300"/>
              <a:t>”, see you have an executable file called </a:t>
            </a:r>
            <a:r>
              <a:rPr lang="en-US" sz="130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300" err="1">
                <a:latin typeface="Consolas" panose="020B0609020204030204" pitchFamily="49" charset="0"/>
                <a:cs typeface="Consolas" panose="020B0609020204030204" pitchFamily="49" charset="0"/>
              </a:rPr>
              <a:t>name_of_output</a:t>
            </a:r>
            <a:r>
              <a:rPr lang="en-US" sz="130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1300"/>
            </a:br>
            <a:r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- If you don't specify output, your output file will be named </a:t>
            </a:r>
            <a:r>
              <a:rPr kumimoji="0" lang="en-US" sz="1300" b="0" i="0" u="none" strike="noStrike" kern="0" cap="none" spc="0" normalizeH="0" baseline="0" noProof="0" err="1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Consolas" panose="020B0609020204030204" pitchFamily="49" charset="0"/>
                <a:ea typeface="Source Code Pro" panose="020B0509030403020204" pitchFamily="49" charset="0"/>
                <a:cs typeface="Consolas" panose="020B0609020204030204" pitchFamily="49" charset="0"/>
                <a:sym typeface="Source Code Pro"/>
              </a:rPr>
              <a:t>a.out</a:t>
            </a:r>
            <a:br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Consolas" panose="020B0609020204030204" pitchFamily="49" charset="0"/>
                <a:ea typeface="Source Code Pro" panose="020B0509030403020204" pitchFamily="49" charset="0"/>
                <a:cs typeface="Consolas" panose="020B0609020204030204" pitchFamily="49" charset="0"/>
                <a:sym typeface="Source Code Pro"/>
              </a:rPr>
            </a:br>
            <a:endParaRPr lang="en-US" sz="19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Provided you don’t have errors, run it with:</a:t>
            </a:r>
            <a:endParaRPr sz="1400"/>
          </a:p>
          <a:p>
            <a:pPr marL="0" indent="0">
              <a:spcBef>
                <a:spcPts val="1200"/>
              </a:spcBef>
              <a:buNone/>
            </a:pPr>
            <a:r>
              <a:rPr lang="en-US" sz="1500">
                <a:solidFill>
                  <a:srgbClr val="0073BF"/>
                </a:solidFill>
                <a:effectLst/>
              </a:rPr>
              <a:t>./</a:t>
            </a:r>
            <a:r>
              <a:rPr lang="en-US" sz="1500">
                <a:solidFill>
                  <a:srgbClr val="0033B3"/>
                </a:solidFill>
                <a:effectLst/>
              </a:rPr>
              <a:t>&lt;</a:t>
            </a:r>
            <a:r>
              <a:rPr lang="en-US" sz="1500" err="1">
                <a:solidFill>
                  <a:srgbClr val="080808"/>
                </a:solidFill>
                <a:effectLst/>
              </a:rPr>
              <a:t>name_of_output</a:t>
            </a:r>
            <a:r>
              <a:rPr lang="en-US" sz="1500">
                <a:solidFill>
                  <a:srgbClr val="0033B3"/>
                </a:solidFill>
                <a:effectLst/>
              </a:rPr>
              <a:t>&gt;</a:t>
            </a:r>
            <a:endParaRPr sz="1500">
              <a:highlight>
                <a:srgbClr val="CCCCCC"/>
              </a:highlight>
            </a:endParaRPr>
          </a:p>
          <a:p>
            <a:pPr marL="0" lvl="0" indent="0" algn="l" rtl="0">
              <a:spcBef>
                <a:spcPts val="300"/>
              </a:spcBef>
              <a:spcAft>
                <a:spcPts val="1200"/>
              </a:spcAft>
              <a:buNone/>
            </a:pPr>
            <a:r>
              <a:rPr lang="en" sz="1300">
                <a:latin typeface="Source Code Pro" panose="020B0509030403020204" pitchFamily="49" charset="0"/>
                <a:ea typeface="Source Code Pro" panose="020B0509030403020204" pitchFamily="49" charset="0"/>
              </a:rPr>
              <a:t>- We could be using </a:t>
            </a:r>
            <a:r>
              <a:rPr lang="en" sz="1300" err="1">
                <a:latin typeface="Source Code Pro" panose="020B0509030403020204" pitchFamily="49" charset="0"/>
                <a:ea typeface="Source Code Pro" panose="020B0509030403020204" pitchFamily="49" charset="0"/>
              </a:rPr>
              <a:t>makefiles</a:t>
            </a:r>
            <a:r>
              <a:rPr lang="en" sz="1300">
                <a:latin typeface="Source Code Pro" panose="020B0509030403020204" pitchFamily="49" charset="0"/>
                <a:ea typeface="Source Code Pro" panose="020B0509030403020204" pitchFamily="49" charset="0"/>
              </a:rPr>
              <a:t> like in 385, but it is not necessary for this assignment.</a:t>
            </a:r>
            <a:endParaRPr sz="130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210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Endianness &amp; Pointers </a:t>
            </a:r>
            <a:br>
              <a:rPr lang="en"/>
            </a:br>
            <a:r>
              <a:rPr lang="en"/>
              <a:t>Recap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01458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E554269F-2254-6009-BB4C-22E1D1380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>
            <a:extLst>
              <a:ext uri="{FF2B5EF4-FFF2-40B4-BE49-F238E27FC236}">
                <a16:creationId xmlns:a16="http://schemas.microsoft.com/office/drawing/2014/main" id="{0D91A488-5C19-60AD-F75A-C15BA0A251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Endianness</a:t>
            </a:r>
            <a:endParaRPr/>
          </a:p>
        </p:txBody>
      </p:sp>
      <p:sp>
        <p:nvSpPr>
          <p:cNvPr id="74" name="Google Shape;74;p15">
            <a:extLst>
              <a:ext uri="{FF2B5EF4-FFF2-40B4-BE49-F238E27FC236}">
                <a16:creationId xmlns:a16="http://schemas.microsoft.com/office/drawing/2014/main" id="{7E28351C-0C9C-D6F9-6376-998E6500CD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468826"/>
            <a:ext cx="8520600" cy="12165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lnSpc>
                <a:spcPct val="114999"/>
              </a:lnSpc>
              <a:buNone/>
            </a:pPr>
            <a:r>
              <a:rPr lang="en-US" b="1"/>
              <a:t>Endianness</a:t>
            </a:r>
            <a:r>
              <a:rPr lang="en-US"/>
              <a:t> refers to the order in which bytes are stored in memory.</a:t>
            </a:r>
          </a:p>
          <a:p>
            <a:pPr marL="0" indent="0">
              <a:lnSpc>
                <a:spcPct val="114999"/>
              </a:lnSpc>
              <a:buNone/>
            </a:pPr>
            <a:r>
              <a:rPr lang="en-US"/>
              <a:t>Let's say we have the integer 366,154 (0x5964A)</a:t>
            </a:r>
          </a:p>
        </p:txBody>
      </p:sp>
      <p:pic>
        <p:nvPicPr>
          <p:cNvPr id="2" name="Picture 1" descr="A black rectangular with black text&#10;&#10;Description automatically generated">
            <a:extLst>
              <a:ext uri="{FF2B5EF4-FFF2-40B4-BE49-F238E27FC236}">
                <a16:creationId xmlns:a16="http://schemas.microsoft.com/office/drawing/2014/main" id="{2C8DE4D1-1605-CCB6-EB1D-F96E40B9F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219" y="3883648"/>
            <a:ext cx="3607176" cy="719490"/>
          </a:xfrm>
          <a:prstGeom prst="rect">
            <a:avLst/>
          </a:prstGeom>
        </p:spPr>
      </p:pic>
      <p:pic>
        <p:nvPicPr>
          <p:cNvPr id="3" name="Picture 2" descr="A black rectangular object with numbers and symbols&#10;&#10;Description automatically generated">
            <a:extLst>
              <a:ext uri="{FF2B5EF4-FFF2-40B4-BE49-F238E27FC236}">
                <a16:creationId xmlns:a16="http://schemas.microsoft.com/office/drawing/2014/main" id="{B88CAE3E-D41D-E3EC-640E-DADE9C22BE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250" y="3883648"/>
            <a:ext cx="3409212" cy="7194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849799-6C78-761E-EA02-E9E7C061414A}"/>
              </a:ext>
            </a:extLst>
          </p:cNvPr>
          <p:cNvSpPr txBox="1"/>
          <p:nvPr/>
        </p:nvSpPr>
        <p:spPr>
          <a:xfrm>
            <a:off x="4687747" y="4699307"/>
            <a:ext cx="4456253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100">
                <a:latin typeface="Source Code Pro"/>
              </a:rPr>
              <a:t>Most machines are little endian but not all. Mainly for historical efficiencies.</a:t>
            </a:r>
          </a:p>
        </p:txBody>
      </p:sp>
      <p:sp>
        <p:nvSpPr>
          <p:cNvPr id="7" name="Google Shape;74;p15">
            <a:extLst>
              <a:ext uri="{FF2B5EF4-FFF2-40B4-BE49-F238E27FC236}">
                <a16:creationId xmlns:a16="http://schemas.microsoft.com/office/drawing/2014/main" id="{BE8B5B85-E0B0-80E8-CD68-DF03D0152F1E}"/>
              </a:ext>
            </a:extLst>
          </p:cNvPr>
          <p:cNvSpPr txBox="1">
            <a:spLocks/>
          </p:cNvSpPr>
          <p:nvPr/>
        </p:nvSpPr>
        <p:spPr>
          <a:xfrm>
            <a:off x="311700" y="2677881"/>
            <a:ext cx="8520600" cy="1437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2" spcCol="9144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>
              <a:lnSpc>
                <a:spcPct val="114999"/>
              </a:lnSpc>
              <a:buNone/>
            </a:pPr>
            <a:r>
              <a:rPr lang="en-US"/>
              <a:t>Big endian: Bytes are stored in "normal order”</a:t>
            </a:r>
            <a:br>
              <a:rPr lang="en-US"/>
            </a:br>
            <a:br>
              <a:rPr lang="en-US"/>
            </a:br>
            <a:r>
              <a:rPr lang="en-US"/>
              <a:t>From MSB to LSB</a:t>
            </a:r>
          </a:p>
          <a:p>
            <a:pPr marL="0" indent="0">
              <a:lnSpc>
                <a:spcPct val="114999"/>
              </a:lnSpc>
              <a:buNone/>
            </a:pPr>
            <a:r>
              <a:rPr lang="en-US"/>
              <a:t>Little endian: Bytes are stored bottom up</a:t>
            </a:r>
            <a:br>
              <a:rPr lang="en-US"/>
            </a:br>
            <a:endParaRPr lang="en-US"/>
          </a:p>
          <a:p>
            <a:pPr marL="0" indent="0">
              <a:lnSpc>
                <a:spcPct val="114999"/>
              </a:lnSpc>
              <a:buFont typeface="Source Code Pro"/>
              <a:buNone/>
            </a:pPr>
            <a:r>
              <a:rPr lang="en-US"/>
              <a:t>From LSB to MSB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EED57C9-4E46-7FF7-28EA-BF33BC147CB9}"/>
                  </a:ext>
                </a:extLst>
              </p14:cNvPr>
              <p14:cNvContentPartPr/>
              <p14:nvPr/>
            </p14:nvContentPartPr>
            <p14:xfrm>
              <a:off x="4746518" y="4732314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EED57C9-4E46-7FF7-28EA-BF33BC147CB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37518" y="472331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6545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E5A94-54CA-5CB0-3B9E-5FE784D17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Endianness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B4983-46E2-35F3-532C-9DC503197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18353"/>
            <a:ext cx="8520600" cy="370506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200">
                <a:solidFill>
                  <a:srgbClr val="0033B3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  <a:t>int </a:t>
            </a:r>
            <a:r>
              <a:rPr lang="en-US" sz="1200">
                <a:solidFill>
                  <a:srgbClr val="00627A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  <a:t>main</a:t>
            </a:r>
            <a:r>
              <a:rPr lang="en-US" sz="1200">
                <a:solidFill>
                  <a:srgbClr val="080808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  <a:t>(</a:t>
            </a:r>
            <a:r>
              <a:rPr lang="en-US" sz="1200">
                <a:solidFill>
                  <a:srgbClr val="0033B3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  <a:t>int </a:t>
            </a:r>
            <a:r>
              <a:rPr lang="en-US" sz="1200" err="1">
                <a:solidFill>
                  <a:srgbClr val="000000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  <a:t>argc</a:t>
            </a:r>
            <a:r>
              <a:rPr lang="en-US" sz="1200">
                <a:solidFill>
                  <a:srgbClr val="080808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  <a:t>, </a:t>
            </a:r>
            <a:r>
              <a:rPr lang="en-US" sz="1200">
                <a:solidFill>
                  <a:srgbClr val="0033B3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  <a:t>char const</a:t>
            </a:r>
            <a:r>
              <a:rPr lang="en-US" sz="1200">
                <a:solidFill>
                  <a:srgbClr val="080808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  <a:t>* </a:t>
            </a:r>
            <a:r>
              <a:rPr lang="en-US" sz="1200" err="1">
                <a:solidFill>
                  <a:srgbClr val="000000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  <a:t>argv</a:t>
            </a:r>
            <a:r>
              <a:rPr lang="en-US" sz="1200">
                <a:solidFill>
                  <a:srgbClr val="080808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  <a:t>[]) {</a:t>
            </a:r>
            <a:br>
              <a:rPr lang="en-US" sz="1200">
                <a:solidFill>
                  <a:srgbClr val="080808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  <a:t>    </a:t>
            </a:r>
            <a:r>
              <a:rPr lang="en-US" sz="1200">
                <a:solidFill>
                  <a:srgbClr val="0033B3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  <a:t>int </a:t>
            </a:r>
            <a:r>
              <a:rPr lang="en-US" sz="1200" err="1">
                <a:solidFill>
                  <a:srgbClr val="000000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  <a:t>arr</a:t>
            </a:r>
            <a:r>
              <a:rPr lang="en-US" sz="1200">
                <a:solidFill>
                  <a:srgbClr val="080808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  <a:t>[] = {</a:t>
            </a:r>
            <a:r>
              <a:rPr lang="en-US" sz="1200">
                <a:solidFill>
                  <a:srgbClr val="1750EB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  <a:t>0xDEADBEEF</a:t>
            </a:r>
            <a:r>
              <a:rPr lang="en-US" sz="1200">
                <a:solidFill>
                  <a:srgbClr val="080808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  <a:t>, </a:t>
            </a:r>
            <a:r>
              <a:rPr lang="en-US" sz="1200">
                <a:solidFill>
                  <a:srgbClr val="1750EB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  <a:t>0xCAFEFEED</a:t>
            </a:r>
            <a:r>
              <a:rPr lang="en-US" sz="1200">
                <a:solidFill>
                  <a:srgbClr val="080808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  <a:t>, </a:t>
            </a:r>
            <a:r>
              <a:rPr lang="en-US" sz="1200">
                <a:solidFill>
                  <a:srgbClr val="1750EB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  <a:t>0x8BADF00D</a:t>
            </a:r>
            <a:r>
              <a:rPr lang="en-US" sz="1200">
                <a:solidFill>
                  <a:srgbClr val="080808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  <a:t>};        </a:t>
            </a:r>
            <a:r>
              <a:rPr lang="en-US" sz="1200" i="1">
                <a:solidFill>
                  <a:srgbClr val="8C8C8C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  <a:t>// Array of 3 integers</a:t>
            </a:r>
            <a:br>
              <a:rPr lang="en-US" sz="1200" i="1">
                <a:solidFill>
                  <a:srgbClr val="8C8C8C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</a:br>
            <a:r>
              <a:rPr lang="en-US" sz="1200" i="1">
                <a:solidFill>
                  <a:srgbClr val="8C8C8C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  <a:t>    </a:t>
            </a:r>
            <a:r>
              <a:rPr lang="en-US" sz="1200">
                <a:solidFill>
                  <a:srgbClr val="0033B3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  <a:t>char</a:t>
            </a:r>
            <a:r>
              <a:rPr lang="en-US" sz="1200">
                <a:solidFill>
                  <a:srgbClr val="080808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  <a:t>* </a:t>
            </a:r>
            <a:r>
              <a:rPr lang="en-US" sz="1200">
                <a:solidFill>
                  <a:srgbClr val="000000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  <a:t>arr2 </a:t>
            </a:r>
            <a:r>
              <a:rPr lang="en-US" sz="1200">
                <a:solidFill>
                  <a:srgbClr val="080808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  <a:t>= (</a:t>
            </a:r>
            <a:r>
              <a:rPr lang="en-US" sz="1200">
                <a:solidFill>
                  <a:srgbClr val="0033B3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  <a:t>char</a:t>
            </a:r>
            <a:r>
              <a:rPr lang="en-US" sz="1200">
                <a:solidFill>
                  <a:srgbClr val="080808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  <a:t>*) </a:t>
            </a:r>
            <a:r>
              <a:rPr lang="en-US" sz="1200" err="1">
                <a:solidFill>
                  <a:srgbClr val="000000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  <a:t>arr</a:t>
            </a:r>
            <a:r>
              <a:rPr lang="en-US" sz="1200">
                <a:solidFill>
                  <a:srgbClr val="080808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  <a:t>;                   </a:t>
            </a:r>
            <a:r>
              <a:rPr lang="en-US" sz="1200" i="1">
                <a:solidFill>
                  <a:srgbClr val="8C8C8C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  <a:t>// Cast the array to a char pointer</a:t>
            </a:r>
            <a:br>
              <a:rPr lang="en-US" sz="1200" i="1">
                <a:solidFill>
                  <a:srgbClr val="8C8C8C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</a:br>
            <a:br>
              <a:rPr lang="en-US" sz="1200" i="1">
                <a:solidFill>
                  <a:srgbClr val="8C8C8C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</a:br>
            <a:r>
              <a:rPr lang="en-US" sz="1200" i="1">
                <a:solidFill>
                  <a:srgbClr val="8C8C8C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  <a:t>    </a:t>
            </a:r>
            <a:r>
              <a:rPr lang="en-US" sz="1200">
                <a:solidFill>
                  <a:srgbClr val="0033B3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  <a:t>for </a:t>
            </a:r>
            <a:r>
              <a:rPr lang="en-US" sz="1200">
                <a:solidFill>
                  <a:srgbClr val="080808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  <a:t>(</a:t>
            </a:r>
            <a:r>
              <a:rPr lang="en-US" sz="1200">
                <a:solidFill>
                  <a:srgbClr val="0033B3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  <a:t>int </a:t>
            </a:r>
            <a:r>
              <a:rPr lang="en-US" sz="1200" err="1">
                <a:solidFill>
                  <a:srgbClr val="000000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  <a:t>i</a:t>
            </a:r>
            <a:r>
              <a:rPr lang="en-US" sz="1200">
                <a:solidFill>
                  <a:srgbClr val="000000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  <a:t> </a:t>
            </a:r>
            <a:r>
              <a:rPr lang="en-US" sz="1200">
                <a:solidFill>
                  <a:srgbClr val="080808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  <a:t>= </a:t>
            </a:r>
            <a:r>
              <a:rPr lang="en-US" sz="1200">
                <a:solidFill>
                  <a:srgbClr val="1750EB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  <a:t>0</a:t>
            </a:r>
            <a:r>
              <a:rPr lang="en-US" sz="1200">
                <a:solidFill>
                  <a:srgbClr val="080808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  <a:t>; </a:t>
            </a:r>
            <a:r>
              <a:rPr lang="en-US" sz="1200" err="1">
                <a:solidFill>
                  <a:srgbClr val="000000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  <a:t>i</a:t>
            </a:r>
            <a:r>
              <a:rPr lang="en-US" sz="1200">
                <a:solidFill>
                  <a:srgbClr val="000000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  <a:t> </a:t>
            </a:r>
            <a:r>
              <a:rPr lang="en-US" sz="1200">
                <a:solidFill>
                  <a:srgbClr val="080808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  <a:t>&lt; </a:t>
            </a:r>
            <a:r>
              <a:rPr lang="en-US" sz="1200">
                <a:solidFill>
                  <a:srgbClr val="1750EB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  <a:t>3</a:t>
            </a:r>
            <a:r>
              <a:rPr lang="en-US" sz="1200">
                <a:solidFill>
                  <a:srgbClr val="080808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  <a:t>; </a:t>
            </a:r>
            <a:r>
              <a:rPr lang="en-US" sz="1200" err="1">
                <a:solidFill>
                  <a:srgbClr val="000000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  <a:t>i</a:t>
            </a:r>
            <a:r>
              <a:rPr lang="en-US" sz="1200">
                <a:solidFill>
                  <a:srgbClr val="080808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  <a:t>++) </a:t>
            </a:r>
            <a:r>
              <a:rPr lang="en-US" sz="1200" err="1">
                <a:solidFill>
                  <a:srgbClr val="080808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  <a:t>printf</a:t>
            </a:r>
            <a:r>
              <a:rPr lang="en-US" sz="1200">
                <a:solidFill>
                  <a:srgbClr val="080808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  <a:t>(</a:t>
            </a:r>
            <a:r>
              <a:rPr lang="en-US" sz="1200">
                <a:solidFill>
                  <a:srgbClr val="067D17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  <a:t>"%x</a:t>
            </a:r>
            <a:r>
              <a:rPr lang="en-US" sz="1200">
                <a:solidFill>
                  <a:srgbClr val="0037A6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  <a:t>\n</a:t>
            </a:r>
            <a:r>
              <a:rPr lang="en-US" sz="1200">
                <a:solidFill>
                  <a:srgbClr val="067D17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  <a:t>"</a:t>
            </a:r>
            <a:r>
              <a:rPr lang="en-US" sz="1200">
                <a:solidFill>
                  <a:srgbClr val="080808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  <a:t>, </a:t>
            </a:r>
            <a:r>
              <a:rPr lang="en-US" sz="1200" err="1">
                <a:solidFill>
                  <a:srgbClr val="000000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  <a:t>arr</a:t>
            </a:r>
            <a:r>
              <a:rPr lang="en-US" sz="1200">
                <a:solidFill>
                  <a:srgbClr val="080808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  <a:t>[</a:t>
            </a:r>
            <a:r>
              <a:rPr lang="en-US" sz="1200" err="1">
                <a:solidFill>
                  <a:srgbClr val="000000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  <a:t>i</a:t>
            </a:r>
            <a:r>
              <a:rPr lang="en-US" sz="1200">
                <a:solidFill>
                  <a:srgbClr val="080808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  <a:t>]);      </a:t>
            </a:r>
            <a:r>
              <a:rPr lang="en-US" sz="1200" i="1">
                <a:solidFill>
                  <a:srgbClr val="8C8C8C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  <a:t>// Print the integers</a:t>
            </a:r>
            <a:br>
              <a:rPr lang="en-US" sz="1200" i="1">
                <a:solidFill>
                  <a:srgbClr val="8C8C8C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</a:br>
            <a:r>
              <a:rPr lang="en-US" sz="1200" i="1">
                <a:solidFill>
                  <a:srgbClr val="8C8C8C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  <a:t>    </a:t>
            </a:r>
            <a:r>
              <a:rPr lang="en-US" sz="1200" err="1">
                <a:solidFill>
                  <a:srgbClr val="080808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  <a:t>printf</a:t>
            </a:r>
            <a:r>
              <a:rPr lang="en-US" sz="1200">
                <a:solidFill>
                  <a:srgbClr val="080808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  <a:t>(</a:t>
            </a:r>
            <a:r>
              <a:rPr lang="en-US" sz="1200">
                <a:solidFill>
                  <a:srgbClr val="067D17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  <a:t>"------------</a:t>
            </a:r>
            <a:r>
              <a:rPr lang="en-US" sz="1200">
                <a:solidFill>
                  <a:srgbClr val="0037A6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  <a:t>\n</a:t>
            </a:r>
            <a:r>
              <a:rPr lang="en-US" sz="1200">
                <a:solidFill>
                  <a:srgbClr val="067D17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  <a:t>"</a:t>
            </a:r>
            <a:r>
              <a:rPr lang="en-US" sz="1200">
                <a:solidFill>
                  <a:srgbClr val="080808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  <a:t>);</a:t>
            </a:r>
            <a:br>
              <a:rPr lang="en-US" sz="1200">
                <a:solidFill>
                  <a:srgbClr val="080808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  <a:t>    </a:t>
            </a:r>
            <a:r>
              <a:rPr lang="en-US" sz="1200">
                <a:solidFill>
                  <a:srgbClr val="0033B3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  <a:t>for </a:t>
            </a:r>
            <a:r>
              <a:rPr lang="en-US" sz="1200">
                <a:solidFill>
                  <a:srgbClr val="080808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  <a:t>(</a:t>
            </a:r>
            <a:r>
              <a:rPr lang="en-US" sz="1200">
                <a:solidFill>
                  <a:srgbClr val="0033B3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  <a:t>int </a:t>
            </a:r>
            <a:r>
              <a:rPr lang="en-US" sz="1200" err="1">
                <a:solidFill>
                  <a:srgbClr val="000000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  <a:t>i</a:t>
            </a:r>
            <a:r>
              <a:rPr lang="en-US" sz="1200">
                <a:solidFill>
                  <a:srgbClr val="000000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  <a:t> </a:t>
            </a:r>
            <a:r>
              <a:rPr lang="en-US" sz="1200">
                <a:solidFill>
                  <a:srgbClr val="080808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  <a:t>= </a:t>
            </a:r>
            <a:r>
              <a:rPr lang="en-US" sz="1200">
                <a:solidFill>
                  <a:srgbClr val="1750EB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  <a:t>0</a:t>
            </a:r>
            <a:r>
              <a:rPr lang="en-US" sz="1200">
                <a:solidFill>
                  <a:srgbClr val="080808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  <a:t>; </a:t>
            </a:r>
            <a:r>
              <a:rPr lang="en-US" sz="1200" err="1">
                <a:solidFill>
                  <a:srgbClr val="000000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  <a:t>i</a:t>
            </a:r>
            <a:r>
              <a:rPr lang="en-US" sz="1200">
                <a:solidFill>
                  <a:srgbClr val="000000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  <a:t> </a:t>
            </a:r>
            <a:r>
              <a:rPr lang="en-US" sz="1200">
                <a:solidFill>
                  <a:srgbClr val="080808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  <a:t>&lt; </a:t>
            </a:r>
            <a:r>
              <a:rPr lang="en-US" sz="1200">
                <a:solidFill>
                  <a:srgbClr val="1750EB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  <a:t>12</a:t>
            </a:r>
            <a:r>
              <a:rPr lang="en-US" sz="1200">
                <a:solidFill>
                  <a:srgbClr val="080808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  <a:t>; </a:t>
            </a:r>
            <a:r>
              <a:rPr lang="en-US" sz="1200" err="1">
                <a:solidFill>
                  <a:srgbClr val="000000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  <a:t>i</a:t>
            </a:r>
            <a:r>
              <a:rPr lang="en-US" sz="1200">
                <a:solidFill>
                  <a:srgbClr val="080808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  <a:t>++) </a:t>
            </a:r>
            <a:r>
              <a:rPr lang="en-US" sz="1200" err="1">
                <a:solidFill>
                  <a:srgbClr val="080808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  <a:t>printf</a:t>
            </a:r>
            <a:r>
              <a:rPr lang="en-US" sz="1200">
                <a:solidFill>
                  <a:srgbClr val="080808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  <a:t>(</a:t>
            </a:r>
            <a:r>
              <a:rPr lang="en-US" sz="1200">
                <a:solidFill>
                  <a:srgbClr val="067D17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  <a:t>"%02hhx "</a:t>
            </a:r>
            <a:r>
              <a:rPr lang="en-US" sz="1200">
                <a:solidFill>
                  <a:srgbClr val="080808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  <a:t>, </a:t>
            </a:r>
            <a:r>
              <a:rPr lang="en-US" sz="1200">
                <a:solidFill>
                  <a:srgbClr val="000000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  <a:t>arr2</a:t>
            </a:r>
            <a:r>
              <a:rPr lang="en-US" sz="1200">
                <a:solidFill>
                  <a:srgbClr val="080808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  <a:t>[</a:t>
            </a:r>
            <a:r>
              <a:rPr lang="en-US" sz="1200" err="1">
                <a:solidFill>
                  <a:srgbClr val="000000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  <a:t>i</a:t>
            </a:r>
            <a:r>
              <a:rPr lang="en-US" sz="1200">
                <a:solidFill>
                  <a:srgbClr val="080808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  <a:t>]); </a:t>
            </a:r>
            <a:r>
              <a:rPr lang="en-US" sz="1200" i="1">
                <a:solidFill>
                  <a:srgbClr val="8C8C8C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  <a:t>// Print the chars</a:t>
            </a:r>
            <a:br>
              <a:rPr lang="en-US" sz="1200" i="1">
                <a:solidFill>
                  <a:srgbClr val="8C8C8C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  <a:t>}</a:t>
            </a:r>
          </a:p>
          <a:p>
            <a:pPr marL="114300" indent="0">
              <a:buNone/>
            </a:pPr>
            <a:endParaRPr lang="en-US" sz="1200">
              <a:solidFill>
                <a:srgbClr val="080808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pPr marL="114300" indent="0">
              <a:buNone/>
            </a:pPr>
            <a:r>
              <a:rPr lang="en-US" sz="1200">
                <a:solidFill>
                  <a:srgbClr val="0808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Output:</a:t>
            </a:r>
            <a:br>
              <a:rPr lang="en-US" sz="1200">
                <a:solidFill>
                  <a:srgbClr val="0808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endParaRPr lang="en-US" sz="1200">
              <a:solidFill>
                <a:srgbClr val="0808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114300" indent="0">
              <a:buNone/>
            </a:pPr>
            <a:r>
              <a:rPr lang="en-US" sz="1200" err="1">
                <a:solidFill>
                  <a:schemeClr val="tx1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deadbeef</a:t>
            </a:r>
            <a:endParaRPr lang="en-US" sz="1200">
              <a:solidFill>
                <a:schemeClr val="tx1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pPr marL="114300" indent="0">
              <a:buNone/>
            </a:pPr>
            <a:r>
              <a:rPr lang="en-US" sz="1200" err="1">
                <a:solidFill>
                  <a:schemeClr val="accent4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cafefeed</a:t>
            </a:r>
            <a:endParaRPr lang="en-US" sz="1200">
              <a:solidFill>
                <a:schemeClr val="accent4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pPr marL="114300" indent="0">
              <a:buNone/>
            </a:pPr>
            <a:r>
              <a:rPr lang="en-US" sz="1200">
                <a:solidFill>
                  <a:schemeClr val="accent2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8badf00d</a:t>
            </a:r>
          </a:p>
          <a:p>
            <a:pPr marL="114300" indent="0">
              <a:buNone/>
            </a:pPr>
            <a:r>
              <a:rPr lang="en-US" sz="1200">
                <a:solidFill>
                  <a:srgbClr val="080808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------------</a:t>
            </a:r>
          </a:p>
          <a:p>
            <a:pPr marL="114300" indent="0">
              <a:buNone/>
            </a:pPr>
            <a:r>
              <a:rPr lang="en-US" sz="1200" err="1">
                <a:solidFill>
                  <a:schemeClr val="tx1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ef</a:t>
            </a:r>
            <a:r>
              <a:rPr lang="en-US" sz="1200">
                <a:solidFill>
                  <a:schemeClr val="tx1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 be ad de</a:t>
            </a:r>
            <a:r>
              <a:rPr lang="en-US" sz="1200">
                <a:solidFill>
                  <a:schemeClr val="accent3">
                    <a:lumMod val="75000"/>
                  </a:schemeClr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 </a:t>
            </a:r>
            <a:r>
              <a:rPr lang="en-US" sz="1200">
                <a:solidFill>
                  <a:schemeClr val="accent4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ed </a:t>
            </a:r>
            <a:r>
              <a:rPr lang="en-US" sz="1200" err="1">
                <a:solidFill>
                  <a:schemeClr val="accent4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fe</a:t>
            </a:r>
            <a:r>
              <a:rPr lang="en-US" sz="1200">
                <a:solidFill>
                  <a:schemeClr val="accent4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 </a:t>
            </a:r>
            <a:r>
              <a:rPr lang="en-US" sz="1200" err="1">
                <a:solidFill>
                  <a:schemeClr val="accent4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fe</a:t>
            </a:r>
            <a:r>
              <a:rPr lang="en-US" sz="1200">
                <a:solidFill>
                  <a:schemeClr val="accent4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 ca</a:t>
            </a:r>
            <a:r>
              <a:rPr lang="en-US" sz="1200">
                <a:solidFill>
                  <a:srgbClr val="080808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 </a:t>
            </a:r>
            <a:r>
              <a:rPr lang="en-US" sz="1200">
                <a:solidFill>
                  <a:schemeClr val="accent2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0d f0 ad 8b</a:t>
            </a:r>
          </a:p>
          <a:p>
            <a:pPr marL="114300" indent="0">
              <a:buNone/>
            </a:pPr>
            <a:endParaRPr lang="en-US" sz="1200">
              <a:solidFill>
                <a:srgbClr val="080808"/>
              </a:solidFill>
              <a:effectLst/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pPr marL="114300" indent="0">
              <a:buNone/>
            </a:pPr>
            <a:endParaRPr lang="en-US" sz="1200">
              <a:solidFill>
                <a:srgbClr val="080808"/>
              </a:solidFill>
              <a:effectLst/>
              <a:latin typeface="Fira Mono" panose="020B0509050000020004" pitchFamily="49" charset="0"/>
              <a:ea typeface="Fira Mono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711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59DC2D3D-49B5-A0F6-B6E4-B86A17BBE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>
            <a:extLst>
              <a:ext uri="{FF2B5EF4-FFF2-40B4-BE49-F238E27FC236}">
                <a16:creationId xmlns:a16="http://schemas.microsoft.com/office/drawing/2014/main" id="{3DF68307-AA57-138C-995A-84E2AE2A96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Pointers</a:t>
            </a:r>
            <a:endParaRPr/>
          </a:p>
        </p:txBody>
      </p:sp>
      <p:sp>
        <p:nvSpPr>
          <p:cNvPr id="74" name="Google Shape;74;p15">
            <a:extLst>
              <a:ext uri="{FF2B5EF4-FFF2-40B4-BE49-F238E27FC236}">
                <a16:creationId xmlns:a16="http://schemas.microsoft.com/office/drawing/2014/main" id="{9A84CA8A-A3A9-4AEA-151C-F42E91628C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468824"/>
            <a:ext cx="8520600" cy="34851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lnSpc>
                <a:spcPct val="114999"/>
              </a:lnSpc>
              <a:spcAft>
                <a:spcPts val="1800"/>
              </a:spcAft>
            </a:pPr>
            <a:r>
              <a:rPr lang="en-US"/>
              <a:t>Pointers store the memory address of a variable. This allows direct access and manipulation of data in memory.</a:t>
            </a:r>
          </a:p>
          <a:p>
            <a:pPr marL="285750" indent="-285750">
              <a:lnSpc>
                <a:spcPct val="114999"/>
              </a:lnSpc>
              <a:spcAft>
                <a:spcPts val="1800"/>
              </a:spcAft>
            </a:pPr>
            <a:r>
              <a:rPr lang="en-US"/>
              <a:t>Like other variables, pointer values can be changed.</a:t>
            </a:r>
          </a:p>
          <a:p>
            <a:pPr marL="285750" indent="-285750">
              <a:lnSpc>
                <a:spcPct val="114999"/>
              </a:lnSpc>
              <a:spcAft>
                <a:spcPts val="1800"/>
              </a:spcAft>
            </a:pPr>
            <a:r>
              <a:rPr lang="en-US"/>
              <a:t>Improper pointer manipulation may result in invalid memory access, causing crashes or data corruption.</a:t>
            </a:r>
            <a:br>
              <a:rPr lang="en-US"/>
            </a:br>
            <a:endParaRPr lang="en-US"/>
          </a:p>
          <a:p>
            <a:pPr marL="0" indent="0">
              <a:lnSpc>
                <a:spcPct val="114999"/>
              </a:lnSpc>
              <a:buNone/>
            </a:pPr>
            <a:r>
              <a:rPr lang="en-US">
                <a:solidFill>
                  <a:srgbClr val="0033B3"/>
                </a:solidFill>
                <a:effectLst/>
              </a:rPr>
              <a:t>int </a:t>
            </a:r>
            <a:r>
              <a:rPr lang="en-US">
                <a:solidFill>
                  <a:srgbClr val="000000"/>
                </a:solidFill>
                <a:effectLst/>
              </a:rPr>
              <a:t>a </a:t>
            </a:r>
            <a:r>
              <a:rPr lang="en-US">
                <a:solidFill>
                  <a:srgbClr val="080808"/>
                </a:solidFill>
                <a:effectLst/>
              </a:rPr>
              <a:t>= </a:t>
            </a:r>
            <a:r>
              <a:rPr lang="en-US">
                <a:solidFill>
                  <a:srgbClr val="1750EB"/>
                </a:solidFill>
                <a:effectLst/>
              </a:rPr>
              <a:t>42</a:t>
            </a:r>
            <a:r>
              <a:rPr lang="en-US">
                <a:solidFill>
                  <a:srgbClr val="080808"/>
                </a:solidFill>
                <a:effectLst/>
              </a:rPr>
              <a:t>;</a:t>
            </a:r>
            <a:br>
              <a:rPr lang="en-US">
                <a:solidFill>
                  <a:srgbClr val="080808"/>
                </a:solidFill>
                <a:effectLst/>
              </a:rPr>
            </a:br>
            <a:r>
              <a:rPr lang="en-US">
                <a:solidFill>
                  <a:srgbClr val="0033B3"/>
                </a:solidFill>
                <a:effectLst/>
              </a:rPr>
              <a:t>int </a:t>
            </a:r>
            <a:r>
              <a:rPr lang="en-US">
                <a:solidFill>
                  <a:srgbClr val="080808"/>
                </a:solidFill>
                <a:effectLst/>
              </a:rPr>
              <a:t>*</a:t>
            </a:r>
            <a:r>
              <a:rPr lang="en-US" err="1">
                <a:solidFill>
                  <a:srgbClr val="000000"/>
                </a:solidFill>
                <a:effectLst/>
              </a:rPr>
              <a:t>ptr</a:t>
            </a:r>
            <a:r>
              <a:rPr lang="en-US">
                <a:solidFill>
                  <a:srgbClr val="000000"/>
                </a:solidFill>
                <a:effectLst/>
              </a:rPr>
              <a:t> </a:t>
            </a:r>
            <a:r>
              <a:rPr lang="en-US">
                <a:solidFill>
                  <a:srgbClr val="080808"/>
                </a:solidFill>
                <a:effectLst/>
              </a:rPr>
              <a:t>= &amp;</a:t>
            </a:r>
            <a:r>
              <a:rPr lang="en-US">
                <a:solidFill>
                  <a:srgbClr val="000000"/>
                </a:solidFill>
                <a:effectLst/>
              </a:rPr>
              <a:t>a</a:t>
            </a:r>
            <a:r>
              <a:rPr lang="en-US">
                <a:solidFill>
                  <a:srgbClr val="080808"/>
                </a:solidFill>
                <a:effectLst/>
              </a:rPr>
              <a:t>;  </a:t>
            </a:r>
            <a:r>
              <a:rPr lang="en-US" i="1">
                <a:solidFill>
                  <a:srgbClr val="8C8C8C"/>
                </a:solidFill>
                <a:effectLst/>
              </a:rPr>
              <a:t>// </a:t>
            </a:r>
            <a:r>
              <a:rPr lang="en-US" i="1" err="1">
                <a:solidFill>
                  <a:srgbClr val="8C8C8C"/>
                </a:solidFill>
                <a:effectLst/>
              </a:rPr>
              <a:t>ptr</a:t>
            </a:r>
            <a:r>
              <a:rPr lang="en-US" i="1">
                <a:solidFill>
                  <a:srgbClr val="8C8C8C"/>
                </a:solidFill>
                <a:effectLst/>
              </a:rPr>
              <a:t> now holds the address of 'a'</a:t>
            </a:r>
            <a:endParaRPr lang="en-US">
              <a:solidFill>
                <a:srgbClr val="080808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84811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71E66DB6-BDE4-FEFD-BFF5-7FCB45DFF3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>
            <a:extLst>
              <a:ext uri="{FF2B5EF4-FFF2-40B4-BE49-F238E27FC236}">
                <a16:creationId xmlns:a16="http://schemas.microsoft.com/office/drawing/2014/main" id="{C337F7F5-9E8E-19B3-5B88-4546E83193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 Casting</a:t>
            </a:r>
            <a:endParaRPr/>
          </a:p>
        </p:txBody>
      </p:sp>
      <p:sp>
        <p:nvSpPr>
          <p:cNvPr id="74" name="Google Shape;74;p15">
            <a:extLst>
              <a:ext uri="{FF2B5EF4-FFF2-40B4-BE49-F238E27FC236}">
                <a16:creationId xmlns:a16="http://schemas.microsoft.com/office/drawing/2014/main" id="{02799B10-53D2-C295-E3F7-3EB3934455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buNone/>
            </a:pPr>
            <a:r>
              <a:rPr lang="en-US"/>
              <a:t>By casting a pointer, we can choose which part of the data we take.</a:t>
            </a:r>
            <a:br>
              <a:rPr lang="en-US"/>
            </a:br>
            <a:br>
              <a:rPr lang="en-US"/>
            </a:br>
            <a:r>
              <a:rPr lang="en-US"/>
              <a:t>i.e., when we downcast a 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Fira Mono" panose="020B0509050000020004" pitchFamily="49" charset="0"/>
                <a:ea typeface="Fira Mono" panose="020B0509050000020004" pitchFamily="49" charset="0"/>
                <a:cs typeface="Consolas" panose="020B0609020204030204" pitchFamily="49" charset="0"/>
              </a:rPr>
              <a:t>uint16_t*</a:t>
            </a:r>
            <a:r>
              <a:rPr lang="en-US"/>
              <a:t> to a 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uint8_t*</a:t>
            </a:r>
            <a:r>
              <a:rPr lang="en-US"/>
              <a:t>, when dereferenced, only the lower 8 bits are read due to the downcast.</a:t>
            </a:r>
          </a:p>
          <a:p>
            <a:pPr marL="0" indent="0">
              <a:lnSpc>
                <a:spcPct val="114999"/>
              </a:lnSpc>
              <a:buNone/>
            </a:pPr>
            <a:endParaRPr lang="en-US"/>
          </a:p>
          <a:p>
            <a:pPr marL="0" indent="0">
              <a:lnSpc>
                <a:spcPct val="114999"/>
              </a:lnSpc>
              <a:buNone/>
            </a:pPr>
            <a:r>
              <a:rPr lang="en-US"/>
              <a:t>You can upcast, but unless you know exactly what you're doing, you may end up with "garbage" data.</a:t>
            </a:r>
          </a:p>
        </p:txBody>
      </p:sp>
    </p:spTree>
    <p:extLst>
      <p:ext uri="{BB962C8B-B14F-4D97-AF65-F5344CB8AC3E}">
        <p14:creationId xmlns:p14="http://schemas.microsoft.com/office/powerpoint/2010/main" val="203320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CC8C905C-2473-F83D-5EFC-0847B0B22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>
            <a:extLst>
              <a:ext uri="{FF2B5EF4-FFF2-40B4-BE49-F238E27FC236}">
                <a16:creationId xmlns:a16="http://schemas.microsoft.com/office/drawing/2014/main" id="{57AB449F-457F-CBD0-B69C-B030717BC9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74" name="Google Shape;74;p15">
            <a:extLst>
              <a:ext uri="{FF2B5EF4-FFF2-40B4-BE49-F238E27FC236}">
                <a16:creationId xmlns:a16="http://schemas.microsoft.com/office/drawing/2014/main" id="{D56C212D-D9DD-488C-AE5E-53AA83E3F0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284791"/>
            <a:ext cx="8520600" cy="37154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sz="1200">
                <a:solidFill>
                  <a:srgbClr val="9E880D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#include </a:t>
            </a:r>
            <a:r>
              <a:rPr lang="en-US" sz="1200">
                <a:solidFill>
                  <a:srgbClr val="067D1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&lt;</a:t>
            </a:r>
            <a:r>
              <a:rPr lang="en-US" sz="1200" err="1">
                <a:solidFill>
                  <a:srgbClr val="067D1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stdio.h</a:t>
            </a:r>
            <a:r>
              <a:rPr lang="en-US" sz="1200">
                <a:solidFill>
                  <a:srgbClr val="067D1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&gt;</a:t>
            </a:r>
            <a:br>
              <a:rPr lang="en-US" sz="1200">
                <a:solidFill>
                  <a:srgbClr val="067D1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</a:br>
            <a:r>
              <a:rPr lang="en-US" sz="1200">
                <a:solidFill>
                  <a:srgbClr val="9E880D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#include </a:t>
            </a:r>
            <a:r>
              <a:rPr lang="en-US" sz="1200">
                <a:solidFill>
                  <a:srgbClr val="067D1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&lt;</a:t>
            </a:r>
            <a:r>
              <a:rPr lang="en-US" sz="1200" err="1">
                <a:solidFill>
                  <a:srgbClr val="067D1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stdint.h</a:t>
            </a:r>
            <a:r>
              <a:rPr lang="en-US" sz="1200">
                <a:solidFill>
                  <a:srgbClr val="067D1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&gt;</a:t>
            </a:r>
            <a:br>
              <a:rPr lang="en-US" sz="1200">
                <a:solidFill>
                  <a:srgbClr val="067D1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</a:br>
            <a:br>
              <a:rPr lang="en-US" sz="1200">
                <a:solidFill>
                  <a:srgbClr val="067D1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</a:br>
            <a:r>
              <a:rPr lang="en-US" sz="1200">
                <a:solidFill>
                  <a:srgbClr val="0033B3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int </a:t>
            </a:r>
            <a:r>
              <a:rPr lang="en-US" sz="1200">
                <a:solidFill>
                  <a:srgbClr val="00627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main</a:t>
            </a:r>
            <a:r>
              <a:rPr lang="en-US" sz="1200">
                <a:solidFill>
                  <a:srgbClr val="080808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(</a:t>
            </a:r>
            <a:r>
              <a:rPr lang="en-US" sz="1200">
                <a:solidFill>
                  <a:srgbClr val="0033B3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int </a:t>
            </a:r>
            <a:r>
              <a:rPr lang="en-US" sz="1200" err="1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argc</a:t>
            </a:r>
            <a:r>
              <a:rPr lang="en-US" sz="1200">
                <a:solidFill>
                  <a:srgbClr val="080808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, </a:t>
            </a:r>
            <a:r>
              <a:rPr lang="en-US" sz="1200">
                <a:solidFill>
                  <a:srgbClr val="0033B3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char</a:t>
            </a:r>
            <a:r>
              <a:rPr lang="en-US" sz="1200">
                <a:solidFill>
                  <a:srgbClr val="080808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* </a:t>
            </a:r>
            <a:r>
              <a:rPr lang="en-US" sz="1200" err="1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argv</a:t>
            </a:r>
            <a:r>
              <a:rPr lang="en-US" sz="120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[]</a:t>
            </a:r>
            <a:r>
              <a:rPr lang="en-US" sz="1200">
                <a:solidFill>
                  <a:srgbClr val="080808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) {</a:t>
            </a:r>
            <a:br>
              <a:rPr lang="en-US" sz="1200">
                <a:solidFill>
                  <a:srgbClr val="080808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    </a:t>
            </a:r>
            <a:r>
              <a:rPr lang="en-US" sz="1200">
                <a:solidFill>
                  <a:srgbClr val="371F8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uint64_t </a:t>
            </a:r>
            <a:r>
              <a:rPr lang="en-US" sz="1200" err="1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big_data</a:t>
            </a:r>
            <a:r>
              <a:rPr lang="en-US" sz="120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 </a:t>
            </a:r>
            <a:r>
              <a:rPr lang="en-US" sz="1200">
                <a:solidFill>
                  <a:srgbClr val="080808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= </a:t>
            </a:r>
            <a:r>
              <a:rPr lang="en-US" sz="1200">
                <a:solidFill>
                  <a:srgbClr val="1750EB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0xeeeeeeeeddddccba</a:t>
            </a:r>
            <a:r>
              <a:rPr lang="en-US" sz="1200">
                <a:solidFill>
                  <a:srgbClr val="080808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;</a:t>
            </a:r>
            <a:br>
              <a:rPr lang="en-US" sz="1200">
                <a:solidFill>
                  <a:srgbClr val="080808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    </a:t>
            </a:r>
            <a:r>
              <a:rPr lang="en-US" sz="1200">
                <a:solidFill>
                  <a:srgbClr val="371F8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uint64_t </a:t>
            </a:r>
            <a:r>
              <a:rPr lang="en-US" sz="1200" err="1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smaller_data</a:t>
            </a:r>
            <a:r>
              <a:rPr lang="en-US" sz="120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 </a:t>
            </a:r>
            <a:r>
              <a:rPr lang="en-US" sz="1200">
                <a:solidFill>
                  <a:srgbClr val="080808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= *(</a:t>
            </a:r>
            <a:r>
              <a:rPr lang="en-US" sz="1200">
                <a:solidFill>
                  <a:srgbClr val="371F8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uint64_t</a:t>
            </a:r>
            <a:r>
              <a:rPr lang="en-US" sz="1200">
                <a:solidFill>
                  <a:srgbClr val="080808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*) &amp;</a:t>
            </a:r>
            <a:r>
              <a:rPr lang="en-US" sz="1200" err="1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big_data</a:t>
            </a:r>
            <a:r>
              <a:rPr lang="en-US" sz="1200">
                <a:solidFill>
                  <a:srgbClr val="080808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;</a:t>
            </a:r>
            <a:br>
              <a:rPr lang="en-US" sz="1200">
                <a:solidFill>
                  <a:srgbClr val="080808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    </a:t>
            </a:r>
            <a:r>
              <a:rPr lang="en-US" sz="1200">
                <a:solidFill>
                  <a:srgbClr val="371F8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uint32_t </a:t>
            </a:r>
            <a:r>
              <a:rPr lang="en-US" sz="1200" err="1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even_smaller_data</a:t>
            </a:r>
            <a:r>
              <a:rPr lang="en-US" sz="120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 </a:t>
            </a:r>
            <a:r>
              <a:rPr lang="en-US" sz="1200">
                <a:solidFill>
                  <a:srgbClr val="080808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= *(</a:t>
            </a:r>
            <a:r>
              <a:rPr lang="en-US" sz="1200">
                <a:solidFill>
                  <a:srgbClr val="371F8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uint32_t</a:t>
            </a:r>
            <a:r>
              <a:rPr lang="en-US" sz="1200">
                <a:solidFill>
                  <a:srgbClr val="080808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*) &amp;</a:t>
            </a:r>
            <a:r>
              <a:rPr lang="en-US" sz="1200" err="1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big_data</a:t>
            </a:r>
            <a:r>
              <a:rPr lang="en-US" sz="1200">
                <a:solidFill>
                  <a:srgbClr val="080808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;</a:t>
            </a:r>
            <a:br>
              <a:rPr lang="en-US" sz="1200">
                <a:solidFill>
                  <a:srgbClr val="080808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    </a:t>
            </a:r>
            <a:r>
              <a:rPr lang="en-US" sz="1200">
                <a:solidFill>
                  <a:srgbClr val="371F8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uint16_t </a:t>
            </a:r>
            <a:r>
              <a:rPr lang="en-US" sz="1200" err="1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almost_smallest_data</a:t>
            </a:r>
            <a:r>
              <a:rPr lang="en-US" sz="120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 </a:t>
            </a:r>
            <a:r>
              <a:rPr lang="en-US" sz="1200">
                <a:solidFill>
                  <a:srgbClr val="080808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= *(</a:t>
            </a:r>
            <a:r>
              <a:rPr lang="en-US" sz="1200">
                <a:solidFill>
                  <a:srgbClr val="371F8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uint16_t</a:t>
            </a:r>
            <a:r>
              <a:rPr lang="en-US" sz="1200">
                <a:solidFill>
                  <a:srgbClr val="080808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*) &amp;</a:t>
            </a:r>
            <a:r>
              <a:rPr lang="en-US" sz="1200" err="1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big_data</a:t>
            </a:r>
            <a:r>
              <a:rPr lang="en-US" sz="1200">
                <a:solidFill>
                  <a:srgbClr val="080808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;</a:t>
            </a:r>
            <a:br>
              <a:rPr lang="en-US" sz="1200">
                <a:solidFill>
                  <a:srgbClr val="080808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    </a:t>
            </a:r>
            <a:r>
              <a:rPr lang="en-US" sz="1200">
                <a:solidFill>
                  <a:srgbClr val="371F8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uint8_t </a:t>
            </a:r>
            <a:r>
              <a:rPr lang="en-US" sz="1200" err="1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smallest_data</a:t>
            </a:r>
            <a:r>
              <a:rPr lang="en-US" sz="120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 </a:t>
            </a:r>
            <a:r>
              <a:rPr lang="en-US" sz="1200">
                <a:solidFill>
                  <a:srgbClr val="080808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= *(</a:t>
            </a:r>
            <a:r>
              <a:rPr lang="en-US" sz="1200">
                <a:solidFill>
                  <a:srgbClr val="371F8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uint8_t</a:t>
            </a:r>
            <a:r>
              <a:rPr lang="en-US" sz="1200">
                <a:solidFill>
                  <a:srgbClr val="080808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*) &amp;</a:t>
            </a:r>
            <a:r>
              <a:rPr lang="en-US" sz="1200" err="1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big_data</a:t>
            </a:r>
            <a:r>
              <a:rPr lang="en-US" sz="1200">
                <a:solidFill>
                  <a:srgbClr val="080808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;</a:t>
            </a:r>
            <a:br>
              <a:rPr lang="en-US" sz="1200">
                <a:solidFill>
                  <a:srgbClr val="080808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</a:br>
            <a:br>
              <a:rPr lang="en-US" sz="1200">
                <a:solidFill>
                  <a:srgbClr val="080808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    </a:t>
            </a:r>
            <a:r>
              <a:rPr lang="en-US" sz="1200" i="1">
                <a:solidFill>
                  <a:srgbClr val="8C8C8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// what does the program print?</a:t>
            </a:r>
            <a:br>
              <a:rPr lang="en-US" sz="1200" i="1">
                <a:solidFill>
                  <a:srgbClr val="8C8C8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</a:br>
            <a:r>
              <a:rPr lang="en-US" sz="1200" i="1">
                <a:solidFill>
                  <a:srgbClr val="8C8C8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    </a:t>
            </a:r>
            <a:r>
              <a:rPr lang="en-US" sz="1200" err="1">
                <a:solidFill>
                  <a:srgbClr val="080808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printf</a:t>
            </a:r>
            <a:r>
              <a:rPr lang="en-US" sz="1200">
                <a:solidFill>
                  <a:srgbClr val="080808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(</a:t>
            </a:r>
            <a:r>
              <a:rPr lang="en-US" sz="1200">
                <a:solidFill>
                  <a:srgbClr val="067D1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"0x%016llx</a:t>
            </a:r>
            <a:r>
              <a:rPr lang="en-US" sz="1200">
                <a:solidFill>
                  <a:srgbClr val="0037A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\n</a:t>
            </a:r>
            <a:r>
              <a:rPr lang="en-US" sz="1200">
                <a:solidFill>
                  <a:srgbClr val="067D1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"</a:t>
            </a:r>
            <a:r>
              <a:rPr lang="en-US" sz="1200">
                <a:solidFill>
                  <a:srgbClr val="080808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, </a:t>
            </a:r>
            <a:r>
              <a:rPr lang="en-US" sz="1200" err="1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smaller_data</a:t>
            </a:r>
            <a:r>
              <a:rPr lang="en-US" sz="1200">
                <a:solidFill>
                  <a:srgbClr val="080808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);             </a:t>
            </a:r>
            <a:r>
              <a:rPr lang="en-US" sz="1200" i="1">
                <a:solidFill>
                  <a:srgbClr val="8C8C8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// 0xeeeeeeeeddddccba</a:t>
            </a:r>
            <a:br>
              <a:rPr lang="en-US" sz="1200">
                <a:solidFill>
                  <a:srgbClr val="080808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    </a:t>
            </a:r>
            <a:r>
              <a:rPr lang="en-US" sz="1200" err="1">
                <a:solidFill>
                  <a:srgbClr val="080808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printf</a:t>
            </a:r>
            <a:r>
              <a:rPr lang="en-US" sz="1200">
                <a:solidFill>
                  <a:srgbClr val="080808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(</a:t>
            </a:r>
            <a:r>
              <a:rPr lang="en-US" sz="1200">
                <a:solidFill>
                  <a:srgbClr val="067D1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"0x%016llx</a:t>
            </a:r>
            <a:r>
              <a:rPr lang="en-US" sz="1200">
                <a:solidFill>
                  <a:srgbClr val="0037A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\n</a:t>
            </a:r>
            <a:r>
              <a:rPr lang="en-US" sz="1200">
                <a:solidFill>
                  <a:srgbClr val="067D1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"</a:t>
            </a:r>
            <a:r>
              <a:rPr lang="en-US" sz="1200">
                <a:solidFill>
                  <a:srgbClr val="080808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, </a:t>
            </a:r>
            <a:r>
              <a:rPr lang="en-US" sz="1200" err="1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even_smaller_data</a:t>
            </a:r>
            <a:r>
              <a:rPr lang="en-US" sz="1200">
                <a:solidFill>
                  <a:srgbClr val="080808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);        </a:t>
            </a:r>
            <a:r>
              <a:rPr lang="en-US" sz="1200" i="1">
                <a:solidFill>
                  <a:srgbClr val="8C8C8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// 0x00000000ddddccba</a:t>
            </a:r>
            <a:br>
              <a:rPr lang="en-US" sz="1200">
                <a:solidFill>
                  <a:srgbClr val="080808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    </a:t>
            </a:r>
            <a:r>
              <a:rPr lang="en-US" sz="1200" err="1">
                <a:solidFill>
                  <a:srgbClr val="080808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printf</a:t>
            </a:r>
            <a:r>
              <a:rPr lang="en-US" sz="1200">
                <a:solidFill>
                  <a:srgbClr val="080808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(</a:t>
            </a:r>
            <a:r>
              <a:rPr lang="en-US" sz="1200">
                <a:solidFill>
                  <a:srgbClr val="067D1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"0x%016llx</a:t>
            </a:r>
            <a:r>
              <a:rPr lang="en-US" sz="1200">
                <a:solidFill>
                  <a:srgbClr val="0037A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\n</a:t>
            </a:r>
            <a:r>
              <a:rPr lang="en-US" sz="1200">
                <a:solidFill>
                  <a:srgbClr val="067D1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"</a:t>
            </a:r>
            <a:r>
              <a:rPr lang="en-US" sz="1200">
                <a:solidFill>
                  <a:srgbClr val="080808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, </a:t>
            </a:r>
            <a:r>
              <a:rPr lang="en-US" sz="1200" err="1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almost_smallest_data</a:t>
            </a:r>
            <a:r>
              <a:rPr lang="en-US" sz="1200">
                <a:solidFill>
                  <a:srgbClr val="080808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);     </a:t>
            </a:r>
            <a:r>
              <a:rPr lang="en-US" sz="1200" i="1">
                <a:solidFill>
                  <a:srgbClr val="8C8C8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// 0x000000000000ccba</a:t>
            </a:r>
            <a:br>
              <a:rPr lang="en-US" sz="1200">
                <a:solidFill>
                  <a:srgbClr val="080808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    </a:t>
            </a:r>
            <a:r>
              <a:rPr lang="en-US" sz="1200" err="1">
                <a:solidFill>
                  <a:srgbClr val="080808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printf</a:t>
            </a:r>
            <a:r>
              <a:rPr lang="en-US" sz="1200">
                <a:solidFill>
                  <a:srgbClr val="080808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(</a:t>
            </a:r>
            <a:r>
              <a:rPr lang="en-US" sz="1200">
                <a:solidFill>
                  <a:srgbClr val="067D1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"0x%016llx</a:t>
            </a:r>
            <a:r>
              <a:rPr lang="en-US" sz="1200">
                <a:solidFill>
                  <a:srgbClr val="0037A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\n</a:t>
            </a:r>
            <a:r>
              <a:rPr lang="en-US" sz="1200">
                <a:solidFill>
                  <a:srgbClr val="067D1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"</a:t>
            </a:r>
            <a:r>
              <a:rPr lang="en-US" sz="1200">
                <a:solidFill>
                  <a:srgbClr val="080808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, </a:t>
            </a:r>
            <a:r>
              <a:rPr lang="en-US" sz="1200" err="1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smallest_data</a:t>
            </a:r>
            <a:r>
              <a:rPr lang="en-US" sz="1200">
                <a:solidFill>
                  <a:srgbClr val="080808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);            </a:t>
            </a:r>
            <a:r>
              <a:rPr lang="en-US" sz="1200" i="1">
                <a:solidFill>
                  <a:srgbClr val="8C8C8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// 0x00000000000000ba</a:t>
            </a:r>
            <a:br>
              <a:rPr lang="en-US" sz="1200">
                <a:solidFill>
                  <a:srgbClr val="080808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    </a:t>
            </a:r>
            <a:r>
              <a:rPr lang="en-US" sz="1200">
                <a:solidFill>
                  <a:srgbClr val="0033B3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return </a:t>
            </a:r>
            <a:r>
              <a:rPr lang="en-US" sz="1200">
                <a:solidFill>
                  <a:srgbClr val="1750EB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0</a:t>
            </a:r>
            <a:r>
              <a:rPr lang="en-US" sz="1200">
                <a:solidFill>
                  <a:srgbClr val="080808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;</a:t>
            </a:r>
            <a:br>
              <a:rPr lang="en-US" sz="1200">
                <a:solidFill>
                  <a:srgbClr val="080808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3064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2 Assignment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62392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Peek at the Starter Code</a:t>
            </a:r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body" idx="1"/>
          </p:nvPr>
        </p:nvSpPr>
        <p:spPr>
          <a:xfrm>
            <a:off x="4635611" y="1468824"/>
            <a:ext cx="4196814" cy="34295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/>
              <a:t>The goal of the lab is to transform an array of </a:t>
            </a:r>
            <a:r>
              <a:rPr lang="en-US" err="1"/>
              <a:t>nint</a:t>
            </a:r>
            <a:r>
              <a:rPr lang="en-US"/>
              <a:t> </a:t>
            </a:r>
            <a:r>
              <a:rPr lang="en-US" err="1"/>
              <a:t>intgers</a:t>
            </a:r>
            <a:r>
              <a:rPr lang="en-US"/>
              <a:t> into </a:t>
            </a:r>
            <a:r>
              <a:rPr lang="en-US" err="1"/>
              <a:t>nnibs</a:t>
            </a:r>
            <a:r>
              <a:rPr lang="en-US"/>
              <a:t> nibbles</a:t>
            </a:r>
            <a:br>
              <a:rPr lang="en-US"/>
            </a:br>
            <a:endParaRPr lang="en-US"/>
          </a:p>
          <a:p>
            <a:pPr>
              <a:lnSpc>
                <a:spcPct val="114999"/>
              </a:lnSpc>
            </a:pPr>
            <a:r>
              <a:rPr lang="en-US"/>
              <a:t>Use shifting and masking to accomplish this</a:t>
            </a:r>
          </a:p>
        </p:txBody>
      </p:sp>
      <p:sp>
        <p:nvSpPr>
          <p:cNvPr id="2" name="Google Shape;99;p18">
            <a:extLst>
              <a:ext uri="{FF2B5EF4-FFF2-40B4-BE49-F238E27FC236}">
                <a16:creationId xmlns:a16="http://schemas.microsoft.com/office/drawing/2014/main" id="{D7047F65-C88A-7FD6-2D00-3052420A520B}"/>
              </a:ext>
            </a:extLst>
          </p:cNvPr>
          <p:cNvSpPr txBox="1"/>
          <p:nvPr/>
        </p:nvSpPr>
        <p:spPr>
          <a:xfrm>
            <a:off x="311575" y="1512864"/>
            <a:ext cx="4324036" cy="341629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000">
                <a:solidFill>
                  <a:srgbClr val="9E880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sz="1000">
                <a:solidFill>
                  <a:srgbClr val="067D1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00" err="1">
                <a:solidFill>
                  <a:srgbClr val="067D1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000">
                <a:solidFill>
                  <a:srgbClr val="067D1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1000">
                <a:solidFill>
                  <a:srgbClr val="067D1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>
                <a:solidFill>
                  <a:srgbClr val="9E880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sz="1000">
                <a:solidFill>
                  <a:srgbClr val="067D1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00" err="1">
                <a:solidFill>
                  <a:srgbClr val="067D1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000">
                <a:solidFill>
                  <a:srgbClr val="067D1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1000">
                <a:solidFill>
                  <a:srgbClr val="067D1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000">
                <a:solidFill>
                  <a:srgbClr val="067D1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>
                <a:solidFill>
                  <a:srgbClr val="0033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000" err="1">
                <a:solidFill>
                  <a:srgbClr val="0062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int_to_nibble</a:t>
            </a:r>
            <a:r>
              <a:rPr lang="en-US" sz="1000">
                <a:solidFill>
                  <a:srgbClr val="08080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00">
                <a:solidFill>
                  <a:srgbClr val="0033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00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intarr</a:t>
            </a:r>
            <a:r>
              <a:rPr lang="en-US" sz="1000">
                <a:solidFill>
                  <a:srgbClr val="08080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[], </a:t>
            </a:r>
            <a:r>
              <a:rPr lang="en-US" sz="1000">
                <a:solidFill>
                  <a:srgbClr val="0033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00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nint</a:t>
            </a:r>
            <a:r>
              <a:rPr lang="en-US" sz="1000">
                <a:solidFill>
                  <a:srgbClr val="08080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00">
                <a:solidFill>
                  <a:srgbClr val="0033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unsigned char </a:t>
            </a:r>
            <a:r>
              <a:rPr lang="en-US" sz="100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nibarr</a:t>
            </a:r>
            <a:r>
              <a:rPr lang="en-US" sz="1000">
                <a:solidFill>
                  <a:srgbClr val="08080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[], </a:t>
            </a:r>
            <a:r>
              <a:rPr lang="en-US" sz="1000">
                <a:solidFill>
                  <a:srgbClr val="0033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00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nnibs</a:t>
            </a:r>
            <a:r>
              <a:rPr lang="en-US" sz="1000">
                <a:solidFill>
                  <a:srgbClr val="08080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000">
                <a:solidFill>
                  <a:srgbClr val="08080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>
                <a:solidFill>
                  <a:srgbClr val="08080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i="1">
                <a:solidFill>
                  <a:srgbClr val="8C8C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/* Your code here */</a:t>
            </a:r>
            <a:br>
              <a:rPr lang="en-US" sz="1000" i="1">
                <a:solidFill>
                  <a:srgbClr val="8C8C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>
                <a:solidFill>
                  <a:srgbClr val="08080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000">
                <a:solidFill>
                  <a:srgbClr val="08080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000">
                <a:solidFill>
                  <a:srgbClr val="08080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>
                <a:solidFill>
                  <a:srgbClr val="0033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000">
                <a:solidFill>
                  <a:srgbClr val="0062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000">
                <a:solidFill>
                  <a:srgbClr val="08080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00">
                <a:solidFill>
                  <a:srgbClr val="0033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00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000">
                <a:solidFill>
                  <a:srgbClr val="08080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00">
                <a:solidFill>
                  <a:srgbClr val="0033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const</a:t>
            </a:r>
            <a:r>
              <a:rPr lang="en-US" sz="1000">
                <a:solidFill>
                  <a:srgbClr val="08080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100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000">
                <a:solidFill>
                  <a:srgbClr val="08080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[]) {</a:t>
            </a:r>
            <a:br>
              <a:rPr lang="en-US" sz="1000">
                <a:solidFill>
                  <a:srgbClr val="08080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>
                <a:solidFill>
                  <a:srgbClr val="08080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>
                <a:solidFill>
                  <a:srgbClr val="0033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00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1000">
                <a:solidFill>
                  <a:srgbClr val="08080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000">
                <a:solidFill>
                  <a:srgbClr val="1750E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000">
                <a:solidFill>
                  <a:srgbClr val="08080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= {</a:t>
            </a:r>
            <a:r>
              <a:rPr lang="en-US" sz="1000">
                <a:solidFill>
                  <a:srgbClr val="1750E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0x12BFDA09</a:t>
            </a:r>
            <a:r>
              <a:rPr lang="en-US" sz="1000">
                <a:solidFill>
                  <a:srgbClr val="08080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00">
                <a:solidFill>
                  <a:srgbClr val="1750E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0x9089CDBA</a:t>
            </a:r>
            <a:r>
              <a:rPr lang="en-US" sz="1000">
                <a:solidFill>
                  <a:srgbClr val="08080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00">
                <a:solidFill>
                  <a:srgbClr val="1750E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0x56788910</a:t>
            </a:r>
            <a:r>
              <a:rPr lang="en-US" sz="1000">
                <a:solidFill>
                  <a:srgbClr val="08080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br>
              <a:rPr lang="en-US" sz="1000">
                <a:solidFill>
                  <a:srgbClr val="08080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>
                <a:solidFill>
                  <a:srgbClr val="08080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br>
              <a:rPr lang="en-US" sz="1000">
                <a:solidFill>
                  <a:srgbClr val="08080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>
                <a:solidFill>
                  <a:srgbClr val="08080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i="1">
                <a:solidFill>
                  <a:srgbClr val="8C8C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Initialize all elements to 0;</a:t>
            </a:r>
            <a:br>
              <a:rPr lang="en-US" sz="1000" i="1">
                <a:solidFill>
                  <a:srgbClr val="8C8C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i="1">
                <a:solidFill>
                  <a:srgbClr val="8C8C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>
                <a:solidFill>
                  <a:srgbClr val="0033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unsigned char </a:t>
            </a:r>
            <a:r>
              <a:rPr lang="en-US" sz="100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nibs</a:t>
            </a:r>
            <a:r>
              <a:rPr lang="en-US" sz="1000">
                <a:solidFill>
                  <a:srgbClr val="08080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000">
                <a:solidFill>
                  <a:srgbClr val="1750E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24</a:t>
            </a:r>
            <a:r>
              <a:rPr lang="en-US" sz="1000">
                <a:solidFill>
                  <a:srgbClr val="08080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= {</a:t>
            </a:r>
            <a:r>
              <a:rPr lang="en-US" sz="1000">
                <a:solidFill>
                  <a:srgbClr val="1750E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000">
                <a:solidFill>
                  <a:srgbClr val="08080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  <a:br>
              <a:rPr lang="en-US" sz="1000">
                <a:solidFill>
                  <a:srgbClr val="08080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>
                <a:solidFill>
                  <a:srgbClr val="08080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br>
              <a:rPr lang="en-US" sz="1000">
                <a:solidFill>
                  <a:srgbClr val="08080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>
                <a:solidFill>
                  <a:srgbClr val="08080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err="1">
                <a:solidFill>
                  <a:srgbClr val="08080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int_to_nibble</a:t>
            </a:r>
            <a:r>
              <a:rPr lang="en-US" sz="1000">
                <a:solidFill>
                  <a:srgbClr val="08080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0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1000">
                <a:solidFill>
                  <a:srgbClr val="08080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00">
                <a:solidFill>
                  <a:srgbClr val="1750E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000">
                <a:solidFill>
                  <a:srgbClr val="08080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0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nibs</a:t>
            </a:r>
            <a:r>
              <a:rPr lang="en-US" sz="1000">
                <a:solidFill>
                  <a:srgbClr val="08080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00">
                <a:solidFill>
                  <a:srgbClr val="1750E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24</a:t>
            </a:r>
            <a:r>
              <a:rPr lang="en-US" sz="1000">
                <a:solidFill>
                  <a:srgbClr val="08080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sz="1000">
                <a:solidFill>
                  <a:srgbClr val="08080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>
                <a:solidFill>
                  <a:srgbClr val="08080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br>
              <a:rPr lang="en-US" sz="1000">
                <a:solidFill>
                  <a:srgbClr val="08080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>
                <a:solidFill>
                  <a:srgbClr val="08080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i="1">
                <a:solidFill>
                  <a:srgbClr val="8C8C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Print each nibble in hex</a:t>
            </a:r>
            <a:br>
              <a:rPr lang="en-US" sz="1000" i="1">
                <a:solidFill>
                  <a:srgbClr val="8C8C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i="1">
                <a:solidFill>
                  <a:srgbClr val="8C8C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>
                <a:solidFill>
                  <a:srgbClr val="0033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1000">
                <a:solidFill>
                  <a:srgbClr val="08080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00">
                <a:solidFill>
                  <a:srgbClr val="0033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00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00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>
                <a:solidFill>
                  <a:srgbClr val="08080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000">
                <a:solidFill>
                  <a:srgbClr val="1750E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000">
                <a:solidFill>
                  <a:srgbClr val="08080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00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00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>
                <a:solidFill>
                  <a:srgbClr val="08080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en-US" sz="1000">
                <a:solidFill>
                  <a:srgbClr val="1750E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24</a:t>
            </a:r>
            <a:r>
              <a:rPr lang="en-US" sz="1000">
                <a:solidFill>
                  <a:srgbClr val="08080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00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000">
                <a:solidFill>
                  <a:srgbClr val="08080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++) </a:t>
            </a:r>
            <a:r>
              <a:rPr lang="en-US" sz="1000" err="1">
                <a:solidFill>
                  <a:srgbClr val="08080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000">
                <a:solidFill>
                  <a:srgbClr val="08080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00">
                <a:solidFill>
                  <a:srgbClr val="067D1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"%1hhX "</a:t>
            </a:r>
            <a:r>
              <a:rPr lang="en-US" sz="1000">
                <a:solidFill>
                  <a:srgbClr val="08080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0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nibs</a:t>
            </a:r>
            <a:r>
              <a:rPr lang="en-US" sz="1000">
                <a:solidFill>
                  <a:srgbClr val="08080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00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000">
                <a:solidFill>
                  <a:srgbClr val="08080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]); </a:t>
            </a:r>
            <a:br>
              <a:rPr lang="en-US" sz="1000">
                <a:solidFill>
                  <a:srgbClr val="08080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>
                <a:solidFill>
                  <a:srgbClr val="08080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br>
              <a:rPr lang="en-US" sz="1000">
                <a:solidFill>
                  <a:srgbClr val="08080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>
                <a:solidFill>
                  <a:srgbClr val="08080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>
                <a:solidFill>
                  <a:srgbClr val="0033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000">
                <a:solidFill>
                  <a:srgbClr val="1750E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000">
                <a:solidFill>
                  <a:srgbClr val="08080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000">
                <a:solidFill>
                  <a:srgbClr val="08080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>
                <a:solidFill>
                  <a:srgbClr val="08080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8457781"/>
      </p:ext>
    </p:extLst>
  </p:cSld>
  <p:clrMapOvr>
    <a:masterClrMapping/>
  </p:clrMapOvr>
</p:sld>
</file>

<file path=ppt/theme/theme1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11</Slides>
  <Notes>10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Modern Writer</vt:lpstr>
      <vt:lpstr>Lab 2 : Nibbles</vt:lpstr>
      <vt:lpstr>Endianness &amp; Pointers  Recap</vt:lpstr>
      <vt:lpstr>Endianness</vt:lpstr>
      <vt:lpstr>Endianness Example</vt:lpstr>
      <vt:lpstr>Pointers</vt:lpstr>
      <vt:lpstr>Pointer Casting</vt:lpstr>
      <vt:lpstr>Example</vt:lpstr>
      <vt:lpstr>Lab 2 Assignment</vt:lpstr>
      <vt:lpstr>Peek at the Starter Code</vt:lpstr>
      <vt:lpstr>Hints, Restrictions, Requirements</vt:lpstr>
      <vt:lpstr>How to Compile &amp; Run your lab2.c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2: More Binary &amp; C!</dc:title>
  <cp:revision>3</cp:revision>
  <dcterms:modified xsi:type="dcterms:W3CDTF">2024-09-17T12:06:43Z</dcterms:modified>
</cp:coreProperties>
</file>