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61" r:id="rId2"/>
    <p:sldId id="265" r:id="rId3"/>
    <p:sldId id="262" r:id="rId4"/>
    <p:sldId id="267" r:id="rId5"/>
    <p:sldId id="268" r:id="rId6"/>
    <p:sldId id="266" r:id="rId7"/>
    <p:sldId id="270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2420-B093-44BE-896D-615569AF9EB2}" type="datetimeFigureOut"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EB20-34C6-4646-8E67-9AA3125FF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492a5a2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492a5a2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7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492a5a2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492a5a2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5634800" y="3911400"/>
            <a:ext cx="922400" cy="518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" name="Google Shape;11;p2"/>
          <p:cNvSpPr/>
          <p:nvPr/>
        </p:nvSpPr>
        <p:spPr>
          <a:xfrm>
            <a:off x="-33" y="0"/>
            <a:ext cx="12192000" cy="4165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200" cy="2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200" cy="16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551033" y="3984367"/>
            <a:ext cx="121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" dirty="0"/>
              <a:t>Lab 3: ARM</a:t>
            </a:r>
            <a:endParaRPr lang="en" sz="9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/>
              <a:t>By: CS 382 CAs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CC68-544F-F8EE-B513-D8323432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5EAD-F9A6-58FA-B28B-9F301551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</p:spPr>
        <p:txBody>
          <a:bodyPr>
            <a:normAutofit/>
          </a:bodyPr>
          <a:lstStyle/>
          <a:p>
            <a:pPr marL="152400" indent="0">
              <a:lnSpc>
                <a:spcPct val="114999"/>
              </a:lnSpc>
              <a:buNone/>
            </a:pPr>
            <a:r>
              <a:rPr lang="en-US" sz="2400" b="1" dirty="0"/>
              <a:t>Reminder: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Homework 1 is due Thursday, Sept 26</a:t>
            </a:r>
          </a:p>
          <a:p>
            <a:pPr marL="438150" indent="-285750">
              <a:lnSpc>
                <a:spcPct val="114999"/>
              </a:lnSpc>
            </a:pPr>
            <a:endParaRPr lang="en-US" sz="2400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sz="2400" b="1" dirty="0"/>
              <a:t>Attendance for this lab: </a:t>
            </a:r>
            <a:br>
              <a:rPr lang="en-US" sz="2400" dirty="0"/>
            </a:br>
            <a:r>
              <a:rPr lang="en-US" sz="2400" dirty="0"/>
              <a:t>Show your CA that you completed Task 1</a:t>
            </a:r>
          </a:p>
        </p:txBody>
      </p:sp>
    </p:spTree>
    <p:extLst>
      <p:ext uri="{BB962C8B-B14F-4D97-AF65-F5344CB8AC3E}">
        <p14:creationId xmlns:p14="http://schemas.microsoft.com/office/powerpoint/2010/main" val="21150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/>
              <a:t>ARM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491A-1616-2464-9C59-93507C15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ARM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F400-D05F-8F79-54CB-D2071442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46" y="4418759"/>
            <a:ext cx="6284507" cy="173126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ACE5E-2A6B-F668-9B2E-D8250C271A1D}"/>
              </a:ext>
            </a:extLst>
          </p:cNvPr>
          <p:cNvSpPr txBox="1">
            <a:spLocks/>
          </p:cNvSpPr>
          <p:nvPr/>
        </p:nvSpPr>
        <p:spPr>
          <a:xfrm>
            <a:off x="415600" y="1915066"/>
            <a:ext cx="11360800" cy="271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867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608965" indent="-456565"/>
            <a:r>
              <a:rPr lang="en-US" sz="1700" dirty="0">
                <a:latin typeface="Consolas"/>
                <a:cs typeface="Consolas" panose="020B0609020204030204" pitchFamily="49" charset="0"/>
              </a:rPr>
              <a:t>MOV &lt;destination&gt;, &lt;immediate/register&gt;</a:t>
            </a:r>
            <a:endParaRPr lang="en-US" dirty="0">
              <a:latin typeface="Consolas"/>
            </a:endParaRPr>
          </a:p>
          <a:p>
            <a:pPr marL="1218565" lvl="1" indent="-422910">
              <a:spcAft>
                <a:spcPts val="1200"/>
              </a:spcAft>
            </a:pPr>
            <a:r>
              <a:rPr lang="en-US" sz="1700" dirty="0"/>
              <a:t>Copies the value into the destination register</a:t>
            </a:r>
          </a:p>
          <a:p>
            <a:pPr marL="608965" indent="-456565"/>
            <a:r>
              <a:rPr lang="en-US" sz="1700" dirty="0">
                <a:latin typeface="Consolas"/>
              </a:rPr>
              <a:t>LDR &lt;destination&gt;, </a:t>
            </a:r>
            <a:r>
              <a:rPr lang="en-US" sz="1700" b="1" dirty="0">
                <a:solidFill>
                  <a:srgbClr val="FF0000"/>
                </a:solidFill>
                <a:latin typeface="Consolas"/>
              </a:rPr>
              <a:t>[</a:t>
            </a:r>
            <a:r>
              <a:rPr lang="en-US" sz="1700" dirty="0">
                <a:latin typeface="Consolas"/>
              </a:rPr>
              <a:t>&lt;source address&gt;, &lt;immediate&gt;</a:t>
            </a:r>
            <a:r>
              <a:rPr lang="en-US" sz="1700" b="1" dirty="0">
                <a:solidFill>
                  <a:srgbClr val="FF0000"/>
                </a:solidFill>
                <a:latin typeface="Consolas"/>
              </a:rPr>
              <a:t>]</a:t>
            </a:r>
          </a:p>
          <a:p>
            <a:pPr marL="608965" indent="-456565"/>
            <a:r>
              <a:rPr lang="en-US" sz="1700" dirty="0">
                <a:latin typeface="Consolas"/>
                <a:cs typeface="Consolas" panose="020B0609020204030204" pitchFamily="49" charset="0"/>
              </a:rPr>
              <a:t>SVC 0</a:t>
            </a:r>
          </a:p>
          <a:p>
            <a:pPr marL="1218565" lvl="1" indent="-422910"/>
            <a:r>
              <a:rPr lang="en-US" sz="1700" dirty="0"/>
              <a:t>Supervisor call (</a:t>
            </a:r>
            <a:r>
              <a:rPr lang="en-US" sz="1700" dirty="0" err="1"/>
              <a:t>syscall</a:t>
            </a:r>
            <a:r>
              <a:rPr lang="en-US" sz="1700" dirty="0"/>
              <a:t>), don't forget to load your arguments first!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C30DA-9A80-57D8-CBDC-99EB0A762FB8}"/>
              </a:ext>
            </a:extLst>
          </p:cNvPr>
          <p:cNvSpPr txBox="1"/>
          <p:nvPr/>
        </p:nvSpPr>
        <p:spPr>
          <a:xfrm>
            <a:off x="0" y="6596390"/>
            <a:ext cx="5050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Source Code Pro" panose="020B0509030403020204" pitchFamily="49" charset="0"/>
                <a:ea typeface="Source Code Pro" panose="020B0509030403020204" pitchFamily="49" charset="0"/>
              </a:rPr>
              <a:t>Note: the ”[]” in the LDR are part of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283548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995E-0EBA-5928-7D23-52EA563B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Segments!!!!!!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672C-B926-6D78-8C49-D9C8E9F7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dirty="0"/>
              <a:t>Segments are used to contain specific kinds of data for your assembly program. These segments live in memory.</a:t>
            </a:r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Some basic segments you will need to complete this lab:</a:t>
            </a:r>
          </a:p>
          <a:p>
            <a:pPr marL="438150" indent="-285750">
              <a:lnSpc>
                <a:spcPct val="114999"/>
              </a:lnSpc>
            </a:pPr>
            <a:r>
              <a:rPr lang="en-US" sz="1600" b="1" dirty="0">
                <a:latin typeface="Consolas"/>
                <a:cs typeface="Consolas" panose="020B0609020204030204" pitchFamily="49" charset="0"/>
              </a:rPr>
              <a:t>.text</a:t>
            </a:r>
            <a:r>
              <a:rPr lang="en-US" sz="1600" dirty="0"/>
              <a:t> -&gt; this is where your program lives (read only!)</a:t>
            </a:r>
          </a:p>
          <a:p>
            <a:pPr marL="438150" indent="-285750">
              <a:lnSpc>
                <a:spcPct val="114999"/>
              </a:lnSpc>
            </a:pPr>
            <a:r>
              <a:rPr lang="en-US" sz="1600" b="1" dirty="0">
                <a:latin typeface="Consolas"/>
                <a:cs typeface="Consolas" panose="020B0609020204030204" pitchFamily="49" charset="0"/>
              </a:rPr>
              <a:t>.data</a:t>
            </a:r>
            <a:r>
              <a:rPr lang="en-US" sz="1600" dirty="0"/>
              <a:t> -&gt; this is where your variables live (you can read/write from this segment)</a:t>
            </a:r>
          </a:p>
          <a:p>
            <a:pPr marL="1218565" lvl="1" indent="-422910">
              <a:lnSpc>
                <a:spcPct val="114999"/>
              </a:lnSpc>
            </a:pPr>
            <a:r>
              <a:rPr lang="en-US" sz="1600" dirty="0"/>
              <a:t>label: .directive data</a:t>
            </a:r>
          </a:p>
          <a:p>
            <a:pPr marL="1218565" lvl="1" indent="-422910">
              <a:lnSpc>
                <a:spcPct val="114999"/>
              </a:lnSpc>
            </a:pPr>
            <a:r>
              <a:rPr lang="en-US" sz="1600" dirty="0"/>
              <a:t>message: .string      "Hello, world!\n”</a:t>
            </a:r>
            <a:br>
              <a:rPr lang="en-US" sz="1600" dirty="0"/>
            </a:br>
            <a:endParaRPr lang="en-US" sz="1600" dirty="0"/>
          </a:p>
          <a:p>
            <a:pPr marL="152400" indent="0">
              <a:lnSpc>
                <a:spcPct val="114999"/>
              </a:lnSpc>
              <a:buNone/>
            </a:pPr>
            <a:r>
              <a:rPr lang="en-US" dirty="0"/>
              <a:t>Other semantic things:</a:t>
            </a:r>
          </a:p>
          <a:p>
            <a:pPr marL="438150" indent="-285750">
              <a:lnSpc>
                <a:spcPct val="114999"/>
              </a:lnSpc>
            </a:pPr>
            <a:r>
              <a:rPr lang="en-US" sz="1600" b="1" dirty="0"/>
              <a:t>Use ".global _start" to declare the entry point for your program.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".global" specifies that the symbol _start is exposed to the linker as the entry point, so </a:t>
            </a:r>
            <a:r>
              <a:rPr lang="en-US" sz="1600" b="1" dirty="0"/>
              <a:t>make sure you don't leave this out!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1F32-DF78-146B-4990-DDC73914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88" y="123170"/>
            <a:ext cx="2669849" cy="19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C40E-5171-833B-3A7C-1C087C0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ADR: Getting Memory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0184-5367-F735-05FB-A012DA152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/>
              <a:t>With the </a:t>
            </a:r>
            <a:r>
              <a:rPr lang="en-US" b="1">
                <a:latin typeface="Consolas"/>
                <a:cs typeface="Consolas" panose="020B0609020204030204" pitchFamily="49" charset="0"/>
              </a:rPr>
              <a:t>.data</a:t>
            </a:r>
            <a:r>
              <a:rPr lang="en-US"/>
              <a:t> segment, you can store variables in memory</a:t>
            </a:r>
          </a:p>
          <a:p>
            <a:pPr marL="608965" indent="-456565">
              <a:lnSpc>
                <a:spcPct val="114999"/>
              </a:lnSpc>
            </a:pPr>
            <a:r>
              <a:rPr lang="en-US"/>
              <a:t>However, to use these variables in your assembly code, you need the address</a:t>
            </a:r>
          </a:p>
          <a:p>
            <a:pPr marL="608965" indent="-456565">
              <a:lnSpc>
                <a:spcPct val="114999"/>
              </a:lnSpc>
            </a:pPr>
            <a:r>
              <a:rPr lang="en-US"/>
              <a:t>You use </a:t>
            </a:r>
            <a:r>
              <a:rPr lang="en-US" b="1">
                <a:latin typeface="Consolas"/>
                <a:cs typeface="Consolas" panose="020B0609020204030204" pitchFamily="49" charset="0"/>
              </a:rPr>
              <a:t>ADR &lt;register&gt;, &lt;name of label&gt;</a:t>
            </a:r>
            <a:r>
              <a:rPr lang="en-US"/>
              <a:t> to store the address of a variable in a register</a:t>
            </a:r>
          </a:p>
          <a:p>
            <a:pPr marL="608965" indent="-456565">
              <a:lnSpc>
                <a:spcPct val="114999"/>
              </a:lnSpc>
            </a:pPr>
            <a:r>
              <a:rPr lang="en-US"/>
              <a:t>Once you load the address into a register, you use the </a:t>
            </a:r>
            <a:r>
              <a:rPr lang="en-US" b="1">
                <a:latin typeface="Consolas"/>
                <a:cs typeface="Consolas" panose="020B0609020204030204" pitchFamily="49" charset="0"/>
              </a:rPr>
              <a:t>LDR</a:t>
            </a:r>
            <a:r>
              <a:rPr lang="en-US">
                <a:latin typeface="Courier New"/>
              </a:rPr>
              <a:t> </a:t>
            </a:r>
            <a:r>
              <a:rPr lang="en-US"/>
              <a:t>instruction to get the actual value at that address</a:t>
            </a:r>
          </a:p>
          <a:p>
            <a:pPr marL="152400" indent="0">
              <a:lnSpc>
                <a:spcPct val="114999"/>
              </a:lnSpc>
              <a:buNone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9D9E7-68F7-55BB-2B56-DC0EA8B78C00}"/>
              </a:ext>
            </a:extLst>
          </p:cNvPr>
          <p:cNvSpPr txBox="1"/>
          <p:nvPr/>
        </p:nvSpPr>
        <p:spPr>
          <a:xfrm>
            <a:off x="1601090" y="4025033"/>
            <a:ext cx="8989820" cy="2703552"/>
          </a:xfrm>
          <a:prstGeom prst="roundRect">
            <a:avLst>
              <a:gd name="adj" fmla="val 2846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.text</a:t>
            </a:r>
            <a:br>
              <a:rPr lang="en-US" sz="1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.global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_start</a:t>
            </a:r>
            <a:br>
              <a:rPr lang="en-US" sz="1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_start:</a:t>
            </a:r>
            <a:br>
              <a:rPr lang="en-US" sz="1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00627A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ADR X0, </a:t>
            </a:r>
            <a:r>
              <a:rPr lang="en-US" sz="1400">
                <a:solidFill>
                  <a:srgbClr val="080808"/>
                </a:solidFill>
                <a:latin typeface="Consolas"/>
                <a:cs typeface="Consolas" panose="020B0609020204030204" pitchFamily="49" charset="0"/>
              </a:rPr>
              <a:t>number    </a:t>
            </a: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//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Moves the address of number into X0</a:t>
            </a: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LDR X1, </a:t>
            </a:r>
            <a:r>
              <a:rPr lang="en-US" sz="1400">
                <a:solidFill>
                  <a:srgbClr val="080808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X0</a:t>
            </a:r>
            <a:r>
              <a:rPr lang="en-US" sz="1400">
                <a:solidFill>
                  <a:srgbClr val="080808"/>
                </a:solidFill>
                <a:latin typeface="Consolas"/>
                <a:cs typeface="Consolas" panose="020B0609020204030204" pitchFamily="49" charset="0"/>
              </a:rPr>
              <a:t>]     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//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Loads the values at the address of number (28) into register X1</a:t>
            </a: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MOV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X0, 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0</a:t>
            </a:r>
            <a:r>
              <a:rPr lang="en-US" sz="1400">
                <a:solidFill>
                  <a:srgbClr val="1750EB"/>
                </a:solidFill>
                <a:latin typeface="Consolas"/>
                <a:cs typeface="Consolas" panose="020B0609020204030204" pitchFamily="49" charset="0"/>
              </a:rPr>
              <a:t>      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//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Set register X0 to 0 (return code)</a:t>
            </a: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MOV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X8, 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93</a:t>
            </a:r>
            <a:r>
              <a:rPr lang="en-US" sz="1400">
                <a:solidFill>
                  <a:srgbClr val="1750EB"/>
                </a:solidFill>
                <a:latin typeface="Consolas"/>
                <a:cs typeface="Consolas" panose="020B0609020204030204" pitchFamily="49" charset="0"/>
              </a:rPr>
              <a:t>     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//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Set register X8 to 93 (</a:t>
            </a:r>
            <a:r>
              <a:rPr lang="en-US" sz="1400" i="1" err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syscall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number for exit)</a:t>
            </a: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80808"/>
                </a:solidFill>
                <a:effectLst/>
                <a:latin typeface="Consolas"/>
                <a:cs typeface="Consolas" panose="020B0609020204030204" pitchFamily="49" charset="0"/>
              </a:rPr>
              <a:t>SVC 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0</a:t>
            </a:r>
            <a:r>
              <a:rPr lang="en-US" sz="1400">
                <a:solidFill>
                  <a:srgbClr val="1750EB"/>
                </a:solidFill>
                <a:latin typeface="Consolas"/>
                <a:cs typeface="Consolas" panose="020B0609020204030204" pitchFamily="49" charset="0"/>
              </a:rPr>
              <a:t>          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US" sz="1400" i="1">
                <a:solidFill>
                  <a:srgbClr val="8C8C8C"/>
                </a:solidFill>
                <a:latin typeface="Consolas"/>
                <a:cs typeface="Consolas" panose="020B0609020204030204" pitchFamily="49" charset="0"/>
              </a:rPr>
              <a:t>//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Invoke </a:t>
            </a:r>
            <a:r>
              <a:rPr lang="en-US" sz="1400" i="1" err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syscall</a:t>
            </a:r>
            <a:r>
              <a:rPr lang="en-US" sz="1400" i="1">
                <a:solidFill>
                  <a:srgbClr val="8C8C8C"/>
                </a:solidFill>
                <a:effectLst/>
                <a:latin typeface="Consolas"/>
                <a:cs typeface="Consolas" panose="020B0609020204030204" pitchFamily="49" charset="0"/>
              </a:rPr>
              <a:t> to exit</a:t>
            </a:r>
            <a:br>
              <a:rPr lang="en-US" sz="1400" i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.data</a:t>
            </a:r>
            <a:br>
              <a:rPr lang="en-US" sz="140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number: .quad </a:t>
            </a:r>
            <a:r>
              <a:rPr lang="en-US" sz="140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28</a:t>
            </a:r>
            <a:endParaRPr lang="en-US" sz="1400">
              <a:solidFill>
                <a:srgbClr val="080808"/>
              </a:solidFill>
              <a:effectLst/>
              <a:latin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3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C4A9-A128-FBB5-8FFD-5998EF4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Assembling, Linking, and Executing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12A1-AE08-CEC0-9BC4-2F7EE3794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52396" indent="0">
              <a:buNone/>
            </a:pPr>
            <a:r>
              <a:rPr lang="en-US" dirty="0"/>
              <a:t>See B.2 in the textbook for detailed instructions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Assemble:</a:t>
            </a:r>
          </a:p>
          <a:p>
            <a:r>
              <a:rPr lang="en-US" dirty="0"/>
              <a:t>Generate an object file with the aarch64 assembler: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solidFill>
                  <a:srgbClr val="0073BF"/>
                </a:solidFill>
                <a:effectLst/>
              </a:rPr>
              <a:t>aarch64-linux-gnu-as 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demo.s</a:t>
            </a:r>
            <a:r>
              <a:rPr lang="en-US" sz="1800" dirty="0">
                <a:solidFill>
                  <a:srgbClr val="080808"/>
                </a:solidFill>
                <a:effectLst/>
              </a:rPr>
              <a:t> -o 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demo.o</a:t>
            </a:r>
            <a:endParaRPr lang="en-US" sz="1800" dirty="0"/>
          </a:p>
          <a:p>
            <a:pPr marL="152396" indent="0">
              <a:buNone/>
            </a:pPr>
            <a:r>
              <a:rPr lang="en-US" dirty="0"/>
              <a:t>Link: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Link object files to generate an executable using the linker: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solidFill>
                  <a:srgbClr val="0073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aarch64-linux-gnu-ld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demo.o</a:t>
            </a:r>
            <a:endParaRPr lang="en-US" sz="1800" dirty="0">
              <a:latin typeface="Consolas" panose="020B0609020204030204" pitchFamily="49" charset="0"/>
              <a:ea typeface="Source Code Pro" panose="020B0509030403020204" pitchFamily="49" charset="0"/>
              <a:cs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dirty="0"/>
              <a:t>Execute:</a:t>
            </a:r>
          </a:p>
          <a:p>
            <a:r>
              <a:rPr lang="en-US" dirty="0"/>
              <a:t>Run the executable with the QEMU emulator</a:t>
            </a:r>
          </a:p>
          <a:p>
            <a:pPr lvl="1"/>
            <a:r>
              <a:rPr lang="en-US" sz="1800" dirty="0">
                <a:solidFill>
                  <a:srgbClr val="0073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qemu-aarch64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dirty="0">
              <a:solidFill>
                <a:srgbClr val="08080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Lab 3 Assignment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2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0CBA-4DFD-3CD0-8994-9551F71E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04033-8373-11A9-C7FA-0E200410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58432"/>
            <a:ext cx="7823615" cy="4484897"/>
          </a:xfrm>
        </p:spPr>
        <p:txBody>
          <a:bodyPr/>
          <a:lstStyle/>
          <a:p>
            <a:pPr marL="608965" indent="-456565"/>
            <a:r>
              <a:rPr lang="fr-CA" sz="1800" b="0" i="0" u="none" strike="noStrike" dirty="0">
                <a:solidFill>
                  <a:srgbClr val="424242"/>
                </a:solidFill>
                <a:effectLst/>
              </a:rPr>
              <a:t>Complete </a:t>
            </a:r>
            <a:r>
              <a:rPr lang="fr-CA" sz="1800" b="0" i="0" u="none" strike="noStrike" dirty="0" err="1">
                <a:solidFill>
                  <a:srgbClr val="424242"/>
                </a:solidFill>
                <a:effectLst/>
              </a:rPr>
              <a:t>Task</a:t>
            </a:r>
            <a:r>
              <a:rPr lang="fr-CA" sz="1800" b="0" i="0" u="none" strike="noStrike" dirty="0">
                <a:solidFill>
                  <a:srgbClr val="424242"/>
                </a:solidFill>
                <a:effectLst/>
              </a:rPr>
              <a:t> 1 in the </a:t>
            </a:r>
            <a:r>
              <a:rPr lang="fr-CA" sz="1800" b="0" i="0" u="none" strike="noStrike" dirty="0" err="1">
                <a:solidFill>
                  <a:srgbClr val="424242"/>
                </a:solidFill>
                <a:effectLst/>
              </a:rPr>
              <a:t>Lab</a:t>
            </a:r>
            <a:r>
              <a:rPr lang="fr-CA" sz="1800" b="0" i="0" u="none" strike="noStrike" dirty="0">
                <a:solidFill>
                  <a:srgbClr val="424242"/>
                </a:solidFill>
                <a:effectLst/>
              </a:rPr>
              <a:t> PDF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​</a:t>
            </a:r>
            <a:endParaRPr lang="en-US" b="0" i="0" dirty="0">
              <a:effectLst/>
            </a:endParaRPr>
          </a:p>
          <a:p>
            <a:pPr marL="1217930" lvl="1" indent="-456565">
              <a:spcAft>
                <a:spcPts val="900"/>
              </a:spcAft>
            </a:pPr>
            <a:r>
              <a:rPr lang="en-US" sz="1850" dirty="0"/>
              <a:t>Install </a:t>
            </a:r>
            <a:r>
              <a:rPr lang="en-US" sz="1850" dirty="0" err="1"/>
              <a:t>qemu</a:t>
            </a:r>
            <a:r>
              <a:rPr lang="en-US" sz="1850" dirty="0"/>
              <a:t>: </a:t>
            </a:r>
            <a:r>
              <a:rPr lang="en-US" sz="1850" b="1" dirty="0">
                <a:latin typeface="Consolas" panose="020B0609020204030204" pitchFamily="49" charset="0"/>
                <a:cs typeface="Consolas" panose="020B0609020204030204" pitchFamily="49" charset="0"/>
              </a:rPr>
              <a:t>sudo apt-get install </a:t>
            </a:r>
            <a:r>
              <a:rPr lang="en-US" sz="18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qemu</a:t>
            </a:r>
            <a:r>
              <a:rPr lang="en-US" sz="1850" b="1" dirty="0">
                <a:latin typeface="Consolas" panose="020B0609020204030204" pitchFamily="49" charset="0"/>
                <a:cs typeface="Consolas" panose="020B0609020204030204" pitchFamily="49" charset="0"/>
              </a:rPr>
              <a:t>-user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/>
              <a:t>Show us you installed QEMU and have assembled and linked the simplest ARM program.</a:t>
            </a:r>
          </a:p>
          <a:p>
            <a:pPr marL="152400" indent="0">
              <a:lnSpc>
                <a:spcPct val="114999"/>
              </a:lnSpc>
              <a:buNone/>
            </a:pPr>
            <a:br>
              <a:rPr lang="en-US" dirty="0"/>
            </a:br>
            <a:endParaRPr lang="en-US" dirty="0"/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/>
              <a:t>Things to keep in mind:</a:t>
            </a:r>
          </a:p>
          <a:p>
            <a:pPr marL="438150" indent="-285750">
              <a:lnSpc>
                <a:spcPct val="114999"/>
              </a:lnSpc>
              <a:spcAft>
                <a:spcPts val="900"/>
              </a:spcAft>
            </a:pPr>
            <a:r>
              <a:rPr lang="en-US" dirty="0"/>
              <a:t>Comment </a:t>
            </a:r>
            <a:r>
              <a:rPr lang="en-US" b="1" dirty="0"/>
              <a:t>every</a:t>
            </a:r>
            <a:r>
              <a:rPr lang="en-US" dirty="0"/>
              <a:t> line of your code explaining what it does. (Excluding labels or directives)</a:t>
            </a:r>
          </a:p>
          <a:p>
            <a:pPr marL="438150" indent="-285750">
              <a:lnSpc>
                <a:spcPct val="114999"/>
              </a:lnSpc>
              <a:spcAft>
                <a:spcPts val="900"/>
              </a:spcAft>
            </a:pPr>
            <a:r>
              <a:rPr lang="en-US" dirty="0"/>
              <a:t>Don't hard-code the length in your code! Make sure you declare it as a </a:t>
            </a:r>
            <a:r>
              <a:rPr lang="en-US" b="1" dirty="0"/>
              <a:t>.quad</a:t>
            </a:r>
            <a:r>
              <a:rPr lang="en-US" dirty="0"/>
              <a:t> in the data segment!</a:t>
            </a:r>
          </a:p>
          <a:p>
            <a:pPr marL="438150" indent="-285750">
              <a:lnSpc>
                <a:spcPct val="114999"/>
              </a:lnSpc>
            </a:pPr>
            <a:r>
              <a:rPr lang="en-US" dirty="0"/>
              <a:t>Please read the textbook</a:t>
            </a:r>
          </a:p>
          <a:p>
            <a:pPr marL="152400" indent="0">
              <a:lnSpc>
                <a:spcPct val="114999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7AF19-E4E6-07C8-2A35-FC4AC663A05C}"/>
              </a:ext>
            </a:extLst>
          </p:cNvPr>
          <p:cNvSpPr txBox="1"/>
          <p:nvPr/>
        </p:nvSpPr>
        <p:spPr>
          <a:xfrm>
            <a:off x="8240889" y="1928518"/>
            <a:ext cx="3535512" cy="2290227"/>
          </a:xfrm>
          <a:prstGeom prst="roundRect">
            <a:avLst>
              <a:gd name="adj" fmla="val 39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  <a:b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.global </a:t>
            </a:r>
            <a:r>
              <a:rPr lang="en-US" sz="2000" dirty="0">
                <a:solidFill>
                  <a:srgbClr val="08080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_start</a:t>
            </a:r>
            <a:endParaRPr lang="en-US" sz="2000" dirty="0">
              <a:solidFill>
                <a:srgbClr val="00627A"/>
              </a:solidFill>
              <a:effectLst/>
              <a:latin typeface="Consolas" panose="020B0609020204030204" pitchFamily="49" charset="0"/>
              <a:ea typeface="Source Code Pro" panose="020B050903040302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_start:</a:t>
            </a:r>
            <a:b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MOV </a:t>
            </a:r>
            <a:r>
              <a:rPr lang="en-US" sz="20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X0, </a:t>
            </a:r>
            <a: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0</a:t>
            </a:r>
            <a:b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MOV </a:t>
            </a:r>
            <a:r>
              <a:rPr lang="en-US" sz="20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X8, </a:t>
            </a:r>
            <a: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93</a:t>
            </a:r>
            <a:b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SVC</a:t>
            </a:r>
            <a:r>
              <a:rPr lang="en-US" sz="2000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0</a:t>
            </a:r>
            <a:br>
              <a:rPr lang="en-US" sz="2000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627A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  <a:cs typeface="Consolas" panose="020B0609020204030204" pitchFamily="49" charset="0"/>
              </a:rPr>
              <a:t>.data</a:t>
            </a:r>
            <a:endParaRPr lang="en-US" sz="2000" dirty="0">
              <a:solidFill>
                <a:srgbClr val="080808"/>
              </a:solidFill>
              <a:effectLst/>
              <a:latin typeface="Consolas" panose="020B0609020204030204" pitchFamily="49" charset="0"/>
              <a:ea typeface="Source Code Pro" panose="020B0509030403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6DD35-AFFF-BBB8-189D-C17283947BBD}"/>
              </a:ext>
            </a:extLst>
          </p:cNvPr>
          <p:cNvSpPr txBox="1"/>
          <p:nvPr/>
        </p:nvSpPr>
        <p:spPr>
          <a:xfrm>
            <a:off x="8164793" y="1301482"/>
            <a:ext cx="3687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Source Code Pro"/>
                <a:ea typeface="Source Code Pro"/>
              </a:rPr>
              <a:t>Starter Code (B.1.1)</a:t>
            </a:r>
            <a:endParaRPr lang="en-US" sz="2000" b="1"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26671814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587</Words>
  <Application>Microsoft Office PowerPoint</Application>
  <PresentationFormat>Widescreen</PresentationFormat>
  <Paragraphs>55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Modern Writer</vt:lpstr>
      <vt:lpstr>Lab 3: ARM</vt:lpstr>
      <vt:lpstr>Logistics</vt:lpstr>
      <vt:lpstr>ARM Review</vt:lpstr>
      <vt:lpstr>Basic ARM Instructions</vt:lpstr>
      <vt:lpstr>Segments!!!!!!</vt:lpstr>
      <vt:lpstr>ADR: Getting Memory Addresses</vt:lpstr>
      <vt:lpstr>Assembling, Linking, and Executing</vt:lpstr>
      <vt:lpstr>Lab 3 Assignment</vt:lpstr>
      <vt:lpstr>Task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Marcos Traverso</cp:lastModifiedBy>
  <cp:revision>5</cp:revision>
  <dcterms:created xsi:type="dcterms:W3CDTF">2023-09-18T20:34:57Z</dcterms:created>
  <dcterms:modified xsi:type="dcterms:W3CDTF">2024-09-24T12:00:28Z</dcterms:modified>
</cp:coreProperties>
</file>