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93" autoAdjust="0"/>
    <p:restoredTop sz="94660"/>
  </p:normalViewPr>
  <p:slideViewPr>
    <p:cSldViewPr snapToGrid="0">
      <p:cViewPr varScale="1">
        <p:scale>
          <a:sx n="27" d="100"/>
          <a:sy n="27" d="100"/>
        </p:scale>
        <p:origin x="18" y="18"/>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4/20/2017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Inventory Management System</a:t>
            </a:r>
          </a:p>
        </p:txBody>
      </p:sp>
      <p:sp>
        <p:nvSpPr>
          <p:cNvPr id="23" name="Text Placeholder 22"/>
          <p:cNvSpPr>
            <a:spLocks noGrp="1"/>
          </p:cNvSpPr>
          <p:nvPr>
            <p:ph type="body" sz="quarter" idx="36"/>
          </p:nvPr>
        </p:nvSpPr>
        <p:spPr/>
        <p:txBody>
          <a:bodyPr/>
          <a:lstStyle/>
          <a:p>
            <a:r>
              <a:rPr lang="en-US" dirty="0"/>
              <a:t>Bradley Griffee, Brian Sizemore, Mark Morrison</a:t>
            </a:r>
          </a:p>
          <a:p>
            <a:endParaRPr lang="en-US" dirty="0"/>
          </a:p>
        </p:txBody>
      </p:sp>
      <p:sp>
        <p:nvSpPr>
          <p:cNvPr id="5" name="Text Placeholder 4"/>
          <p:cNvSpPr>
            <a:spLocks noGrp="1"/>
          </p:cNvSpPr>
          <p:nvPr>
            <p:ph type="body" sz="quarter" idx="13"/>
          </p:nvPr>
        </p:nvSpPr>
        <p:spPr/>
        <p:txBody>
          <a:bodyPr/>
          <a:lstStyle/>
          <a:p>
            <a:r>
              <a:rPr lang="en-US" dirty="0"/>
              <a:t>Problem Statement</a:t>
            </a:r>
          </a:p>
        </p:txBody>
      </p:sp>
      <p:sp>
        <p:nvSpPr>
          <p:cNvPr id="11" name="Content Placeholder 10"/>
          <p:cNvSpPr>
            <a:spLocks noGrp="1"/>
          </p:cNvSpPr>
          <p:nvPr>
            <p:ph sz="quarter" idx="24"/>
          </p:nvPr>
        </p:nvSpPr>
        <p:spPr/>
        <p:txBody>
          <a:bodyPr>
            <a:noAutofit/>
          </a:bodyPr>
          <a:lstStyle/>
          <a:p>
            <a:pPr marL="0" indent="0">
              <a:buNone/>
            </a:pPr>
            <a:r>
              <a:rPr lang="en-US" sz="3600" dirty="0"/>
              <a:t>Develop an inventory management system for non-traditional inventories with three core development principles:</a:t>
            </a:r>
            <a:br>
              <a:rPr lang="en-US" sz="3600" dirty="0"/>
            </a:br>
            <a:endParaRPr lang="en-US" sz="3600" dirty="0"/>
          </a:p>
          <a:p>
            <a:pPr marL="514350" indent="-514350">
              <a:buFont typeface="+mj-lt"/>
              <a:buAutoNum type="arabicPeriod"/>
            </a:pPr>
            <a:r>
              <a:rPr lang="en-US" sz="3600" dirty="0"/>
              <a:t>User-Friendly</a:t>
            </a:r>
          </a:p>
          <a:p>
            <a:pPr marL="514350" indent="-514350">
              <a:buFont typeface="+mj-lt"/>
              <a:buAutoNum type="arabicPeriod"/>
            </a:pPr>
            <a:r>
              <a:rPr lang="en-US" sz="3600" dirty="0"/>
              <a:t>Use </a:t>
            </a:r>
            <a:r>
              <a:rPr lang="en-US" sz="3600" dirty="0" smtClean="0"/>
              <a:t>Modern Technologies</a:t>
            </a:r>
            <a:endParaRPr lang="en-US" sz="3600" dirty="0"/>
          </a:p>
          <a:p>
            <a:pPr marL="514350" indent="-514350">
              <a:buFont typeface="+mj-lt"/>
              <a:buAutoNum type="arabicPeriod"/>
            </a:pPr>
            <a:r>
              <a:rPr lang="en-US" sz="3600" dirty="0" smtClean="0"/>
              <a:t>Built to be Scalable</a:t>
            </a:r>
          </a:p>
          <a:p>
            <a:pPr marL="514350" indent="-514350">
              <a:buFont typeface="+mj-lt"/>
              <a:buAutoNum type="arabicPeriod"/>
            </a:pPr>
            <a:r>
              <a:rPr lang="en-US" sz="3600" dirty="0" smtClean="0"/>
              <a:t>Mobile and Desktop Application</a:t>
            </a:r>
          </a:p>
          <a:p>
            <a:pPr marL="0" indent="0">
              <a:buNone/>
            </a:pPr>
            <a:endParaRPr lang="en-US" sz="3600" dirty="0"/>
          </a:p>
          <a:p>
            <a:pPr marL="0" indent="0">
              <a:buNone/>
            </a:pPr>
            <a:r>
              <a:rPr lang="en-US" sz="3600" dirty="0" smtClean="0"/>
              <a:t>Our system is simple enough to avoid confusion and robust enough to provide all the features you need to </a:t>
            </a:r>
            <a:r>
              <a:rPr lang="en-US" sz="3600" dirty="0" smtClean="0"/>
              <a:t>manage your    </a:t>
            </a:r>
            <a:r>
              <a:rPr lang="en-US" sz="3600" dirty="0" smtClean="0"/>
              <a:t>non-traditional inventory. </a:t>
            </a:r>
            <a:endParaRPr lang="en-US" sz="3600" dirty="0"/>
          </a:p>
        </p:txBody>
      </p:sp>
      <p:sp>
        <p:nvSpPr>
          <p:cNvPr id="7" name="Text Placeholder 6"/>
          <p:cNvSpPr>
            <a:spLocks noGrp="1"/>
          </p:cNvSpPr>
          <p:nvPr>
            <p:ph type="body" sz="quarter" idx="17"/>
          </p:nvPr>
        </p:nvSpPr>
        <p:spPr/>
        <p:txBody>
          <a:bodyPr/>
          <a:lstStyle/>
          <a:p>
            <a:r>
              <a:rPr lang="en-US"/>
              <a:t>background</a:t>
            </a:r>
            <a:endParaRPr lang="en-US" dirty="0"/>
          </a:p>
        </p:txBody>
      </p:sp>
      <p:sp>
        <p:nvSpPr>
          <p:cNvPr id="12" name="Content Placeholder 11"/>
          <p:cNvSpPr>
            <a:spLocks noGrp="1"/>
          </p:cNvSpPr>
          <p:nvPr>
            <p:ph sz="quarter" idx="25"/>
          </p:nvPr>
        </p:nvSpPr>
        <p:spPr/>
        <p:txBody>
          <a:bodyPr/>
          <a:lstStyle/>
          <a:p>
            <a:pPr marL="0" indent="0">
              <a:buNone/>
            </a:pPr>
            <a:r>
              <a:rPr lang="en-US" sz="3600" b="1" dirty="0"/>
              <a:t>Current systems rely on UPC codes. </a:t>
            </a:r>
            <a:r>
              <a:rPr lang="en-US" sz="3600" dirty="0"/>
              <a:t>With all of modern systems using the existing barcode </a:t>
            </a:r>
            <a:r>
              <a:rPr lang="en-US" sz="3600" dirty="0" smtClean="0"/>
              <a:t>systems, </a:t>
            </a:r>
            <a:r>
              <a:rPr lang="en-US" sz="3600" dirty="0"/>
              <a:t>the market for a more generalized system is prime</a:t>
            </a:r>
            <a:r>
              <a:rPr lang="en-US" sz="3600" dirty="0" smtClean="0"/>
              <a:t>.</a:t>
            </a:r>
            <a:endParaRPr lang="en-US" sz="3600" dirty="0"/>
          </a:p>
          <a:p>
            <a:pPr marL="0" indent="0">
              <a:buNone/>
            </a:pPr>
            <a:endParaRPr lang="en-US" sz="3600" dirty="0"/>
          </a:p>
          <a:p>
            <a:pPr marL="0" indent="0">
              <a:buNone/>
            </a:pPr>
            <a:r>
              <a:rPr lang="en-US" sz="3600" b="1" dirty="0"/>
              <a:t>Current systems have too many unnecessary features. </a:t>
            </a:r>
            <a:r>
              <a:rPr lang="en-US" sz="3600" dirty="0"/>
              <a:t>By bombarding the end-user with confusing to use, ultimately fruitless features and tools the system becomes overly complicated and hard to manage</a:t>
            </a:r>
          </a:p>
          <a:p>
            <a:pPr marL="0" indent="0">
              <a:buNone/>
            </a:pPr>
            <a:endParaRPr lang="en-US" sz="3600" b="1" dirty="0"/>
          </a:p>
          <a:p>
            <a:pPr marL="0" indent="0">
              <a:buNone/>
            </a:pPr>
            <a:r>
              <a:rPr lang="en-US" sz="3600" b="1" dirty="0"/>
              <a:t>Current systems try to do it all.</a:t>
            </a:r>
            <a:r>
              <a:rPr lang="en-US" sz="3600" dirty="0"/>
              <a:t> Even the most basic systems out there are trying to</a:t>
            </a:r>
            <a:r>
              <a:rPr lang="en-US" sz="3600" b="1" dirty="0"/>
              <a:t> </a:t>
            </a:r>
            <a:r>
              <a:rPr lang="en-US" sz="3600" dirty="0"/>
              <a:t>do everything at once: manage inventory, generate statistics, </a:t>
            </a:r>
            <a:r>
              <a:rPr lang="en-US" sz="3600" dirty="0" smtClean="0"/>
              <a:t>act as a point </a:t>
            </a:r>
            <a:r>
              <a:rPr lang="en-US" sz="3600" dirty="0"/>
              <a:t>of sale </a:t>
            </a:r>
            <a:r>
              <a:rPr lang="en-US" sz="3600" dirty="0" smtClean="0"/>
              <a:t>ser</a:t>
            </a:r>
            <a:r>
              <a:rPr lang="en-US" sz="3600" dirty="0" smtClean="0"/>
              <a:t>vice</a:t>
            </a:r>
            <a:r>
              <a:rPr lang="en-US" sz="3600" dirty="0"/>
              <a:t>, and be the database.</a:t>
            </a:r>
            <a:endParaRPr lang="en-US" b="1" dirty="0"/>
          </a:p>
        </p:txBody>
      </p:sp>
      <p:sp>
        <p:nvSpPr>
          <p:cNvPr id="8" name="Text Placeholder 7"/>
          <p:cNvSpPr>
            <a:spLocks noGrp="1"/>
          </p:cNvSpPr>
          <p:nvPr>
            <p:ph type="body" sz="quarter" idx="19"/>
          </p:nvPr>
        </p:nvSpPr>
        <p:spPr>
          <a:xfrm>
            <a:off x="1143000" y="25831800"/>
            <a:ext cx="27203400" cy="1219200"/>
          </a:xfrm>
        </p:spPr>
        <p:txBody>
          <a:bodyPr/>
          <a:lstStyle/>
          <a:p>
            <a:r>
              <a:rPr lang="en-US" dirty="0" smtClean="0"/>
              <a:t>Achievements</a:t>
            </a:r>
            <a:endParaRPr lang="en-US" dirty="0"/>
          </a:p>
        </p:txBody>
      </p:sp>
      <p:sp>
        <p:nvSpPr>
          <p:cNvPr id="13" name="Content Placeholder 12"/>
          <p:cNvSpPr>
            <a:spLocks noGrp="1"/>
          </p:cNvSpPr>
          <p:nvPr>
            <p:ph sz="quarter" idx="26"/>
          </p:nvPr>
        </p:nvSpPr>
        <p:spPr/>
        <p:txBody>
          <a:bodyPr>
            <a:normAutofit/>
          </a:bodyPr>
          <a:lstStyle/>
          <a:p>
            <a:pPr marL="0" indent="0">
              <a:buNone/>
            </a:pPr>
            <a:r>
              <a:rPr lang="en-US" sz="3600" b="1" dirty="0"/>
              <a:t>Stop relying on old technology</a:t>
            </a:r>
            <a:r>
              <a:rPr lang="en-US" sz="3600" dirty="0"/>
              <a:t>. </a:t>
            </a:r>
            <a:r>
              <a:rPr lang="en-US" sz="3600" dirty="0" smtClean="0"/>
              <a:t>We built our system with modern technologies that allow us to provide a simple user interface with necessary features to easily manage inventory.</a:t>
            </a:r>
            <a:endParaRPr lang="en-US" sz="3600" dirty="0"/>
          </a:p>
          <a:p>
            <a:pPr marL="0" indent="0">
              <a:buNone/>
            </a:pPr>
            <a:endParaRPr lang="en-US" sz="3600" b="1" dirty="0"/>
          </a:p>
          <a:p>
            <a:pPr marL="0" indent="0">
              <a:buNone/>
            </a:pPr>
            <a:r>
              <a:rPr lang="en-US" sz="3600" b="1" dirty="0"/>
              <a:t>Simplify the process. </a:t>
            </a:r>
            <a:r>
              <a:rPr lang="en-US" sz="3600" dirty="0" smtClean="0"/>
              <a:t>Our mobile and desktop applications make it fast and simple to add new items and lookup existing items. </a:t>
            </a:r>
            <a:endParaRPr lang="en-US" sz="3600" b="1" dirty="0"/>
          </a:p>
        </p:txBody>
      </p:sp>
      <p:sp>
        <p:nvSpPr>
          <p:cNvPr id="9" name="Text Placeholder 8"/>
          <p:cNvSpPr>
            <a:spLocks noGrp="1"/>
          </p:cNvSpPr>
          <p:nvPr>
            <p:ph type="body" sz="quarter" idx="21"/>
          </p:nvPr>
        </p:nvSpPr>
        <p:spPr/>
        <p:txBody>
          <a:bodyPr/>
          <a:lstStyle/>
          <a:p>
            <a:r>
              <a:rPr lang="en-US" dirty="0"/>
              <a:t>Technologies	</a:t>
            </a:r>
          </a:p>
        </p:txBody>
      </p:sp>
      <p:sp>
        <p:nvSpPr>
          <p:cNvPr id="14" name="Content Placeholder 13"/>
          <p:cNvSpPr>
            <a:spLocks noGrp="1"/>
          </p:cNvSpPr>
          <p:nvPr>
            <p:ph sz="quarter" idx="27"/>
          </p:nvPr>
        </p:nvSpPr>
        <p:spPr>
          <a:xfrm>
            <a:off x="15544800" y="7071359"/>
            <a:ext cx="12801600" cy="17060849"/>
          </a:xfrm>
        </p:spPr>
        <p:txBody>
          <a:bodyPr>
            <a:normAutofit/>
          </a:bodyPr>
          <a:lstStyle/>
          <a:p>
            <a:pPr marL="0" indent="0">
              <a:buNone/>
            </a:pPr>
            <a:r>
              <a:rPr lang="en-US" sz="3600" dirty="0" smtClean="0"/>
              <a:t>We chose technologies that would allow our system to provide necessary tools and features for inventory management while simultaneously being robust and scalable.</a:t>
            </a:r>
            <a:r>
              <a:rPr lang="en-US" sz="3600" dirty="0"/>
              <a:t/>
            </a:r>
            <a:br>
              <a:rPr lang="en-US" sz="3600" dirty="0"/>
            </a:br>
            <a:endParaRPr lang="en-US" sz="3600" dirty="0"/>
          </a:p>
          <a:p>
            <a:r>
              <a:rPr lang="en-US" sz="3600" dirty="0" err="1" smtClean="0"/>
              <a:t>mongoDB</a:t>
            </a:r>
            <a:r>
              <a:rPr lang="en-US" sz="3600" dirty="0" smtClean="0"/>
              <a:t> – NoSQL </a:t>
            </a:r>
            <a:r>
              <a:rPr lang="en-US" sz="3200" dirty="0" smtClean="0"/>
              <a:t>Database</a:t>
            </a:r>
            <a:endParaRPr lang="en-US" sz="3200" dirty="0"/>
          </a:p>
          <a:p>
            <a:r>
              <a:rPr lang="en-US" sz="3600" dirty="0" err="1" smtClean="0"/>
              <a:t>Javascript</a:t>
            </a:r>
            <a:r>
              <a:rPr lang="en-US" sz="3600" dirty="0" smtClean="0"/>
              <a:t> - </a:t>
            </a:r>
            <a:r>
              <a:rPr lang="en-US" sz="3200" dirty="0"/>
              <a:t>API and Core</a:t>
            </a:r>
          </a:p>
          <a:p>
            <a:r>
              <a:rPr lang="en-US" sz="3600" dirty="0" err="1" smtClean="0"/>
              <a:t>MeteorJS</a:t>
            </a:r>
            <a:r>
              <a:rPr lang="en-US" sz="3600" dirty="0" smtClean="0"/>
              <a:t> </a:t>
            </a:r>
            <a:r>
              <a:rPr lang="en-US" sz="3600" dirty="0"/>
              <a:t>- M</a:t>
            </a:r>
            <a:r>
              <a:rPr lang="en-US" sz="3200" dirty="0"/>
              <a:t>obile </a:t>
            </a:r>
            <a:r>
              <a:rPr lang="en-US" sz="3200" dirty="0" smtClean="0"/>
              <a:t>and Desktop Application</a:t>
            </a:r>
            <a:endParaRPr lang="en-US" sz="3200" dirty="0"/>
          </a:p>
          <a:p>
            <a:r>
              <a:rPr lang="en-US" sz="3200" dirty="0" smtClean="0"/>
              <a:t>Meteor Kitchen – </a:t>
            </a:r>
            <a:r>
              <a:rPr lang="en-US" sz="3200" dirty="0" err="1" smtClean="0"/>
              <a:t>Templating</a:t>
            </a:r>
            <a:r>
              <a:rPr lang="en-US" sz="3200" dirty="0" smtClean="0"/>
              <a:t> tool for Meteor Apps</a:t>
            </a:r>
          </a:p>
          <a:p>
            <a:r>
              <a:rPr lang="en-US" sz="3200" dirty="0" smtClean="0"/>
              <a:t>NFC – Tagging/tracking technology</a:t>
            </a:r>
            <a:endParaRPr lang="en-US" sz="3600" dirty="0"/>
          </a:p>
          <a:p>
            <a:pPr marL="0" indent="0">
              <a:buNone/>
            </a:pPr>
            <a:endParaRPr lang="en-US" sz="3600" dirty="0"/>
          </a:p>
        </p:txBody>
      </p:sp>
      <p:sp>
        <p:nvSpPr>
          <p:cNvPr id="18" name="Text Placeholder 17"/>
          <p:cNvSpPr>
            <a:spLocks noGrp="1"/>
          </p:cNvSpPr>
          <p:nvPr>
            <p:ph type="body" sz="quarter" idx="31"/>
          </p:nvPr>
        </p:nvSpPr>
        <p:spPr/>
        <p:txBody>
          <a:bodyPr/>
          <a:lstStyle/>
          <a:p>
            <a:r>
              <a:rPr lang="en-US" dirty="0"/>
              <a:t>Process</a:t>
            </a:r>
          </a:p>
        </p:txBody>
      </p:sp>
      <p:sp>
        <p:nvSpPr>
          <p:cNvPr id="21" name="Text Placeholder 20"/>
          <p:cNvSpPr>
            <a:spLocks noGrp="1"/>
          </p:cNvSpPr>
          <p:nvPr>
            <p:ph type="body" sz="quarter" idx="34"/>
          </p:nvPr>
        </p:nvSpPr>
        <p:spPr/>
        <p:txBody>
          <a:bodyPr/>
          <a:lstStyle/>
          <a:p>
            <a:r>
              <a:rPr lang="en-US" dirty="0" smtClean="0"/>
              <a:t>Results</a:t>
            </a:r>
            <a:endParaRPr lang="en-US" dirty="0"/>
          </a:p>
        </p:txBody>
      </p:sp>
      <p:sp>
        <p:nvSpPr>
          <p:cNvPr id="22" name="Content Placeholder 21"/>
          <p:cNvSpPr>
            <a:spLocks noGrp="1"/>
          </p:cNvSpPr>
          <p:nvPr>
            <p:ph sz="quarter" idx="35"/>
          </p:nvPr>
        </p:nvSpPr>
        <p:spPr/>
        <p:txBody>
          <a:bodyPr>
            <a:normAutofit/>
          </a:bodyPr>
          <a:lstStyle/>
          <a:p>
            <a:pPr marL="0" indent="0">
              <a:buNone/>
            </a:pPr>
            <a:r>
              <a:rPr lang="en-US" sz="3600" dirty="0" smtClean="0"/>
              <a:t>Our final result is a functional prototype that allows users to add, modify, and remove items easily and quickly. We have a user interface that is easy to understand navigate. We have also integrated NFC technologies into our application by allowing users to write an items ID to an NFC tag. The user can then use their phone to read the tag and navigate directly to the item.</a:t>
            </a:r>
            <a:endParaRPr lang="en-US" sz="3600" dirty="0"/>
          </a:p>
        </p:txBody>
      </p:sp>
      <p:sp>
        <p:nvSpPr>
          <p:cNvPr id="39" name="Content Placeholder 12"/>
          <p:cNvSpPr>
            <a:spLocks noGrp="1"/>
          </p:cNvSpPr>
          <p:nvPr>
            <p:ph sz="quarter" idx="26"/>
          </p:nvPr>
        </p:nvSpPr>
        <p:spPr>
          <a:xfrm>
            <a:off x="14744700" y="27057096"/>
            <a:ext cx="12801600" cy="4572000"/>
          </a:xfrm>
        </p:spPr>
        <p:txBody>
          <a:bodyPr>
            <a:normAutofit lnSpcReduction="10000"/>
          </a:bodyPr>
          <a:lstStyle/>
          <a:p>
            <a:pPr marL="0" indent="0">
              <a:buNone/>
            </a:pPr>
            <a:r>
              <a:rPr lang="en-US" sz="3600" b="1" dirty="0" smtClean="0"/>
              <a:t>Improve tagging/tracking technology. </a:t>
            </a:r>
            <a:r>
              <a:rPr lang="en-US" sz="3600" dirty="0" smtClean="0"/>
              <a:t>Instead of UPC codes we integrated NFC technology into our system for tagging and tracking items. This technology is similar to UPC codes but with additional benefit of being reusable.</a:t>
            </a:r>
            <a:endParaRPr lang="en-US" sz="3600" dirty="0"/>
          </a:p>
          <a:p>
            <a:pPr marL="0" indent="0">
              <a:buNone/>
            </a:pPr>
            <a:endParaRPr lang="en-US" sz="3600" b="1" dirty="0"/>
          </a:p>
          <a:p>
            <a:pPr marL="0" indent="0">
              <a:buNone/>
            </a:pPr>
            <a:r>
              <a:rPr lang="en-US" sz="3600" b="1" dirty="0"/>
              <a:t>The user is paramount. </a:t>
            </a:r>
            <a:r>
              <a:rPr lang="en-US" sz="3600" dirty="0" smtClean="0"/>
              <a:t>We built our system with the user in mind. To that end we tried to implement a simple, intuitive user interface.</a:t>
            </a:r>
            <a:endParaRPr lang="en-US" sz="3600" b="1" dirty="0"/>
          </a:p>
        </p:txBody>
      </p:sp>
      <p:pic>
        <p:nvPicPr>
          <p:cNvPr id="40" name="Shape 56"/>
          <p:cNvPicPr preferRelativeResize="0"/>
          <p:nvPr/>
        </p:nvPicPr>
        <p:blipFill>
          <a:blip r:embed="rId2">
            <a:alphaModFix/>
          </a:blip>
          <a:stretch>
            <a:fillRect/>
          </a:stretch>
        </p:blipFill>
        <p:spPr>
          <a:xfrm>
            <a:off x="65874061" y="25045503"/>
            <a:ext cx="447491" cy="677197"/>
          </a:xfrm>
          <a:prstGeom prst="rect">
            <a:avLst/>
          </a:prstGeom>
          <a:noFill/>
          <a:ln>
            <a:noFill/>
          </a:ln>
        </p:spPr>
      </p:pic>
      <p:grpSp>
        <p:nvGrpSpPr>
          <p:cNvPr id="1024" name="Group 1023"/>
          <p:cNvGrpSpPr/>
          <p:nvPr/>
        </p:nvGrpSpPr>
        <p:grpSpPr>
          <a:xfrm>
            <a:off x="30972456" y="8314680"/>
            <a:ext cx="11474949" cy="15064330"/>
            <a:chOff x="30972456" y="8314680"/>
            <a:chExt cx="11474949" cy="15064330"/>
          </a:xfrm>
        </p:grpSpPr>
        <p:sp>
          <p:nvSpPr>
            <p:cNvPr id="32" name="Right Arrow 31"/>
            <p:cNvSpPr/>
            <p:nvPr/>
          </p:nvSpPr>
          <p:spPr>
            <a:xfrm rot="7527498">
              <a:off x="36672134" y="12719499"/>
              <a:ext cx="1917291" cy="1376652"/>
            </a:xfrm>
            <a:prstGeom prst="rightArrow">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2" name="Right Arrow 41"/>
            <p:cNvSpPr/>
            <p:nvPr/>
          </p:nvSpPr>
          <p:spPr>
            <a:xfrm rot="7757429">
              <a:off x="33426159" y="18537905"/>
              <a:ext cx="1667740" cy="816404"/>
            </a:xfrm>
            <a:prstGeom prst="rightArrow">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3" name="Right Arrow 42"/>
            <p:cNvSpPr/>
            <p:nvPr/>
          </p:nvSpPr>
          <p:spPr>
            <a:xfrm rot="5400000">
              <a:off x="35462192" y="18842014"/>
              <a:ext cx="1667740" cy="816404"/>
            </a:xfrm>
            <a:prstGeom prst="rightArrow">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4" name="Right Arrow 43"/>
            <p:cNvSpPr/>
            <p:nvPr/>
          </p:nvSpPr>
          <p:spPr>
            <a:xfrm rot="3325213">
              <a:off x="37463602" y="18553258"/>
              <a:ext cx="1667740" cy="816404"/>
            </a:xfrm>
            <a:prstGeom prst="rightArrow">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30" name="Picture 6" descr="Image result for us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6686" y="19685007"/>
              <a:ext cx="1976449" cy="197644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Image result for us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7837" y="20358487"/>
              <a:ext cx="1976449" cy="197644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Image result for us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9775" y="19716406"/>
              <a:ext cx="1976449" cy="19764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loud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2956" y="14083932"/>
              <a:ext cx="2601638" cy="26016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33925194" y="16438140"/>
              <a:ext cx="4503893" cy="646331"/>
              <a:chOff x="33925198" y="16438140"/>
              <a:chExt cx="4503894" cy="646331"/>
            </a:xfrm>
          </p:grpSpPr>
          <p:sp>
            <p:nvSpPr>
              <p:cNvPr id="34" name="TextBox 33"/>
              <p:cNvSpPr txBox="1"/>
              <p:nvPr/>
            </p:nvSpPr>
            <p:spPr>
              <a:xfrm>
                <a:off x="34509107" y="16438140"/>
                <a:ext cx="3919985" cy="646331"/>
              </a:xfrm>
              <a:prstGeom prst="rect">
                <a:avLst/>
              </a:prstGeom>
              <a:noFill/>
            </p:spPr>
            <p:txBody>
              <a:bodyPr wrap="none" rtlCol="0">
                <a:spAutoFit/>
              </a:bodyPr>
              <a:lstStyle/>
              <a:p>
                <a:pPr algn="ctr"/>
                <a:r>
                  <a:rPr lang="en-US" sz="3600" b="1" dirty="0" smtClean="0"/>
                  <a:t>Item is stored in DB</a:t>
                </a:r>
                <a:endParaRPr lang="en-US" sz="3600" b="1" dirty="0"/>
              </a:p>
            </p:txBody>
          </p:sp>
          <p:grpSp>
            <p:nvGrpSpPr>
              <p:cNvPr id="50" name="Group 49"/>
              <p:cNvGrpSpPr/>
              <p:nvPr/>
            </p:nvGrpSpPr>
            <p:grpSpPr>
              <a:xfrm>
                <a:off x="33925198" y="16526065"/>
                <a:ext cx="553677" cy="485983"/>
                <a:chOff x="30886497" y="17840441"/>
                <a:chExt cx="1100703" cy="923376"/>
              </a:xfrm>
            </p:grpSpPr>
            <p:sp>
              <p:nvSpPr>
                <p:cNvPr id="49" name="Oval 48"/>
                <p:cNvSpPr/>
                <p:nvPr/>
              </p:nvSpPr>
              <p:spPr>
                <a:xfrm>
                  <a:off x="30886497" y="17849358"/>
                  <a:ext cx="943423" cy="9144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6" name="TextBox 45"/>
                <p:cNvSpPr txBox="1"/>
                <p:nvPr/>
              </p:nvSpPr>
              <p:spPr>
                <a:xfrm>
                  <a:off x="30986173" y="17840441"/>
                  <a:ext cx="1001027" cy="877171"/>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3</a:t>
                  </a:r>
                  <a:endParaRPr lang="en-US" sz="3600" dirty="0">
                    <a:solidFill>
                      <a:schemeClr val="bg1"/>
                    </a:solidFill>
                    <a:latin typeface="Arial Rounded MT Bold" panose="020F0704030504030204" pitchFamily="34" charset="0"/>
                  </a:endParaRPr>
                </a:p>
              </p:txBody>
            </p:sp>
          </p:grpSp>
        </p:grpSp>
        <p:grpSp>
          <p:nvGrpSpPr>
            <p:cNvPr id="51" name="Group 50"/>
            <p:cNvGrpSpPr/>
            <p:nvPr/>
          </p:nvGrpSpPr>
          <p:grpSpPr>
            <a:xfrm>
              <a:off x="30972456" y="8314680"/>
              <a:ext cx="11474949" cy="4317740"/>
              <a:chOff x="30794486" y="20724670"/>
              <a:chExt cx="11474949" cy="4317740"/>
            </a:xfrm>
          </p:grpSpPr>
          <p:grpSp>
            <p:nvGrpSpPr>
              <p:cNvPr id="16" name="Group 15"/>
              <p:cNvGrpSpPr/>
              <p:nvPr/>
            </p:nvGrpSpPr>
            <p:grpSpPr>
              <a:xfrm>
                <a:off x="31126671" y="20724670"/>
                <a:ext cx="11142764" cy="4317740"/>
                <a:chOff x="30970384" y="8793336"/>
                <a:chExt cx="11142764" cy="4317740"/>
              </a:xfrm>
            </p:grpSpPr>
            <p:grpSp>
              <p:nvGrpSpPr>
                <p:cNvPr id="3" name="Group 2"/>
                <p:cNvGrpSpPr/>
                <p:nvPr/>
              </p:nvGrpSpPr>
              <p:grpSpPr>
                <a:xfrm>
                  <a:off x="30970384" y="9484968"/>
                  <a:ext cx="2760278" cy="2474095"/>
                  <a:chOff x="30647334" y="8786125"/>
                  <a:chExt cx="2760278" cy="2474095"/>
                </a:xfrm>
              </p:grpSpPr>
              <p:sp>
                <p:nvSpPr>
                  <p:cNvPr id="41" name="TextBox 40"/>
                  <p:cNvSpPr txBox="1"/>
                  <p:nvPr/>
                </p:nvSpPr>
                <p:spPr>
                  <a:xfrm>
                    <a:off x="30647334" y="10613889"/>
                    <a:ext cx="2760278" cy="646331"/>
                  </a:xfrm>
                  <a:prstGeom prst="rect">
                    <a:avLst/>
                  </a:prstGeom>
                  <a:noFill/>
                </p:spPr>
                <p:txBody>
                  <a:bodyPr wrap="square" rtlCol="0">
                    <a:spAutoFit/>
                  </a:bodyPr>
                  <a:lstStyle/>
                  <a:p>
                    <a:pPr algn="ctr"/>
                    <a:r>
                      <a:rPr lang="en-US" sz="3600" b="1" dirty="0"/>
                      <a:t>Item arrives</a:t>
                    </a:r>
                  </a:p>
                </p:txBody>
              </p:sp>
              <p:pic>
                <p:nvPicPr>
                  <p:cNvPr id="2" name="Picture 2" descr="Image result for box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07358" y="8786125"/>
                    <a:ext cx="1827764" cy="18277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36673903" y="8793336"/>
                  <a:ext cx="5439245" cy="4317740"/>
                  <a:chOff x="36380688" y="8910831"/>
                  <a:chExt cx="5439245" cy="4317740"/>
                </a:xfrm>
              </p:grpSpPr>
              <p:pic>
                <p:nvPicPr>
                  <p:cNvPr id="1026" name="Picture 2" descr="Image result for cellphon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43866" y="8910831"/>
                    <a:ext cx="2194886" cy="21948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380688" y="11474245"/>
                    <a:ext cx="5439245" cy="1754326"/>
                  </a:xfrm>
                  <a:prstGeom prst="rect">
                    <a:avLst/>
                  </a:prstGeom>
                  <a:noFill/>
                </p:spPr>
                <p:txBody>
                  <a:bodyPr wrap="none" rtlCol="0">
                    <a:spAutoFit/>
                  </a:bodyPr>
                  <a:lstStyle/>
                  <a:p>
                    <a:pPr algn="ctr"/>
                    <a:r>
                      <a:rPr lang="en-US" sz="3600" b="1" dirty="0" smtClean="0"/>
                      <a:t>           M</a:t>
                    </a:r>
                    <a:r>
                      <a:rPr lang="en-US" sz="3600" b="1" dirty="0" smtClean="0"/>
                      <a:t>obile app lets you   </a:t>
                    </a:r>
                  </a:p>
                  <a:p>
                    <a:pPr algn="ctr"/>
                    <a:r>
                      <a:rPr lang="en-US" sz="3600" b="1" dirty="0" smtClean="0"/>
                      <a:t>record relevant</a:t>
                    </a:r>
                  </a:p>
                  <a:p>
                    <a:pPr algn="ctr"/>
                    <a:r>
                      <a:rPr lang="en-US" sz="3600" b="1" dirty="0" smtClean="0"/>
                      <a:t>Item details</a:t>
                    </a:r>
                    <a:endParaRPr lang="en-US" sz="3600" b="1" dirty="0"/>
                  </a:p>
                </p:txBody>
              </p:sp>
            </p:grpSp>
            <p:sp>
              <p:nvSpPr>
                <p:cNvPr id="15" name="Right Arrow 14"/>
                <p:cNvSpPr/>
                <p:nvPr/>
              </p:nvSpPr>
              <p:spPr>
                <a:xfrm>
                  <a:off x="34750864" y="9890779"/>
                  <a:ext cx="1917291" cy="1376652"/>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grpSp>
            <p:nvGrpSpPr>
              <p:cNvPr id="54" name="Group 53"/>
              <p:cNvGrpSpPr/>
              <p:nvPr/>
            </p:nvGrpSpPr>
            <p:grpSpPr>
              <a:xfrm>
                <a:off x="37369849" y="23425304"/>
                <a:ext cx="553675" cy="485987"/>
                <a:chOff x="30886501" y="17840434"/>
                <a:chExt cx="1100699" cy="923383"/>
              </a:xfrm>
            </p:grpSpPr>
            <p:sp>
              <p:nvSpPr>
                <p:cNvPr id="55" name="Oval 54"/>
                <p:cNvSpPr/>
                <p:nvPr/>
              </p:nvSpPr>
              <p:spPr>
                <a:xfrm>
                  <a:off x="30886501" y="17849357"/>
                  <a:ext cx="943424" cy="914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6" name="TextBox 55"/>
                <p:cNvSpPr txBox="1"/>
                <p:nvPr/>
              </p:nvSpPr>
              <p:spPr>
                <a:xfrm>
                  <a:off x="30986173" y="17840434"/>
                  <a:ext cx="1001027" cy="877171"/>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2</a:t>
                  </a:r>
                  <a:endParaRPr lang="en-US" sz="3600" dirty="0">
                    <a:solidFill>
                      <a:schemeClr val="bg1"/>
                    </a:solidFill>
                    <a:latin typeface="Arial Rounded MT Bold" panose="020F0704030504030204" pitchFamily="34" charset="0"/>
                  </a:endParaRPr>
                </a:p>
              </p:txBody>
            </p:sp>
          </p:grpSp>
          <p:grpSp>
            <p:nvGrpSpPr>
              <p:cNvPr id="57" name="Group 56"/>
              <p:cNvGrpSpPr/>
              <p:nvPr/>
            </p:nvGrpSpPr>
            <p:grpSpPr>
              <a:xfrm>
                <a:off x="30794486" y="23354491"/>
                <a:ext cx="553675" cy="485987"/>
                <a:chOff x="30886501" y="17840434"/>
                <a:chExt cx="1100699" cy="923383"/>
              </a:xfrm>
            </p:grpSpPr>
            <p:sp>
              <p:nvSpPr>
                <p:cNvPr id="58" name="Oval 57"/>
                <p:cNvSpPr/>
                <p:nvPr/>
              </p:nvSpPr>
              <p:spPr>
                <a:xfrm>
                  <a:off x="30886501" y="17849357"/>
                  <a:ext cx="943424" cy="914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9" name="TextBox 58"/>
                <p:cNvSpPr txBox="1"/>
                <p:nvPr/>
              </p:nvSpPr>
              <p:spPr>
                <a:xfrm>
                  <a:off x="30986173" y="17840434"/>
                  <a:ext cx="1001027" cy="877171"/>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1</a:t>
                  </a:r>
                  <a:endParaRPr lang="en-US" sz="3600" dirty="0">
                    <a:solidFill>
                      <a:schemeClr val="bg1"/>
                    </a:solidFill>
                    <a:latin typeface="Arial Rounded MT Bold" panose="020F0704030504030204" pitchFamily="34" charset="0"/>
                  </a:endParaRPr>
                </a:p>
              </p:txBody>
            </p:sp>
          </p:grpSp>
        </p:grpSp>
        <p:grpSp>
          <p:nvGrpSpPr>
            <p:cNvPr id="52" name="Group 51"/>
            <p:cNvGrpSpPr/>
            <p:nvPr/>
          </p:nvGrpSpPr>
          <p:grpSpPr>
            <a:xfrm>
              <a:off x="32267222" y="22732679"/>
              <a:ext cx="8057678" cy="646331"/>
              <a:chOff x="32272835" y="8303559"/>
              <a:chExt cx="8057678" cy="646331"/>
            </a:xfrm>
          </p:grpSpPr>
          <p:sp>
            <p:nvSpPr>
              <p:cNvPr id="38" name="TextBox 37"/>
              <p:cNvSpPr txBox="1"/>
              <p:nvPr/>
            </p:nvSpPr>
            <p:spPr>
              <a:xfrm>
                <a:off x="32272835" y="8303559"/>
                <a:ext cx="8057678" cy="646331"/>
              </a:xfrm>
              <a:prstGeom prst="rect">
                <a:avLst/>
              </a:prstGeom>
              <a:noFill/>
            </p:spPr>
            <p:txBody>
              <a:bodyPr wrap="square" rtlCol="0">
                <a:spAutoFit/>
              </a:bodyPr>
              <a:lstStyle/>
              <a:p>
                <a:pPr algn="ctr"/>
                <a:r>
                  <a:rPr lang="en-US" sz="3600" b="1" dirty="0"/>
                  <a:t>View </a:t>
                </a:r>
                <a:r>
                  <a:rPr lang="en-US" sz="3600" b="1" dirty="0" smtClean="0"/>
                  <a:t>items anywhere</a:t>
                </a:r>
                <a:endParaRPr lang="en-US" sz="3600" b="1" dirty="0"/>
              </a:p>
            </p:txBody>
          </p:sp>
          <p:grpSp>
            <p:nvGrpSpPr>
              <p:cNvPr id="60" name="Group 59"/>
              <p:cNvGrpSpPr/>
              <p:nvPr/>
            </p:nvGrpSpPr>
            <p:grpSpPr>
              <a:xfrm>
                <a:off x="33204527" y="8440779"/>
                <a:ext cx="553675" cy="485987"/>
                <a:chOff x="30886501" y="17840434"/>
                <a:chExt cx="1100699" cy="923383"/>
              </a:xfrm>
            </p:grpSpPr>
            <p:sp>
              <p:nvSpPr>
                <p:cNvPr id="61" name="Oval 60"/>
                <p:cNvSpPr/>
                <p:nvPr/>
              </p:nvSpPr>
              <p:spPr>
                <a:xfrm>
                  <a:off x="30886501" y="17849357"/>
                  <a:ext cx="943424" cy="914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62" name="TextBox 61"/>
                <p:cNvSpPr txBox="1"/>
                <p:nvPr/>
              </p:nvSpPr>
              <p:spPr>
                <a:xfrm>
                  <a:off x="30986173" y="17840434"/>
                  <a:ext cx="1001027" cy="877171"/>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4</a:t>
                  </a:r>
                  <a:endParaRPr lang="en-US" sz="3600" dirty="0">
                    <a:solidFill>
                      <a:schemeClr val="bg1"/>
                    </a:solidFill>
                    <a:latin typeface="Arial Rounded MT Bold" panose="020F0704030504030204" pitchFamily="34" charset="0"/>
                  </a:endParaRPr>
                </a:p>
              </p:txBody>
            </p:sp>
          </p:grpSp>
        </p:grpSp>
      </p:grpSp>
      <p:sp>
        <p:nvSpPr>
          <p:cNvPr id="17" name="TextBox 16"/>
          <p:cNvSpPr txBox="1"/>
          <p:nvPr/>
        </p:nvSpPr>
        <p:spPr>
          <a:xfrm>
            <a:off x="16170442" y="15833558"/>
            <a:ext cx="184731" cy="1015663"/>
          </a:xfrm>
          <a:prstGeom prst="rect">
            <a:avLst/>
          </a:prstGeom>
          <a:noFill/>
        </p:spPr>
        <p:txBody>
          <a:bodyPr wrap="none" rtlCol="0">
            <a:spAutoFit/>
          </a:bodyPr>
          <a:lstStyle/>
          <a:p>
            <a:endParaRPr lang="en-US" sz="6000" dirty="0" err="1" smtClean="0"/>
          </a:p>
        </p:txBody>
      </p:sp>
      <p:pic>
        <p:nvPicPr>
          <p:cNvPr id="19" name="Picture 2" descr="http://isizov.ru/wp-content/uploads/2016/04/meteor-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45007" y="12327279"/>
            <a:ext cx="10001185" cy="571496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blog.shajahanbasha.in/wp-content/uploads/2016/04/mongodb-logo-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2731" y="18835108"/>
            <a:ext cx="3672190" cy="36721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74207" y="18835108"/>
            <a:ext cx="3672190" cy="3672190"/>
          </a:xfrm>
          <a:prstGeom prst="rect">
            <a:avLst/>
          </a:prstGeom>
        </p:spPr>
      </p:pic>
      <p:pic>
        <p:nvPicPr>
          <p:cNvPr id="37" name="Picture 36"/>
          <p:cNvPicPr>
            <a:picLocks noChangeAspect="1"/>
          </p:cNvPicPr>
          <p:nvPr/>
        </p:nvPicPr>
        <p:blipFill>
          <a:blip r:embed="rId10"/>
          <a:stretch>
            <a:fillRect/>
          </a:stretch>
        </p:blipFill>
        <p:spPr>
          <a:xfrm>
            <a:off x="20111531" y="18839163"/>
            <a:ext cx="3668135" cy="3668135"/>
          </a:xfrm>
          <a:prstGeom prst="rect">
            <a:avLst/>
          </a:prstGeom>
        </p:spPr>
      </p:pic>
      <p:pic>
        <p:nvPicPr>
          <p:cNvPr id="1048" name="Picture 24" descr="Image result for nfc log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89791" y="10378552"/>
            <a:ext cx="3164764" cy="316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372</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Rounded MT Bold</vt:lpstr>
      <vt:lpstr>Calibri</vt:lpstr>
      <vt:lpstr>Calibri Light</vt:lpstr>
      <vt:lpstr>Cambria</vt:lpstr>
      <vt:lpstr>Medical Poster</vt:lpstr>
      <vt:lpstr>Inventory Management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2016-12-04T16:25:30Z</dcterms:created>
  <dcterms:modified xsi:type="dcterms:W3CDTF">2017-04-20T18:40:24Z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