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 id="2147483840" r:id="rId2"/>
    <p:sldMasterId id="2147483852" r:id="rId3"/>
    <p:sldMasterId id="2147483816" r:id="rId4"/>
    <p:sldMasterId id="2147483792" r:id="rId5"/>
    <p:sldMasterId id="2147483804" r:id="rId6"/>
  </p:sldMasterIdLst>
  <p:notesMasterIdLst>
    <p:notesMasterId r:id="rId18"/>
  </p:notesMasterIdLst>
  <p:sldIdLst>
    <p:sldId id="267" r:id="rId7"/>
    <p:sldId id="268" r:id="rId8"/>
    <p:sldId id="269" r:id="rId9"/>
    <p:sldId id="276" r:id="rId10"/>
    <p:sldId id="275" r:id="rId11"/>
    <p:sldId id="272" r:id="rId12"/>
    <p:sldId id="273" r:id="rId13"/>
    <p:sldId id="274" r:id="rId14"/>
    <p:sldId id="270" r:id="rId15"/>
    <p:sldId id="271" r:id="rId16"/>
    <p:sldId id="277"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55"/>
    <a:srgbClr val="968C83"/>
    <a:srgbClr val="F0B3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13" autoAdjust="0"/>
    <p:restoredTop sz="91513" autoAdjust="0"/>
  </p:normalViewPr>
  <p:slideViewPr>
    <p:cSldViewPr snapToObjects="1">
      <p:cViewPr varScale="1">
        <p:scale>
          <a:sx n="87" d="100"/>
          <a:sy n="87" d="100"/>
        </p:scale>
        <p:origin x="1272" y="9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737E2-46FD-3742-BC67-55F5354BD562}" type="datetimeFigureOut">
              <a:rPr lang="en-US" smtClean="0"/>
              <a:t>11/30/2016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CD1FDB-CE02-974B-9AB1-974DAEB1C604}" type="slidenum">
              <a:rPr lang="en-US" smtClean="0"/>
              <a:t>‹#›</a:t>
            </a:fld>
            <a:endParaRPr lang="en-US"/>
          </a:p>
        </p:txBody>
      </p:sp>
    </p:spTree>
    <p:extLst>
      <p:ext uri="{BB962C8B-B14F-4D97-AF65-F5344CB8AC3E}">
        <p14:creationId xmlns:p14="http://schemas.microsoft.com/office/powerpoint/2010/main" val="374752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a:t>
            </a:r>
            <a:r>
              <a:rPr lang="en-US" baseline="0" dirty="0"/>
              <a:t> group is building an inventory management system that will be aimed at non-traditional, typically “</a:t>
            </a:r>
            <a:r>
              <a:rPr lang="en-US" baseline="0" dirty="0" err="1"/>
              <a:t>untrackable</a:t>
            </a:r>
            <a:r>
              <a:rPr lang="en-US" baseline="0" dirty="0"/>
              <a:t>” inventory</a:t>
            </a:r>
            <a:br>
              <a:rPr lang="en-US" baseline="0" dirty="0"/>
            </a:br>
            <a:br>
              <a:rPr lang="en-US" baseline="0" dirty="0"/>
            </a:br>
            <a:r>
              <a:rPr lang="en-US" baseline="0" dirty="0"/>
              <a:t>Two of our focus points are being as user friendly as possible, and building upon preexisting infrastructure. We want to do this so that we can gain the target audience of small business’ that don’t have a lot to invest in an inventory system.</a:t>
            </a:r>
            <a:endParaRPr lang="en-US" dirty="0"/>
          </a:p>
        </p:txBody>
      </p:sp>
      <p:sp>
        <p:nvSpPr>
          <p:cNvPr id="4" name="Slide Number Placeholder 3"/>
          <p:cNvSpPr>
            <a:spLocks noGrp="1"/>
          </p:cNvSpPr>
          <p:nvPr>
            <p:ph type="sldNum" sz="quarter" idx="10"/>
          </p:nvPr>
        </p:nvSpPr>
        <p:spPr/>
        <p:txBody>
          <a:bodyPr/>
          <a:lstStyle/>
          <a:p>
            <a:fld id="{EBCD1FDB-CE02-974B-9AB1-974DAEB1C604}" type="slidenum">
              <a:rPr lang="en-US" smtClean="0"/>
              <a:t>2</a:t>
            </a:fld>
            <a:endParaRPr lang="en-US"/>
          </a:p>
        </p:txBody>
      </p:sp>
    </p:spTree>
    <p:extLst>
      <p:ext uri="{BB962C8B-B14F-4D97-AF65-F5344CB8AC3E}">
        <p14:creationId xmlns:p14="http://schemas.microsoft.com/office/powerpoint/2010/main" val="3294138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systems</a:t>
            </a:r>
            <a:r>
              <a:rPr lang="en-US" baseline="0" dirty="0"/>
              <a:t> fall short. Products do not already come with preassigned UPC codes. </a:t>
            </a:r>
          </a:p>
          <a:p>
            <a:br>
              <a:rPr lang="en-US" baseline="0" dirty="0"/>
            </a:br>
            <a:r>
              <a:rPr lang="en-US" baseline="0" dirty="0"/>
              <a:t>In the case of an organization such as a police department that wants to track all of the items that they have. It is unrealistic to do something like stamp the guns and cars they have with UPC codes, so we want a way to track the items by other distinguishing factors such as serial numbers and vin numbers.</a:t>
            </a:r>
          </a:p>
          <a:p>
            <a:endParaRPr lang="en-US" baseline="0" dirty="0"/>
          </a:p>
          <a:p>
            <a:r>
              <a:rPr lang="en-US" baseline="0" dirty="0"/>
              <a:t>Another target market is the salvage and junkyard industry. Most of the time salvage yards and  junkyards will have very little if any inventory of what they have. However, we think we could improve the business they can conduct by allowing them a simple system to “check items in” to the yard and have some kind of inventory they can share online. This we will do by having our system be able to export inventory lists and product details to ecommerce sites. So we can take companies from not having any idea what they even have in stock to selling additional product online with one system.</a:t>
            </a:r>
          </a:p>
        </p:txBody>
      </p:sp>
      <p:sp>
        <p:nvSpPr>
          <p:cNvPr id="4" name="Slide Number Placeholder 3"/>
          <p:cNvSpPr>
            <a:spLocks noGrp="1"/>
          </p:cNvSpPr>
          <p:nvPr>
            <p:ph type="sldNum" sz="quarter" idx="10"/>
          </p:nvPr>
        </p:nvSpPr>
        <p:spPr/>
        <p:txBody>
          <a:bodyPr/>
          <a:lstStyle/>
          <a:p>
            <a:fld id="{EBCD1FDB-CE02-974B-9AB1-974DAEB1C604}" type="slidenum">
              <a:rPr lang="en-US" smtClean="0"/>
              <a:t>3</a:t>
            </a:fld>
            <a:endParaRPr lang="en-US"/>
          </a:p>
        </p:txBody>
      </p:sp>
    </p:spTree>
    <p:extLst>
      <p:ext uri="{BB962C8B-B14F-4D97-AF65-F5344CB8AC3E}">
        <p14:creationId xmlns:p14="http://schemas.microsoft.com/office/powerpoint/2010/main" val="611429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These are some of the major</a:t>
            </a:r>
            <a:r>
              <a:rPr lang="en-US" baseline="0" dirty="0"/>
              <a:t> technologies we have chosen to use in our system.</a:t>
            </a:r>
          </a:p>
          <a:p>
            <a:pPr lvl="0">
              <a:spcBef>
                <a:spcPts val="0"/>
              </a:spcBef>
              <a:buNone/>
            </a:pPr>
            <a:endParaRPr lang="en-US" baseline="0" dirty="0"/>
          </a:p>
          <a:p>
            <a:pPr lvl="0">
              <a:spcBef>
                <a:spcPts val="0"/>
              </a:spcBef>
              <a:buNone/>
            </a:pPr>
            <a:r>
              <a:rPr lang="en-US" baseline="0" dirty="0"/>
              <a:t>We are using </a:t>
            </a:r>
            <a:r>
              <a:rPr lang="en-US" baseline="0" dirty="0" err="1"/>
              <a:t>mysql</a:t>
            </a:r>
            <a:r>
              <a:rPr lang="en-US" baseline="0" dirty="0"/>
              <a:t> and java to build the core of our system. These are common technologies that are commonly available for most</a:t>
            </a:r>
          </a:p>
          <a:p>
            <a:pPr lvl="0">
              <a:spcBef>
                <a:spcPts val="0"/>
              </a:spcBef>
              <a:buNone/>
            </a:pPr>
            <a:r>
              <a:rPr lang="en-US" baseline="0" dirty="0"/>
              <a:t>Users.</a:t>
            </a:r>
          </a:p>
          <a:p>
            <a:pPr lvl="0">
              <a:spcBef>
                <a:spcPts val="0"/>
              </a:spcBef>
              <a:buNone/>
            </a:pPr>
            <a:endParaRPr lang="en-US" baseline="0" dirty="0"/>
          </a:p>
          <a:p>
            <a:pPr lvl="0">
              <a:spcBef>
                <a:spcPts val="0"/>
              </a:spcBef>
              <a:buNone/>
            </a:pPr>
            <a:r>
              <a:rPr lang="en-US" baseline="0" dirty="0"/>
              <a:t>We chose to build an android application for our project. Android is open source and will integrate more easily with our java backend. </a:t>
            </a:r>
          </a:p>
          <a:p>
            <a:pPr lvl="0">
              <a:spcBef>
                <a:spcPts val="0"/>
              </a:spcBef>
              <a:buNone/>
            </a:pPr>
            <a:endParaRPr lang="en-US" baseline="0" dirty="0"/>
          </a:p>
          <a:p>
            <a:pPr lvl="0">
              <a:spcBef>
                <a:spcPts val="0"/>
              </a:spcBef>
              <a:buNone/>
            </a:pPr>
            <a:r>
              <a:rPr lang="en-US" baseline="0" dirty="0"/>
              <a:t>And finally, we will use Googles’ Material Design principles to develop all of the User interfaces both on our mobile app and our desktop app. Material Design is simply a list of rules and guidelines that define a “good” user interface.</a:t>
            </a:r>
          </a:p>
        </p:txBody>
      </p:sp>
    </p:spTree>
    <p:extLst>
      <p:ext uri="{BB962C8B-B14F-4D97-AF65-F5344CB8AC3E}">
        <p14:creationId xmlns:p14="http://schemas.microsoft.com/office/powerpoint/2010/main" val="4183673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Our</a:t>
            </a:r>
            <a:r>
              <a:rPr lang="en-US" baseline="0" dirty="0"/>
              <a:t> solution is meant to be easy to use and easy to implement for people who aren’t tech savvy. To this end we will focus</a:t>
            </a:r>
          </a:p>
          <a:p>
            <a:pPr lvl="0">
              <a:spcBef>
                <a:spcPts val="0"/>
              </a:spcBef>
              <a:buNone/>
            </a:pPr>
            <a:r>
              <a:rPr lang="en-US" baseline="0" dirty="0"/>
              <a:t>On building an easy to use product.</a:t>
            </a:r>
          </a:p>
          <a:p>
            <a:pPr lvl="0">
              <a:spcBef>
                <a:spcPts val="0"/>
              </a:spcBef>
              <a:buNone/>
            </a:pPr>
            <a:endParaRPr lang="en-US" baseline="0" dirty="0"/>
          </a:p>
          <a:p>
            <a:pPr lvl="0">
              <a:spcBef>
                <a:spcPts val="0"/>
              </a:spcBef>
              <a:buNone/>
            </a:pPr>
            <a:r>
              <a:rPr lang="en-US" baseline="0" dirty="0"/>
              <a:t>We will also use existing and tested technology to ensure that our product is robust and familiar.</a:t>
            </a:r>
          </a:p>
          <a:p>
            <a:pPr lvl="0">
              <a:spcBef>
                <a:spcPts val="0"/>
              </a:spcBef>
              <a:buNone/>
            </a:pPr>
            <a:endParaRPr lang="en-US" baseline="0" dirty="0"/>
          </a:p>
          <a:p>
            <a:pPr lvl="0">
              <a:spcBef>
                <a:spcPts val="0"/>
              </a:spcBef>
              <a:buNone/>
            </a:pPr>
            <a:r>
              <a:rPr lang="en-US" baseline="0" dirty="0"/>
              <a:t>We intend to use a cloud based server. This gives our product scalability as well as allowing it to work easily from multiple different locations and devices.</a:t>
            </a:r>
          </a:p>
          <a:p>
            <a:pPr lvl="0">
              <a:spcBef>
                <a:spcPts val="0"/>
              </a:spcBef>
              <a:buNone/>
            </a:pPr>
            <a:endParaRPr lang="en-US" baseline="0" dirty="0"/>
          </a:p>
          <a:p>
            <a:pPr lvl="0">
              <a:spcBef>
                <a:spcPts val="0"/>
              </a:spcBef>
              <a:buNone/>
            </a:pPr>
            <a:r>
              <a:rPr lang="en-US" baseline="0" dirty="0"/>
              <a:t>We will build an android app to utilize smartphones which users are already comfortable with. This means we can easily control the product remotely.</a:t>
            </a:r>
          </a:p>
        </p:txBody>
      </p:sp>
    </p:spTree>
    <p:extLst>
      <p:ext uri="{BB962C8B-B14F-4D97-AF65-F5344CB8AC3E}">
        <p14:creationId xmlns:p14="http://schemas.microsoft.com/office/powerpoint/2010/main" val="165033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There</a:t>
            </a:r>
            <a:r>
              <a:rPr lang="en-US" baseline="0" dirty="0"/>
              <a:t> are two main challenges with our product:</a:t>
            </a:r>
          </a:p>
          <a:p>
            <a:pPr lvl="0">
              <a:spcBef>
                <a:spcPts val="0"/>
              </a:spcBef>
              <a:buNone/>
            </a:pPr>
            <a:endParaRPr lang="en-US" baseline="0" dirty="0"/>
          </a:p>
          <a:p>
            <a:pPr lvl="0">
              <a:spcBef>
                <a:spcPts val="0"/>
              </a:spcBef>
              <a:buNone/>
            </a:pPr>
            <a:r>
              <a:rPr lang="en-US" baseline="0" dirty="0"/>
              <a:t>Firstly, we want to use software that is free so that users don’t have to worry about hidden costs or fees.</a:t>
            </a:r>
          </a:p>
          <a:p>
            <a:pPr lvl="0">
              <a:spcBef>
                <a:spcPts val="0"/>
              </a:spcBef>
              <a:buNone/>
            </a:pPr>
            <a:endParaRPr lang="en-US" baseline="0" dirty="0"/>
          </a:p>
          <a:p>
            <a:pPr lvl="0">
              <a:spcBef>
                <a:spcPts val="0"/>
              </a:spcBef>
              <a:buNone/>
            </a:pPr>
            <a:r>
              <a:rPr lang="en-US" baseline="0" dirty="0"/>
              <a:t>Secondly, Databases have the ability to grow large enough that they cause lots of issues if they are not managed properly. By building our system with scalable technologies  and that possible in mind we can counteract the negative effect this could have.</a:t>
            </a:r>
          </a:p>
        </p:txBody>
      </p:sp>
    </p:spTree>
    <p:extLst>
      <p:ext uri="{BB962C8B-B14F-4D97-AF65-F5344CB8AC3E}">
        <p14:creationId xmlns:p14="http://schemas.microsoft.com/office/powerpoint/2010/main" val="1222947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A855CA2-2353-1947-B0FF-946C82441B87}"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567CD-06E2-D944-A0E4-AFB056629157}" type="slidenum">
              <a:rPr lang="en-US" smtClean="0"/>
              <a:t>‹#›</a:t>
            </a:fld>
            <a:endParaRPr lang="en-US"/>
          </a:p>
        </p:txBody>
      </p:sp>
    </p:spTree>
    <p:extLst>
      <p:ext uri="{BB962C8B-B14F-4D97-AF65-F5344CB8AC3E}">
        <p14:creationId xmlns:p14="http://schemas.microsoft.com/office/powerpoint/2010/main" val="2033645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855CA2-2353-1947-B0FF-946C82441B87}"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567CD-06E2-D944-A0E4-AFB056629157}" type="slidenum">
              <a:rPr lang="en-US" smtClean="0"/>
              <a:t>‹#›</a:t>
            </a:fld>
            <a:endParaRPr lang="en-US"/>
          </a:p>
        </p:txBody>
      </p:sp>
    </p:spTree>
    <p:extLst>
      <p:ext uri="{BB962C8B-B14F-4D97-AF65-F5344CB8AC3E}">
        <p14:creationId xmlns:p14="http://schemas.microsoft.com/office/powerpoint/2010/main" val="2100948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855CA2-2353-1947-B0FF-946C82441B87}"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567CD-06E2-D944-A0E4-AFB056629157}" type="slidenum">
              <a:rPr lang="en-US" smtClean="0"/>
              <a:t>‹#›</a:t>
            </a:fld>
            <a:endParaRPr lang="en-US"/>
          </a:p>
        </p:txBody>
      </p:sp>
    </p:spTree>
    <p:extLst>
      <p:ext uri="{BB962C8B-B14F-4D97-AF65-F5344CB8AC3E}">
        <p14:creationId xmlns:p14="http://schemas.microsoft.com/office/powerpoint/2010/main" val="1713634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1A97EA2-E7AE-F84D-BFF6-8063478EE14B}"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A797E-2104-A542-91CF-49E94E48657D}" type="slidenum">
              <a:rPr lang="en-US" smtClean="0"/>
              <a:t>‹#›</a:t>
            </a:fld>
            <a:endParaRPr lang="en-US"/>
          </a:p>
        </p:txBody>
      </p:sp>
    </p:spTree>
    <p:extLst>
      <p:ext uri="{BB962C8B-B14F-4D97-AF65-F5344CB8AC3E}">
        <p14:creationId xmlns:p14="http://schemas.microsoft.com/office/powerpoint/2010/main" val="468684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A97EA2-E7AE-F84D-BFF6-8063478EE14B}"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A797E-2104-A542-91CF-49E94E48657D}" type="slidenum">
              <a:rPr lang="en-US" smtClean="0"/>
              <a:t>‹#›</a:t>
            </a:fld>
            <a:endParaRPr lang="en-US"/>
          </a:p>
        </p:txBody>
      </p:sp>
    </p:spTree>
    <p:extLst>
      <p:ext uri="{BB962C8B-B14F-4D97-AF65-F5344CB8AC3E}">
        <p14:creationId xmlns:p14="http://schemas.microsoft.com/office/powerpoint/2010/main" val="212592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A97EA2-E7AE-F84D-BFF6-8063478EE14B}"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A797E-2104-A542-91CF-49E94E48657D}" type="slidenum">
              <a:rPr lang="en-US" smtClean="0"/>
              <a:t>‹#›</a:t>
            </a:fld>
            <a:endParaRPr lang="en-US"/>
          </a:p>
        </p:txBody>
      </p:sp>
    </p:spTree>
    <p:extLst>
      <p:ext uri="{BB962C8B-B14F-4D97-AF65-F5344CB8AC3E}">
        <p14:creationId xmlns:p14="http://schemas.microsoft.com/office/powerpoint/2010/main" val="1782355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A97EA2-E7AE-F84D-BFF6-8063478EE14B}"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8A797E-2104-A542-91CF-49E94E48657D}" type="slidenum">
              <a:rPr lang="en-US" smtClean="0"/>
              <a:t>‹#›</a:t>
            </a:fld>
            <a:endParaRPr lang="en-US"/>
          </a:p>
        </p:txBody>
      </p:sp>
    </p:spTree>
    <p:extLst>
      <p:ext uri="{BB962C8B-B14F-4D97-AF65-F5344CB8AC3E}">
        <p14:creationId xmlns:p14="http://schemas.microsoft.com/office/powerpoint/2010/main" val="795042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A97EA2-E7AE-F84D-BFF6-8063478EE14B}" type="datetimeFigureOut">
              <a:rPr lang="en-US" smtClean="0"/>
              <a:t>11/30/2016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8A797E-2104-A542-91CF-49E94E48657D}" type="slidenum">
              <a:rPr lang="en-US" smtClean="0"/>
              <a:t>‹#›</a:t>
            </a:fld>
            <a:endParaRPr lang="en-US"/>
          </a:p>
        </p:txBody>
      </p:sp>
    </p:spTree>
    <p:extLst>
      <p:ext uri="{BB962C8B-B14F-4D97-AF65-F5344CB8AC3E}">
        <p14:creationId xmlns:p14="http://schemas.microsoft.com/office/powerpoint/2010/main" val="638432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A97EA2-E7AE-F84D-BFF6-8063478EE14B}" type="datetimeFigureOut">
              <a:rPr lang="en-US" smtClean="0"/>
              <a:t>11/30/2016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8A797E-2104-A542-91CF-49E94E48657D}" type="slidenum">
              <a:rPr lang="en-US" smtClean="0"/>
              <a:t>‹#›</a:t>
            </a:fld>
            <a:endParaRPr lang="en-US"/>
          </a:p>
        </p:txBody>
      </p:sp>
    </p:spTree>
    <p:extLst>
      <p:ext uri="{BB962C8B-B14F-4D97-AF65-F5344CB8AC3E}">
        <p14:creationId xmlns:p14="http://schemas.microsoft.com/office/powerpoint/2010/main" val="1306054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A97EA2-E7AE-F84D-BFF6-8063478EE14B}" type="datetimeFigureOut">
              <a:rPr lang="en-US" smtClean="0"/>
              <a:t>11/30/2016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8A797E-2104-A542-91CF-49E94E48657D}" type="slidenum">
              <a:rPr lang="en-US" smtClean="0"/>
              <a:t>‹#›</a:t>
            </a:fld>
            <a:endParaRPr lang="en-US"/>
          </a:p>
        </p:txBody>
      </p:sp>
    </p:spTree>
    <p:extLst>
      <p:ext uri="{BB962C8B-B14F-4D97-AF65-F5344CB8AC3E}">
        <p14:creationId xmlns:p14="http://schemas.microsoft.com/office/powerpoint/2010/main" val="1432802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A97EA2-E7AE-F84D-BFF6-8063478EE14B}"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8A797E-2104-A542-91CF-49E94E48657D}" type="slidenum">
              <a:rPr lang="en-US" smtClean="0"/>
              <a:t>‹#›</a:t>
            </a:fld>
            <a:endParaRPr lang="en-US"/>
          </a:p>
        </p:txBody>
      </p:sp>
    </p:spTree>
    <p:extLst>
      <p:ext uri="{BB962C8B-B14F-4D97-AF65-F5344CB8AC3E}">
        <p14:creationId xmlns:p14="http://schemas.microsoft.com/office/powerpoint/2010/main" val="1370239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855CA2-2353-1947-B0FF-946C82441B87}"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567CD-06E2-D944-A0E4-AFB056629157}" type="slidenum">
              <a:rPr lang="en-US" smtClean="0"/>
              <a:t>‹#›</a:t>
            </a:fld>
            <a:endParaRPr lang="en-US"/>
          </a:p>
        </p:txBody>
      </p:sp>
    </p:spTree>
    <p:extLst>
      <p:ext uri="{BB962C8B-B14F-4D97-AF65-F5344CB8AC3E}">
        <p14:creationId xmlns:p14="http://schemas.microsoft.com/office/powerpoint/2010/main" val="1263104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A97EA2-E7AE-F84D-BFF6-8063478EE14B}"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8A797E-2104-A542-91CF-49E94E48657D}" type="slidenum">
              <a:rPr lang="en-US" smtClean="0"/>
              <a:t>‹#›</a:t>
            </a:fld>
            <a:endParaRPr lang="en-US"/>
          </a:p>
        </p:txBody>
      </p:sp>
    </p:spTree>
    <p:extLst>
      <p:ext uri="{BB962C8B-B14F-4D97-AF65-F5344CB8AC3E}">
        <p14:creationId xmlns:p14="http://schemas.microsoft.com/office/powerpoint/2010/main" val="6898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A97EA2-E7AE-F84D-BFF6-8063478EE14B}"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A797E-2104-A542-91CF-49E94E48657D}" type="slidenum">
              <a:rPr lang="en-US" smtClean="0"/>
              <a:t>‹#›</a:t>
            </a:fld>
            <a:endParaRPr lang="en-US"/>
          </a:p>
        </p:txBody>
      </p:sp>
    </p:spTree>
    <p:extLst>
      <p:ext uri="{BB962C8B-B14F-4D97-AF65-F5344CB8AC3E}">
        <p14:creationId xmlns:p14="http://schemas.microsoft.com/office/powerpoint/2010/main" val="2122691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A97EA2-E7AE-F84D-BFF6-8063478EE14B}"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A797E-2104-A542-91CF-49E94E48657D}" type="slidenum">
              <a:rPr lang="en-US" smtClean="0"/>
              <a:t>‹#›</a:t>
            </a:fld>
            <a:endParaRPr lang="en-US"/>
          </a:p>
        </p:txBody>
      </p:sp>
    </p:spTree>
    <p:extLst>
      <p:ext uri="{BB962C8B-B14F-4D97-AF65-F5344CB8AC3E}">
        <p14:creationId xmlns:p14="http://schemas.microsoft.com/office/powerpoint/2010/main" val="20767049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0F09EAD-C038-024B-B91F-CE14DFDAF5B0}"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B971A-5BB7-1D4F-9483-50C6F0DEAEDC}" type="slidenum">
              <a:rPr lang="en-US" smtClean="0"/>
              <a:t>‹#›</a:t>
            </a:fld>
            <a:endParaRPr lang="en-US"/>
          </a:p>
        </p:txBody>
      </p:sp>
    </p:spTree>
    <p:extLst>
      <p:ext uri="{BB962C8B-B14F-4D97-AF65-F5344CB8AC3E}">
        <p14:creationId xmlns:p14="http://schemas.microsoft.com/office/powerpoint/2010/main" val="3803159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F09EAD-C038-024B-B91F-CE14DFDAF5B0}"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B971A-5BB7-1D4F-9483-50C6F0DEAEDC}" type="slidenum">
              <a:rPr lang="en-US" smtClean="0"/>
              <a:t>‹#›</a:t>
            </a:fld>
            <a:endParaRPr lang="en-US"/>
          </a:p>
        </p:txBody>
      </p:sp>
    </p:spTree>
    <p:extLst>
      <p:ext uri="{BB962C8B-B14F-4D97-AF65-F5344CB8AC3E}">
        <p14:creationId xmlns:p14="http://schemas.microsoft.com/office/powerpoint/2010/main" val="10596617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F09EAD-C038-024B-B91F-CE14DFDAF5B0}"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B971A-5BB7-1D4F-9483-50C6F0DEAEDC}" type="slidenum">
              <a:rPr lang="en-US" smtClean="0"/>
              <a:t>‹#›</a:t>
            </a:fld>
            <a:endParaRPr lang="en-US"/>
          </a:p>
        </p:txBody>
      </p:sp>
    </p:spTree>
    <p:extLst>
      <p:ext uri="{BB962C8B-B14F-4D97-AF65-F5344CB8AC3E}">
        <p14:creationId xmlns:p14="http://schemas.microsoft.com/office/powerpoint/2010/main" val="6526602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F09EAD-C038-024B-B91F-CE14DFDAF5B0}"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B971A-5BB7-1D4F-9483-50C6F0DEAEDC}" type="slidenum">
              <a:rPr lang="en-US" smtClean="0"/>
              <a:t>‹#›</a:t>
            </a:fld>
            <a:endParaRPr lang="en-US"/>
          </a:p>
        </p:txBody>
      </p:sp>
    </p:spTree>
    <p:extLst>
      <p:ext uri="{BB962C8B-B14F-4D97-AF65-F5344CB8AC3E}">
        <p14:creationId xmlns:p14="http://schemas.microsoft.com/office/powerpoint/2010/main" val="20622735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F09EAD-C038-024B-B91F-CE14DFDAF5B0}" type="datetimeFigureOut">
              <a:rPr lang="en-US" smtClean="0"/>
              <a:t>11/30/2016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EB971A-5BB7-1D4F-9483-50C6F0DEAEDC}" type="slidenum">
              <a:rPr lang="en-US" smtClean="0"/>
              <a:t>‹#›</a:t>
            </a:fld>
            <a:endParaRPr lang="en-US"/>
          </a:p>
        </p:txBody>
      </p:sp>
    </p:spTree>
    <p:extLst>
      <p:ext uri="{BB962C8B-B14F-4D97-AF65-F5344CB8AC3E}">
        <p14:creationId xmlns:p14="http://schemas.microsoft.com/office/powerpoint/2010/main" val="2447023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F09EAD-C038-024B-B91F-CE14DFDAF5B0}" type="datetimeFigureOut">
              <a:rPr lang="en-US" smtClean="0"/>
              <a:t>11/30/2016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EB971A-5BB7-1D4F-9483-50C6F0DEAEDC}" type="slidenum">
              <a:rPr lang="en-US" smtClean="0"/>
              <a:t>‹#›</a:t>
            </a:fld>
            <a:endParaRPr lang="en-US"/>
          </a:p>
        </p:txBody>
      </p:sp>
    </p:spTree>
    <p:extLst>
      <p:ext uri="{BB962C8B-B14F-4D97-AF65-F5344CB8AC3E}">
        <p14:creationId xmlns:p14="http://schemas.microsoft.com/office/powerpoint/2010/main" val="2810611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09EAD-C038-024B-B91F-CE14DFDAF5B0}" type="datetimeFigureOut">
              <a:rPr lang="en-US" smtClean="0"/>
              <a:t>11/30/2016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EB971A-5BB7-1D4F-9483-50C6F0DEAEDC}" type="slidenum">
              <a:rPr lang="en-US" smtClean="0"/>
              <a:t>‹#›</a:t>
            </a:fld>
            <a:endParaRPr lang="en-US"/>
          </a:p>
        </p:txBody>
      </p:sp>
    </p:spTree>
    <p:extLst>
      <p:ext uri="{BB962C8B-B14F-4D97-AF65-F5344CB8AC3E}">
        <p14:creationId xmlns:p14="http://schemas.microsoft.com/office/powerpoint/2010/main" val="1478746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55CA2-2353-1947-B0FF-946C82441B87}"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567CD-06E2-D944-A0E4-AFB056629157}" type="slidenum">
              <a:rPr lang="en-US" smtClean="0"/>
              <a:t>‹#›</a:t>
            </a:fld>
            <a:endParaRPr lang="en-US"/>
          </a:p>
        </p:txBody>
      </p:sp>
    </p:spTree>
    <p:extLst>
      <p:ext uri="{BB962C8B-B14F-4D97-AF65-F5344CB8AC3E}">
        <p14:creationId xmlns:p14="http://schemas.microsoft.com/office/powerpoint/2010/main" val="1185570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F09EAD-C038-024B-B91F-CE14DFDAF5B0}"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B971A-5BB7-1D4F-9483-50C6F0DEAEDC}" type="slidenum">
              <a:rPr lang="en-US" smtClean="0"/>
              <a:t>‹#›</a:t>
            </a:fld>
            <a:endParaRPr lang="en-US"/>
          </a:p>
        </p:txBody>
      </p:sp>
    </p:spTree>
    <p:extLst>
      <p:ext uri="{BB962C8B-B14F-4D97-AF65-F5344CB8AC3E}">
        <p14:creationId xmlns:p14="http://schemas.microsoft.com/office/powerpoint/2010/main" val="4578089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F09EAD-C038-024B-B91F-CE14DFDAF5B0}"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B971A-5BB7-1D4F-9483-50C6F0DEAEDC}" type="slidenum">
              <a:rPr lang="en-US" smtClean="0"/>
              <a:t>‹#›</a:t>
            </a:fld>
            <a:endParaRPr lang="en-US"/>
          </a:p>
        </p:txBody>
      </p:sp>
    </p:spTree>
    <p:extLst>
      <p:ext uri="{BB962C8B-B14F-4D97-AF65-F5344CB8AC3E}">
        <p14:creationId xmlns:p14="http://schemas.microsoft.com/office/powerpoint/2010/main" val="21080276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F09EAD-C038-024B-B91F-CE14DFDAF5B0}"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B971A-5BB7-1D4F-9483-50C6F0DEAEDC}" type="slidenum">
              <a:rPr lang="en-US" smtClean="0"/>
              <a:t>‹#›</a:t>
            </a:fld>
            <a:endParaRPr lang="en-US"/>
          </a:p>
        </p:txBody>
      </p:sp>
    </p:spTree>
    <p:extLst>
      <p:ext uri="{BB962C8B-B14F-4D97-AF65-F5344CB8AC3E}">
        <p14:creationId xmlns:p14="http://schemas.microsoft.com/office/powerpoint/2010/main" val="4356398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F09EAD-C038-024B-B91F-CE14DFDAF5B0}"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B971A-5BB7-1D4F-9483-50C6F0DEAEDC}" type="slidenum">
              <a:rPr lang="en-US" smtClean="0"/>
              <a:t>‹#›</a:t>
            </a:fld>
            <a:endParaRPr lang="en-US"/>
          </a:p>
        </p:txBody>
      </p:sp>
    </p:spTree>
    <p:extLst>
      <p:ext uri="{BB962C8B-B14F-4D97-AF65-F5344CB8AC3E}">
        <p14:creationId xmlns:p14="http://schemas.microsoft.com/office/powerpoint/2010/main" val="10263659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D179B85-2BE0-6E4A-B7DE-5D7B9AFCFAE6}"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8AE68C-C474-4840-B011-8DC6619626BE}" type="slidenum">
              <a:rPr lang="en-US" smtClean="0"/>
              <a:t>‹#›</a:t>
            </a:fld>
            <a:endParaRPr lang="en-US"/>
          </a:p>
        </p:txBody>
      </p:sp>
    </p:spTree>
    <p:extLst>
      <p:ext uri="{BB962C8B-B14F-4D97-AF65-F5344CB8AC3E}">
        <p14:creationId xmlns:p14="http://schemas.microsoft.com/office/powerpoint/2010/main" val="14536258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179B85-2BE0-6E4A-B7DE-5D7B9AFCFAE6}"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8AE68C-C474-4840-B011-8DC6619626BE}" type="slidenum">
              <a:rPr lang="en-US" smtClean="0"/>
              <a:t>‹#›</a:t>
            </a:fld>
            <a:endParaRPr lang="en-US"/>
          </a:p>
        </p:txBody>
      </p:sp>
    </p:spTree>
    <p:extLst>
      <p:ext uri="{BB962C8B-B14F-4D97-AF65-F5344CB8AC3E}">
        <p14:creationId xmlns:p14="http://schemas.microsoft.com/office/powerpoint/2010/main" val="13153733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179B85-2BE0-6E4A-B7DE-5D7B9AFCFAE6}"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8AE68C-C474-4840-B011-8DC6619626BE}" type="slidenum">
              <a:rPr lang="en-US" smtClean="0"/>
              <a:t>‹#›</a:t>
            </a:fld>
            <a:endParaRPr lang="en-US"/>
          </a:p>
        </p:txBody>
      </p:sp>
    </p:spTree>
    <p:extLst>
      <p:ext uri="{BB962C8B-B14F-4D97-AF65-F5344CB8AC3E}">
        <p14:creationId xmlns:p14="http://schemas.microsoft.com/office/powerpoint/2010/main" val="12831471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D179B85-2BE0-6E4A-B7DE-5D7B9AFCFAE6}"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8AE68C-C474-4840-B011-8DC6619626BE}" type="slidenum">
              <a:rPr lang="en-US" smtClean="0"/>
              <a:t>‹#›</a:t>
            </a:fld>
            <a:endParaRPr lang="en-US"/>
          </a:p>
        </p:txBody>
      </p:sp>
    </p:spTree>
    <p:extLst>
      <p:ext uri="{BB962C8B-B14F-4D97-AF65-F5344CB8AC3E}">
        <p14:creationId xmlns:p14="http://schemas.microsoft.com/office/powerpoint/2010/main" val="8241568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D179B85-2BE0-6E4A-B7DE-5D7B9AFCFAE6}" type="datetimeFigureOut">
              <a:rPr lang="en-US" smtClean="0"/>
              <a:t>11/30/2016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8AE68C-C474-4840-B011-8DC6619626BE}" type="slidenum">
              <a:rPr lang="en-US" smtClean="0"/>
              <a:t>‹#›</a:t>
            </a:fld>
            <a:endParaRPr lang="en-US"/>
          </a:p>
        </p:txBody>
      </p:sp>
    </p:spTree>
    <p:extLst>
      <p:ext uri="{BB962C8B-B14F-4D97-AF65-F5344CB8AC3E}">
        <p14:creationId xmlns:p14="http://schemas.microsoft.com/office/powerpoint/2010/main" val="3338984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D179B85-2BE0-6E4A-B7DE-5D7B9AFCFAE6}" type="datetimeFigureOut">
              <a:rPr lang="en-US" smtClean="0"/>
              <a:t>11/30/2016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8AE68C-C474-4840-B011-8DC6619626BE}" type="slidenum">
              <a:rPr lang="en-US" smtClean="0"/>
              <a:t>‹#›</a:t>
            </a:fld>
            <a:endParaRPr lang="en-US"/>
          </a:p>
        </p:txBody>
      </p:sp>
    </p:spTree>
    <p:extLst>
      <p:ext uri="{BB962C8B-B14F-4D97-AF65-F5344CB8AC3E}">
        <p14:creationId xmlns:p14="http://schemas.microsoft.com/office/powerpoint/2010/main" val="45706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855CA2-2353-1947-B0FF-946C82441B87}"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567CD-06E2-D944-A0E4-AFB056629157}" type="slidenum">
              <a:rPr lang="en-US" smtClean="0"/>
              <a:t>‹#›</a:t>
            </a:fld>
            <a:endParaRPr lang="en-US"/>
          </a:p>
        </p:txBody>
      </p:sp>
    </p:spTree>
    <p:extLst>
      <p:ext uri="{BB962C8B-B14F-4D97-AF65-F5344CB8AC3E}">
        <p14:creationId xmlns:p14="http://schemas.microsoft.com/office/powerpoint/2010/main" val="15314780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179B85-2BE0-6E4A-B7DE-5D7B9AFCFAE6}" type="datetimeFigureOut">
              <a:rPr lang="en-US" smtClean="0"/>
              <a:t>11/30/2016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8AE68C-C474-4840-B011-8DC6619626BE}" type="slidenum">
              <a:rPr lang="en-US" smtClean="0"/>
              <a:t>‹#›</a:t>
            </a:fld>
            <a:endParaRPr lang="en-US"/>
          </a:p>
        </p:txBody>
      </p:sp>
    </p:spTree>
    <p:extLst>
      <p:ext uri="{BB962C8B-B14F-4D97-AF65-F5344CB8AC3E}">
        <p14:creationId xmlns:p14="http://schemas.microsoft.com/office/powerpoint/2010/main" val="3892403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179B85-2BE0-6E4A-B7DE-5D7B9AFCFAE6}"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8AE68C-C474-4840-B011-8DC6619626BE}" type="slidenum">
              <a:rPr lang="en-US" smtClean="0"/>
              <a:t>‹#›</a:t>
            </a:fld>
            <a:endParaRPr lang="en-US"/>
          </a:p>
        </p:txBody>
      </p:sp>
    </p:spTree>
    <p:extLst>
      <p:ext uri="{BB962C8B-B14F-4D97-AF65-F5344CB8AC3E}">
        <p14:creationId xmlns:p14="http://schemas.microsoft.com/office/powerpoint/2010/main" val="7276930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179B85-2BE0-6E4A-B7DE-5D7B9AFCFAE6}"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8AE68C-C474-4840-B011-8DC6619626BE}" type="slidenum">
              <a:rPr lang="en-US" smtClean="0"/>
              <a:t>‹#›</a:t>
            </a:fld>
            <a:endParaRPr lang="en-US"/>
          </a:p>
        </p:txBody>
      </p:sp>
    </p:spTree>
    <p:extLst>
      <p:ext uri="{BB962C8B-B14F-4D97-AF65-F5344CB8AC3E}">
        <p14:creationId xmlns:p14="http://schemas.microsoft.com/office/powerpoint/2010/main" val="4172342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179B85-2BE0-6E4A-B7DE-5D7B9AFCFAE6}"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8AE68C-C474-4840-B011-8DC6619626BE}" type="slidenum">
              <a:rPr lang="en-US" smtClean="0"/>
              <a:t>‹#›</a:t>
            </a:fld>
            <a:endParaRPr lang="en-US"/>
          </a:p>
        </p:txBody>
      </p:sp>
    </p:spTree>
    <p:extLst>
      <p:ext uri="{BB962C8B-B14F-4D97-AF65-F5344CB8AC3E}">
        <p14:creationId xmlns:p14="http://schemas.microsoft.com/office/powerpoint/2010/main" val="9224701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179B85-2BE0-6E4A-B7DE-5D7B9AFCFAE6}"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8AE68C-C474-4840-B011-8DC6619626BE}" type="slidenum">
              <a:rPr lang="en-US" smtClean="0"/>
              <a:t>‹#›</a:t>
            </a:fld>
            <a:endParaRPr lang="en-US"/>
          </a:p>
        </p:txBody>
      </p:sp>
    </p:spTree>
    <p:extLst>
      <p:ext uri="{BB962C8B-B14F-4D97-AF65-F5344CB8AC3E}">
        <p14:creationId xmlns:p14="http://schemas.microsoft.com/office/powerpoint/2010/main" val="12708423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B377CA9-9527-8A44-8BFB-95874792BD15}"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7A0A6-9E92-AD4F-BCA5-F497F11A72C7}" type="slidenum">
              <a:rPr lang="en-US" smtClean="0"/>
              <a:t>‹#›</a:t>
            </a:fld>
            <a:endParaRPr lang="en-US"/>
          </a:p>
        </p:txBody>
      </p:sp>
    </p:spTree>
    <p:extLst>
      <p:ext uri="{BB962C8B-B14F-4D97-AF65-F5344CB8AC3E}">
        <p14:creationId xmlns:p14="http://schemas.microsoft.com/office/powerpoint/2010/main" val="2427807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377CA9-9527-8A44-8BFB-95874792BD15}"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7A0A6-9E92-AD4F-BCA5-F497F11A72C7}" type="slidenum">
              <a:rPr lang="en-US" smtClean="0"/>
              <a:t>‹#›</a:t>
            </a:fld>
            <a:endParaRPr lang="en-US"/>
          </a:p>
        </p:txBody>
      </p:sp>
    </p:spTree>
    <p:extLst>
      <p:ext uri="{BB962C8B-B14F-4D97-AF65-F5344CB8AC3E}">
        <p14:creationId xmlns:p14="http://schemas.microsoft.com/office/powerpoint/2010/main" val="19737124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377CA9-9527-8A44-8BFB-95874792BD15}"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7A0A6-9E92-AD4F-BCA5-F497F11A72C7}" type="slidenum">
              <a:rPr lang="en-US" smtClean="0"/>
              <a:t>‹#›</a:t>
            </a:fld>
            <a:endParaRPr lang="en-US"/>
          </a:p>
        </p:txBody>
      </p:sp>
    </p:spTree>
    <p:extLst>
      <p:ext uri="{BB962C8B-B14F-4D97-AF65-F5344CB8AC3E}">
        <p14:creationId xmlns:p14="http://schemas.microsoft.com/office/powerpoint/2010/main" val="15038141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377CA9-9527-8A44-8BFB-95874792BD15}"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7A0A6-9E92-AD4F-BCA5-F497F11A72C7}" type="slidenum">
              <a:rPr lang="en-US" smtClean="0"/>
              <a:t>‹#›</a:t>
            </a:fld>
            <a:endParaRPr lang="en-US"/>
          </a:p>
        </p:txBody>
      </p:sp>
    </p:spTree>
    <p:extLst>
      <p:ext uri="{BB962C8B-B14F-4D97-AF65-F5344CB8AC3E}">
        <p14:creationId xmlns:p14="http://schemas.microsoft.com/office/powerpoint/2010/main" val="86968003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377CA9-9527-8A44-8BFB-95874792BD15}" type="datetimeFigureOut">
              <a:rPr lang="en-US" smtClean="0"/>
              <a:t>11/30/2016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07A0A6-9E92-AD4F-BCA5-F497F11A72C7}" type="slidenum">
              <a:rPr lang="en-US" smtClean="0"/>
              <a:t>‹#›</a:t>
            </a:fld>
            <a:endParaRPr lang="en-US"/>
          </a:p>
        </p:txBody>
      </p:sp>
    </p:spTree>
    <p:extLst>
      <p:ext uri="{BB962C8B-B14F-4D97-AF65-F5344CB8AC3E}">
        <p14:creationId xmlns:p14="http://schemas.microsoft.com/office/powerpoint/2010/main" val="938613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855CA2-2353-1947-B0FF-946C82441B87}" type="datetimeFigureOut">
              <a:rPr lang="en-US" smtClean="0"/>
              <a:t>11/30/2016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2567CD-06E2-D944-A0E4-AFB056629157}" type="slidenum">
              <a:rPr lang="en-US" smtClean="0"/>
              <a:t>‹#›</a:t>
            </a:fld>
            <a:endParaRPr lang="en-US"/>
          </a:p>
        </p:txBody>
      </p:sp>
    </p:spTree>
    <p:extLst>
      <p:ext uri="{BB962C8B-B14F-4D97-AF65-F5344CB8AC3E}">
        <p14:creationId xmlns:p14="http://schemas.microsoft.com/office/powerpoint/2010/main" val="195925351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377CA9-9527-8A44-8BFB-95874792BD15}" type="datetimeFigureOut">
              <a:rPr lang="en-US" smtClean="0"/>
              <a:t>11/30/2016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07A0A6-9E92-AD4F-BCA5-F497F11A72C7}" type="slidenum">
              <a:rPr lang="en-US" smtClean="0"/>
              <a:t>‹#›</a:t>
            </a:fld>
            <a:endParaRPr lang="en-US"/>
          </a:p>
        </p:txBody>
      </p:sp>
    </p:spTree>
    <p:extLst>
      <p:ext uri="{BB962C8B-B14F-4D97-AF65-F5344CB8AC3E}">
        <p14:creationId xmlns:p14="http://schemas.microsoft.com/office/powerpoint/2010/main" val="20038080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377CA9-9527-8A44-8BFB-95874792BD15}" type="datetimeFigureOut">
              <a:rPr lang="en-US" smtClean="0"/>
              <a:t>11/30/2016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07A0A6-9E92-AD4F-BCA5-F497F11A72C7}" type="slidenum">
              <a:rPr lang="en-US" smtClean="0"/>
              <a:t>‹#›</a:t>
            </a:fld>
            <a:endParaRPr lang="en-US"/>
          </a:p>
        </p:txBody>
      </p:sp>
    </p:spTree>
    <p:extLst>
      <p:ext uri="{BB962C8B-B14F-4D97-AF65-F5344CB8AC3E}">
        <p14:creationId xmlns:p14="http://schemas.microsoft.com/office/powerpoint/2010/main" val="1162974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377CA9-9527-8A44-8BFB-95874792BD15}"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7A0A6-9E92-AD4F-BCA5-F497F11A72C7}" type="slidenum">
              <a:rPr lang="en-US" smtClean="0"/>
              <a:t>‹#›</a:t>
            </a:fld>
            <a:endParaRPr lang="en-US"/>
          </a:p>
        </p:txBody>
      </p:sp>
    </p:spTree>
    <p:extLst>
      <p:ext uri="{BB962C8B-B14F-4D97-AF65-F5344CB8AC3E}">
        <p14:creationId xmlns:p14="http://schemas.microsoft.com/office/powerpoint/2010/main" val="18610946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377CA9-9527-8A44-8BFB-95874792BD15}"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7A0A6-9E92-AD4F-BCA5-F497F11A72C7}" type="slidenum">
              <a:rPr lang="en-US" smtClean="0"/>
              <a:t>‹#›</a:t>
            </a:fld>
            <a:endParaRPr lang="en-US"/>
          </a:p>
        </p:txBody>
      </p:sp>
    </p:spTree>
    <p:extLst>
      <p:ext uri="{BB962C8B-B14F-4D97-AF65-F5344CB8AC3E}">
        <p14:creationId xmlns:p14="http://schemas.microsoft.com/office/powerpoint/2010/main" val="13184135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377CA9-9527-8A44-8BFB-95874792BD15}"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7A0A6-9E92-AD4F-BCA5-F497F11A72C7}" type="slidenum">
              <a:rPr lang="en-US" smtClean="0"/>
              <a:t>‹#›</a:t>
            </a:fld>
            <a:endParaRPr lang="en-US"/>
          </a:p>
        </p:txBody>
      </p:sp>
    </p:spTree>
    <p:extLst>
      <p:ext uri="{BB962C8B-B14F-4D97-AF65-F5344CB8AC3E}">
        <p14:creationId xmlns:p14="http://schemas.microsoft.com/office/powerpoint/2010/main" val="8406684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377CA9-9527-8A44-8BFB-95874792BD15}"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7A0A6-9E92-AD4F-BCA5-F497F11A72C7}" type="slidenum">
              <a:rPr lang="en-US" smtClean="0"/>
              <a:t>‹#›</a:t>
            </a:fld>
            <a:endParaRPr lang="en-US"/>
          </a:p>
        </p:txBody>
      </p:sp>
    </p:spTree>
    <p:extLst>
      <p:ext uri="{BB962C8B-B14F-4D97-AF65-F5344CB8AC3E}">
        <p14:creationId xmlns:p14="http://schemas.microsoft.com/office/powerpoint/2010/main" val="8200952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4B7E0E3-2968-B14E-8902-64BA2B69C965}"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CC1CA-D8E9-9645-A41E-286B448A345E}" type="slidenum">
              <a:rPr lang="en-US" smtClean="0"/>
              <a:t>‹#›</a:t>
            </a:fld>
            <a:endParaRPr lang="en-US"/>
          </a:p>
        </p:txBody>
      </p:sp>
    </p:spTree>
    <p:extLst>
      <p:ext uri="{BB962C8B-B14F-4D97-AF65-F5344CB8AC3E}">
        <p14:creationId xmlns:p14="http://schemas.microsoft.com/office/powerpoint/2010/main" val="133107599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B7E0E3-2968-B14E-8902-64BA2B69C965}"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CC1CA-D8E9-9645-A41E-286B448A345E}" type="slidenum">
              <a:rPr lang="en-US" smtClean="0"/>
              <a:t>‹#›</a:t>
            </a:fld>
            <a:endParaRPr lang="en-US"/>
          </a:p>
        </p:txBody>
      </p:sp>
    </p:spTree>
    <p:extLst>
      <p:ext uri="{BB962C8B-B14F-4D97-AF65-F5344CB8AC3E}">
        <p14:creationId xmlns:p14="http://schemas.microsoft.com/office/powerpoint/2010/main" val="105704674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B7E0E3-2968-B14E-8902-64BA2B69C965}"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CC1CA-D8E9-9645-A41E-286B448A345E}" type="slidenum">
              <a:rPr lang="en-US" smtClean="0"/>
              <a:t>‹#›</a:t>
            </a:fld>
            <a:endParaRPr lang="en-US"/>
          </a:p>
        </p:txBody>
      </p:sp>
    </p:spTree>
    <p:extLst>
      <p:ext uri="{BB962C8B-B14F-4D97-AF65-F5344CB8AC3E}">
        <p14:creationId xmlns:p14="http://schemas.microsoft.com/office/powerpoint/2010/main" val="179991523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B7E0E3-2968-B14E-8902-64BA2B69C965}"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CC1CA-D8E9-9645-A41E-286B448A345E}" type="slidenum">
              <a:rPr lang="en-US" smtClean="0"/>
              <a:t>‹#›</a:t>
            </a:fld>
            <a:endParaRPr lang="en-US"/>
          </a:p>
        </p:txBody>
      </p:sp>
    </p:spTree>
    <p:extLst>
      <p:ext uri="{BB962C8B-B14F-4D97-AF65-F5344CB8AC3E}">
        <p14:creationId xmlns:p14="http://schemas.microsoft.com/office/powerpoint/2010/main" val="1720635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855CA2-2353-1947-B0FF-946C82441B87}" type="datetimeFigureOut">
              <a:rPr lang="en-US" smtClean="0"/>
              <a:t>11/30/2016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2567CD-06E2-D944-A0E4-AFB056629157}" type="slidenum">
              <a:rPr lang="en-US" smtClean="0"/>
              <a:t>‹#›</a:t>
            </a:fld>
            <a:endParaRPr lang="en-US"/>
          </a:p>
        </p:txBody>
      </p:sp>
    </p:spTree>
    <p:extLst>
      <p:ext uri="{BB962C8B-B14F-4D97-AF65-F5344CB8AC3E}">
        <p14:creationId xmlns:p14="http://schemas.microsoft.com/office/powerpoint/2010/main" val="180701673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B7E0E3-2968-B14E-8902-64BA2B69C965}" type="datetimeFigureOut">
              <a:rPr lang="en-US" smtClean="0"/>
              <a:t>11/30/2016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6CC1CA-D8E9-9645-A41E-286B448A345E}" type="slidenum">
              <a:rPr lang="en-US" smtClean="0"/>
              <a:t>‹#›</a:t>
            </a:fld>
            <a:endParaRPr lang="en-US"/>
          </a:p>
        </p:txBody>
      </p:sp>
    </p:spTree>
    <p:extLst>
      <p:ext uri="{BB962C8B-B14F-4D97-AF65-F5344CB8AC3E}">
        <p14:creationId xmlns:p14="http://schemas.microsoft.com/office/powerpoint/2010/main" val="71067992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B7E0E3-2968-B14E-8902-64BA2B69C965}" type="datetimeFigureOut">
              <a:rPr lang="en-US" smtClean="0"/>
              <a:t>11/30/2016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6CC1CA-D8E9-9645-A41E-286B448A345E}" type="slidenum">
              <a:rPr lang="en-US" smtClean="0"/>
              <a:t>‹#›</a:t>
            </a:fld>
            <a:endParaRPr lang="en-US"/>
          </a:p>
        </p:txBody>
      </p:sp>
    </p:spTree>
    <p:extLst>
      <p:ext uri="{BB962C8B-B14F-4D97-AF65-F5344CB8AC3E}">
        <p14:creationId xmlns:p14="http://schemas.microsoft.com/office/powerpoint/2010/main" val="9342124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B7E0E3-2968-B14E-8902-64BA2B69C965}" type="datetimeFigureOut">
              <a:rPr lang="en-US" smtClean="0"/>
              <a:t>11/30/2016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6CC1CA-D8E9-9645-A41E-286B448A345E}" type="slidenum">
              <a:rPr lang="en-US" smtClean="0"/>
              <a:t>‹#›</a:t>
            </a:fld>
            <a:endParaRPr lang="en-US"/>
          </a:p>
        </p:txBody>
      </p:sp>
    </p:spTree>
    <p:extLst>
      <p:ext uri="{BB962C8B-B14F-4D97-AF65-F5344CB8AC3E}">
        <p14:creationId xmlns:p14="http://schemas.microsoft.com/office/powerpoint/2010/main" val="3203523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B7E0E3-2968-B14E-8902-64BA2B69C965}"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CC1CA-D8E9-9645-A41E-286B448A345E}" type="slidenum">
              <a:rPr lang="en-US" smtClean="0"/>
              <a:t>‹#›</a:t>
            </a:fld>
            <a:endParaRPr lang="en-US"/>
          </a:p>
        </p:txBody>
      </p:sp>
    </p:spTree>
    <p:extLst>
      <p:ext uri="{BB962C8B-B14F-4D97-AF65-F5344CB8AC3E}">
        <p14:creationId xmlns:p14="http://schemas.microsoft.com/office/powerpoint/2010/main" val="42081317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B7E0E3-2968-B14E-8902-64BA2B69C965}"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CC1CA-D8E9-9645-A41E-286B448A345E}" type="slidenum">
              <a:rPr lang="en-US" smtClean="0"/>
              <a:t>‹#›</a:t>
            </a:fld>
            <a:endParaRPr lang="en-US"/>
          </a:p>
        </p:txBody>
      </p:sp>
    </p:spTree>
    <p:extLst>
      <p:ext uri="{BB962C8B-B14F-4D97-AF65-F5344CB8AC3E}">
        <p14:creationId xmlns:p14="http://schemas.microsoft.com/office/powerpoint/2010/main" val="94338265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B7E0E3-2968-B14E-8902-64BA2B69C965}"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CC1CA-D8E9-9645-A41E-286B448A345E}" type="slidenum">
              <a:rPr lang="en-US" smtClean="0"/>
              <a:t>‹#›</a:t>
            </a:fld>
            <a:endParaRPr lang="en-US"/>
          </a:p>
        </p:txBody>
      </p:sp>
    </p:spTree>
    <p:extLst>
      <p:ext uri="{BB962C8B-B14F-4D97-AF65-F5344CB8AC3E}">
        <p14:creationId xmlns:p14="http://schemas.microsoft.com/office/powerpoint/2010/main" val="56049997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B7E0E3-2968-B14E-8902-64BA2B69C965}"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CC1CA-D8E9-9645-A41E-286B448A345E}" type="slidenum">
              <a:rPr lang="en-US" smtClean="0"/>
              <a:t>‹#›</a:t>
            </a:fld>
            <a:endParaRPr lang="en-US"/>
          </a:p>
        </p:txBody>
      </p:sp>
    </p:spTree>
    <p:extLst>
      <p:ext uri="{BB962C8B-B14F-4D97-AF65-F5344CB8AC3E}">
        <p14:creationId xmlns:p14="http://schemas.microsoft.com/office/powerpoint/2010/main" val="145983769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825116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855CA2-2353-1947-B0FF-946C82441B87}" type="datetimeFigureOut">
              <a:rPr lang="en-US" smtClean="0"/>
              <a:t>11/30/2016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2567CD-06E2-D944-A0E4-AFB056629157}" type="slidenum">
              <a:rPr lang="en-US" smtClean="0"/>
              <a:t>‹#›</a:t>
            </a:fld>
            <a:endParaRPr lang="en-US"/>
          </a:p>
        </p:txBody>
      </p:sp>
    </p:spTree>
    <p:extLst>
      <p:ext uri="{BB962C8B-B14F-4D97-AF65-F5344CB8AC3E}">
        <p14:creationId xmlns:p14="http://schemas.microsoft.com/office/powerpoint/2010/main" val="816495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855CA2-2353-1947-B0FF-946C82441B87}"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567CD-06E2-D944-A0E4-AFB056629157}" type="slidenum">
              <a:rPr lang="en-US" smtClean="0"/>
              <a:t>‹#›</a:t>
            </a:fld>
            <a:endParaRPr lang="en-US"/>
          </a:p>
        </p:txBody>
      </p:sp>
    </p:spTree>
    <p:extLst>
      <p:ext uri="{BB962C8B-B14F-4D97-AF65-F5344CB8AC3E}">
        <p14:creationId xmlns:p14="http://schemas.microsoft.com/office/powerpoint/2010/main" val="42200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855CA2-2353-1947-B0FF-946C82441B87}"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567CD-06E2-D944-A0E4-AFB056629157}" type="slidenum">
              <a:rPr lang="en-US" smtClean="0"/>
              <a:t>‹#›</a:t>
            </a:fld>
            <a:endParaRPr lang="en-US"/>
          </a:p>
        </p:txBody>
      </p:sp>
    </p:spTree>
    <p:extLst>
      <p:ext uri="{BB962C8B-B14F-4D97-AF65-F5344CB8AC3E}">
        <p14:creationId xmlns:p14="http://schemas.microsoft.com/office/powerpoint/2010/main" val="1611216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4.jp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5.jp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theme" Target="../theme/theme6.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6.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A855CA2-2353-1947-B0FF-946C82441B87}" type="datetimeFigureOut">
              <a:rPr lang="en-US" smtClean="0"/>
              <a:t>11/30/2016</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B2567CD-06E2-D944-A0E4-AFB056629157}" type="slidenum">
              <a:rPr lang="en-US" smtClean="0"/>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705173345"/>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81A97EA2-E7AE-F84D-BFF6-8063478EE14B}" type="datetimeFigureOut">
              <a:rPr lang="en-US" smtClean="0"/>
              <a:t>11/30/2016</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F8A797E-2104-A542-91CF-49E94E48657D}" type="slidenum">
              <a:rPr lang="en-US" smtClean="0"/>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079152888"/>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00F09EAD-C038-024B-B91F-CE14DFDAF5B0}" type="datetimeFigureOut">
              <a:rPr lang="en-US" smtClean="0"/>
              <a:t>11/30/2016</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80EB971A-5BB7-1D4F-9483-50C6F0DEAEDC}" type="slidenum">
              <a:rPr lang="en-US" smtClean="0"/>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22715614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8D179B85-2BE0-6E4A-B7DE-5D7B9AFCFAE6}" type="datetimeFigureOut">
              <a:rPr lang="en-US" smtClean="0"/>
              <a:t>11/30/2016</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C8AE68C-C474-4840-B011-8DC6619626BE}" type="slidenum">
              <a:rPr lang="en-US" smtClean="0"/>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820215278"/>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FB377CA9-9527-8A44-8BFB-95874792BD15}" type="datetimeFigureOut">
              <a:rPr lang="en-US" smtClean="0"/>
              <a:t>11/30/2016</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4107A0A6-9E92-AD4F-BCA5-F497F11A72C7}" type="slidenum">
              <a:rPr lang="en-US" smtClean="0"/>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979987468"/>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14B7E0E3-2968-B14E-8902-64BA2B69C965}" type="datetimeFigureOut">
              <a:rPr lang="en-US" smtClean="0"/>
              <a:t>11/30/2016</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396CC1CA-D8E9-9645-A41E-286B448A345E}" type="slidenum">
              <a:rPr lang="en-US" smtClean="0"/>
              <a:t>‹#›</a:t>
            </a:fld>
            <a:endParaRPr lang="en-US"/>
          </a:p>
        </p:txBody>
      </p:sp>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137643719"/>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Inventory Management System</a:t>
            </a:r>
          </a:p>
        </p:txBody>
      </p:sp>
      <p:sp>
        <p:nvSpPr>
          <p:cNvPr id="3" name="Subtitle 2"/>
          <p:cNvSpPr>
            <a:spLocks noGrp="1"/>
          </p:cNvSpPr>
          <p:nvPr>
            <p:ph type="subTitle" idx="1"/>
          </p:nvPr>
        </p:nvSpPr>
        <p:spPr>
          <a:xfrm>
            <a:off x="1143000" y="3181350"/>
            <a:ext cx="6858000" cy="1241425"/>
          </a:xfrm>
        </p:spPr>
        <p:txBody>
          <a:bodyPr>
            <a:normAutofit/>
          </a:bodyPr>
          <a:lstStyle/>
          <a:p>
            <a:r>
              <a:rPr lang="en-US" sz="1800" dirty="0">
                <a:solidFill>
                  <a:schemeClr val="bg1"/>
                </a:solidFill>
              </a:rPr>
              <a:t>Bradley Griffee</a:t>
            </a:r>
          </a:p>
          <a:p>
            <a:r>
              <a:rPr lang="en-US" sz="1800" dirty="0">
                <a:solidFill>
                  <a:schemeClr val="bg1"/>
                </a:solidFill>
              </a:rPr>
              <a:t>Brian Sizemore</a:t>
            </a:r>
          </a:p>
          <a:p>
            <a:r>
              <a:rPr lang="en-US" sz="1800" dirty="0">
                <a:solidFill>
                  <a:schemeClr val="bg1"/>
                </a:solidFill>
              </a:rPr>
              <a:t>Mark Morrison</a:t>
            </a:r>
          </a:p>
        </p:txBody>
      </p:sp>
    </p:spTree>
    <p:extLst>
      <p:ext uri="{BB962C8B-B14F-4D97-AF65-F5344CB8AC3E}">
        <p14:creationId xmlns:p14="http://schemas.microsoft.com/office/powerpoint/2010/main" val="129524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Outcomes</a:t>
            </a:r>
          </a:p>
        </p:txBody>
      </p:sp>
      <p:sp>
        <p:nvSpPr>
          <p:cNvPr id="3" name="Content Placeholder 2"/>
          <p:cNvSpPr>
            <a:spLocks noGrp="1"/>
          </p:cNvSpPr>
          <p:nvPr>
            <p:ph idx="1"/>
          </p:nvPr>
        </p:nvSpPr>
        <p:spPr>
          <a:xfrm>
            <a:off x="628650" y="1370013"/>
            <a:ext cx="7886700" cy="2954337"/>
          </a:xfrm>
        </p:spPr>
        <p:txBody>
          <a:bodyPr/>
          <a:lstStyle/>
          <a:p>
            <a:r>
              <a:rPr lang="en-US" dirty="0"/>
              <a:t>System based around three principles:</a:t>
            </a:r>
          </a:p>
          <a:p>
            <a:pPr lvl="1"/>
            <a:r>
              <a:rPr lang="en-US" dirty="0"/>
              <a:t>Easy to use</a:t>
            </a:r>
          </a:p>
          <a:p>
            <a:pPr lvl="1"/>
            <a:r>
              <a:rPr lang="en-US" dirty="0"/>
              <a:t>Scalable</a:t>
            </a:r>
          </a:p>
          <a:p>
            <a:pPr lvl="1"/>
            <a:r>
              <a:rPr lang="en-US" dirty="0"/>
              <a:t>Reliable</a:t>
            </a:r>
          </a:p>
          <a:p>
            <a:r>
              <a:rPr lang="en-US" dirty="0"/>
              <a:t>We want to simplify the logistics so </a:t>
            </a:r>
            <a:r>
              <a:rPr lang="en-US"/>
              <a:t>business owners can </a:t>
            </a:r>
            <a:r>
              <a:rPr lang="en-US" dirty="0"/>
              <a:t>get back to </a:t>
            </a:r>
            <a:r>
              <a:rPr lang="en-US"/>
              <a:t>making money</a:t>
            </a:r>
            <a:endParaRPr lang="en-US" dirty="0"/>
          </a:p>
        </p:txBody>
      </p:sp>
    </p:spTree>
    <p:extLst>
      <p:ext uri="{BB962C8B-B14F-4D97-AF65-F5344CB8AC3E}">
        <p14:creationId xmlns:p14="http://schemas.microsoft.com/office/powerpoint/2010/main" val="2762231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705949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a:xfrm>
            <a:off x="628650" y="1370013"/>
            <a:ext cx="7886700" cy="2954337"/>
          </a:xfrm>
        </p:spPr>
        <p:txBody>
          <a:bodyPr>
            <a:normAutofit fontScale="92500" lnSpcReduction="10000"/>
          </a:bodyPr>
          <a:lstStyle/>
          <a:p>
            <a:r>
              <a:rPr lang="en-US" dirty="0"/>
              <a:t>Inventory Management System </a:t>
            </a:r>
          </a:p>
          <a:p>
            <a:pPr lvl="1"/>
            <a:r>
              <a:rPr lang="en-US" dirty="0"/>
              <a:t>Aimed at tackling non-traditional inventories</a:t>
            </a:r>
          </a:p>
          <a:p>
            <a:pPr lvl="2"/>
            <a:r>
              <a:rPr lang="en-US" dirty="0"/>
              <a:t>Products that aren’t already easily tracked with UPC or similar product codes</a:t>
            </a:r>
          </a:p>
          <a:p>
            <a:r>
              <a:rPr lang="en-US" dirty="0"/>
              <a:t>User-friendly</a:t>
            </a:r>
          </a:p>
          <a:p>
            <a:pPr lvl="1"/>
            <a:r>
              <a:rPr lang="en-US" dirty="0"/>
              <a:t>Easily implemented by the less technically inclined</a:t>
            </a:r>
          </a:p>
          <a:p>
            <a:r>
              <a:rPr lang="en-US" dirty="0"/>
              <a:t>Builds on existing infrastructure</a:t>
            </a:r>
          </a:p>
          <a:p>
            <a:pPr lvl="1"/>
            <a:r>
              <a:rPr lang="en-US" dirty="0"/>
              <a:t>Using smartphones and lightweight databases</a:t>
            </a:r>
          </a:p>
          <a:p>
            <a:endParaRPr lang="en-US" dirty="0"/>
          </a:p>
          <a:p>
            <a:endParaRPr lang="en-US" dirty="0"/>
          </a:p>
          <a:p>
            <a:endParaRPr lang="en-US" dirty="0"/>
          </a:p>
        </p:txBody>
      </p:sp>
    </p:spTree>
    <p:extLst>
      <p:ext uri="{BB962C8B-B14F-4D97-AF65-F5344CB8AC3E}">
        <p14:creationId xmlns:p14="http://schemas.microsoft.com/office/powerpoint/2010/main" val="1742636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Background</a:t>
            </a:r>
          </a:p>
        </p:txBody>
      </p:sp>
      <p:sp>
        <p:nvSpPr>
          <p:cNvPr id="3" name="Content Placeholder 2"/>
          <p:cNvSpPr>
            <a:spLocks noGrp="1"/>
          </p:cNvSpPr>
          <p:nvPr>
            <p:ph idx="1"/>
          </p:nvPr>
        </p:nvSpPr>
        <p:spPr>
          <a:xfrm>
            <a:off x="628650" y="1370013"/>
            <a:ext cx="7886700" cy="2954337"/>
          </a:xfrm>
        </p:spPr>
        <p:txBody>
          <a:bodyPr/>
          <a:lstStyle/>
          <a:p>
            <a:r>
              <a:rPr lang="en-US" dirty="0"/>
              <a:t>Current systems don’t fit all scenarios</a:t>
            </a:r>
          </a:p>
          <a:p>
            <a:pPr lvl="1"/>
            <a:r>
              <a:rPr lang="en-US" dirty="0"/>
              <a:t>Police tracking of cars, guns, laptops, etc.</a:t>
            </a:r>
          </a:p>
          <a:p>
            <a:pPr lvl="1"/>
            <a:r>
              <a:rPr lang="en-US" dirty="0"/>
              <a:t>Salvage company / junkyard</a:t>
            </a:r>
          </a:p>
          <a:p>
            <a:r>
              <a:rPr lang="en-US" dirty="0"/>
              <a:t>No current systems have efficient interoperability with </a:t>
            </a:r>
            <a:r>
              <a:rPr lang="en-US" dirty="0" err="1"/>
              <a:t>eCommerce</a:t>
            </a:r>
            <a:r>
              <a:rPr lang="en-US" dirty="0"/>
              <a:t> websites</a:t>
            </a:r>
          </a:p>
          <a:p>
            <a:pPr lvl="1"/>
            <a:r>
              <a:rPr lang="en-US" dirty="0"/>
              <a:t>Tracking inventory and selling products put together saves time and resources </a:t>
            </a:r>
          </a:p>
          <a:p>
            <a:endParaRPr lang="en-US" dirty="0"/>
          </a:p>
        </p:txBody>
      </p:sp>
    </p:spTree>
    <p:extLst>
      <p:ext uri="{BB962C8B-B14F-4D97-AF65-F5344CB8AC3E}">
        <p14:creationId xmlns:p14="http://schemas.microsoft.com/office/powerpoint/2010/main" val="3336394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pic>
        <p:nvPicPr>
          <p:cNvPr id="5" name="Content Placeholder 4"/>
          <p:cNvPicPr>
            <a:picLocks noGrp="1" noChangeAspect="1"/>
          </p:cNvPicPr>
          <p:nvPr>
            <p:ph idx="1"/>
          </p:nvPr>
        </p:nvPicPr>
        <p:blipFill>
          <a:blip r:embed="rId2"/>
          <a:stretch>
            <a:fillRect/>
          </a:stretch>
        </p:blipFill>
        <p:spPr>
          <a:xfrm>
            <a:off x="3200400" y="931708"/>
            <a:ext cx="3581400" cy="3365654"/>
          </a:xfrm>
          <a:prstGeom prst="rect">
            <a:avLst/>
          </a:prstGeom>
        </p:spPr>
      </p:pic>
    </p:spTree>
    <p:extLst>
      <p:ext uri="{BB962C8B-B14F-4D97-AF65-F5344CB8AC3E}">
        <p14:creationId xmlns:p14="http://schemas.microsoft.com/office/powerpoint/2010/main" val="73029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Dataflow</a:t>
            </a:r>
          </a:p>
        </p:txBody>
      </p:sp>
      <p:pic>
        <p:nvPicPr>
          <p:cNvPr id="5" name="Content Placeholder 4"/>
          <p:cNvPicPr>
            <a:picLocks noGrp="1" noChangeAspect="1"/>
          </p:cNvPicPr>
          <p:nvPr>
            <p:ph idx="1"/>
          </p:nvPr>
        </p:nvPicPr>
        <p:blipFill>
          <a:blip r:embed="rId2"/>
          <a:stretch>
            <a:fillRect/>
          </a:stretch>
        </p:blipFill>
        <p:spPr>
          <a:xfrm>
            <a:off x="2743200" y="742949"/>
            <a:ext cx="3546013" cy="3586103"/>
          </a:xfrm>
          <a:prstGeom prst="rect">
            <a:avLst/>
          </a:prstGeom>
        </p:spPr>
      </p:pic>
    </p:spTree>
    <p:extLst>
      <p:ext uri="{BB962C8B-B14F-4D97-AF65-F5344CB8AC3E}">
        <p14:creationId xmlns:p14="http://schemas.microsoft.com/office/powerpoint/2010/main" val="3159721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0" y="85300"/>
            <a:ext cx="8520600" cy="792600"/>
          </a:xfrm>
          <a:prstGeom prst="rect">
            <a:avLst/>
          </a:prstGeom>
        </p:spPr>
        <p:txBody>
          <a:bodyPr lIns="91425" tIns="91425" rIns="91425" bIns="91425" anchor="b" anchorCtr="0">
            <a:noAutofit/>
          </a:bodyPr>
          <a:lstStyle/>
          <a:p>
            <a:pPr lvl="0">
              <a:spcBef>
                <a:spcPts val="0"/>
              </a:spcBef>
              <a:buNone/>
            </a:pPr>
            <a:r>
              <a:rPr lang="en"/>
              <a:t>Technologies</a:t>
            </a:r>
          </a:p>
        </p:txBody>
      </p:sp>
      <p:sp>
        <p:nvSpPr>
          <p:cNvPr id="55" name="Shape 55"/>
          <p:cNvSpPr txBox="1">
            <a:spLocks noGrp="1"/>
          </p:cNvSpPr>
          <p:nvPr>
            <p:ph type="subTitle" idx="1"/>
          </p:nvPr>
        </p:nvSpPr>
        <p:spPr>
          <a:xfrm>
            <a:off x="311700" y="1196400"/>
            <a:ext cx="8520600" cy="3546300"/>
          </a:xfrm>
          <a:prstGeom prst="rect">
            <a:avLst/>
          </a:prstGeom>
        </p:spPr>
        <p:txBody>
          <a:bodyPr lIns="91425" tIns="91425" rIns="91425" bIns="91425" anchor="t" anchorCtr="0">
            <a:noAutofit/>
          </a:bodyPr>
          <a:lstStyle/>
          <a:p>
            <a:pPr marL="457200" lvl="0" indent="-381000" algn="l" rtl="0">
              <a:spcBef>
                <a:spcPts val="0"/>
              </a:spcBef>
              <a:buSzPct val="100000"/>
              <a:buChar char="●"/>
            </a:pPr>
            <a:r>
              <a:rPr lang="en" sz="2400" dirty="0"/>
              <a:t>Mysql</a:t>
            </a:r>
          </a:p>
          <a:p>
            <a:pPr marL="914400" lvl="1" indent="-381000" algn="l" rtl="0">
              <a:spcBef>
                <a:spcPts val="0"/>
              </a:spcBef>
              <a:buSzPct val="100000"/>
              <a:buChar char="○"/>
            </a:pPr>
            <a:r>
              <a:rPr lang="en" sz="2400" dirty="0"/>
              <a:t>Database</a:t>
            </a:r>
          </a:p>
          <a:p>
            <a:pPr marL="457200" lvl="0" indent="-381000" algn="l" rtl="0">
              <a:spcBef>
                <a:spcPts val="0"/>
              </a:spcBef>
              <a:buSzPct val="100000"/>
              <a:buChar char="●"/>
            </a:pPr>
            <a:r>
              <a:rPr lang="en" sz="2400" dirty="0"/>
              <a:t>Java</a:t>
            </a:r>
          </a:p>
          <a:p>
            <a:pPr marL="914400" lvl="1" indent="-381000" algn="l" rtl="0">
              <a:spcBef>
                <a:spcPts val="0"/>
              </a:spcBef>
              <a:buSzPct val="100000"/>
              <a:buChar char="○"/>
            </a:pPr>
            <a:r>
              <a:rPr lang="en" sz="2400" dirty="0"/>
              <a:t>API and Core System</a:t>
            </a:r>
          </a:p>
          <a:p>
            <a:pPr marL="457200" lvl="0" indent="-381000" algn="l" rtl="0">
              <a:spcBef>
                <a:spcPts val="0"/>
              </a:spcBef>
              <a:buSzPct val="100000"/>
              <a:buChar char="●"/>
            </a:pPr>
            <a:r>
              <a:rPr lang="en" sz="2400" dirty="0"/>
              <a:t>Android</a:t>
            </a:r>
          </a:p>
          <a:p>
            <a:pPr marL="914400" lvl="1" indent="-381000" algn="l" rtl="0">
              <a:spcBef>
                <a:spcPts val="0"/>
              </a:spcBef>
              <a:buSzPct val="100000"/>
              <a:buChar char="○"/>
            </a:pPr>
            <a:r>
              <a:rPr lang="en" sz="2400" dirty="0"/>
              <a:t>Mobile Application</a:t>
            </a:r>
          </a:p>
          <a:p>
            <a:pPr marL="457200" lvl="0" indent="-381000" algn="l" rtl="0">
              <a:spcBef>
                <a:spcPts val="0"/>
              </a:spcBef>
              <a:buSzPct val="100000"/>
              <a:buChar char="●"/>
            </a:pPr>
            <a:r>
              <a:rPr lang="en" sz="2400" dirty="0"/>
              <a:t>Material Design</a:t>
            </a:r>
          </a:p>
          <a:p>
            <a:pPr marL="914400" lvl="1" indent="-381000" algn="l">
              <a:spcBef>
                <a:spcPts val="0"/>
              </a:spcBef>
              <a:buSzPct val="100000"/>
              <a:buChar char="○"/>
            </a:pPr>
            <a:r>
              <a:rPr lang="en" sz="2400" dirty="0"/>
              <a:t>Google’s standard design principles</a:t>
            </a:r>
          </a:p>
        </p:txBody>
      </p:sp>
      <p:pic>
        <p:nvPicPr>
          <p:cNvPr id="56" name="Shape 56"/>
          <p:cNvPicPr preferRelativeResize="0"/>
          <p:nvPr/>
        </p:nvPicPr>
        <p:blipFill>
          <a:blip r:embed="rId3">
            <a:alphaModFix/>
          </a:blip>
          <a:stretch>
            <a:fillRect/>
          </a:stretch>
        </p:blipFill>
        <p:spPr>
          <a:xfrm>
            <a:off x="5547433" y="2011362"/>
            <a:ext cx="1220650" cy="1433025"/>
          </a:xfrm>
          <a:prstGeom prst="rect">
            <a:avLst/>
          </a:prstGeom>
          <a:noFill/>
          <a:ln>
            <a:noFill/>
          </a:ln>
        </p:spPr>
      </p:pic>
      <p:pic>
        <p:nvPicPr>
          <p:cNvPr id="57" name="Shape 57"/>
          <p:cNvPicPr preferRelativeResize="0"/>
          <p:nvPr/>
        </p:nvPicPr>
        <p:blipFill>
          <a:blip r:embed="rId4">
            <a:alphaModFix/>
          </a:blip>
          <a:stretch>
            <a:fillRect/>
          </a:stretch>
        </p:blipFill>
        <p:spPr>
          <a:xfrm>
            <a:off x="2862625" y="877900"/>
            <a:ext cx="1676400" cy="1133475"/>
          </a:xfrm>
          <a:prstGeom prst="rect">
            <a:avLst/>
          </a:prstGeom>
          <a:noFill/>
          <a:ln>
            <a:noFill/>
          </a:ln>
        </p:spPr>
      </p:pic>
      <p:pic>
        <p:nvPicPr>
          <p:cNvPr id="58" name="Shape 58"/>
          <p:cNvPicPr preferRelativeResize="0"/>
          <p:nvPr/>
        </p:nvPicPr>
        <p:blipFill>
          <a:blip r:embed="rId5">
            <a:alphaModFix/>
          </a:blip>
          <a:stretch>
            <a:fillRect/>
          </a:stretch>
        </p:blipFill>
        <p:spPr>
          <a:xfrm>
            <a:off x="7383775" y="606437"/>
            <a:ext cx="1676400" cy="1676400"/>
          </a:xfrm>
          <a:prstGeom prst="rect">
            <a:avLst/>
          </a:prstGeom>
          <a:noFill/>
          <a:ln>
            <a:noFill/>
          </a:ln>
        </p:spPr>
      </p:pic>
      <p:pic>
        <p:nvPicPr>
          <p:cNvPr id="59" name="Shape 59"/>
          <p:cNvPicPr preferRelativeResize="0"/>
          <p:nvPr/>
        </p:nvPicPr>
        <p:blipFill>
          <a:blip r:embed="rId6">
            <a:alphaModFix/>
          </a:blip>
          <a:stretch>
            <a:fillRect/>
          </a:stretch>
        </p:blipFill>
        <p:spPr>
          <a:xfrm>
            <a:off x="7071224" y="3104874"/>
            <a:ext cx="1833924" cy="1833924"/>
          </a:xfrm>
          <a:prstGeom prst="rect">
            <a:avLst/>
          </a:prstGeom>
          <a:noFill/>
          <a:ln>
            <a:noFill/>
          </a:ln>
        </p:spPr>
      </p:pic>
    </p:spTree>
    <p:extLst>
      <p:ext uri="{BB962C8B-B14F-4D97-AF65-F5344CB8AC3E}">
        <p14:creationId xmlns:p14="http://schemas.microsoft.com/office/powerpoint/2010/main" val="1125783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311700" y="133350"/>
            <a:ext cx="8520600" cy="609600"/>
          </a:xfrm>
          <a:prstGeom prst="rect">
            <a:avLst/>
          </a:prstGeom>
        </p:spPr>
        <p:txBody>
          <a:bodyPr lIns="91425" tIns="91425" rIns="91425" bIns="91425" anchor="t" anchorCtr="0">
            <a:noAutofit/>
          </a:bodyPr>
          <a:lstStyle/>
          <a:p>
            <a:pPr lvl="0">
              <a:spcBef>
                <a:spcPts val="0"/>
              </a:spcBef>
              <a:buNone/>
            </a:pPr>
            <a:r>
              <a:rPr lang="en" sz="3200" dirty="0"/>
              <a:t>Innovative and Creative Aspects of Our Solution</a:t>
            </a:r>
          </a:p>
        </p:txBody>
      </p:sp>
      <p:sp>
        <p:nvSpPr>
          <p:cNvPr id="65" name="Shape 65"/>
          <p:cNvSpPr txBox="1">
            <a:spLocks noGrp="1"/>
          </p:cNvSpPr>
          <p:nvPr>
            <p:ph type="body" idx="1"/>
          </p:nvPr>
        </p:nvSpPr>
        <p:spPr>
          <a:xfrm>
            <a:off x="311700" y="719768"/>
            <a:ext cx="8520600" cy="3416400"/>
          </a:xfrm>
          <a:prstGeom prst="rect">
            <a:avLst/>
          </a:prstGeom>
        </p:spPr>
        <p:txBody>
          <a:bodyPr lIns="91425" tIns="91425" rIns="91425" bIns="91425" anchor="t" anchorCtr="0">
            <a:noAutofit/>
          </a:bodyPr>
          <a:lstStyle/>
          <a:p>
            <a:pPr marL="457200" lvl="0" indent="-228600" rtl="0">
              <a:spcBef>
                <a:spcPts val="0"/>
              </a:spcBef>
            </a:pPr>
            <a:r>
              <a:rPr lang="en" sz="2400" dirty="0"/>
              <a:t>Easy to use system.</a:t>
            </a:r>
          </a:p>
          <a:p>
            <a:pPr marL="457200" lvl="0" indent="-228600" rtl="0">
              <a:spcBef>
                <a:spcPts val="0"/>
              </a:spcBef>
            </a:pPr>
            <a:r>
              <a:rPr lang="en" sz="2400" dirty="0"/>
              <a:t>Uses existing and tested technology to ensure a robust platform.</a:t>
            </a:r>
          </a:p>
          <a:p>
            <a:pPr marL="457200" lvl="0" indent="-228600" rtl="0">
              <a:spcBef>
                <a:spcPts val="0"/>
              </a:spcBef>
            </a:pPr>
            <a:r>
              <a:rPr lang="en" sz="2400" dirty="0"/>
              <a:t>Cloud based server.</a:t>
            </a:r>
          </a:p>
          <a:p>
            <a:pPr marL="914400" lvl="1" indent="-228600" rtl="0">
              <a:spcBef>
                <a:spcPts val="0"/>
              </a:spcBef>
            </a:pPr>
            <a:r>
              <a:rPr lang="en" dirty="0"/>
              <a:t>Allows for fast and simple scalability.</a:t>
            </a:r>
          </a:p>
          <a:p>
            <a:pPr marL="914400" lvl="1" indent="-228600" rtl="0">
              <a:spcBef>
                <a:spcPts val="0"/>
              </a:spcBef>
            </a:pPr>
            <a:r>
              <a:rPr lang="en" dirty="0"/>
              <a:t>Easily work together from multiple different locations.</a:t>
            </a:r>
          </a:p>
          <a:p>
            <a:pPr marL="457200" lvl="0" indent="-228600" rtl="0">
              <a:spcBef>
                <a:spcPts val="0"/>
              </a:spcBef>
            </a:pPr>
            <a:r>
              <a:rPr lang="en" sz="2400" dirty="0"/>
              <a:t>Utilize existing technology to interface with our system.</a:t>
            </a:r>
          </a:p>
          <a:p>
            <a:pPr marL="914400" lvl="1" indent="-228600" rtl="0">
              <a:spcBef>
                <a:spcPts val="0"/>
              </a:spcBef>
            </a:pPr>
            <a:r>
              <a:rPr lang="en" dirty="0"/>
              <a:t>Mobile application allows users to perform all necessary functions remotely.</a:t>
            </a:r>
          </a:p>
          <a:p>
            <a:pPr marL="457200" lvl="0" indent="-228600" rtl="0">
              <a:spcBef>
                <a:spcPts val="0"/>
              </a:spcBef>
            </a:pPr>
            <a:endParaRPr dirty="0"/>
          </a:p>
        </p:txBody>
      </p:sp>
    </p:spTree>
    <p:extLst>
      <p:ext uri="{BB962C8B-B14F-4D97-AF65-F5344CB8AC3E}">
        <p14:creationId xmlns:p14="http://schemas.microsoft.com/office/powerpoint/2010/main" val="2624247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dirty="0"/>
              <a:t>Challenges and Uncertainties</a:t>
            </a:r>
          </a:p>
        </p:txBody>
      </p:sp>
      <p:sp>
        <p:nvSpPr>
          <p:cNvPr id="71" name="Shape 7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dirty="0"/>
              <a:t>Finding freely available software.</a:t>
            </a:r>
          </a:p>
          <a:p>
            <a:pPr marL="914400" lvl="1" indent="-228600" rtl="0">
              <a:spcBef>
                <a:spcPts val="0"/>
              </a:spcBef>
            </a:pPr>
            <a:r>
              <a:rPr lang="en" sz="2800" dirty="0"/>
              <a:t>Our primary goal is to use open source software.</a:t>
            </a:r>
          </a:p>
          <a:p>
            <a:pPr marL="914400" lvl="1" indent="-228600" rtl="0">
              <a:spcBef>
                <a:spcPts val="0"/>
              </a:spcBef>
            </a:pPr>
            <a:r>
              <a:rPr lang="en" sz="2800" dirty="0"/>
              <a:t>This helps ensure that end users have simple setup and configuration.</a:t>
            </a:r>
          </a:p>
          <a:p>
            <a:pPr marL="457200" lvl="0" indent="-228600" rtl="0">
              <a:spcBef>
                <a:spcPts val="0"/>
              </a:spcBef>
            </a:pPr>
            <a:r>
              <a:rPr lang="en" dirty="0"/>
              <a:t>Excessively large database</a:t>
            </a:r>
          </a:p>
          <a:p>
            <a:pPr marL="914400" lvl="1" indent="-228600" rtl="0">
              <a:spcBef>
                <a:spcPts val="0"/>
              </a:spcBef>
            </a:pPr>
            <a:r>
              <a:rPr lang="en" sz="2800" dirty="0"/>
              <a:t>We are countering this by using industry standard tools that can scale with the database.</a:t>
            </a:r>
          </a:p>
          <a:p>
            <a:pPr marL="457200" lvl="0" indent="-228600" rtl="0">
              <a:spcBef>
                <a:spcPts val="0"/>
              </a:spcBef>
            </a:pPr>
            <a:endParaRPr dirty="0"/>
          </a:p>
        </p:txBody>
      </p:sp>
    </p:spTree>
    <p:extLst>
      <p:ext uri="{BB962C8B-B14F-4D97-AF65-F5344CB8AC3E}">
        <p14:creationId xmlns:p14="http://schemas.microsoft.com/office/powerpoint/2010/main" val="1494257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Procurement</a:t>
            </a:r>
          </a:p>
        </p:txBody>
      </p:sp>
      <p:sp>
        <p:nvSpPr>
          <p:cNvPr id="3" name="Content Placeholder 2"/>
          <p:cNvSpPr>
            <a:spLocks noGrp="1"/>
          </p:cNvSpPr>
          <p:nvPr>
            <p:ph idx="1"/>
          </p:nvPr>
        </p:nvSpPr>
        <p:spPr>
          <a:xfrm>
            <a:off x="628650" y="1370013"/>
            <a:ext cx="7886700" cy="2954337"/>
          </a:xfrm>
        </p:spPr>
        <p:txBody>
          <a:bodyPr>
            <a:normAutofit/>
          </a:bodyPr>
          <a:lstStyle/>
          <a:p>
            <a:r>
              <a:rPr lang="en-US" dirty="0"/>
              <a:t>Smartphones - Done</a:t>
            </a:r>
          </a:p>
          <a:p>
            <a:r>
              <a:rPr lang="en-US" dirty="0"/>
              <a:t>Server - Done</a:t>
            </a:r>
          </a:p>
          <a:p>
            <a:pPr lvl="1"/>
            <a:r>
              <a:rPr lang="en-US" dirty="0"/>
              <a:t>Designed to run on any spare computer</a:t>
            </a:r>
          </a:p>
          <a:p>
            <a:r>
              <a:rPr lang="en-US" dirty="0"/>
              <a:t>NFC Tags - Done</a:t>
            </a:r>
          </a:p>
          <a:p>
            <a:pPr lvl="1"/>
            <a:r>
              <a:rPr lang="en-US" dirty="0"/>
              <a:t>Already have some, cheap if we need more</a:t>
            </a:r>
          </a:p>
          <a:p>
            <a:endParaRPr lang="en-US" dirty="0"/>
          </a:p>
          <a:p>
            <a:pPr lvl="1"/>
            <a:endParaRPr lang="en-US" dirty="0"/>
          </a:p>
        </p:txBody>
      </p:sp>
    </p:spTree>
    <p:extLst>
      <p:ext uri="{BB962C8B-B14F-4D97-AF65-F5344CB8AC3E}">
        <p14:creationId xmlns:p14="http://schemas.microsoft.com/office/powerpoint/2010/main" val="1687288849"/>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WVUBrand.thmx</Template>
  <TotalTime>1968</TotalTime>
  <Words>615</Words>
  <Application>Microsoft Office PowerPoint</Application>
  <PresentationFormat>On-screen Show (16:9)</PresentationFormat>
  <Paragraphs>85</Paragraphs>
  <Slides>11</Slides>
  <Notes>5</Notes>
  <HiddenSlides>0</HiddenSlides>
  <MMClips>0</MMClips>
  <ScaleCrop>false</ScaleCrop>
  <HeadingPairs>
    <vt:vector size="6" baseType="variant">
      <vt:variant>
        <vt:lpstr>Fonts Used</vt:lpstr>
      </vt:variant>
      <vt:variant>
        <vt:i4>3</vt:i4>
      </vt:variant>
      <vt:variant>
        <vt:lpstr>Theme</vt:lpstr>
      </vt:variant>
      <vt:variant>
        <vt:i4>6</vt:i4>
      </vt:variant>
      <vt:variant>
        <vt:lpstr>Slide Titles</vt:lpstr>
      </vt:variant>
      <vt:variant>
        <vt:i4>11</vt:i4>
      </vt:variant>
    </vt:vector>
  </HeadingPairs>
  <TitlesOfParts>
    <vt:vector size="20" baseType="lpstr">
      <vt:lpstr>Arial</vt:lpstr>
      <vt:lpstr>Calibri</vt:lpstr>
      <vt:lpstr>Calibri Light</vt:lpstr>
      <vt:lpstr>1_Custom Design</vt:lpstr>
      <vt:lpstr>5_Custom Design</vt:lpstr>
      <vt:lpstr>2_Custom Design</vt:lpstr>
      <vt:lpstr>Custom Design</vt:lpstr>
      <vt:lpstr>3_Custom Design</vt:lpstr>
      <vt:lpstr>4_Custom Design</vt:lpstr>
      <vt:lpstr>Inventory Management System</vt:lpstr>
      <vt:lpstr>Problem Statement</vt:lpstr>
      <vt:lpstr>Project Background</vt:lpstr>
      <vt:lpstr>Use Cases</vt:lpstr>
      <vt:lpstr>Dataflow</vt:lpstr>
      <vt:lpstr>Technologies</vt:lpstr>
      <vt:lpstr>Innovative and Creative Aspects of Our Solution</vt:lpstr>
      <vt:lpstr>Challenges and Uncertainties</vt:lpstr>
      <vt:lpstr>Component Procurement</vt:lpstr>
      <vt:lpstr>Expected Outcomes</vt:lpstr>
      <vt:lpstr>Questions?</vt:lpstr>
    </vt:vector>
  </TitlesOfParts>
  <Manager/>
  <Company>West Virginia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Chris Schwer</dc:creator>
  <cp:keywords/>
  <dc:description/>
  <cp:lastModifiedBy>Bradley Griffee</cp:lastModifiedBy>
  <cp:revision>156</cp:revision>
  <cp:lastPrinted>2011-03-15T19:57:48Z</cp:lastPrinted>
  <dcterms:created xsi:type="dcterms:W3CDTF">2011-03-24T20:59:43Z</dcterms:created>
  <dcterms:modified xsi:type="dcterms:W3CDTF">2016-11-30T16:36:02Z</dcterms:modified>
  <cp:category/>
</cp:coreProperties>
</file>