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93" autoAdjust="0"/>
    <p:restoredTop sz="94660"/>
  </p:normalViewPr>
  <p:slideViewPr>
    <p:cSldViewPr snapToGrid="0">
      <p:cViewPr>
        <p:scale>
          <a:sx n="38" d="100"/>
          <a:sy n="38" d="100"/>
        </p:scale>
        <p:origin x="144" y="-960"/>
      </p:cViewPr>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12/4/16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12/4/16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6400800" y="990600"/>
            <a:ext cx="31089600" cy="2514540"/>
          </a:xfrm>
        </p:spPr>
        <p:txBody>
          <a:bodyPr/>
          <a:lstStyle/>
          <a:p>
            <a:r>
              <a:rPr lang="en-US"/>
              <a:t>Click to edit Master title style</a:t>
            </a:r>
          </a:p>
        </p:txBody>
      </p:sp>
      <p:sp>
        <p:nvSpPr>
          <p:cNvPr id="31" name="Text Placeholder 6"/>
          <p:cNvSpPr>
            <a:spLocks noGrp="1"/>
          </p:cNvSpPr>
          <p:nvPr>
            <p:ph type="body" sz="quarter" idx="36"/>
          </p:nvPr>
        </p:nvSpPr>
        <p:spPr bwMode="auto">
          <a:xfrm>
            <a:off x="6400800" y="3588603"/>
            <a:ext cx="31089600" cy="830997"/>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12/4/16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1143000" y="7071360"/>
            <a:ext cx="12801600" cy="685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251936"/>
            <a:ext cx="12801600" cy="9088165"/>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071360"/>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15544800" y="11948160"/>
            <a:ext cx="12801600" cy="6172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15544800" y="23469600"/>
            <a:ext cx="12801600" cy="1752600"/>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071360"/>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5837408"/>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2" name="Instructions"/>
          <p:cNvSpPr/>
          <p:nvPr userDrawn="1"/>
        </p:nvSpPr>
        <p:spPr>
          <a:xfrm>
            <a:off x="43891200" y="2552699"/>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just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just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6600" dirty="0">
                <a:solidFill>
                  <a:prstClr val="white">
                    <a:lumMod val="50000"/>
                  </a:prstClr>
                </a:solidFill>
                <a:latin typeface="Calibri Light" panose="020F0302020204030204" pitchFamily="34" charset="0"/>
                <a:cs typeface="Calibri" panose="020F0502020204030204" pitchFamily="34" charset="0"/>
              </a:rPr>
              <a:t>right-</a:t>
            </a:r>
            <a:r>
              <a:rPr sz="6600" dirty="0">
                <a:solidFill>
                  <a:prstClr val="white">
                    <a:lumMod val="50000"/>
                  </a:prstClr>
                </a:solidFill>
                <a:latin typeface="Calibri Light" panose="020F0302020204030204" pitchFamily="34" charset="0"/>
                <a:cs typeface="Calibri" panose="020F0502020204030204" pitchFamily="34" charset="0"/>
              </a:rPr>
              <a:t>click a picture</a:t>
            </a:r>
            <a:r>
              <a:rPr lang="en-US" sz="6600" dirty="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6600" baseline="0" dirty="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6600" dirty="0">
                <a:solidFill>
                  <a:prstClr val="white">
                    <a:lumMod val="50000"/>
                  </a:prstClr>
                </a:solidFill>
                <a:latin typeface="Calibri Light" panose="020F0302020204030204" pitchFamily="34" charset="0"/>
                <a:cs typeface="Calibri" panose="020F0502020204030204" pitchFamily="34" charset="0"/>
              </a:rPr>
              <a:t>esize</a:t>
            </a:r>
            <a:r>
              <a:rPr lang="en-US" sz="6600" baseline="0" dirty="0">
                <a:solidFill>
                  <a:prstClr val="white">
                    <a:lumMod val="50000"/>
                  </a:prstClr>
                </a:solidFill>
                <a:latin typeface="Calibri Light" panose="020F0302020204030204" pitchFamily="34" charset="0"/>
                <a:cs typeface="Calibri" panose="020F0502020204030204" pitchFamily="34" charset="0"/>
              </a:rPr>
              <a:t> by dragging a corner.</a:t>
            </a:r>
            <a:endParaRPr sz="66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6400800" y="990600"/>
            <a:ext cx="31089600" cy="25145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12/4/16</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8800" b="1"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Inventory Management System</a:t>
            </a:r>
          </a:p>
        </p:txBody>
      </p:sp>
      <p:sp>
        <p:nvSpPr>
          <p:cNvPr id="23" name="Text Placeholder 22"/>
          <p:cNvSpPr>
            <a:spLocks noGrp="1"/>
          </p:cNvSpPr>
          <p:nvPr>
            <p:ph type="body" sz="quarter" idx="36"/>
          </p:nvPr>
        </p:nvSpPr>
        <p:spPr/>
        <p:txBody>
          <a:bodyPr/>
          <a:lstStyle/>
          <a:p>
            <a:r>
              <a:rPr lang="en-US" dirty="0"/>
              <a:t>Bradley Griffee, Brian Sizemore, Mark Morrison</a:t>
            </a:r>
          </a:p>
          <a:p>
            <a:endParaRPr lang="en-US" dirty="0"/>
          </a:p>
        </p:txBody>
      </p:sp>
      <p:sp>
        <p:nvSpPr>
          <p:cNvPr id="5" name="Text Placeholder 4"/>
          <p:cNvSpPr>
            <a:spLocks noGrp="1"/>
          </p:cNvSpPr>
          <p:nvPr>
            <p:ph type="body" sz="quarter" idx="13"/>
          </p:nvPr>
        </p:nvSpPr>
        <p:spPr/>
        <p:txBody>
          <a:bodyPr/>
          <a:lstStyle/>
          <a:p>
            <a:r>
              <a:rPr lang="en-US" dirty="0"/>
              <a:t>Problem Statement</a:t>
            </a:r>
          </a:p>
        </p:txBody>
      </p:sp>
      <p:sp>
        <p:nvSpPr>
          <p:cNvPr id="11" name="Content Placeholder 10"/>
          <p:cNvSpPr>
            <a:spLocks noGrp="1"/>
          </p:cNvSpPr>
          <p:nvPr>
            <p:ph sz="quarter" idx="24"/>
          </p:nvPr>
        </p:nvSpPr>
        <p:spPr/>
        <p:txBody>
          <a:bodyPr>
            <a:noAutofit/>
          </a:bodyPr>
          <a:lstStyle/>
          <a:p>
            <a:pPr marL="0" indent="0">
              <a:buNone/>
            </a:pPr>
            <a:r>
              <a:rPr lang="en-US" sz="3600" dirty="0"/>
              <a:t>Develop an inventory management system for non-traditional inventories with three core development principles:</a:t>
            </a:r>
            <a:br>
              <a:rPr lang="en-US" sz="3600" dirty="0"/>
            </a:br>
            <a:endParaRPr lang="en-US" sz="3600" dirty="0"/>
          </a:p>
          <a:p>
            <a:pPr marL="514350" indent="-514350">
              <a:buFont typeface="+mj-lt"/>
              <a:buAutoNum type="arabicPeriod"/>
            </a:pPr>
            <a:r>
              <a:rPr lang="en-US" sz="3600" dirty="0"/>
              <a:t>User-Friendly</a:t>
            </a:r>
          </a:p>
          <a:p>
            <a:pPr marL="514350" indent="-514350">
              <a:buFont typeface="+mj-lt"/>
              <a:buAutoNum type="arabicPeriod"/>
            </a:pPr>
            <a:r>
              <a:rPr lang="en-US" sz="3600" dirty="0"/>
              <a:t>Use existing infrastructure</a:t>
            </a:r>
          </a:p>
          <a:p>
            <a:pPr marL="514350" indent="-514350">
              <a:buFont typeface="+mj-lt"/>
              <a:buAutoNum type="arabicPeriod"/>
            </a:pPr>
            <a:r>
              <a:rPr lang="en-US" sz="3600" dirty="0"/>
              <a:t>Scale with the business</a:t>
            </a:r>
          </a:p>
          <a:p>
            <a:pPr marL="514350" indent="-514350">
              <a:buFont typeface="+mj-lt"/>
              <a:buAutoNum type="arabicPeriod"/>
            </a:pPr>
            <a:endParaRPr lang="en-US" sz="3600" dirty="0"/>
          </a:p>
          <a:p>
            <a:pPr marL="0" indent="0">
              <a:buNone/>
            </a:pPr>
            <a:r>
              <a:rPr lang="en-US" sz="3600" dirty="0"/>
              <a:t>By taking into account the variety of customers who will benefit from our system we can create a more robust product for everyone.</a:t>
            </a:r>
          </a:p>
        </p:txBody>
      </p:sp>
      <p:sp>
        <p:nvSpPr>
          <p:cNvPr id="7" name="Text Placeholder 6"/>
          <p:cNvSpPr>
            <a:spLocks noGrp="1"/>
          </p:cNvSpPr>
          <p:nvPr>
            <p:ph type="body" sz="quarter" idx="17"/>
          </p:nvPr>
        </p:nvSpPr>
        <p:spPr/>
        <p:txBody>
          <a:bodyPr/>
          <a:lstStyle/>
          <a:p>
            <a:r>
              <a:rPr lang="en-US"/>
              <a:t>background</a:t>
            </a:r>
            <a:endParaRPr lang="en-US" dirty="0"/>
          </a:p>
        </p:txBody>
      </p:sp>
      <p:sp>
        <p:nvSpPr>
          <p:cNvPr id="12" name="Content Placeholder 11"/>
          <p:cNvSpPr>
            <a:spLocks noGrp="1"/>
          </p:cNvSpPr>
          <p:nvPr>
            <p:ph sz="quarter" idx="25"/>
          </p:nvPr>
        </p:nvSpPr>
        <p:spPr/>
        <p:txBody>
          <a:bodyPr/>
          <a:lstStyle/>
          <a:p>
            <a:pPr marL="0" indent="0">
              <a:buNone/>
            </a:pPr>
            <a:r>
              <a:rPr lang="en-US" sz="3600" b="1" dirty="0"/>
              <a:t>Current systems rely on UPC codes. </a:t>
            </a:r>
            <a:r>
              <a:rPr lang="en-US" sz="3600" dirty="0"/>
              <a:t>With all of modern systems using the existing barcode </a:t>
            </a:r>
            <a:r>
              <a:rPr lang="en-US" sz="3600" dirty="0" smtClean="0"/>
              <a:t>systems, </a:t>
            </a:r>
            <a:r>
              <a:rPr lang="en-US" sz="3600" dirty="0"/>
              <a:t>the market for a more generalized system is prime.</a:t>
            </a:r>
          </a:p>
          <a:p>
            <a:pPr marL="0" indent="0">
              <a:buNone/>
            </a:pPr>
            <a:endParaRPr lang="en-US" sz="3600" dirty="0"/>
          </a:p>
          <a:p>
            <a:pPr marL="0" indent="0">
              <a:buNone/>
            </a:pPr>
            <a:r>
              <a:rPr lang="en-US" sz="3600" b="1" dirty="0"/>
              <a:t>Current systems have too many unnecessary features. </a:t>
            </a:r>
            <a:r>
              <a:rPr lang="en-US" sz="3600" dirty="0"/>
              <a:t>By bombarding the end-user with confusing to use, ultimately fruitless features and tools the system becomes overly complicated and hard to manage</a:t>
            </a:r>
          </a:p>
          <a:p>
            <a:pPr marL="0" indent="0">
              <a:buNone/>
            </a:pPr>
            <a:endParaRPr lang="en-US" sz="3600" b="1" dirty="0"/>
          </a:p>
          <a:p>
            <a:pPr marL="0" indent="0">
              <a:buNone/>
            </a:pPr>
            <a:r>
              <a:rPr lang="en-US" sz="3600" b="1" dirty="0"/>
              <a:t>Current systems try to do it all.</a:t>
            </a:r>
            <a:r>
              <a:rPr lang="en-US" sz="3600" dirty="0"/>
              <a:t> Even the most basic systems out there are trying to</a:t>
            </a:r>
            <a:r>
              <a:rPr lang="en-US" sz="3600" b="1" dirty="0"/>
              <a:t> </a:t>
            </a:r>
            <a:r>
              <a:rPr lang="en-US" sz="3600" dirty="0"/>
              <a:t>do everything at once: manage inventory, generate statistics, be a point of sale device, and be the database.</a:t>
            </a:r>
            <a:endParaRPr lang="en-US" b="1" dirty="0"/>
          </a:p>
        </p:txBody>
      </p:sp>
      <p:sp>
        <p:nvSpPr>
          <p:cNvPr id="8" name="Text Placeholder 7"/>
          <p:cNvSpPr>
            <a:spLocks noGrp="1"/>
          </p:cNvSpPr>
          <p:nvPr>
            <p:ph type="body" sz="quarter" idx="19"/>
          </p:nvPr>
        </p:nvSpPr>
        <p:spPr>
          <a:xfrm>
            <a:off x="1143000" y="25831800"/>
            <a:ext cx="27203400" cy="1219200"/>
          </a:xfrm>
        </p:spPr>
        <p:txBody>
          <a:bodyPr/>
          <a:lstStyle/>
          <a:p>
            <a:r>
              <a:rPr lang="en-US" dirty="0"/>
              <a:t>Objectives</a:t>
            </a:r>
          </a:p>
        </p:txBody>
      </p:sp>
      <p:sp>
        <p:nvSpPr>
          <p:cNvPr id="13" name="Content Placeholder 12"/>
          <p:cNvSpPr>
            <a:spLocks noGrp="1"/>
          </p:cNvSpPr>
          <p:nvPr>
            <p:ph sz="quarter" idx="26"/>
          </p:nvPr>
        </p:nvSpPr>
        <p:spPr/>
        <p:txBody>
          <a:bodyPr>
            <a:normAutofit/>
          </a:bodyPr>
          <a:lstStyle/>
          <a:p>
            <a:pPr marL="0" indent="0">
              <a:buNone/>
            </a:pPr>
            <a:r>
              <a:rPr lang="en-US" sz="3600" b="1" dirty="0"/>
              <a:t>Stop relying on old technology</a:t>
            </a:r>
            <a:r>
              <a:rPr lang="en-US" sz="3600" dirty="0"/>
              <a:t>. We want the system to assign the unique identifiers so that the user can more organically sort their inventory.</a:t>
            </a:r>
          </a:p>
          <a:p>
            <a:pPr marL="0" indent="0">
              <a:buNone/>
            </a:pPr>
            <a:endParaRPr lang="en-US" sz="3600" b="1" dirty="0"/>
          </a:p>
          <a:p>
            <a:pPr marL="0" indent="0">
              <a:buNone/>
            </a:pPr>
            <a:r>
              <a:rPr lang="en-US" sz="3600" b="1" dirty="0"/>
              <a:t>Simplify the process. </a:t>
            </a:r>
            <a:r>
              <a:rPr lang="en-US" sz="3600" dirty="0"/>
              <a:t>Checking an item into inventory should take a few seconds, that’s it.</a:t>
            </a:r>
            <a:endParaRPr lang="en-US" sz="3600" b="1" dirty="0"/>
          </a:p>
        </p:txBody>
      </p:sp>
      <p:sp>
        <p:nvSpPr>
          <p:cNvPr id="9" name="Text Placeholder 8"/>
          <p:cNvSpPr>
            <a:spLocks noGrp="1"/>
          </p:cNvSpPr>
          <p:nvPr>
            <p:ph type="body" sz="quarter" idx="21"/>
          </p:nvPr>
        </p:nvSpPr>
        <p:spPr/>
        <p:txBody>
          <a:bodyPr/>
          <a:lstStyle/>
          <a:p>
            <a:r>
              <a:rPr lang="en-US" dirty="0"/>
              <a:t>Technologies	</a:t>
            </a:r>
          </a:p>
        </p:txBody>
      </p:sp>
      <p:sp>
        <p:nvSpPr>
          <p:cNvPr id="14" name="Content Placeholder 13"/>
          <p:cNvSpPr>
            <a:spLocks noGrp="1"/>
          </p:cNvSpPr>
          <p:nvPr>
            <p:ph sz="quarter" idx="27"/>
          </p:nvPr>
        </p:nvSpPr>
        <p:spPr>
          <a:xfrm>
            <a:off x="15544800" y="7071359"/>
            <a:ext cx="12801600" cy="17060849"/>
          </a:xfrm>
        </p:spPr>
        <p:txBody>
          <a:bodyPr>
            <a:normAutofit/>
          </a:bodyPr>
          <a:lstStyle/>
          <a:p>
            <a:pPr marL="0" indent="0">
              <a:buNone/>
            </a:pPr>
            <a:r>
              <a:rPr lang="en-US" sz="3600" dirty="0"/>
              <a:t>We want to use tried and true technologies to make the experience as seamless </a:t>
            </a:r>
            <a:r>
              <a:rPr lang="en-US" sz="3600"/>
              <a:t>and </a:t>
            </a:r>
            <a:r>
              <a:rPr lang="en-US" sz="3600" smtClean="0"/>
              <a:t>as reliable </a:t>
            </a:r>
            <a:r>
              <a:rPr lang="en-US" sz="3600" dirty="0"/>
              <a:t>as possible. Just a few of what we will be using is:</a:t>
            </a:r>
            <a:br>
              <a:rPr lang="en-US" sz="3600" dirty="0"/>
            </a:br>
            <a:endParaRPr lang="en-US" sz="3600" dirty="0"/>
          </a:p>
          <a:p>
            <a:r>
              <a:rPr lang="en-US" sz="3600" dirty="0"/>
              <a:t>MySQL - </a:t>
            </a:r>
            <a:r>
              <a:rPr lang="en-US" sz="3200" dirty="0"/>
              <a:t>Database</a:t>
            </a:r>
          </a:p>
          <a:p>
            <a:r>
              <a:rPr lang="en-US" sz="3600" dirty="0"/>
              <a:t>Java - </a:t>
            </a:r>
            <a:r>
              <a:rPr lang="en-US" sz="3200" dirty="0"/>
              <a:t>API and Core</a:t>
            </a:r>
          </a:p>
          <a:p>
            <a:r>
              <a:rPr lang="en-US" sz="3600" dirty="0"/>
              <a:t>Android - M</a:t>
            </a:r>
            <a:r>
              <a:rPr lang="en-US" sz="3200" dirty="0"/>
              <a:t>obile Application</a:t>
            </a:r>
          </a:p>
          <a:p>
            <a:r>
              <a:rPr lang="en-US" sz="3600" dirty="0"/>
              <a:t>Google Material Design - Principles</a:t>
            </a:r>
          </a:p>
          <a:p>
            <a:pPr marL="0" indent="0">
              <a:buNone/>
            </a:pPr>
            <a:endParaRPr lang="en-US" sz="3600" dirty="0"/>
          </a:p>
        </p:txBody>
      </p:sp>
      <p:sp>
        <p:nvSpPr>
          <p:cNvPr id="18" name="Text Placeholder 17"/>
          <p:cNvSpPr>
            <a:spLocks noGrp="1"/>
          </p:cNvSpPr>
          <p:nvPr>
            <p:ph type="body" sz="quarter" idx="31"/>
          </p:nvPr>
        </p:nvSpPr>
        <p:spPr/>
        <p:txBody>
          <a:bodyPr/>
          <a:lstStyle/>
          <a:p>
            <a:r>
              <a:rPr lang="en-US" dirty="0"/>
              <a:t>Process</a:t>
            </a:r>
          </a:p>
        </p:txBody>
      </p:sp>
      <p:sp>
        <p:nvSpPr>
          <p:cNvPr id="21" name="Text Placeholder 20"/>
          <p:cNvSpPr>
            <a:spLocks noGrp="1"/>
          </p:cNvSpPr>
          <p:nvPr>
            <p:ph type="body" sz="quarter" idx="34"/>
          </p:nvPr>
        </p:nvSpPr>
        <p:spPr/>
        <p:txBody>
          <a:bodyPr/>
          <a:lstStyle/>
          <a:p>
            <a:r>
              <a:rPr lang="en-US" dirty="0"/>
              <a:t>conclusions</a:t>
            </a:r>
          </a:p>
        </p:txBody>
      </p:sp>
      <p:sp>
        <p:nvSpPr>
          <p:cNvPr id="22" name="Content Placeholder 21"/>
          <p:cNvSpPr>
            <a:spLocks noGrp="1"/>
          </p:cNvSpPr>
          <p:nvPr>
            <p:ph sz="quarter" idx="35"/>
          </p:nvPr>
        </p:nvSpPr>
        <p:spPr/>
        <p:txBody>
          <a:bodyPr>
            <a:normAutofit/>
          </a:bodyPr>
          <a:lstStyle/>
          <a:p>
            <a:pPr marL="0" indent="0">
              <a:buNone/>
            </a:pPr>
            <a:r>
              <a:rPr lang="en-US" sz="3600" dirty="0"/>
              <a:t>The US Navy developed the acronym KISS in the 1960s to stand for “Keep it simple, stupid.” With that as one of our core development principles we hope to simplify the logistics of managing businesses so that people can get back to what matters.</a:t>
            </a:r>
          </a:p>
        </p:txBody>
      </p:sp>
      <p:grpSp>
        <p:nvGrpSpPr>
          <p:cNvPr id="33" name="Group 32"/>
          <p:cNvGrpSpPr/>
          <p:nvPr/>
        </p:nvGrpSpPr>
        <p:grpSpPr>
          <a:xfrm>
            <a:off x="15793400" y="13052059"/>
            <a:ext cx="10704200" cy="8454940"/>
            <a:chOff x="15544800" y="14502227"/>
            <a:chExt cx="11963559" cy="9449669"/>
          </a:xfrm>
        </p:grpSpPr>
        <p:pic>
          <p:nvPicPr>
            <p:cNvPr id="26" name="Shape 57"/>
            <p:cNvPicPr preferRelativeResize="0"/>
            <p:nvPr/>
          </p:nvPicPr>
          <p:blipFill>
            <a:blip r:embed="rId2">
              <a:alphaModFix/>
            </a:blip>
            <a:stretch>
              <a:fillRect/>
            </a:stretch>
          </p:blipFill>
          <p:spPr>
            <a:xfrm>
              <a:off x="19215375" y="14502227"/>
              <a:ext cx="4718051" cy="3190046"/>
            </a:xfrm>
            <a:prstGeom prst="rect">
              <a:avLst/>
            </a:prstGeom>
            <a:noFill/>
            <a:ln>
              <a:noFill/>
            </a:ln>
          </p:spPr>
        </p:pic>
        <p:pic>
          <p:nvPicPr>
            <p:cNvPr id="30" name="Shape 58"/>
            <p:cNvPicPr preferRelativeResize="0"/>
            <p:nvPr/>
          </p:nvPicPr>
          <p:blipFill>
            <a:blip r:embed="rId3">
              <a:alphaModFix/>
            </a:blip>
            <a:stretch>
              <a:fillRect/>
            </a:stretch>
          </p:blipFill>
          <p:spPr>
            <a:xfrm>
              <a:off x="15544800" y="19402425"/>
              <a:ext cx="4549471" cy="4549471"/>
            </a:xfrm>
            <a:prstGeom prst="rect">
              <a:avLst/>
            </a:prstGeom>
            <a:noFill/>
            <a:ln>
              <a:noFill/>
            </a:ln>
          </p:spPr>
        </p:pic>
        <p:pic>
          <p:nvPicPr>
            <p:cNvPr id="31" name="Shape 56"/>
            <p:cNvPicPr preferRelativeResize="0"/>
            <p:nvPr/>
          </p:nvPicPr>
          <p:blipFill>
            <a:blip r:embed="rId4">
              <a:alphaModFix/>
            </a:blip>
            <a:stretch>
              <a:fillRect/>
            </a:stretch>
          </p:blipFill>
          <p:spPr>
            <a:xfrm>
              <a:off x="23933426" y="19576161"/>
              <a:ext cx="3574933" cy="4196918"/>
            </a:xfrm>
            <a:prstGeom prst="rect">
              <a:avLst/>
            </a:prstGeom>
            <a:noFill/>
            <a:ln>
              <a:noFill/>
            </a:ln>
          </p:spPr>
        </p:pic>
      </p:grpSp>
      <p:sp>
        <p:nvSpPr>
          <p:cNvPr id="39" name="Content Placeholder 12"/>
          <p:cNvSpPr>
            <a:spLocks noGrp="1"/>
          </p:cNvSpPr>
          <p:nvPr>
            <p:ph sz="quarter" idx="26"/>
          </p:nvPr>
        </p:nvSpPr>
        <p:spPr>
          <a:xfrm>
            <a:off x="14744700" y="27057096"/>
            <a:ext cx="12801600" cy="4572000"/>
          </a:xfrm>
        </p:spPr>
        <p:txBody>
          <a:bodyPr>
            <a:normAutofit/>
          </a:bodyPr>
          <a:lstStyle/>
          <a:p>
            <a:pPr marL="0" indent="0">
              <a:buNone/>
            </a:pPr>
            <a:r>
              <a:rPr lang="en-US" sz="3600" b="1" dirty="0"/>
              <a:t>Simplify the system. </a:t>
            </a:r>
            <a:r>
              <a:rPr lang="en-US" sz="3600" dirty="0"/>
              <a:t>Reinventing the wheel is a waste of </a:t>
            </a:r>
            <a:r>
              <a:rPr lang="en-US" sz="3600" dirty="0" smtClean="0"/>
              <a:t>time. </a:t>
            </a:r>
            <a:r>
              <a:rPr lang="en-US" sz="3600" dirty="0"/>
              <a:t>B</a:t>
            </a:r>
            <a:r>
              <a:rPr lang="en-US" sz="3600" dirty="0" smtClean="0"/>
              <a:t>y </a:t>
            </a:r>
            <a:r>
              <a:rPr lang="en-US" sz="3600" dirty="0"/>
              <a:t>using tried and true technology we become more reliable and more scalable instantaneously.</a:t>
            </a:r>
          </a:p>
          <a:p>
            <a:pPr marL="0" indent="0">
              <a:buNone/>
            </a:pPr>
            <a:endParaRPr lang="en-US" sz="3600" b="1" dirty="0"/>
          </a:p>
          <a:p>
            <a:pPr marL="0" indent="0">
              <a:buNone/>
            </a:pPr>
            <a:r>
              <a:rPr lang="en-US" sz="3600" b="1" dirty="0"/>
              <a:t>The user is paramount. </a:t>
            </a:r>
            <a:r>
              <a:rPr lang="en-US" sz="3600" dirty="0"/>
              <a:t>Ultimately a system is only as good as its user. There is nothing more important than keeping the user informed, happy, and making money.</a:t>
            </a:r>
            <a:endParaRPr lang="en-US" sz="3600" b="1" dirty="0"/>
          </a:p>
        </p:txBody>
      </p:sp>
      <p:pic>
        <p:nvPicPr>
          <p:cNvPr id="40" name="Shape 56"/>
          <p:cNvPicPr preferRelativeResize="0"/>
          <p:nvPr/>
        </p:nvPicPr>
        <p:blipFill>
          <a:blip r:embed="rId4">
            <a:alphaModFix/>
          </a:blip>
          <a:stretch>
            <a:fillRect/>
          </a:stretch>
        </p:blipFill>
        <p:spPr>
          <a:xfrm>
            <a:off x="65874061" y="25045503"/>
            <a:ext cx="447491" cy="677197"/>
          </a:xfrm>
          <a:prstGeom prst="rect">
            <a:avLst/>
          </a:prstGeom>
          <a:noFill/>
          <a:ln>
            <a:noFill/>
          </a:ln>
        </p:spPr>
      </p:pic>
      <p:grpSp>
        <p:nvGrpSpPr>
          <p:cNvPr id="1024" name="Group 1023"/>
          <p:cNvGrpSpPr/>
          <p:nvPr/>
        </p:nvGrpSpPr>
        <p:grpSpPr>
          <a:xfrm>
            <a:off x="30972456" y="8314680"/>
            <a:ext cx="10658436" cy="15618328"/>
            <a:chOff x="30972456" y="8314680"/>
            <a:chExt cx="10658436" cy="15618328"/>
          </a:xfrm>
        </p:grpSpPr>
        <p:sp>
          <p:nvSpPr>
            <p:cNvPr id="32" name="Right Arrow 31"/>
            <p:cNvSpPr/>
            <p:nvPr/>
          </p:nvSpPr>
          <p:spPr>
            <a:xfrm rot="7527498">
              <a:off x="36672134" y="12719499"/>
              <a:ext cx="1917291" cy="1376652"/>
            </a:xfrm>
            <a:prstGeom prst="rightArrow">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42" name="Right Arrow 41"/>
            <p:cNvSpPr/>
            <p:nvPr/>
          </p:nvSpPr>
          <p:spPr>
            <a:xfrm rot="7757429">
              <a:off x="33426159" y="18537905"/>
              <a:ext cx="1667740" cy="816404"/>
            </a:xfrm>
            <a:prstGeom prst="rightArrow">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43" name="Right Arrow 42"/>
            <p:cNvSpPr/>
            <p:nvPr/>
          </p:nvSpPr>
          <p:spPr>
            <a:xfrm rot="5400000">
              <a:off x="35462192" y="18842014"/>
              <a:ext cx="1667740" cy="816404"/>
            </a:xfrm>
            <a:prstGeom prst="rightArrow">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44" name="Right Arrow 43"/>
            <p:cNvSpPr/>
            <p:nvPr/>
          </p:nvSpPr>
          <p:spPr>
            <a:xfrm rot="3325213">
              <a:off x="37463602" y="18553258"/>
              <a:ext cx="1667740" cy="816404"/>
            </a:xfrm>
            <a:prstGeom prst="rightArrow">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pic>
          <p:nvPicPr>
            <p:cNvPr id="1030" name="Picture 6" descr="Image result for user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76686" y="19685007"/>
              <a:ext cx="1976449" cy="1976449"/>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descr="Image result for user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07837" y="20358487"/>
              <a:ext cx="1976449" cy="197644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6" descr="Image result for user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89775" y="19716406"/>
              <a:ext cx="1976449" cy="19764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loud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02956" y="14083932"/>
              <a:ext cx="2601638" cy="2601639"/>
            </a:xfrm>
            <a:prstGeom prst="rect">
              <a:avLst/>
            </a:prstGeom>
            <a:noFill/>
            <a:extLst>
              <a:ext uri="{909E8E84-426E-40DD-AFC4-6F175D3DCCD1}">
                <a14:hiddenFill xmlns:a14="http://schemas.microsoft.com/office/drawing/2010/main">
                  <a:solidFill>
                    <a:srgbClr val="FFFFFF"/>
                  </a:solidFill>
                </a14:hiddenFill>
              </a:ext>
            </a:extLst>
          </p:spPr>
        </p:pic>
        <p:grpSp>
          <p:nvGrpSpPr>
            <p:cNvPr id="63" name="Group 62"/>
            <p:cNvGrpSpPr/>
            <p:nvPr/>
          </p:nvGrpSpPr>
          <p:grpSpPr>
            <a:xfrm>
              <a:off x="33925199" y="16438140"/>
              <a:ext cx="4752961" cy="1200329"/>
              <a:chOff x="33925198" y="16438140"/>
              <a:chExt cx="4752962" cy="1200329"/>
            </a:xfrm>
          </p:grpSpPr>
          <p:sp>
            <p:nvSpPr>
              <p:cNvPr id="34" name="TextBox 33"/>
              <p:cNvSpPr txBox="1"/>
              <p:nvPr/>
            </p:nvSpPr>
            <p:spPr>
              <a:xfrm>
                <a:off x="34260027" y="16438140"/>
                <a:ext cx="4418133" cy="1200329"/>
              </a:xfrm>
              <a:prstGeom prst="rect">
                <a:avLst/>
              </a:prstGeom>
              <a:noFill/>
            </p:spPr>
            <p:txBody>
              <a:bodyPr wrap="none" rtlCol="0">
                <a:spAutoFit/>
              </a:bodyPr>
              <a:lstStyle/>
              <a:p>
                <a:pPr algn="ctr"/>
                <a:r>
                  <a:rPr lang="en-US" sz="3600" b="1" dirty="0"/>
                  <a:t>Automatically added</a:t>
                </a:r>
                <a:br>
                  <a:rPr lang="en-US" sz="3600" b="1" dirty="0"/>
                </a:br>
                <a:r>
                  <a:rPr lang="en-US" sz="3600" b="1" dirty="0"/>
                  <a:t>to your local database</a:t>
                </a:r>
              </a:p>
            </p:txBody>
          </p:sp>
          <p:grpSp>
            <p:nvGrpSpPr>
              <p:cNvPr id="50" name="Group 49"/>
              <p:cNvGrpSpPr/>
              <p:nvPr/>
            </p:nvGrpSpPr>
            <p:grpSpPr>
              <a:xfrm>
                <a:off x="33925198" y="16526065"/>
                <a:ext cx="553677" cy="485983"/>
                <a:chOff x="30886497" y="17840441"/>
                <a:chExt cx="1100703" cy="923376"/>
              </a:xfrm>
            </p:grpSpPr>
            <p:sp>
              <p:nvSpPr>
                <p:cNvPr id="49" name="Oval 48"/>
                <p:cNvSpPr/>
                <p:nvPr/>
              </p:nvSpPr>
              <p:spPr>
                <a:xfrm>
                  <a:off x="30886497" y="17849358"/>
                  <a:ext cx="943423" cy="91445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46" name="TextBox 45"/>
                <p:cNvSpPr txBox="1"/>
                <p:nvPr/>
              </p:nvSpPr>
              <p:spPr>
                <a:xfrm>
                  <a:off x="30986173" y="17840441"/>
                  <a:ext cx="1001027" cy="877171"/>
                </a:xfrm>
                <a:prstGeom prst="rect">
                  <a:avLst/>
                </a:prstGeom>
                <a:noFill/>
              </p:spPr>
              <p:txBody>
                <a:bodyPr wrap="square" rtlCol="0">
                  <a:spAutoFit/>
                </a:bodyPr>
                <a:lstStyle/>
                <a:p>
                  <a:r>
                    <a:rPr lang="en-US" sz="2400" dirty="0">
                      <a:solidFill>
                        <a:schemeClr val="bg1"/>
                      </a:solidFill>
                      <a:latin typeface="Arial Rounded MT Bold" panose="020F0704030504030204" pitchFamily="34" charset="0"/>
                    </a:rPr>
                    <a:t>3</a:t>
                  </a:r>
                  <a:endParaRPr lang="en-US" sz="3600" dirty="0">
                    <a:solidFill>
                      <a:schemeClr val="bg1"/>
                    </a:solidFill>
                    <a:latin typeface="Arial Rounded MT Bold" panose="020F0704030504030204" pitchFamily="34" charset="0"/>
                  </a:endParaRPr>
                </a:p>
              </p:txBody>
            </p:sp>
          </p:grpSp>
        </p:grpSp>
        <p:grpSp>
          <p:nvGrpSpPr>
            <p:cNvPr id="51" name="Group 50"/>
            <p:cNvGrpSpPr/>
            <p:nvPr/>
          </p:nvGrpSpPr>
          <p:grpSpPr>
            <a:xfrm>
              <a:off x="30972456" y="8314680"/>
              <a:ext cx="10658436" cy="3763743"/>
              <a:chOff x="30794486" y="20724670"/>
              <a:chExt cx="10658436" cy="3763743"/>
            </a:xfrm>
          </p:grpSpPr>
          <p:grpSp>
            <p:nvGrpSpPr>
              <p:cNvPr id="16" name="Group 15"/>
              <p:cNvGrpSpPr/>
              <p:nvPr/>
            </p:nvGrpSpPr>
            <p:grpSpPr>
              <a:xfrm>
                <a:off x="31126671" y="20724670"/>
                <a:ext cx="10326251" cy="3763743"/>
                <a:chOff x="30970384" y="8793336"/>
                <a:chExt cx="10326251" cy="3763743"/>
              </a:xfrm>
            </p:grpSpPr>
            <p:grpSp>
              <p:nvGrpSpPr>
                <p:cNvPr id="3" name="Group 2"/>
                <p:cNvGrpSpPr/>
                <p:nvPr/>
              </p:nvGrpSpPr>
              <p:grpSpPr>
                <a:xfrm>
                  <a:off x="30970384" y="9484968"/>
                  <a:ext cx="2760278" cy="2474095"/>
                  <a:chOff x="30647334" y="8786125"/>
                  <a:chExt cx="2760278" cy="2474095"/>
                </a:xfrm>
              </p:grpSpPr>
              <p:sp>
                <p:nvSpPr>
                  <p:cNvPr id="41" name="TextBox 40"/>
                  <p:cNvSpPr txBox="1"/>
                  <p:nvPr/>
                </p:nvSpPr>
                <p:spPr>
                  <a:xfrm>
                    <a:off x="30647334" y="10613889"/>
                    <a:ext cx="2760278" cy="646331"/>
                  </a:xfrm>
                  <a:prstGeom prst="rect">
                    <a:avLst/>
                  </a:prstGeom>
                  <a:noFill/>
                </p:spPr>
                <p:txBody>
                  <a:bodyPr wrap="square" rtlCol="0">
                    <a:spAutoFit/>
                  </a:bodyPr>
                  <a:lstStyle/>
                  <a:p>
                    <a:pPr algn="ctr"/>
                    <a:r>
                      <a:rPr lang="en-US" sz="3600" b="1" dirty="0"/>
                      <a:t>Item arrives</a:t>
                    </a:r>
                  </a:p>
                </p:txBody>
              </p:sp>
              <p:pic>
                <p:nvPicPr>
                  <p:cNvPr id="2" name="Picture 2" descr="Image result for box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007358" y="8786125"/>
                    <a:ext cx="1827764" cy="18277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p:cNvGrpSpPr/>
                <p:nvPr/>
              </p:nvGrpSpPr>
              <p:grpSpPr>
                <a:xfrm>
                  <a:off x="37490400" y="8793336"/>
                  <a:ext cx="3806235" cy="3763743"/>
                  <a:chOff x="37197185" y="8910831"/>
                  <a:chExt cx="3806235" cy="3763743"/>
                </a:xfrm>
              </p:grpSpPr>
              <p:pic>
                <p:nvPicPr>
                  <p:cNvPr id="1026" name="Picture 2" descr="Image result for cellphone 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43866" y="8910831"/>
                    <a:ext cx="2194886" cy="219488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7197185" y="11474245"/>
                    <a:ext cx="3806235" cy="1200329"/>
                  </a:xfrm>
                  <a:prstGeom prst="rect">
                    <a:avLst/>
                  </a:prstGeom>
                  <a:noFill/>
                </p:spPr>
                <p:txBody>
                  <a:bodyPr wrap="none" rtlCol="0">
                    <a:spAutoFit/>
                  </a:bodyPr>
                  <a:lstStyle/>
                  <a:p>
                    <a:pPr algn="ctr"/>
                    <a:r>
                      <a:rPr lang="en-US" sz="3600" b="1" dirty="0"/>
                      <a:t>Take picture and </a:t>
                    </a:r>
                    <a:br>
                      <a:rPr lang="en-US" sz="3600" b="1" dirty="0"/>
                    </a:br>
                    <a:r>
                      <a:rPr lang="en-US" sz="3600" b="1" dirty="0"/>
                      <a:t>record information</a:t>
                    </a:r>
                  </a:p>
                </p:txBody>
              </p:sp>
            </p:grpSp>
            <p:sp>
              <p:nvSpPr>
                <p:cNvPr id="15" name="Right Arrow 14"/>
                <p:cNvSpPr/>
                <p:nvPr/>
              </p:nvSpPr>
              <p:spPr>
                <a:xfrm>
                  <a:off x="34750864" y="9890779"/>
                  <a:ext cx="1917291" cy="1376652"/>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grpSp>
          <p:grpSp>
            <p:nvGrpSpPr>
              <p:cNvPr id="54" name="Group 53"/>
              <p:cNvGrpSpPr/>
              <p:nvPr/>
            </p:nvGrpSpPr>
            <p:grpSpPr>
              <a:xfrm>
                <a:off x="37369849" y="23425304"/>
                <a:ext cx="553675" cy="485987"/>
                <a:chOff x="30886501" y="17840434"/>
                <a:chExt cx="1100699" cy="923383"/>
              </a:xfrm>
            </p:grpSpPr>
            <p:sp>
              <p:nvSpPr>
                <p:cNvPr id="55" name="Oval 54"/>
                <p:cNvSpPr/>
                <p:nvPr/>
              </p:nvSpPr>
              <p:spPr>
                <a:xfrm>
                  <a:off x="30886501" y="17849357"/>
                  <a:ext cx="943424" cy="914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56" name="TextBox 55"/>
                <p:cNvSpPr txBox="1"/>
                <p:nvPr/>
              </p:nvSpPr>
              <p:spPr>
                <a:xfrm>
                  <a:off x="30986173" y="17840434"/>
                  <a:ext cx="1001027" cy="877171"/>
                </a:xfrm>
                <a:prstGeom prst="rect">
                  <a:avLst/>
                </a:prstGeom>
                <a:noFill/>
              </p:spPr>
              <p:txBody>
                <a:bodyPr wrap="square" rtlCol="0">
                  <a:spAutoFit/>
                </a:bodyPr>
                <a:lstStyle/>
                <a:p>
                  <a:r>
                    <a:rPr lang="en-US" sz="2400" dirty="0">
                      <a:solidFill>
                        <a:schemeClr val="bg1"/>
                      </a:solidFill>
                      <a:latin typeface="Arial Rounded MT Bold" panose="020F0704030504030204" pitchFamily="34" charset="0"/>
                    </a:rPr>
                    <a:t>2</a:t>
                  </a:r>
                  <a:endParaRPr lang="en-US" sz="3600" dirty="0">
                    <a:solidFill>
                      <a:schemeClr val="bg1"/>
                    </a:solidFill>
                    <a:latin typeface="Arial Rounded MT Bold" panose="020F0704030504030204" pitchFamily="34" charset="0"/>
                  </a:endParaRPr>
                </a:p>
              </p:txBody>
            </p:sp>
          </p:grpSp>
          <p:grpSp>
            <p:nvGrpSpPr>
              <p:cNvPr id="57" name="Group 56"/>
              <p:cNvGrpSpPr/>
              <p:nvPr/>
            </p:nvGrpSpPr>
            <p:grpSpPr>
              <a:xfrm>
                <a:off x="30794486" y="23354491"/>
                <a:ext cx="553675" cy="485987"/>
                <a:chOff x="30886501" y="17840434"/>
                <a:chExt cx="1100699" cy="923383"/>
              </a:xfrm>
            </p:grpSpPr>
            <p:sp>
              <p:nvSpPr>
                <p:cNvPr id="58" name="Oval 57"/>
                <p:cNvSpPr/>
                <p:nvPr/>
              </p:nvSpPr>
              <p:spPr>
                <a:xfrm>
                  <a:off x="30886501" y="17849357"/>
                  <a:ext cx="943424" cy="914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59" name="TextBox 58"/>
                <p:cNvSpPr txBox="1"/>
                <p:nvPr/>
              </p:nvSpPr>
              <p:spPr>
                <a:xfrm>
                  <a:off x="30986173" y="17840434"/>
                  <a:ext cx="1001027" cy="877171"/>
                </a:xfrm>
                <a:prstGeom prst="rect">
                  <a:avLst/>
                </a:prstGeom>
                <a:noFill/>
              </p:spPr>
              <p:txBody>
                <a:bodyPr wrap="square" rtlCol="0">
                  <a:spAutoFit/>
                </a:bodyPr>
                <a:lstStyle/>
                <a:p>
                  <a:r>
                    <a:rPr lang="en-US" sz="2400" dirty="0">
                      <a:solidFill>
                        <a:schemeClr val="bg1"/>
                      </a:solidFill>
                      <a:latin typeface="Arial Rounded MT Bold" panose="020F0704030504030204" pitchFamily="34" charset="0"/>
                    </a:rPr>
                    <a:t>1</a:t>
                  </a:r>
                  <a:endParaRPr lang="en-US" sz="3600" dirty="0">
                    <a:solidFill>
                      <a:schemeClr val="bg1"/>
                    </a:solidFill>
                    <a:latin typeface="Arial Rounded MT Bold" panose="020F0704030504030204" pitchFamily="34" charset="0"/>
                  </a:endParaRPr>
                </a:p>
              </p:txBody>
            </p:sp>
          </p:grpSp>
        </p:grpSp>
        <p:grpSp>
          <p:nvGrpSpPr>
            <p:cNvPr id="52" name="Group 51"/>
            <p:cNvGrpSpPr/>
            <p:nvPr/>
          </p:nvGrpSpPr>
          <p:grpSpPr>
            <a:xfrm>
              <a:off x="32267222" y="22732679"/>
              <a:ext cx="8057678" cy="1200329"/>
              <a:chOff x="32272835" y="8303559"/>
              <a:chExt cx="8057678" cy="1200329"/>
            </a:xfrm>
          </p:grpSpPr>
          <p:sp>
            <p:nvSpPr>
              <p:cNvPr id="38" name="TextBox 37"/>
              <p:cNvSpPr txBox="1"/>
              <p:nvPr/>
            </p:nvSpPr>
            <p:spPr>
              <a:xfrm>
                <a:off x="32272835" y="8303559"/>
                <a:ext cx="8057678" cy="1200329"/>
              </a:xfrm>
              <a:prstGeom prst="rect">
                <a:avLst/>
              </a:prstGeom>
              <a:noFill/>
            </p:spPr>
            <p:txBody>
              <a:bodyPr wrap="square" rtlCol="0">
                <a:spAutoFit/>
              </a:bodyPr>
              <a:lstStyle/>
              <a:p>
                <a:pPr algn="ctr"/>
                <a:r>
                  <a:rPr lang="en-US" sz="3600" b="1" dirty="0"/>
                  <a:t>View anywhere and share </a:t>
                </a:r>
                <a:br>
                  <a:rPr lang="en-US" sz="3600" b="1" dirty="0"/>
                </a:br>
                <a:r>
                  <a:rPr lang="en-US" sz="3600" b="1" dirty="0"/>
                  <a:t>with your customers</a:t>
                </a:r>
              </a:p>
            </p:txBody>
          </p:sp>
          <p:grpSp>
            <p:nvGrpSpPr>
              <p:cNvPr id="60" name="Group 59"/>
              <p:cNvGrpSpPr/>
              <p:nvPr/>
            </p:nvGrpSpPr>
            <p:grpSpPr>
              <a:xfrm>
                <a:off x="33204527" y="8440779"/>
                <a:ext cx="553675" cy="485987"/>
                <a:chOff x="30886501" y="17840434"/>
                <a:chExt cx="1100699" cy="923383"/>
              </a:xfrm>
            </p:grpSpPr>
            <p:sp>
              <p:nvSpPr>
                <p:cNvPr id="61" name="Oval 60"/>
                <p:cNvSpPr/>
                <p:nvPr/>
              </p:nvSpPr>
              <p:spPr>
                <a:xfrm>
                  <a:off x="30886501" y="17849357"/>
                  <a:ext cx="943424" cy="914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62" name="TextBox 61"/>
                <p:cNvSpPr txBox="1"/>
                <p:nvPr/>
              </p:nvSpPr>
              <p:spPr>
                <a:xfrm>
                  <a:off x="30986173" y="17840434"/>
                  <a:ext cx="1001027" cy="877171"/>
                </a:xfrm>
                <a:prstGeom prst="rect">
                  <a:avLst/>
                </a:prstGeom>
                <a:noFill/>
              </p:spPr>
              <p:txBody>
                <a:bodyPr wrap="square" rtlCol="0">
                  <a:spAutoFit/>
                </a:bodyPr>
                <a:lstStyle/>
                <a:p>
                  <a:r>
                    <a:rPr lang="en-US" sz="2400" dirty="0">
                      <a:solidFill>
                        <a:schemeClr val="bg1"/>
                      </a:solidFill>
                      <a:latin typeface="Arial Rounded MT Bold" panose="020F0704030504030204" pitchFamily="34" charset="0"/>
                    </a:rPr>
                    <a:t>4</a:t>
                  </a:r>
                  <a:endParaRPr lang="en-US" sz="3600" dirty="0">
                    <a:solidFill>
                      <a:schemeClr val="bg1"/>
                    </a:solidFill>
                    <a:latin typeface="Arial Rounded MT Bold" panose="020F0704030504030204" pitchFamily="34" charset="0"/>
                  </a:endParaRPr>
                </a:p>
              </p:txBody>
            </p:sp>
          </p:grpSp>
        </p:grpSp>
      </p:grpSp>
      <p:sp>
        <p:nvSpPr>
          <p:cNvPr id="17" name="TextBox 16"/>
          <p:cNvSpPr txBox="1"/>
          <p:nvPr/>
        </p:nvSpPr>
        <p:spPr>
          <a:xfrm>
            <a:off x="16170442" y="15833558"/>
            <a:ext cx="184731" cy="1015663"/>
          </a:xfrm>
          <a:prstGeom prst="rect">
            <a:avLst/>
          </a:prstGeom>
          <a:noFill/>
        </p:spPr>
        <p:txBody>
          <a:bodyPr wrap="none" rtlCol="0">
            <a:spAutoFit/>
          </a:bodyPr>
          <a:lstStyle/>
          <a:p>
            <a:endParaRPr lang="en-US" sz="6000" dirty="0" err="1" smtClean="0"/>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1110015-E380-4C53-980C-698226C61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 (blue and brown design)</Template>
  <TotalTime>0</TotalTime>
  <Words>331</Words>
  <Application>Microsoft Macintosh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Rounded MT Bold</vt:lpstr>
      <vt:lpstr>Calibri</vt:lpstr>
      <vt:lpstr>Calibri Light</vt:lpstr>
      <vt:lpstr>Cambria</vt:lpstr>
      <vt:lpstr>Medical Poster</vt:lpstr>
      <vt:lpstr>Inventory Management System</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2016-12-04T16:25:30Z</dcterms:created>
  <dcterms:modified xsi:type="dcterms:W3CDTF">2016-12-04T23:52:01Z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TC040015519991</vt:lpwstr>
  </property>
</Properties>
</file>