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slide" Target="slides/slide19.xml"/><Relationship Id="rId46" Type="http://schemas.openxmlformats.org/officeDocument/2006/relationships/slide" Target="slides/slide20.xml"/><Relationship Id="rId47" Type="http://schemas.openxmlformats.org/officeDocument/2006/relationships/slide" Target="slides/slide21.xml"/><Relationship Id="rId48" Type="http://schemas.openxmlformats.org/officeDocument/2006/relationships/slide" Target="slides/slide22.xml"/><Relationship Id="rId49" Type="http://schemas.openxmlformats.org/officeDocument/2006/relationships/slide" Target="slides/slide23.xml"/><Relationship Id="rId5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BFFFE9-6C45-44AE-B278-FC42C2EB92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893174B-657A-4A01-9202-4DA26A4E87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AC36E9F-58F1-4802-B076-F3144B9F0E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29AB81B0-3DD6-4A4C-B193-1DDAB04A83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17AD49E-C5B0-4A09-BA49-4A967DA2DE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595293A1-65DE-4B51-8853-4FB14AE807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200A8DA1-4C05-424E-BA90-BA9798497D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ACFCEDBE-1C5F-413B-81E4-56A35F54CD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7CA1D515-1286-4352-940F-82C99F3122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0B4A2E2D-3063-4AB2-8C9D-E5C60F5DF3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722ADF21-189B-4BB6-B6BD-ECE20B1979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7F42E4-DB29-4E21-8706-530854FBDB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CC9EF831-BCDB-4644-BF64-EB36540CB1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6AAA1A3D-F7FB-4E72-908C-23D7E88A6C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C287081C-B082-4BAD-B279-D323B2E62A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0DAAF255-AE4F-4861-A35A-82876F5AA0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2A97AAD6-8AD3-4AD0-88CC-2ED6234BF5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E240917D-8A29-4B5E-A56B-A9B0C5E6F1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C1B234D1-A804-4222-93B8-6ACDBEAA56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2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F33AA5C2-31B0-4A2E-8B88-0D88814C4E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1E1549-2013-44C0-9BF6-7089CEABBE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981D088-FCA5-48FE-A5DB-CE0C9CF97B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6BC81D2-A70D-4817-A595-E1AD7C8ED2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16AA1FF-F834-4E0B-9345-C51984CA12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4061F7B-50A8-4A1D-8F21-F3452B604C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Vivid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492A790-8E3B-4504-83B5-ACAE4BA9BC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1B270B7-B536-45BD-A0B5-3C0A0431DE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3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5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6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7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2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3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5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6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7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6400" cy="18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D86C57-0F64-4CB1-99B7-A7BCF254C0B0}" type="slidenum">
              <a: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ftr" idx="28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sldNum" idx="29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AE6EB1-290E-47A1-AB58-BEEE1F8E5380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dt" idx="30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 idx="31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32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9DB684-51B6-44CB-9C4A-F9A42180B9EF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33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ftr" idx="34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ldNum" idx="35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0ADCC3-5346-4BFA-A5A2-A86458EC6CF3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dt" idx="36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94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ftr" idx="37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38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33B61F-83DB-4BED-AC0B-9F01E30698DA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39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ftr" idx="40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sldNum" idx="41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53C43F-8D81-4BB5-9000-3A13F1581DEB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dt" idx="42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ftr" idx="43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sldNum" idx="44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693A81-E0DC-4C79-8A47-3F173024707B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dt" idx="45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20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ftr" idx="46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47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FA6CDE-ABA3-40DD-A242-AA5FAACF9E55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 idx="48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ftr" idx="49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50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9258DB-4A94-43F2-9D9D-A79940089D0A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dt" idx="51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ftr" idx="52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sldNum" idx="53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947E49-D41B-41CB-B411-7ABC8BD0E75B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dt" idx="54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ftr" idx="55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56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767FAB-5015-46CB-BD3C-3B644BAA3AC7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dt" idx="57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3780000"/>
            <a:ext cx="10076400" cy="18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5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A6D72E-27CE-4544-B61C-3B009F065A82}" type="slidenum">
              <a: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6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53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ftr" idx="58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sldNum" idx="59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F1D571-5BA7-4916-B89D-825F8337C692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dt" idx="60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62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ftr" idx="61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62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B44FA3-3373-4ADE-A2B4-640942A63EFC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dt" idx="63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ftr" idx="64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sldNum" idx="65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277395-2619-4500-BA93-D3590239F70C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dt" idx="66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79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ftr" idx="67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68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B49F01-89D5-423A-BFD1-3DD340C409D3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dt" idx="69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ftr" idx="70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sldNum" idx="71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5D10B2-236C-415A-B2A0-C8511E0BF4F0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dt" idx="72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97" name="PlaceHolder 1"/>
          <p:cNvSpPr>
            <a:spLocks noGrp="1"/>
          </p:cNvSpPr>
          <p:nvPr>
            <p:ph type="ftr" idx="73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ldNum" idx="74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33EC17-F917-4095-9220-649617E07368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dt" idx="75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 flipV="1">
            <a:off x="0" y="-3600"/>
            <a:ext cx="10076400" cy="10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8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BB644D-A792-4DE6-BE75-71520862514D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9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flipV="1">
            <a:off x="0" y="-3600"/>
            <a:ext cx="10076400" cy="10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11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E77D0C-F120-4C86-BF78-CCB2A3511045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2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ftr" idx="13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14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82760B-E68B-43D3-B2FC-7F37B53EDA62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5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ftr" idx="16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7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19F7AA-24BA-4253-9CB0-D2F082D59749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8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  <p:sldLayoutId id="2147483660" r:id="rId3"/>
    <p:sldLayoutId id="2147483661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 idx="19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0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9A65A4-CC8A-4F62-AE16-ED7A1ABA1626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1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22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23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26B72F-A3C7-4D5B-A333-2337229A3F36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dt" idx="24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 flipV="1">
            <a:off x="0" y="-3600"/>
            <a:ext cx="10076400" cy="17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0" y="5580000"/>
            <a:ext cx="10076400" cy="864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5"/>
          </p:nvPr>
        </p:nvSpPr>
        <p:spPr>
          <a:xfrm>
            <a:off x="3420000" y="5130000"/>
            <a:ext cx="32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26"/>
          </p:nvPr>
        </p:nvSpPr>
        <p:spPr>
          <a:xfrm>
            <a:off x="7236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35C2A7-B162-4EF5-8534-AB803E0687D8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27"/>
          </p:nvPr>
        </p:nvSpPr>
        <p:spPr>
          <a:xfrm>
            <a:off x="504000" y="5130000"/>
            <a:ext cx="233640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hyperlink" Target="https://docs.arduino.cc/learn/communication/wire/" TargetMode="External"/><Relationship Id="rId4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uino4projects.com/arduino-rf-power-swr-meter/" TargetMode="External"/><Relationship Id="rId2" Type="http://schemas.openxmlformats.org/officeDocument/2006/relationships/hyperlink" Target="https://blog.radioartisan.com/arduino-cw-keyer/" TargetMode="External"/><Relationship Id="rId3" Type="http://schemas.openxmlformats.org/officeDocument/2006/relationships/hyperlink" Target="https://blog.radioartisan.com/arduino_rotator_controller/" TargetMode="External"/><Relationship Id="rId4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arduino.cc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68400" cy="323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Arduino basics</a:t>
            </a:r>
            <a:br>
              <a:rPr sz="6000"/>
            </a:br>
            <a:br>
              <a:rPr sz="6000"/>
            </a:br>
            <a:r>
              <a:rPr b="0" lang="en-US" sz="36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Bill Pence   KI4US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504000" y="3870000"/>
            <a:ext cx="9068400" cy="164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Arduino environment provides many libraries and examples to quickly begin a project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"/>
          <p:cNvSpPr/>
          <p:nvPr/>
        </p:nvSpPr>
        <p:spPr>
          <a:xfrm>
            <a:off x="7315200" y="556200"/>
            <a:ext cx="2739960" cy="23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Now, let’s start.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Select menu File -&gt;  Examples -&gt;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Adafruit AHT10 →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adafruit_aht10_test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This will open a new sketch window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228600" y="457200"/>
            <a:ext cx="6855120" cy="3864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914400" y="852120"/>
            <a:ext cx="3369240" cy="2116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2" name=""/>
          <p:cNvSpPr/>
          <p:nvPr/>
        </p:nvSpPr>
        <p:spPr>
          <a:xfrm>
            <a:off x="5290560" y="1143000"/>
            <a:ext cx="3623040" cy="31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1143000" y="3200400"/>
            <a:ext cx="3151080" cy="1885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4" name=""/>
          <p:cNvSpPr/>
          <p:nvPr/>
        </p:nvSpPr>
        <p:spPr>
          <a:xfrm>
            <a:off x="4572000" y="914400"/>
            <a:ext cx="5256000" cy="31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AHT10 wiring requires the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VIN, GND, SCL and SDA.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(VIN is 5VDC for this module)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Wire the I2C and power pins to the Arduino.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 I2C pins can change based on the Arduino in use.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ee"/>
                </a:solidFill>
                <a:effectLst/>
                <a:uFillTx/>
                <a:latin typeface="Arial"/>
                <a:ea typeface="DejaVu Sans"/>
                <a:hlinkClick r:id="rId3"/>
              </a:rPr>
              <a:t>https://docs.arduino.cc/learn/communication/wire/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So be sure to use the correct SDA and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SCL pins.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"/>
          <p:cNvSpPr/>
          <p:nvPr/>
        </p:nvSpPr>
        <p:spPr>
          <a:xfrm>
            <a:off x="7086600" y="369000"/>
            <a:ext cx="296856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Once the module is wired, select the Arduino board and serial port from the Tools menu.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Next select menu Tools -&gt;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Serial Monitor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And set the speed to 115200 (near lower right of the IDE window)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Lastly, select select menu Sketch -&gt;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Upload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Or click the arrow near the top of the IDE window.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Temperature and Humidity data should begin showing in the serial monitor pane.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228600" y="704880"/>
            <a:ext cx="6855120" cy="3864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"/>
          <p:cNvSpPr/>
          <p:nvPr/>
        </p:nvSpPr>
        <p:spPr>
          <a:xfrm>
            <a:off x="5290560" y="1143000"/>
            <a:ext cx="3623040" cy="31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28" name=""/>
          <p:cNvSpPr/>
          <p:nvPr/>
        </p:nvSpPr>
        <p:spPr>
          <a:xfrm>
            <a:off x="5943600" y="914400"/>
            <a:ext cx="3884400" cy="313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Next, we will add the I2C LCD.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Like the AHT10, the I2C LCD module requires wiring the VCC, GND, SCL and SDA.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(VCC is 5VDC for this module, also)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Wire the I2C and power pins to the Arduino. The trimpot adjusts the LCD contrast, and the jumper enables the LCD backlight.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457200" y="951120"/>
            <a:ext cx="5472360" cy="2704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"/>
          <p:cNvSpPr/>
          <p:nvPr/>
        </p:nvSpPr>
        <p:spPr>
          <a:xfrm>
            <a:off x="7086600" y="228600"/>
            <a:ext cx="299124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Use of the LCD display requires finding the I2C address of the LCD display (they can vary…)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Select menu File→</a:t>
            </a: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Example →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Wire →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I2C scanner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Change the Serial Monitor speed to 9600.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Take note of the address found (mine was 0x27)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228600" y="457200"/>
            <a:ext cx="6855120" cy="388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"/>
          <p:cNvSpPr/>
          <p:nvPr/>
        </p:nvSpPr>
        <p:spPr>
          <a:xfrm>
            <a:off x="7086600" y="228600"/>
            <a:ext cx="2991240" cy="58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Now to use the the I2C LCD.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Select menu File→</a:t>
            </a: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Example →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LiquidCrystal I2C →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Hello World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Change the value in this line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LiquidCrystal_I2C lcd(</a:t>
            </a:r>
            <a:r>
              <a:rPr b="1" lang="en-US" sz="1100" strike="noStrike" u="none">
                <a:solidFill>
                  <a:srgbClr val="ff0000"/>
                </a:solidFill>
                <a:effectLst/>
                <a:uFillTx/>
                <a:latin typeface="Courier New"/>
                <a:ea typeface="DejaVu Sans"/>
              </a:rPr>
              <a:t>0x27</a:t>
            </a:r>
            <a:r>
              <a:rPr b="1" lang="en-US" sz="11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,16,2)</a:t>
            </a: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To the address of your LCD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Do not worry if the characters are odd. This example is for 20x4 LCD. Just be sure there are characters displayed.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228600" y="685800"/>
            <a:ext cx="6855120" cy="3864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7315200" y="369000"/>
            <a:ext cx="2739960" cy="33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Use this sketch and you should get text on the LCD. (the example is for 20 char 4 lines, so it DOES work, but will look odd.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 point is to get text on the LCD.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18360" y="228600"/>
            <a:ext cx="6608160" cy="521316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//Compatible with the Arduino IDE 1.0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//Library version:1.1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&lt;Wire.h&gt;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&lt;LiquidCrystal_I2C.h&gt;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LiquidCrystal_I2C lcd(0x27,16,2);  // set the LCD address to 0x27 for a 16 chars and 2 line display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void setup()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{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lcd.init();                  // initialize the lcd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 lcd.init();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// Print a message to the LCD.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lcd.backlight();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lcd.setCursor(3,0);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lcd.print("Hello, world!");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lcd.setCursor(2,1);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lcd.print("Ywrobot Arduino!");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Delay(2000);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lcd.setCursor(0,0);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lcd.print("Arduino LCM IIC 2004");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lcd.setCursor(0,1);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lcd.print("Power By Ec-yuan!");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delay(2000);}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void loop()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{}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"/>
          <p:cNvSpPr/>
          <p:nvPr/>
        </p:nvSpPr>
        <p:spPr>
          <a:xfrm>
            <a:off x="1130400" y="914400"/>
            <a:ext cx="7783200" cy="261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Now for the payoff.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We will borrow lines from the I2C LCD display example sketch to add the the AHT10 sketch which will write the temperature and humidity to the LCD.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"/>
          <p:cNvSpPr/>
          <p:nvPr/>
        </p:nvSpPr>
        <p:spPr>
          <a:xfrm>
            <a:off x="7315200" y="369000"/>
            <a:ext cx="27399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These are the important lines to be added and tweaked.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228600" y="914400"/>
            <a:ext cx="6608160" cy="325152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&lt;Wire.h&gt;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&lt;LiquidCrystal_I2C.h&gt;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LiquidCrystal_I2C lcd(0x27,16,2);  // set the LCD address to 0x27 for a 16 chars and 2 line display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lcd.init();                  // initialize the lcd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 lcd.init();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// Print a message to the LCD.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lcd.backlight();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lcd.setCursor(3,0);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lcd.print("Hello, world!");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lcd.setCursor(2,1);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lcd.print("Ywrobot Arduino!");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"/>
          <p:cNvSpPr/>
          <p:nvPr/>
        </p:nvSpPr>
        <p:spPr>
          <a:xfrm>
            <a:off x="685800" y="685800"/>
            <a:ext cx="479880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lcd.setCursor(3,0);  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lcd.print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("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Hello, world!");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914400" y="1600200"/>
            <a:ext cx="7542000" cy="23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Take note of these 2 lines of code.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 lcd_setCursor(3,0);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places the starting position of printing on the display to character position 3 on line 1.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lcd.setCursor(&lt;start_position&gt;,&lt;start_line-1&gt;);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Remember that most times, software folk start counting at 0...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 the lcd.print prints that text beginning at the starting position.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266760"/>
            <a:ext cx="9068400" cy="99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Arduino examples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68400" cy="368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There are Arduino examples to be found for many projects such as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Power meter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r>
              <a:rPr b="0" lang="en-US" sz="2000" strike="noStrike" u="none">
                <a:solidFill>
                  <a:srgbClr val="0000ee"/>
                </a:solidFill>
                <a:effectLst/>
                <a:uFillTx/>
                <a:latin typeface="Times New Roman"/>
                <a:hlinkClick r:id="rId1"/>
              </a:rPr>
              <a:t>https://duino4projects.com/arduino-rf-power-swr-meter/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CW Keyer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</a:t>
            </a:r>
            <a:r>
              <a:rPr b="0" lang="en-US" sz="2000" strike="noStrike" u="none">
                <a:solidFill>
                  <a:srgbClr val="0000ee"/>
                </a:solidFill>
                <a:effectLst/>
                <a:uFillTx/>
                <a:latin typeface="Times New Roman"/>
                <a:hlinkClick r:id="rId2"/>
              </a:rPr>
              <a:t> https://blog.radioartisan.com/arduino-cw-keyer/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Rotor Controller (with serial interface)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r>
              <a:rPr b="0" lang="en-US" sz="2000" strike="noStrike" u="none">
                <a:solidFill>
                  <a:srgbClr val="0000ee"/>
                </a:solidFill>
                <a:effectLst/>
                <a:uFillTx/>
                <a:latin typeface="Times New Roman"/>
                <a:hlinkClick r:id="rId3"/>
              </a:rPr>
              <a:t>https://blog.radioartisan.com/arduino_rotator_controller/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"/>
          <p:cNvSpPr/>
          <p:nvPr/>
        </p:nvSpPr>
        <p:spPr>
          <a:xfrm>
            <a:off x="7543800" y="369000"/>
            <a:ext cx="2283840" cy="29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This is the final result. Let’s look in detail at the code and the lcd.print messages on the next slide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21240" y="457200"/>
            <a:ext cx="7522560" cy="343188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&lt;Adafruit_AHT10.h&gt;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&lt;Wire.h&gt;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&lt;LiquidCrystal_I2C.h&gt;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Adafruit_AHT10 aht;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LiquidCrystal_I2C lcd(0x27,16,2); // set the LCD address to 0x27for a 16 char/2 line display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void setup()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{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Serial.begin(115200);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Serial.println("Adafruit AHT10 demo!");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if (! aht.begin())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{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  Serial.println("Could not find AHT10? Check wiring");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  while (1) delay(10);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}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Serial.println("AHT10 found");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lcd.init();                      // initialize the lcd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lcd.init();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// Print a message to the LCD.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lcd.backlight();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}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"/>
          <p:cNvSpPr/>
          <p:nvPr/>
        </p:nvSpPr>
        <p:spPr>
          <a:xfrm>
            <a:off x="230400" y="914400"/>
            <a:ext cx="7770600" cy="207396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void loop()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{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sensors_event_t humidity, temp;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aht.getEvent(&amp;humidity, &amp;temp);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// populate temp and humidity objects with fresh data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Serial.print("Temperature: "); Serial.print(temp.temperature); Serial.println(" degrees C");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lcd.setCursor(0,0);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lcd.print("Temp "); lcd.print(temp.temperature); lcd.println(" deg C  ");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lcd.setCursor(0,1);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Serial.print("Humidity: "); Serial.print(humidity.relative_humidity); Serial.println("% rH");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lcd.print("Hum "); lcd.print(humidity.relative_humidity); lcd.println("% rH   ");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Delay(2500);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}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685800" y="2092680"/>
            <a:ext cx="8939520" cy="17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5" name=""/>
          <p:cNvSpPr/>
          <p:nvPr/>
        </p:nvSpPr>
        <p:spPr>
          <a:xfrm>
            <a:off x="685800" y="457200"/>
            <a:ext cx="481788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Here is the LCD output from the above sketch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504000" y="627120"/>
            <a:ext cx="9068400" cy="43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4000" strike="noStrike" u="none">
                <a:solidFill>
                  <a:srgbClr val="009eda"/>
                </a:solidFill>
                <a:effectLst/>
                <a:uFillTx/>
                <a:latin typeface="Noto Sans"/>
              </a:rPr>
              <a:t>Thanks for your interest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"/>
          <p:cNvSpPr/>
          <p:nvPr/>
        </p:nvSpPr>
        <p:spPr>
          <a:xfrm>
            <a:off x="6401880" y="1156320"/>
            <a:ext cx="3426120" cy="2595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spAutoFit/>
          </a:bodyPr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Start at </a:t>
            </a:r>
            <a:r>
              <a:rPr b="0" lang="en-US" sz="2200" strike="noStrike" u="none">
                <a:solidFill>
                  <a:srgbClr val="0000ee"/>
                </a:solidFill>
                <a:effectLst/>
                <a:uFillTx/>
                <a:latin typeface="Noto Sans"/>
                <a:ea typeface="DejaVu Sans"/>
                <a:hlinkClick r:id="rId1"/>
              </a:rPr>
              <a:t>https://arduino.cc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 where the integrated development  environment (IDE) can be downloaded.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 Click the “software tab”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228600" y="408960"/>
            <a:ext cx="5987160" cy="4847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0" y="408960"/>
            <a:ext cx="5985000" cy="484524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209" name=""/>
          <p:cNvSpPr/>
          <p:nvPr/>
        </p:nvSpPr>
        <p:spPr>
          <a:xfrm>
            <a:off x="6172920" y="1151640"/>
            <a:ext cx="3654000" cy="14162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spAutoFit/>
          </a:bodyPr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Choose the IDE version for your computer.  I suggest the first option if you are a windows user.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228600" y="712080"/>
            <a:ext cx="6676920" cy="408492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211" name=""/>
          <p:cNvSpPr/>
          <p:nvPr/>
        </p:nvSpPr>
        <p:spPr>
          <a:xfrm>
            <a:off x="7086600" y="950760"/>
            <a:ext cx="2968200" cy="3392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spAutoFit/>
          </a:bodyPr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After download and install, run the Arduino IDE.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This should have a window like this with a basic “sketch” (this is what Arduino calls a program)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Note the “books” icon left of the code window.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68400" cy="98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Libraries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68400" cy="381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The “books” icon on the left toolbar opens the library manager.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The “sketch” has 2 basic elements.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setup() --- this part of the code runs 1 time.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loop()  --- this part of the code runs forever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Each library will include example sketch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Using an example as a project base helps to get started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Combining examples from libraries synthesizes a project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Once basics are in place, algorithms can be added and optimized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ubTitle"/>
          </p:nvPr>
        </p:nvSpPr>
        <p:spPr>
          <a:xfrm>
            <a:off x="529560" y="865440"/>
            <a:ext cx="9068400" cy="439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Let’s do an example of a sketch that will read a temperature and humidity sensor and provide serial output of that data to the Arduino serial port then add an I2C LCD to also show the data.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"/>
          <p:cNvSpPr/>
          <p:nvPr/>
        </p:nvSpPr>
        <p:spPr>
          <a:xfrm>
            <a:off x="7315200" y="556200"/>
            <a:ext cx="2739960" cy="363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Start with the FILE menu and select New Sketch.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Then click the “books” icon or select menu TOOLS →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Manage Libraries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We are using an AHT10, and I2C LCD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Search for AHT10 and install the Adafruit AHT10 library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228600" y="685800"/>
            <a:ext cx="6855120" cy="3864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"/>
          <p:cNvSpPr/>
          <p:nvPr/>
        </p:nvSpPr>
        <p:spPr>
          <a:xfrm>
            <a:off x="7315200" y="556200"/>
            <a:ext cx="2739960" cy="83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Then finally search for LiquidCrystal I2C and install this library as well.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457200" y="556200"/>
            <a:ext cx="6854760" cy="3855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Application>LibreOffice/25.2.0.3$Windows_X86_64 LibreOffice_project/e1cf4a87eb02d755bce1a01209907ea5ddc8f069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2025-02-27T21:04:40Z</dcterms:created>
  <dc:creator/>
  <dc:description>This work is licensed under a Creative Commons 0 License.
It makes use of the works of fsanchez.</dc:description>
  <dc:language>en-US</dc:language>
  <cp:lastModifiedBy/>
  <dcterms:modified xsi:type="dcterms:W3CDTF">2025-03-09T15:34:32Z</dcterms:modified>
  <cp:revision>43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