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embeddings/oleObject1.xlsx" ContentType="application/vnd.openxmlformats-officedocument.spreadsheetml.sheet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emf" ContentType="image/x-emf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B05FE2-3314-4D32-BDA2-10D717EA88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1D932B8-03BD-4232-9D75-3C1B834390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2D970C2-16A2-4578-8A9E-7B3939618E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6ADE5E5-122A-4CDD-9582-70AF5B04F70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37F735A-700D-4B66-BC62-F2B2BFA0F3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94A61BF8-7CA8-40C3-AA4A-B24ECAEA068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50109D11-2926-4B53-8E7A-62F78303CA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89268E5F-2FAA-4953-8849-9739A607DC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2EDBE2AF-ECEA-447B-8026-237B9129DF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269A4ECA-E8AA-4AFA-9D9C-4A47FBF0A6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571F8F7F-7BDA-4695-9D47-112E93816F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39C880-E9F1-4B7E-BEB1-5AE3285042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818753-D8EF-47F4-9435-34373AAE07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9AFFD56-78DD-4E61-9636-C9B54A8718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vid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BB84040-7085-4B07-82C6-B8657DAF2C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Vivid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BB11B7F-5B95-41EF-8A9F-4367243B8F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vid2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A63BD73-5F2B-4BD6-82ED-3CB8B2BD3A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27A8A34-B735-4753-A26B-66FD0648D7F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89572A9-EB9D-466F-ACEF-F57FE116341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2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3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5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6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7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8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8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0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2880" y="4497120"/>
            <a:ext cx="10077120" cy="11671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712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712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ECBE7E-A2F6-4C05-8A35-7E94DF261A0D}" type="slidenum"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712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 flipV="1">
            <a:off x="0" y="-5760"/>
            <a:ext cx="10074600" cy="17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>
            <a:off x="0" y="5580000"/>
            <a:ext cx="10074600" cy="8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ftr" idx="28"/>
          </p:nvPr>
        </p:nvSpPr>
        <p:spPr>
          <a:xfrm>
            <a:off x="3420000" y="5130000"/>
            <a:ext cx="32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sldNum" idx="29"/>
          </p:nvPr>
        </p:nvSpPr>
        <p:spPr>
          <a:xfrm>
            <a:off x="7236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5BCDD4-EA2D-4AD7-B98D-81E853409E27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dt" idx="30"/>
          </p:nvPr>
        </p:nvSpPr>
        <p:spPr>
          <a:xfrm>
            <a:off x="504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 flipV="1">
            <a:off x="0" y="-5760"/>
            <a:ext cx="10074600" cy="17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81" name=""/>
          <p:cNvSpPr/>
          <p:nvPr/>
        </p:nvSpPr>
        <p:spPr>
          <a:xfrm>
            <a:off x="0" y="5580000"/>
            <a:ext cx="10074600" cy="8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31"/>
          </p:nvPr>
        </p:nvSpPr>
        <p:spPr>
          <a:xfrm>
            <a:off x="3420000" y="5130000"/>
            <a:ext cx="32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32"/>
          </p:nvPr>
        </p:nvSpPr>
        <p:spPr>
          <a:xfrm>
            <a:off x="7236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71DEBE-920D-4E4A-B151-A22743D374F1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dt" idx="33"/>
          </p:nvPr>
        </p:nvSpPr>
        <p:spPr>
          <a:xfrm>
            <a:off x="504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"/>
          <p:cNvSpPr/>
          <p:nvPr/>
        </p:nvSpPr>
        <p:spPr>
          <a:xfrm flipV="1">
            <a:off x="0" y="-5760"/>
            <a:ext cx="10074600" cy="17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>
            <a:off x="0" y="5580000"/>
            <a:ext cx="10074600" cy="8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34"/>
          </p:nvPr>
        </p:nvSpPr>
        <p:spPr>
          <a:xfrm>
            <a:off x="3420000" y="5130000"/>
            <a:ext cx="32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35"/>
          </p:nvPr>
        </p:nvSpPr>
        <p:spPr>
          <a:xfrm>
            <a:off x="7236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7887B7-F264-4746-BEBB-52CF7A5CA901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36"/>
          </p:nvPr>
        </p:nvSpPr>
        <p:spPr>
          <a:xfrm>
            <a:off x="504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 flipV="1">
            <a:off x="0" y="-5760"/>
            <a:ext cx="10074600" cy="17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97" name=""/>
          <p:cNvSpPr/>
          <p:nvPr/>
        </p:nvSpPr>
        <p:spPr>
          <a:xfrm>
            <a:off x="0" y="5580000"/>
            <a:ext cx="10074600" cy="8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ftr" idx="37"/>
          </p:nvPr>
        </p:nvSpPr>
        <p:spPr>
          <a:xfrm>
            <a:off x="3420000" y="5130000"/>
            <a:ext cx="32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sldNum" idx="38"/>
          </p:nvPr>
        </p:nvSpPr>
        <p:spPr>
          <a:xfrm>
            <a:off x="7236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B940C6-C7BB-4020-B178-35935D8FE7C1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dt" idx="39"/>
          </p:nvPr>
        </p:nvSpPr>
        <p:spPr>
          <a:xfrm>
            <a:off x="504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/>
          <p:nvPr/>
        </p:nvSpPr>
        <p:spPr>
          <a:xfrm flipV="1">
            <a:off x="0" y="-5760"/>
            <a:ext cx="10074600" cy="17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>
            <a:off x="0" y="5580000"/>
            <a:ext cx="10074600" cy="8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ftr" idx="40"/>
          </p:nvPr>
        </p:nvSpPr>
        <p:spPr>
          <a:xfrm>
            <a:off x="3420000" y="5130000"/>
            <a:ext cx="32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41"/>
          </p:nvPr>
        </p:nvSpPr>
        <p:spPr>
          <a:xfrm>
            <a:off x="7236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06DB08-DBC9-4019-8628-1D112F6034ED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dt" idx="42"/>
          </p:nvPr>
        </p:nvSpPr>
        <p:spPr>
          <a:xfrm>
            <a:off x="504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"/>
          <p:cNvSpPr/>
          <p:nvPr/>
        </p:nvSpPr>
        <p:spPr>
          <a:xfrm flipV="1">
            <a:off x="0" y="-5760"/>
            <a:ext cx="10074600" cy="17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13" name=""/>
          <p:cNvSpPr/>
          <p:nvPr/>
        </p:nvSpPr>
        <p:spPr>
          <a:xfrm>
            <a:off x="0" y="5580000"/>
            <a:ext cx="10074600" cy="8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ftr" idx="43"/>
          </p:nvPr>
        </p:nvSpPr>
        <p:spPr>
          <a:xfrm>
            <a:off x="3420000" y="5130000"/>
            <a:ext cx="32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sldNum" idx="44"/>
          </p:nvPr>
        </p:nvSpPr>
        <p:spPr>
          <a:xfrm>
            <a:off x="7236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6692AE-D8D4-4DA5-8E62-52092C0C3ECA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dt" idx="45"/>
          </p:nvPr>
        </p:nvSpPr>
        <p:spPr>
          <a:xfrm>
            <a:off x="504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"/>
          <p:cNvSpPr/>
          <p:nvPr/>
        </p:nvSpPr>
        <p:spPr>
          <a:xfrm flipV="1">
            <a:off x="0" y="-5760"/>
            <a:ext cx="10074600" cy="17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22" name=""/>
          <p:cNvSpPr/>
          <p:nvPr/>
        </p:nvSpPr>
        <p:spPr>
          <a:xfrm>
            <a:off x="0" y="5580000"/>
            <a:ext cx="10074600" cy="8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ftr" idx="46"/>
          </p:nvPr>
        </p:nvSpPr>
        <p:spPr>
          <a:xfrm>
            <a:off x="3420000" y="5130000"/>
            <a:ext cx="32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47"/>
          </p:nvPr>
        </p:nvSpPr>
        <p:spPr>
          <a:xfrm>
            <a:off x="7236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3BDD9B-181C-4C5C-AD2C-AA3BD762DCA6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48"/>
          </p:nvPr>
        </p:nvSpPr>
        <p:spPr>
          <a:xfrm>
            <a:off x="504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 flipV="1">
            <a:off x="0" y="-5760"/>
            <a:ext cx="10074600" cy="17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29" name=""/>
          <p:cNvSpPr/>
          <p:nvPr/>
        </p:nvSpPr>
        <p:spPr>
          <a:xfrm>
            <a:off x="0" y="5580000"/>
            <a:ext cx="10074600" cy="8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ftr" idx="49"/>
          </p:nvPr>
        </p:nvSpPr>
        <p:spPr>
          <a:xfrm>
            <a:off x="3420000" y="5130000"/>
            <a:ext cx="32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sldNum" idx="50"/>
          </p:nvPr>
        </p:nvSpPr>
        <p:spPr>
          <a:xfrm>
            <a:off x="7236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49C577-715B-40CD-B1F9-3556879BA9FA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dt" idx="51"/>
          </p:nvPr>
        </p:nvSpPr>
        <p:spPr>
          <a:xfrm>
            <a:off x="504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 flipH="1" flipV="1">
            <a:off x="-2880" y="4497120"/>
            <a:ext cx="10077120" cy="11671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712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712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D69871-B45A-4A86-B705-E2A35B5AFBF0}" type="slidenum"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712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0" y="0"/>
            <a:ext cx="10073880" cy="7171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>
            <a:off x="3240" y="5040000"/>
            <a:ext cx="10073880" cy="6285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7"/>
          </p:nvPr>
        </p:nvSpPr>
        <p:spPr>
          <a:xfrm>
            <a:off x="3420000" y="5220000"/>
            <a:ext cx="323712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8"/>
          </p:nvPr>
        </p:nvSpPr>
        <p:spPr>
          <a:xfrm>
            <a:off x="7380000" y="5220000"/>
            <a:ext cx="233712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8C2E6C-DCEE-434D-BDE7-A6259C7F08CC}" type="slidenum"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9"/>
          </p:nvPr>
        </p:nvSpPr>
        <p:spPr>
          <a:xfrm>
            <a:off x="360000" y="5220000"/>
            <a:ext cx="233712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"/>
          <p:cNvSpPr/>
          <p:nvPr/>
        </p:nvSpPr>
        <p:spPr>
          <a:xfrm>
            <a:off x="0" y="0"/>
            <a:ext cx="10073880" cy="7171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5" name=""/>
          <p:cNvSpPr/>
          <p:nvPr/>
        </p:nvSpPr>
        <p:spPr>
          <a:xfrm>
            <a:off x="3240" y="5040000"/>
            <a:ext cx="10073880" cy="6285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ftr" idx="10"/>
          </p:nvPr>
        </p:nvSpPr>
        <p:spPr>
          <a:xfrm>
            <a:off x="3420000" y="5220000"/>
            <a:ext cx="323712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sldNum" idx="11"/>
          </p:nvPr>
        </p:nvSpPr>
        <p:spPr>
          <a:xfrm>
            <a:off x="7380000" y="5220000"/>
            <a:ext cx="233712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B81BF3-880C-4E6F-8A14-FB614FB3B165}" type="slidenum"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dt" idx="12"/>
          </p:nvPr>
        </p:nvSpPr>
        <p:spPr>
          <a:xfrm>
            <a:off x="360000" y="5220000"/>
            <a:ext cx="2337120" cy="35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"/>
          <p:cNvSpPr/>
          <p:nvPr/>
        </p:nvSpPr>
        <p:spPr>
          <a:xfrm flipV="1">
            <a:off x="0" y="-5760"/>
            <a:ext cx="10074600" cy="17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0" y="5580000"/>
            <a:ext cx="10074600" cy="8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ftr" idx="13"/>
          </p:nvPr>
        </p:nvSpPr>
        <p:spPr>
          <a:xfrm>
            <a:off x="3420000" y="5130000"/>
            <a:ext cx="32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4"/>
          </p:nvPr>
        </p:nvSpPr>
        <p:spPr>
          <a:xfrm>
            <a:off x="7236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63E7CF-8737-410A-B803-3992C63EA28D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5"/>
          </p:nvPr>
        </p:nvSpPr>
        <p:spPr>
          <a:xfrm>
            <a:off x="504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  <p:sldLayoutId id="2147483658" r:id="rId3"/>
    <p:sldLayoutId id="2147483659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 flipV="1">
            <a:off x="0" y="-5760"/>
            <a:ext cx="10074600" cy="17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42" name=""/>
          <p:cNvSpPr/>
          <p:nvPr/>
        </p:nvSpPr>
        <p:spPr>
          <a:xfrm>
            <a:off x="0" y="5580000"/>
            <a:ext cx="10074600" cy="8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16"/>
          </p:nvPr>
        </p:nvSpPr>
        <p:spPr>
          <a:xfrm>
            <a:off x="3420000" y="5130000"/>
            <a:ext cx="32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17"/>
          </p:nvPr>
        </p:nvSpPr>
        <p:spPr>
          <a:xfrm>
            <a:off x="7236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4C93F8-7126-4A3C-82BB-71E1DF2A84DA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18"/>
          </p:nvPr>
        </p:nvSpPr>
        <p:spPr>
          <a:xfrm>
            <a:off x="504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 flipV="1">
            <a:off x="0" y="-5760"/>
            <a:ext cx="10074600" cy="17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0" y="5580000"/>
            <a:ext cx="10074600" cy="8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ftr" idx="19"/>
          </p:nvPr>
        </p:nvSpPr>
        <p:spPr>
          <a:xfrm>
            <a:off x="3420000" y="5130000"/>
            <a:ext cx="32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sldNum" idx="20"/>
          </p:nvPr>
        </p:nvSpPr>
        <p:spPr>
          <a:xfrm>
            <a:off x="7236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E15FA05-B0F5-418F-94A6-A41BCF4CB382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dt" idx="21"/>
          </p:nvPr>
        </p:nvSpPr>
        <p:spPr>
          <a:xfrm>
            <a:off x="504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"/>
          <p:cNvSpPr/>
          <p:nvPr/>
        </p:nvSpPr>
        <p:spPr>
          <a:xfrm flipV="1">
            <a:off x="0" y="-5760"/>
            <a:ext cx="10074600" cy="17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58" name=""/>
          <p:cNvSpPr/>
          <p:nvPr/>
        </p:nvSpPr>
        <p:spPr>
          <a:xfrm>
            <a:off x="0" y="5580000"/>
            <a:ext cx="10074600" cy="8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ftr" idx="22"/>
          </p:nvPr>
        </p:nvSpPr>
        <p:spPr>
          <a:xfrm>
            <a:off x="3420000" y="5130000"/>
            <a:ext cx="32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sldNum" idx="23"/>
          </p:nvPr>
        </p:nvSpPr>
        <p:spPr>
          <a:xfrm>
            <a:off x="7236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C7B369-8012-4C29-9B3B-D8E037B7B36A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24"/>
          </p:nvPr>
        </p:nvSpPr>
        <p:spPr>
          <a:xfrm>
            <a:off x="504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/>
          <p:nvPr/>
        </p:nvSpPr>
        <p:spPr>
          <a:xfrm flipV="1">
            <a:off x="0" y="-5760"/>
            <a:ext cx="10074600" cy="17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54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0" y="5580000"/>
            <a:ext cx="10074600" cy="84600"/>
          </a:xfrm>
          <a:prstGeom prst="rect">
            <a:avLst/>
          </a:prstGeom>
          <a:pattFill prst="lgGrid">
            <a:fgClr>
              <a:srgbClr val="3465a4"/>
            </a:fgClr>
            <a:bgClr>
              <a:srgbClr val="009eda"/>
            </a:bgClr>
          </a:pattFill>
          <a:ln w="18000">
            <a:noFill/>
          </a:ln>
          <a:effectLst>
            <a:outerShdw blurRad="0" dir="16200000" dist="25200" rotWithShape="0">
              <a:srgbClr val="f491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36000" rIns="36000" tIns="36000" bIns="36000" anchor="ctr">
            <a:noAutofit/>
          </a:bodyPr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ffffff"/>
              </a:solidFill>
              <a:effectLst/>
              <a:uFillTx/>
              <a:latin typeface="Noto Sans"/>
              <a:ea typeface="DejaVu Sans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561600"/>
            <a:ext cx="9071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ftr" idx="25"/>
          </p:nvPr>
        </p:nvSpPr>
        <p:spPr>
          <a:xfrm>
            <a:off x="3420000" y="5130000"/>
            <a:ext cx="32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sldNum" idx="26"/>
          </p:nvPr>
        </p:nvSpPr>
        <p:spPr>
          <a:xfrm>
            <a:off x="7236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FC5B2D-9F1B-4924-9680-B99C0447E14D}" type="slidenum">
              <a:rPr b="0" lang="en-US" sz="1400" strike="noStrike" u="none">
                <a:solidFill>
                  <a:srgbClr val="484848"/>
                </a:solidFill>
                <a:effectLst/>
                <a:uFillTx/>
                <a:latin typeface="Noto Sans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dt" idx="27"/>
          </p:nvPr>
        </p:nvSpPr>
        <p:spPr>
          <a:xfrm>
            <a:off x="504000" y="5130000"/>
            <a:ext cx="2334600" cy="44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amazon.com/gp/product/B01D1D0F5M" TargetMode="External"/><Relationship Id="rId2" Type="http://schemas.openxmlformats.org/officeDocument/2006/relationships/hyperlink" Target="https://www.amazon.com/GeeekPi-Character-Backlight-Raspberry-Electrical/dp/B07S7PJYM6" TargetMode="External"/><Relationship Id="rId3" Type="http://schemas.openxmlformats.org/officeDocument/2006/relationships/hyperlink" Target="https://www.amazon.com/ELEGOO-Board-ATmega328P-ATMEGA16U2-Compliant/dp/B01EWOE0UU/" TargetMode="External"/><Relationship Id="rId4" Type="http://schemas.openxmlformats.org/officeDocument/2006/relationships/hyperlink" Target="https://github.com/bpguy/gps_grid_sq_lcd" TargetMode="External"/><Relationship Id="rId5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hyperlink" Target="http://w8bh.net/grid_squares.pdf" TargetMode="External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package" Target="../embeddings/oleObject1.xlsx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45080" y="1971360"/>
            <a:ext cx="8997120" cy="140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dd4100"/>
                </a:solidFill>
                <a:effectLst/>
                <a:uFillTx/>
                <a:latin typeface="Arial"/>
              </a:rPr>
              <a:t>Portable Grid Square LCD</a:t>
            </a:r>
            <a:br>
              <a:rPr sz="3300"/>
            </a:br>
            <a:br>
              <a:rPr sz="3300"/>
            </a:br>
            <a:r>
              <a:rPr b="0" lang="en-US" sz="2600" strike="noStrike" u="none">
                <a:solidFill>
                  <a:srgbClr val="dd4100"/>
                </a:solidFill>
                <a:effectLst/>
                <a:uFillTx/>
                <a:latin typeface="Arial"/>
              </a:rPr>
              <a:t>Bill Pence KI4US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ubTitle"/>
          </p:nvPr>
        </p:nvSpPr>
        <p:spPr>
          <a:xfrm>
            <a:off x="504000" y="625320"/>
            <a:ext cx="9066600" cy="439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1" lang="en-US" sz="4000" strike="noStrike" u="none">
                <a:solidFill>
                  <a:srgbClr val="009eda"/>
                </a:solidFill>
                <a:effectLst/>
                <a:uFillTx/>
                <a:latin typeface="Noto Sans"/>
              </a:rPr>
              <a:t>Thanks for your interest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164880"/>
            <a:ext cx="9357120" cy="5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Grid Square LCD Display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712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432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Simple, portable, stand alone low cost Grid Square LCD display hardware 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Arduino of about any flavor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I2C LCD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GPS module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 Arduino jumpers, or can be soldered with hook up wire as desired.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432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Can be powered in several ways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Battery connected to Arduino DC input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Portable USB battery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2" marL="648000" indent="-216000">
              <a:lnSpc>
                <a:spcPct val="100000"/>
              </a:lnSpc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Direct 12v from power point in vehicle to Arduino DC input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9B5A493-FBAF-4669-B341-B751CC6E608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164880"/>
            <a:ext cx="9357120" cy="50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rgbClr val="eeeeee"/>
                </a:solidFill>
                <a:effectLst/>
                <a:uFillTx/>
                <a:latin typeface="Arial"/>
              </a:rPr>
              <a:t>Grid Square LCD Display</a:t>
            </a:r>
            <a:endParaRPr b="0" lang="en-US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1" name="" descr=""/>
          <p:cNvPicPr/>
          <p:nvPr/>
        </p:nvPicPr>
        <p:blipFill>
          <a:blip r:embed="rId1"/>
          <a:stretch/>
        </p:blipFill>
        <p:spPr>
          <a:xfrm>
            <a:off x="1862640" y="1748520"/>
            <a:ext cx="5540760" cy="1396800"/>
          </a:xfrm>
          <a:prstGeom prst="rect">
            <a:avLst/>
          </a:prstGeom>
          <a:noFill/>
          <a:ln w="18000">
            <a:noFill/>
          </a:ln>
        </p:spPr>
      </p:pic>
      <p:sp>
        <p:nvSpPr>
          <p:cNvPr id="142" name=""/>
          <p:cNvSpPr/>
          <p:nvPr/>
        </p:nvSpPr>
        <p:spPr>
          <a:xfrm>
            <a:off x="685800" y="3429000"/>
            <a:ext cx="8226720" cy="17355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LCD showing 6 digit grid square, number of satellites used for fix, and current Latitude/Longitude.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The sketch has can be customized for LCD display content and format to show time, Lat/Long, grid, etc.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2731E1-7BAC-4C66-A9B2-F5F77AC8BEA5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360000" y="81360"/>
            <a:ext cx="9357120" cy="6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Wiring info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1"/>
          <a:stretch/>
        </p:blipFill>
        <p:spPr>
          <a:xfrm>
            <a:off x="685800" y="789840"/>
            <a:ext cx="7541280" cy="4074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039CA8-02A8-4C4E-88CD-D0A1DE85F207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360000" y="81360"/>
            <a:ext cx="9357120" cy="67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Components info and Sketch location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242640" y="914400"/>
            <a:ext cx="935712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Parts easily obtained at Amazon.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GPS module 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500" strike="noStrike" u="sng">
                <a:solidFill>
                  <a:srgbClr val="0000ee"/>
                </a:solidFill>
                <a:effectLst/>
                <a:uFillTx/>
                <a:latin typeface="Arial"/>
                <a:ea typeface="Microsoft YaHei"/>
                <a:hlinkClick r:id="rId1"/>
              </a:rPr>
              <a:t>https://www.amazon.com/gp/product/B01D1D0F5M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I2C LCD module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500" strike="noStrike" u="sng">
                <a:solidFill>
                  <a:srgbClr val="0000ee"/>
                </a:solidFill>
                <a:effectLst/>
                <a:uFillTx/>
                <a:latin typeface="Arial"/>
                <a:ea typeface="Microsoft YaHei"/>
                <a:hlinkClick r:id="rId2"/>
              </a:rPr>
              <a:t>https://www.amazon.com/GeeekPi-Character-Backlight-Raspberry-Electrical/dp/B07S7PJYM6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Arduino Uno Compatible module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500" strike="noStrike" u="sng">
                <a:solidFill>
                  <a:srgbClr val="0000ee"/>
                </a:solidFill>
                <a:effectLst/>
                <a:uFillTx/>
                <a:latin typeface="Arial"/>
                <a:ea typeface="Microsoft YaHei"/>
                <a:hlinkClick r:id="rId3"/>
              </a:rPr>
              <a:t>https://www.amazon.com/ELEGOO-Board-ATmega328P-ATMEGA16U2-Compliant/dp/B01EWOE0UU/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Microsoft YaHei"/>
              </a:rPr>
              <a:t>Sketch (program) available at github.com with open access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0000ee"/>
                </a:solidFill>
                <a:effectLst/>
                <a:uFillTx/>
                <a:latin typeface="Arial"/>
                <a:ea typeface="Microsoft YaHei"/>
                <a:hlinkClick r:id="rId4"/>
              </a:rPr>
              <a:t>https://github.com/bpguy/gps_grid_sq_lcd</a:t>
            </a:r>
            <a:r>
              <a:rPr b="0" lang="en-US" sz="1500" strike="noStrike" u="none">
                <a:solidFill>
                  <a:srgbClr val="3465a4"/>
                </a:solidFill>
                <a:effectLst/>
                <a:uFillTx/>
                <a:latin typeface="Arial"/>
                <a:ea typeface="Microsoft YaHei"/>
              </a:rPr>
              <a:t> 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0D6B8DC-4BE8-459F-BAE9-9E5EA4B5CEE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/>
          </p:nvPr>
        </p:nvSpPr>
        <p:spPr>
          <a:xfrm>
            <a:off x="228600" y="2514600"/>
            <a:ext cx="9345240" cy="114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 anchorCtr="1">
            <a:normAutofit/>
          </a:bodyPr>
          <a:p>
            <a:pPr marL="432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Let’s talk a bit about grids….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705CED-2730-486D-A85D-5DCC79D7DD32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/>
          </p:nvPr>
        </p:nvSpPr>
        <p:spPr>
          <a:xfrm>
            <a:off x="360000" y="1080000"/>
            <a:ext cx="935712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Grids are usually used as 4 or 6 digit values, but can be extended.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extra characters add further location precision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2 letters specify a 20° longitude x 10° latitude segment of the earth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2 numbers refine the segment to a  2° longitude x 1° latitude sub segment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2 letters further refine the sub segment to 5’ x 2.5’ values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Alternating numbers and letters continue refining the location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4CFA8DA-2EAE-4CB9-8A15-95500AC4825A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103680"/>
            <a:ext cx="9357120" cy="62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Grid Square resources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7120" cy="359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QST January 1989, pp. 29-30, 43 contains info on the grid square notation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W8BH.net has a nice document with an algorithm for computing grids from GPS coordinates located at  </a:t>
            </a:r>
            <a:r>
              <a:rPr b="0" lang="en-US" sz="1800" strike="noStrike" u="none">
                <a:solidFill>
                  <a:srgbClr val="0000ee"/>
                </a:solidFill>
                <a:effectLst/>
                <a:uFillTx/>
                <a:latin typeface="Arial"/>
                <a:hlinkClick r:id="rId1"/>
              </a:rPr>
              <a:t>http://w8bh.net/grid_squares.pdf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Next, an example spreadsheet that implements the w8bh notes for computing 10 digits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5D4B7F-85DD-4D35-AD0D-39C9B9480CE1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"/>
          <p:cNvGraphicFramePr/>
          <p:nvPr/>
        </p:nvGraphicFramePr>
        <p:xfrm>
          <a:off x="1182960" y="618840"/>
          <a:ext cx="7746840" cy="4451400"/>
        </p:xfrm>
        <a:graphic>
          <a:graphicData uri="http://schemas.openxmlformats.org/presentationml/2006/ole">
            <p:oleObj progId="Excel.Sheet.12" r:id="rId1" spid="">
              <p:embed/>
              <p:pic>
                <p:nvPicPr>
                  <p:cNvPr id="152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182960" y="618840"/>
                    <a:ext cx="7746840" cy="445140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Application>LibreOffice/25.2.0.3$Windows_X86_64 LibreOffice_project/e1cf4a87eb02d755bce1a01209907ea5ddc8f069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2025-02-27T21:26:00Z</dcterms:created>
  <dc:creator/>
  <dc:description>This work is licensed under a Creative Commons 0 License.
It makes use of the works of kka_libo_design@ashisuto.co.jp.</dc:description>
  <dc:language>en-US</dc:language>
  <cp:lastModifiedBy/>
  <dcterms:modified xsi:type="dcterms:W3CDTF">2025-03-09T15:42:44Z</dcterms:modified>
  <cp:revision>20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