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3" r:id="rId19"/>
    <p:sldId id="271" r:id="rId20"/>
    <p:sldId id="275" r:id="rId21"/>
    <p:sldId id="276" r:id="rId22"/>
    <p:sldId id="277" r:id="rId23"/>
    <p:sldId id="278" r:id="rId24"/>
    <p:sldId id="279" r:id="rId25"/>
    <p:sldId id="280" r:id="rId26"/>
    <p:sldId id="281" r:id="rId27"/>
    <p:sldId id="282" r:id="rId28"/>
    <p:sldId id="285" r:id="rId29"/>
    <p:sldId id="286" r:id="rId30"/>
    <p:sldId id="287" r:id="rId31"/>
    <p:sldId id="283" r:id="rId32"/>
    <p:sldId id="288" r:id="rId33"/>
    <p:sldId id="289" r:id="rId34"/>
    <p:sldId id="290" r:id="rId35"/>
    <p:sldId id="291" r:id="rId36"/>
    <p:sldId id="292" r:id="rId37"/>
    <p:sldId id="293" r:id="rId38"/>
    <p:sldId id="294" r:id="rId39"/>
    <p:sldId id="295" r:id="rId40"/>
    <p:sldId id="296" r:id="rId41"/>
    <p:sldId id="297" r:id="rId42"/>
    <p:sldId id="298" r:id="rId43"/>
    <p:sldId id="28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8/18/2021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8/18/2021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8/18/2021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8/18/2021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8/18/2021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8/18/2021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TCS Verbal English pattern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dirty="0" smtClean="0"/>
              <a:t>SELECTING WORD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848600" cy="6150936"/>
          </a:xfrm>
        </p:spPr>
        <p:txBody>
          <a:bodyPr/>
          <a:lstStyle/>
          <a:p>
            <a:pPr marL="514350" lvl="0" indent="-514350">
              <a:buNone/>
            </a:pPr>
            <a:r>
              <a:rPr lang="en-US" dirty="0" smtClean="0"/>
              <a:t>1. All the faculty members except </a:t>
            </a:r>
            <a:r>
              <a:rPr lang="en-US" dirty="0" err="1" smtClean="0"/>
              <a:t>HoD</a:t>
            </a:r>
            <a:r>
              <a:rPr lang="en-US" dirty="0" smtClean="0"/>
              <a:t> _________ to the new curriculum proposed by Prof. </a:t>
            </a:r>
            <a:r>
              <a:rPr lang="en-US" dirty="0" err="1" smtClean="0"/>
              <a:t>Bhasin</a:t>
            </a:r>
            <a:r>
              <a:rPr lang="en-US" dirty="0" smtClean="0"/>
              <a:t>.</a:t>
            </a:r>
          </a:p>
          <a:p>
            <a:pPr marL="514350" lvl="0" indent="-514350">
              <a:buNone/>
            </a:pPr>
            <a:r>
              <a:rPr lang="en-US" sz="2400" dirty="0" smtClean="0"/>
              <a:t>Agrees B) agreed C) proceed D) satisfied</a:t>
            </a:r>
            <a:r>
              <a:rPr lang="en-US" dirty="0" smtClean="0"/>
              <a:t>.</a:t>
            </a:r>
          </a:p>
          <a:p>
            <a:pPr marL="514350" indent="-514350">
              <a:buNone/>
            </a:pPr>
            <a:r>
              <a:rPr lang="en-US" dirty="0" smtClean="0"/>
              <a:t> </a:t>
            </a:r>
          </a:p>
          <a:p>
            <a:pPr marL="514350" indent="-514350">
              <a:buNone/>
            </a:pPr>
            <a:r>
              <a:rPr lang="en-US" dirty="0" smtClean="0"/>
              <a:t>2. The tiring trip to hills of </a:t>
            </a:r>
            <a:r>
              <a:rPr lang="en-US" dirty="0" err="1" smtClean="0"/>
              <a:t>Shivpuri</a:t>
            </a:r>
            <a:r>
              <a:rPr lang="en-US" dirty="0" smtClean="0"/>
              <a:t> _____ the entire group exhausted. </a:t>
            </a:r>
          </a:p>
          <a:p>
            <a:pPr marL="514350" lvl="0" indent="-514350">
              <a:buNone/>
            </a:pPr>
            <a:r>
              <a:rPr lang="en-US" sz="2400" dirty="0" smtClean="0"/>
              <a:t>A) cancelled B) failed C) left D) remains.</a:t>
            </a:r>
          </a:p>
          <a:p>
            <a:pPr marL="514350" lvl="0" indent="-514350">
              <a:buNone/>
            </a:pPr>
            <a:endParaRPr lang="en-US" dirty="0" smtClean="0"/>
          </a:p>
          <a:p>
            <a:pPr marL="514350" lvl="0" indent="-514350">
              <a:buNone/>
            </a:pPr>
            <a:r>
              <a:rPr lang="en-US" dirty="0" smtClean="0"/>
              <a:t>3. It is sad, the way she has _______ a once a life time opportunity. </a:t>
            </a:r>
          </a:p>
          <a:p>
            <a:pPr marL="514350" lvl="0" indent="-514350">
              <a:buNone/>
            </a:pPr>
            <a:r>
              <a:rPr lang="en-US" sz="2400" dirty="0" smtClean="0"/>
              <a:t>A) squandered B) missed C) sacrificed D) remains calm.</a:t>
            </a:r>
          </a:p>
          <a:p>
            <a:pPr marL="514350" indent="-514350">
              <a:buFont typeface="+mj-lt"/>
              <a:buAutoNum type="arabicPeriod"/>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7696200" cy="6400800"/>
          </a:xfrm>
        </p:spPr>
        <p:txBody>
          <a:bodyPr>
            <a:normAutofit fontScale="77500" lnSpcReduction="20000"/>
          </a:bodyPr>
          <a:lstStyle/>
          <a:p>
            <a:pPr lvl="0">
              <a:buNone/>
            </a:pPr>
            <a:r>
              <a:rPr lang="en-US" dirty="0" smtClean="0"/>
              <a:t>4. There was ______ in the country when their cricket team won the world cup.  A) happiness B) energy C) shock D) jubilation.</a:t>
            </a:r>
          </a:p>
          <a:p>
            <a:pPr>
              <a:buNone/>
            </a:pPr>
            <a:r>
              <a:rPr lang="en-US" dirty="0" smtClean="0"/>
              <a:t> </a:t>
            </a:r>
          </a:p>
          <a:p>
            <a:pPr>
              <a:buNone/>
            </a:pPr>
            <a:r>
              <a:rPr lang="en-US" dirty="0" smtClean="0"/>
              <a:t> </a:t>
            </a:r>
          </a:p>
          <a:p>
            <a:pPr lvl="0">
              <a:buNone/>
            </a:pPr>
            <a:r>
              <a:rPr lang="en-US" dirty="0" smtClean="0"/>
              <a:t>5. The experiment lead to emission of ______ vapor, which resulted in immediate termination of the research.</a:t>
            </a:r>
          </a:p>
          <a:p>
            <a:pPr lvl="0">
              <a:buNone/>
            </a:pPr>
            <a:r>
              <a:rPr lang="en-US" dirty="0" smtClean="0"/>
              <a:t> Noxious B) non toxic C) innocuous D) bland</a:t>
            </a:r>
          </a:p>
          <a:p>
            <a:pPr>
              <a:buNone/>
            </a:pPr>
            <a:r>
              <a:rPr lang="en-US" dirty="0" smtClean="0"/>
              <a:t> </a:t>
            </a:r>
          </a:p>
          <a:p>
            <a:pPr lvl="0">
              <a:buNone/>
            </a:pPr>
            <a:r>
              <a:rPr lang="en-US" dirty="0" smtClean="0"/>
              <a:t>6. When we found her _____ the romantic ruins and back packers, she was busy chasing dogs.  A) amidst B) among C) between D) beyond E) outside.</a:t>
            </a:r>
          </a:p>
          <a:p>
            <a:pPr>
              <a:buNone/>
            </a:pPr>
            <a:r>
              <a:rPr lang="en-US" dirty="0" smtClean="0"/>
              <a:t> </a:t>
            </a:r>
          </a:p>
          <a:p>
            <a:pPr lvl="0">
              <a:buNone/>
            </a:pPr>
            <a:r>
              <a:rPr lang="en-US" dirty="0" smtClean="0"/>
              <a:t>7. A true salesperson needs to be ready for any argument about his product, for which he must be ______ with it inside out. A) known B) amazed C) clear D) acquainted.</a:t>
            </a:r>
          </a:p>
          <a:p>
            <a:pPr lvl="0">
              <a:buNone/>
            </a:pPr>
            <a:endParaRPr lang="en-US" dirty="0" smtClean="0"/>
          </a:p>
          <a:p>
            <a:pPr lvl="0">
              <a:buNone/>
            </a:pPr>
            <a:r>
              <a:rPr lang="en-US" dirty="0" smtClean="0"/>
              <a:t>8. ______ being poor, </a:t>
            </a:r>
            <a:r>
              <a:rPr lang="en-US" dirty="0" err="1" smtClean="0"/>
              <a:t>Kaveri</a:t>
            </a:r>
            <a:r>
              <a:rPr lang="en-US" dirty="0" smtClean="0"/>
              <a:t> still dresses more appropriately than most of her group mates. A) despite B) although C) since D) however.</a:t>
            </a:r>
          </a:p>
          <a:p>
            <a:pPr>
              <a:buNone/>
            </a:pPr>
            <a:r>
              <a:rPr lang="en-US" dirty="0" smtClean="0"/>
              <a:t> </a:t>
            </a:r>
          </a:p>
          <a:p>
            <a:pPr lvl="0">
              <a:buNone/>
            </a:pPr>
            <a:r>
              <a:rPr lang="en-US" dirty="0" smtClean="0"/>
              <a:t>9. This hotel has a good ____service. They park the cars safely. A) bellboy B) callboy C) valet D) doorman.</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6074736"/>
          </a:xfrm>
        </p:spPr>
        <p:txBody>
          <a:bodyPr>
            <a:normAutofit fontScale="92500"/>
          </a:bodyPr>
          <a:lstStyle/>
          <a:p>
            <a:pPr lvl="0">
              <a:buNone/>
            </a:pPr>
            <a:r>
              <a:rPr lang="en-US" dirty="0" smtClean="0"/>
              <a:t>10. As wild orchids plants are believed to have medicinal value, their populations in forests have been ___ ruthlessly. A) guarded B) picked C) reforested D) plundered.</a:t>
            </a:r>
          </a:p>
          <a:p>
            <a:pPr>
              <a:buNone/>
            </a:pPr>
            <a:r>
              <a:rPr lang="en-US" dirty="0" smtClean="0"/>
              <a:t> </a:t>
            </a:r>
          </a:p>
          <a:p>
            <a:pPr lvl="0">
              <a:buNone/>
            </a:pPr>
            <a:r>
              <a:rPr lang="en-US" dirty="0" smtClean="0"/>
              <a:t>11. The teacher must _______ the unique style of learner in order to ______ it to the desired knowledge.</a:t>
            </a:r>
          </a:p>
          <a:p>
            <a:pPr lvl="0">
              <a:buNone/>
            </a:pPr>
            <a:r>
              <a:rPr lang="en-US" dirty="0" smtClean="0"/>
              <a:t>Advocate – direct B) perpetuate – develop                        C) appreciate – focus D) discover – harness.</a:t>
            </a:r>
          </a:p>
          <a:p>
            <a:pPr>
              <a:buNone/>
            </a:pPr>
            <a:r>
              <a:rPr lang="en-US" dirty="0" smtClean="0"/>
              <a:t> </a:t>
            </a:r>
          </a:p>
          <a:p>
            <a:pPr lvl="0">
              <a:buNone/>
            </a:pPr>
            <a:r>
              <a:rPr lang="en-US" dirty="0" smtClean="0"/>
              <a:t>12. If you are an introvert, you _____ to prefer working alone and, if possible, will _____ towards projects where you can work by yourself or with as few people as possible. A) like – depart B) advocate – move</a:t>
            </a:r>
          </a:p>
          <a:p>
            <a:pPr>
              <a:buNone/>
            </a:pPr>
            <a:r>
              <a:rPr lang="en-US" dirty="0" smtClean="0"/>
              <a:t>c) tend – gravitate D) express – attract.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Formation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Welcome\Desktop\kerala RC\Aug 18 to 25\WhatsApp Image 2021-08-16 at 16.11.25.jpeg"/>
          <p:cNvPicPr>
            <a:picLocks noGrp="1" noChangeAspect="1" noChangeArrowheads="1"/>
          </p:cNvPicPr>
          <p:nvPr>
            <p:ph idx="1"/>
          </p:nvPr>
        </p:nvPicPr>
        <p:blipFill>
          <a:blip r:embed="rId2"/>
          <a:srcRect/>
          <a:stretch>
            <a:fillRect/>
          </a:stretch>
        </p:blipFill>
        <p:spPr bwMode="auto">
          <a:xfrm>
            <a:off x="457200" y="0"/>
            <a:ext cx="8458200"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Arrangement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Welcome\Desktop\kerala RC\Aug 18 to 25\WhatsApp Image 2021-08-16 at 16.11.28.jpeg"/>
          <p:cNvPicPr>
            <a:picLocks noGrp="1" noChangeAspect="1" noChangeArrowheads="1"/>
          </p:cNvPicPr>
          <p:nvPr>
            <p:ph idx="1"/>
          </p:nvPr>
        </p:nvPicPr>
        <p:blipFill>
          <a:blip r:embed="rId2"/>
          <a:srcRect/>
          <a:stretch>
            <a:fillRect/>
          </a:stretch>
        </p:blipFill>
        <p:spPr bwMode="auto">
          <a:xfrm>
            <a:off x="533400" y="0"/>
            <a:ext cx="7162800" cy="652412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C:\Users\Welcome\Desktop\kerala RC\Aug 18 to 25\WhatsApp Image 2021-08-16 at 16.11.27 (1).jpeg"/>
          <p:cNvPicPr>
            <a:picLocks noGrp="1" noChangeAspect="1" noChangeArrowheads="1"/>
          </p:cNvPicPr>
          <p:nvPr>
            <p:ph idx="1"/>
          </p:nvPr>
        </p:nvPicPr>
        <p:blipFill>
          <a:blip r:embed="rId2"/>
          <a:srcRect/>
          <a:stretch>
            <a:fillRect/>
          </a:stretch>
        </p:blipFill>
        <p:spPr bwMode="auto">
          <a:xfrm>
            <a:off x="685800" y="228600"/>
            <a:ext cx="6476999" cy="641168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kerala RC\Aug 18 to 25\WhatsApp Image 2021-08-16 at 16.11.26.jpeg"/>
          <p:cNvPicPr>
            <a:picLocks noGrp="1" noChangeAspect="1" noChangeArrowheads="1"/>
          </p:cNvPicPr>
          <p:nvPr>
            <p:ph idx="1"/>
          </p:nvPr>
        </p:nvPicPr>
        <p:blipFill>
          <a:blip r:embed="rId2"/>
          <a:srcRect l="9890"/>
          <a:stretch>
            <a:fillRect/>
          </a:stretch>
        </p:blipFill>
        <p:spPr bwMode="auto">
          <a:xfrm>
            <a:off x="685800" y="914400"/>
            <a:ext cx="6934200" cy="566163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838200"/>
            <a:ext cx="7086600" cy="5715000"/>
          </a:xfrm>
        </p:spPr>
        <p:txBody>
          <a:bodyPr>
            <a:normAutofit/>
          </a:bodyPr>
          <a:lstStyle/>
          <a:p>
            <a:r>
              <a:rPr lang="en-US" dirty="0" smtClean="0"/>
              <a:t>Cloze Test</a:t>
            </a:r>
          </a:p>
          <a:p>
            <a:r>
              <a:rPr lang="en-US" dirty="0" smtClean="0"/>
              <a:t>Sentence   Correction</a:t>
            </a:r>
          </a:p>
          <a:p>
            <a:r>
              <a:rPr lang="en-US" dirty="0" smtClean="0"/>
              <a:t>Selecting Words</a:t>
            </a:r>
          </a:p>
          <a:p>
            <a:r>
              <a:rPr lang="en-US" dirty="0" smtClean="0"/>
              <a:t>Sentence Arrangement </a:t>
            </a:r>
          </a:p>
          <a:p>
            <a:r>
              <a:rPr lang="en-US" dirty="0" smtClean="0"/>
              <a:t>Para jumble</a:t>
            </a:r>
          </a:p>
          <a:p>
            <a:r>
              <a:rPr lang="en-US" dirty="0" smtClean="0"/>
              <a:t>Reading Comprehension</a:t>
            </a:r>
          </a:p>
          <a:p>
            <a:r>
              <a:rPr lang="en-US" dirty="0" smtClean="0"/>
              <a:t>Error Identification</a:t>
            </a:r>
          </a:p>
          <a:p>
            <a:r>
              <a:rPr lang="en-US" dirty="0" smtClean="0"/>
              <a:t>Error Correction</a:t>
            </a:r>
          </a:p>
          <a:p>
            <a:r>
              <a:rPr lang="en-US" dirty="0" smtClean="0"/>
              <a:t>Spelling </a:t>
            </a:r>
          </a:p>
          <a:p>
            <a:r>
              <a:rPr lang="en-US" dirty="0" smtClean="0"/>
              <a:t>Synonym</a:t>
            </a:r>
          </a:p>
          <a:p>
            <a:r>
              <a:rPr lang="en-US" dirty="0" smtClean="0"/>
              <a:t>Word Selection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Welcome\Desktop\kerala RC\Aug 18 to 25\4.jpeg"/>
          <p:cNvPicPr>
            <a:picLocks noGrp="1" noChangeAspect="1" noChangeArrowheads="1"/>
          </p:cNvPicPr>
          <p:nvPr>
            <p:ph idx="1"/>
          </p:nvPr>
        </p:nvPicPr>
        <p:blipFill>
          <a:blip r:embed="rId2"/>
          <a:srcRect/>
          <a:stretch>
            <a:fillRect/>
          </a:stretch>
        </p:blipFill>
        <p:spPr bwMode="auto">
          <a:xfrm>
            <a:off x="381000" y="323020"/>
            <a:ext cx="7086599" cy="630638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Welcome\Desktop\kerala RC\Aug 18 to 25\5.jpeg"/>
          <p:cNvPicPr>
            <a:picLocks noChangeAspect="1" noChangeArrowheads="1"/>
          </p:cNvPicPr>
          <p:nvPr/>
        </p:nvPicPr>
        <p:blipFill>
          <a:blip r:embed="rId2"/>
          <a:srcRect/>
          <a:stretch>
            <a:fillRect/>
          </a:stretch>
        </p:blipFill>
        <p:spPr bwMode="auto">
          <a:xfrm>
            <a:off x="838200" y="0"/>
            <a:ext cx="7543800" cy="681899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Welcome\Desktop\kerala RC\Aug 18 to 25\6.jpeg"/>
          <p:cNvPicPr>
            <a:picLocks noGrp="1" noChangeAspect="1" noChangeArrowheads="1"/>
          </p:cNvPicPr>
          <p:nvPr>
            <p:ph idx="1"/>
          </p:nvPr>
        </p:nvPicPr>
        <p:blipFill>
          <a:blip r:embed="rId2"/>
          <a:srcRect/>
          <a:stretch>
            <a:fillRect/>
          </a:stretch>
        </p:blipFill>
        <p:spPr bwMode="auto">
          <a:xfrm>
            <a:off x="457200" y="0"/>
            <a:ext cx="7543800" cy="666055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7924800" cy="6227136"/>
          </a:xfrm>
        </p:spPr>
        <p:txBody>
          <a:bodyPr>
            <a:normAutofit fontScale="85000" lnSpcReduction="20000"/>
          </a:bodyPr>
          <a:lstStyle/>
          <a:p>
            <a:pPr>
              <a:buNone/>
            </a:pPr>
            <a:r>
              <a:rPr lang="en-US" b="1" u="sng" dirty="0" smtClean="0"/>
              <a:t>Passage 1</a:t>
            </a:r>
            <a:endParaRPr lang="en-US" dirty="0" smtClean="0"/>
          </a:p>
          <a:p>
            <a:pPr>
              <a:buNone/>
            </a:pPr>
            <a:r>
              <a:rPr lang="en-US" dirty="0" smtClean="0"/>
              <a:t> </a:t>
            </a:r>
          </a:p>
          <a:p>
            <a:pPr>
              <a:buNone/>
            </a:pPr>
            <a:r>
              <a:rPr lang="en-US" dirty="0" smtClean="0"/>
              <a:t>“Uncle” said Luke to the old Sean “You seem to be well fed, though I know no one looks after you. Nor have I seen you leave your residence at any time. Tell me how you manage it?”</a:t>
            </a:r>
            <a:br>
              <a:rPr lang="en-US" dirty="0" smtClean="0"/>
            </a:br>
            <a:r>
              <a:rPr lang="en-US" dirty="0" smtClean="0"/>
              <a:t>“Because” Sean replied, “I have a good feed every night at Emperor’s orchard. After dark, I go there myself and pick out enough fruits to last a fortnight.”</a:t>
            </a:r>
            <a:br>
              <a:rPr lang="en-US" dirty="0" smtClean="0"/>
            </a:br>
            <a:r>
              <a:rPr lang="en-US" dirty="0" smtClean="0"/>
              <a:t>Luke proposed to accompany his uncle to the orchard. Though reluctant because of Luke’s habit of euphoric exhibition of extreme excitement, Sean agreed to take him along. At the orchard while Sean hurriedly collected the fruits and left, Luke on the other hand at the sight of unlimited supply of fruits was excited and lifted his voice which brought Emperor’s men immediately to his side. They seized him and mistook him as the sole cause of damage to the orchard. Although Luke reiterated that he was a bird of passage, they pounded him mercilessly before setting him free.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001000" cy="6629400"/>
          </a:xfrm>
        </p:spPr>
        <p:txBody>
          <a:bodyPr>
            <a:normAutofit fontScale="85000" lnSpcReduction="20000"/>
          </a:bodyPr>
          <a:lstStyle/>
          <a:p>
            <a:pPr>
              <a:buNone/>
            </a:pPr>
            <a:r>
              <a:rPr lang="en-US" dirty="0" smtClean="0"/>
              <a:t>1)   What does “bird of passage”; mean in the context of the given passage?</a:t>
            </a:r>
            <a:br>
              <a:rPr lang="en-US" dirty="0" smtClean="0"/>
            </a:br>
            <a:r>
              <a:rPr lang="en-US" dirty="0" smtClean="0"/>
              <a:t>a. There was a bird in the orchard</a:t>
            </a:r>
          </a:p>
          <a:p>
            <a:pPr>
              <a:buNone/>
            </a:pPr>
            <a:r>
              <a:rPr lang="en-US" dirty="0" smtClean="0"/>
              <a:t>b. Other people stole from the orchard</a:t>
            </a:r>
          </a:p>
          <a:p>
            <a:pPr>
              <a:buNone/>
            </a:pPr>
            <a:r>
              <a:rPr lang="en-US" dirty="0" smtClean="0"/>
              <a:t>c. Emperor knew him personally</a:t>
            </a:r>
          </a:p>
          <a:p>
            <a:pPr>
              <a:buNone/>
            </a:pPr>
            <a:r>
              <a:rPr lang="en-US" dirty="0" smtClean="0"/>
              <a:t>d. He did not visit orchard regularly</a:t>
            </a:r>
          </a:p>
          <a:p>
            <a:pPr>
              <a:buNone/>
            </a:pPr>
            <a:r>
              <a:rPr lang="en-US" dirty="0" smtClean="0"/>
              <a:t>e. Bird’s song alerted Emperor’s men</a:t>
            </a:r>
          </a:p>
          <a:p>
            <a:pPr>
              <a:buNone/>
            </a:pPr>
            <a:r>
              <a:rPr lang="en-US" dirty="0" smtClean="0"/>
              <a:t> </a:t>
            </a:r>
          </a:p>
          <a:p>
            <a:pPr>
              <a:buNone/>
            </a:pPr>
            <a:r>
              <a:rPr lang="en-US" dirty="0" smtClean="0"/>
              <a:t>2)   Which of the following can be inferred from the passage?</a:t>
            </a:r>
            <a:br>
              <a:rPr lang="en-US" dirty="0" smtClean="0"/>
            </a:br>
            <a:r>
              <a:rPr lang="en-US" dirty="0" smtClean="0"/>
              <a:t>a. Luke did not take good care of his uncle</a:t>
            </a:r>
          </a:p>
          <a:p>
            <a:pPr>
              <a:buNone/>
            </a:pPr>
            <a:r>
              <a:rPr lang="en-US" dirty="0" smtClean="0"/>
              <a:t>b. Emperor was a wicked man</a:t>
            </a:r>
          </a:p>
          <a:p>
            <a:pPr>
              <a:buNone/>
            </a:pPr>
            <a:r>
              <a:rPr lang="en-US" dirty="0" smtClean="0"/>
              <a:t>c. Lack of self-control had put Luke into trouble</a:t>
            </a:r>
          </a:p>
          <a:p>
            <a:pPr>
              <a:buNone/>
            </a:pPr>
            <a:r>
              <a:rPr lang="en-US" dirty="0" smtClean="0"/>
              <a:t>d. Luke had a habit of speaking loudly</a:t>
            </a:r>
          </a:p>
          <a:p>
            <a:pPr>
              <a:buNone/>
            </a:pPr>
            <a:r>
              <a:rPr lang="en-US" dirty="0" smtClean="0"/>
              <a:t>e. Orchards are meant for the public</a:t>
            </a:r>
          </a:p>
          <a:p>
            <a:pPr>
              <a:buNone/>
            </a:pPr>
            <a:r>
              <a:rPr lang="en-US" dirty="0" smtClean="0"/>
              <a:t> </a:t>
            </a:r>
          </a:p>
          <a:p>
            <a:pPr>
              <a:buNone/>
            </a:pPr>
            <a:r>
              <a:rPr lang="en-US" dirty="0" smtClean="0"/>
              <a:t>3)   How often did Sean visit the orchard?</a:t>
            </a:r>
            <a:br>
              <a:rPr lang="en-US" dirty="0" smtClean="0"/>
            </a:br>
            <a:r>
              <a:rPr lang="en-US" dirty="0" smtClean="0"/>
              <a:t>a. Daily  b. Weekly  c. Once in a month  d. Every day after midnight  e. Never</a:t>
            </a:r>
          </a:p>
          <a:p>
            <a:pPr>
              <a:buNone/>
            </a:pPr>
            <a:r>
              <a:rPr lang="en-US" dirty="0" smtClean="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buNone/>
            </a:pPr>
            <a:r>
              <a:rPr lang="en-US" sz="2200" dirty="0" smtClean="0"/>
              <a:t>4)   Choose the word which is most nearly the same in meaning as the word “Reluctant” used in the passage.</a:t>
            </a:r>
            <a:br>
              <a:rPr lang="en-US" sz="2200" dirty="0" smtClean="0"/>
            </a:br>
            <a:r>
              <a:rPr lang="en-US" sz="2200" dirty="0" smtClean="0"/>
              <a:t>a. Against  b. Resistant  c. Opposed  d. </a:t>
            </a:r>
            <a:r>
              <a:rPr lang="en-US" sz="2200" b="1" dirty="0" smtClean="0"/>
              <a:t>Disinclined  </a:t>
            </a:r>
            <a:r>
              <a:rPr lang="en-US" sz="2200" dirty="0" smtClean="0"/>
              <a:t>e. None of these</a:t>
            </a:r>
          </a:p>
          <a:p>
            <a:pPr>
              <a:buNone/>
            </a:pPr>
            <a:r>
              <a:rPr lang="en-US" sz="2200" dirty="0" smtClean="0"/>
              <a:t> </a:t>
            </a:r>
          </a:p>
          <a:p>
            <a:pPr>
              <a:buNone/>
            </a:pPr>
            <a:r>
              <a:rPr lang="en-US" sz="2200" dirty="0" smtClean="0"/>
              <a:t>5)   Read the following passage carefully and answer the questions that follow. You must choose your answers out of the four given choices.</a:t>
            </a:r>
            <a:br>
              <a:rPr lang="en-US" sz="2200" dirty="0" smtClean="0"/>
            </a:br>
            <a:r>
              <a:rPr lang="en-US" sz="2200" dirty="0" smtClean="0"/>
              <a:t/>
            </a:r>
            <a:br>
              <a:rPr lang="en-US" sz="2200" dirty="0" smtClean="0"/>
            </a:br>
            <a:r>
              <a:rPr lang="en-US" sz="2200" dirty="0" smtClean="0"/>
              <a:t>Why did Sean leave after collecting the fruits?</a:t>
            </a:r>
            <a:br>
              <a:rPr lang="en-US" sz="2200" dirty="0" smtClean="0"/>
            </a:br>
            <a:r>
              <a:rPr lang="en-US" sz="2200" dirty="0" smtClean="0"/>
              <a:t>a. He feared that the bird’s song would awaken the Emperor</a:t>
            </a:r>
          </a:p>
          <a:p>
            <a:pPr>
              <a:buNone/>
            </a:pPr>
            <a:r>
              <a:rPr lang="en-US" sz="2200" dirty="0" smtClean="0"/>
              <a:t>b. To avoid getting caught by Emperor’s men</a:t>
            </a:r>
          </a:p>
          <a:p>
            <a:pPr>
              <a:buNone/>
            </a:pPr>
            <a:r>
              <a:rPr lang="en-US" sz="2200" dirty="0" smtClean="0"/>
              <a:t>c. He saw the Emperor’s men approaching</a:t>
            </a:r>
          </a:p>
          <a:p>
            <a:pPr>
              <a:buNone/>
            </a:pPr>
            <a:r>
              <a:rPr lang="en-US" sz="2200" dirty="0" smtClean="0"/>
              <a:t>d. He was afraid of the dark</a:t>
            </a:r>
          </a:p>
          <a:p>
            <a:pPr>
              <a:buNone/>
            </a:pPr>
            <a:r>
              <a:rPr lang="en-US" sz="2200" dirty="0" smtClean="0"/>
              <a:t>e. He wanted to leave Luke also</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Error Identification &amp; Correction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Error Identification</a:t>
            </a:r>
            <a:endParaRPr lang="en-US" dirty="0"/>
          </a:p>
        </p:txBody>
      </p:sp>
      <p:sp>
        <p:nvSpPr>
          <p:cNvPr id="3" name="Content Placeholder 2"/>
          <p:cNvSpPr>
            <a:spLocks noGrp="1"/>
          </p:cNvSpPr>
          <p:nvPr>
            <p:ph idx="1"/>
          </p:nvPr>
        </p:nvSpPr>
        <p:spPr>
          <a:xfrm>
            <a:off x="304800" y="1066800"/>
            <a:ext cx="7848600" cy="5638800"/>
          </a:xfrm>
        </p:spPr>
        <p:txBody>
          <a:bodyPr>
            <a:normAutofit/>
          </a:bodyPr>
          <a:lstStyle/>
          <a:p>
            <a:pPr marL="514350" lvl="0" indent="-514350">
              <a:buNone/>
            </a:pPr>
            <a:r>
              <a:rPr lang="en-US" dirty="0" smtClean="0"/>
              <a:t>1.Sheela </a:t>
            </a:r>
            <a:r>
              <a:rPr lang="en-US" u="sng" dirty="0" smtClean="0"/>
              <a:t>hearing</a:t>
            </a:r>
            <a:r>
              <a:rPr lang="en-US" dirty="0" smtClean="0"/>
              <a:t> the news </a:t>
            </a:r>
            <a:r>
              <a:rPr lang="en-US" u="sng" dirty="0" smtClean="0"/>
              <a:t>of</a:t>
            </a:r>
            <a:r>
              <a:rPr lang="en-US" dirty="0" smtClean="0"/>
              <a:t> mars mission </a:t>
            </a:r>
            <a:r>
              <a:rPr lang="en-US" u="sng" dirty="0" err="1" smtClean="0"/>
              <a:t>whichwas</a:t>
            </a:r>
            <a:r>
              <a:rPr lang="en-US" dirty="0" smtClean="0"/>
              <a:t> initiated by ISRO.</a:t>
            </a:r>
          </a:p>
          <a:p>
            <a:pPr marL="514350" lvl="0" indent="-514350">
              <a:buNone/>
            </a:pPr>
            <a:r>
              <a:rPr lang="en-US" dirty="0" smtClean="0"/>
              <a:t>A. Hearing B. of C. which D. was E. no error</a:t>
            </a:r>
          </a:p>
          <a:p>
            <a:pPr marL="514350" lvl="0" indent="-514350">
              <a:buNone/>
            </a:pPr>
            <a:r>
              <a:rPr lang="en-US" u="sng" dirty="0" smtClean="0"/>
              <a:t>2. Turn</a:t>
            </a:r>
            <a:r>
              <a:rPr lang="en-US" dirty="0" smtClean="0"/>
              <a:t> right </a:t>
            </a:r>
            <a:r>
              <a:rPr lang="en-US" u="sng" dirty="0" smtClean="0"/>
              <a:t>by</a:t>
            </a:r>
            <a:r>
              <a:rPr lang="en-US" dirty="0" smtClean="0"/>
              <a:t> the crossroads when you </a:t>
            </a:r>
            <a:r>
              <a:rPr lang="en-US" u="sng" dirty="0" smtClean="0"/>
              <a:t>reach</a:t>
            </a:r>
            <a:r>
              <a:rPr lang="en-US" dirty="0" smtClean="0"/>
              <a:t> it by car.</a:t>
            </a:r>
          </a:p>
          <a:p>
            <a:pPr marL="514350" lvl="0" indent="-514350">
              <a:buNone/>
            </a:pPr>
            <a:r>
              <a:rPr lang="en-US" dirty="0" smtClean="0"/>
              <a:t>Turn B. by C. reach D. no error.</a:t>
            </a:r>
          </a:p>
          <a:p>
            <a:pPr marL="514350" lvl="0" indent="-514350">
              <a:buNone/>
            </a:pPr>
            <a:r>
              <a:rPr lang="en-US" dirty="0" smtClean="0"/>
              <a:t>3. Ram </a:t>
            </a:r>
            <a:r>
              <a:rPr lang="en-US" u="sng" dirty="0" smtClean="0"/>
              <a:t>stopped</a:t>
            </a:r>
            <a:r>
              <a:rPr lang="en-US" dirty="0" smtClean="0"/>
              <a:t> to </a:t>
            </a:r>
            <a:r>
              <a:rPr lang="en-US" u="sng" dirty="0" smtClean="0"/>
              <a:t>see </a:t>
            </a:r>
            <a:r>
              <a:rPr lang="en-US" dirty="0" smtClean="0"/>
              <a:t>if he could </a:t>
            </a:r>
            <a:r>
              <a:rPr lang="en-US" u="sng" dirty="0" smtClean="0"/>
              <a:t>picked</a:t>
            </a:r>
            <a:r>
              <a:rPr lang="en-US" dirty="0" smtClean="0"/>
              <a:t> up the 50 Rs note.</a:t>
            </a:r>
          </a:p>
          <a:p>
            <a:pPr marL="514350" lvl="0" indent="-514350">
              <a:buNone/>
            </a:pPr>
            <a:r>
              <a:rPr lang="en-US" dirty="0" smtClean="0"/>
              <a:t>Stopped B. see C. picked D. no error.</a:t>
            </a:r>
          </a:p>
          <a:p>
            <a:pPr marL="514350" lvl="0" indent="-514350">
              <a:buNone/>
            </a:pPr>
            <a:r>
              <a:rPr lang="en-US" dirty="0" smtClean="0"/>
              <a:t>4. Although Raja </a:t>
            </a:r>
            <a:r>
              <a:rPr lang="en-US" u="sng" dirty="0" smtClean="0"/>
              <a:t>jumped</a:t>
            </a:r>
            <a:r>
              <a:rPr lang="en-US" dirty="0" smtClean="0"/>
              <a:t> aside, </a:t>
            </a:r>
            <a:r>
              <a:rPr lang="en-US" u="sng" dirty="0" err="1" smtClean="0"/>
              <a:t>butthe</a:t>
            </a:r>
            <a:r>
              <a:rPr lang="en-US" dirty="0" smtClean="0"/>
              <a:t> stone </a:t>
            </a:r>
            <a:r>
              <a:rPr lang="en-US" u="sng" dirty="0" smtClean="0"/>
              <a:t>hit</a:t>
            </a:r>
            <a:r>
              <a:rPr lang="en-US" dirty="0" smtClean="0"/>
              <a:t> him.</a:t>
            </a:r>
          </a:p>
          <a:p>
            <a:pPr marL="514350" lvl="0" indent="-514350">
              <a:buNone/>
            </a:pPr>
            <a:r>
              <a:rPr lang="en-US" dirty="0" smtClean="0"/>
              <a:t>Jumped B. but C. the D. hit E. no error</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001000" cy="6324600"/>
          </a:xfrm>
        </p:spPr>
        <p:txBody>
          <a:bodyPr>
            <a:normAutofit/>
          </a:bodyPr>
          <a:lstStyle/>
          <a:p>
            <a:pPr lvl="0">
              <a:buNone/>
            </a:pPr>
            <a:r>
              <a:rPr lang="en-US" dirty="0" smtClean="0"/>
              <a:t>5. Work </a:t>
            </a:r>
            <a:r>
              <a:rPr lang="en-US" u="sng" dirty="0" smtClean="0"/>
              <a:t>as quick</a:t>
            </a:r>
            <a:r>
              <a:rPr lang="en-US" dirty="0" smtClean="0"/>
              <a:t> as you can but </a:t>
            </a:r>
            <a:r>
              <a:rPr lang="en-US" u="sng" dirty="0" smtClean="0"/>
              <a:t>as carefully</a:t>
            </a:r>
            <a:r>
              <a:rPr lang="en-US" dirty="0" smtClean="0"/>
              <a:t> as possible when you </a:t>
            </a:r>
            <a:r>
              <a:rPr lang="en-US" u="sng" dirty="0" smtClean="0"/>
              <a:t>take</a:t>
            </a:r>
            <a:r>
              <a:rPr lang="en-US" dirty="0" smtClean="0"/>
              <a:t> the blood test.</a:t>
            </a:r>
          </a:p>
          <a:p>
            <a:pPr lvl="0">
              <a:buNone/>
            </a:pPr>
            <a:r>
              <a:rPr lang="en-US" dirty="0" smtClean="0"/>
              <a:t>As quick B. as carefully C. take D. no error.</a:t>
            </a:r>
          </a:p>
          <a:p>
            <a:pPr lvl="0">
              <a:buNone/>
            </a:pPr>
            <a:r>
              <a:rPr lang="en-US" dirty="0" smtClean="0"/>
              <a:t>6. </a:t>
            </a:r>
            <a:r>
              <a:rPr lang="en-US" dirty="0" err="1" smtClean="0"/>
              <a:t>Raghu</a:t>
            </a:r>
            <a:r>
              <a:rPr lang="en-US" dirty="0" smtClean="0"/>
              <a:t> </a:t>
            </a:r>
            <a:r>
              <a:rPr lang="en-US" u="sng" dirty="0" smtClean="0"/>
              <a:t>received</a:t>
            </a:r>
            <a:r>
              <a:rPr lang="en-US" dirty="0" smtClean="0"/>
              <a:t> a watch </a:t>
            </a:r>
            <a:r>
              <a:rPr lang="en-US" u="sng" dirty="0" smtClean="0"/>
              <a:t>which</a:t>
            </a:r>
            <a:r>
              <a:rPr lang="en-US" dirty="0" smtClean="0"/>
              <a:t> he </a:t>
            </a:r>
            <a:r>
              <a:rPr lang="en-US" u="sng" dirty="0" smtClean="0"/>
              <a:t>like</a:t>
            </a:r>
            <a:r>
              <a:rPr lang="en-US" dirty="0" smtClean="0"/>
              <a:t> to wear </a:t>
            </a:r>
            <a:r>
              <a:rPr lang="en-US" u="sng" dirty="0" smtClean="0"/>
              <a:t>always</a:t>
            </a:r>
            <a:r>
              <a:rPr lang="en-US" dirty="0" smtClean="0"/>
              <a:t>.</a:t>
            </a:r>
          </a:p>
          <a:p>
            <a:pPr lvl="0">
              <a:buNone/>
            </a:pPr>
            <a:r>
              <a:rPr lang="en-US" dirty="0" smtClean="0"/>
              <a:t>Received B. which C. like D. always E. no error.</a:t>
            </a:r>
          </a:p>
          <a:p>
            <a:pPr lvl="0">
              <a:buNone/>
            </a:pPr>
            <a:r>
              <a:rPr lang="en-US" dirty="0" smtClean="0"/>
              <a:t>7. I have </a:t>
            </a:r>
            <a:r>
              <a:rPr lang="en-US" u="sng" dirty="0" smtClean="0"/>
              <a:t>purchased</a:t>
            </a:r>
            <a:r>
              <a:rPr lang="en-US" dirty="0" smtClean="0"/>
              <a:t> an </a:t>
            </a:r>
            <a:r>
              <a:rPr lang="en-US" dirty="0" err="1" smtClean="0"/>
              <a:t>iPhone</a:t>
            </a:r>
            <a:r>
              <a:rPr lang="en-US" dirty="0" smtClean="0"/>
              <a:t> </a:t>
            </a:r>
            <a:r>
              <a:rPr lang="en-US" u="sng" dirty="0" smtClean="0"/>
              <a:t>which</a:t>
            </a:r>
            <a:r>
              <a:rPr lang="en-US" dirty="0" smtClean="0"/>
              <a:t> is </a:t>
            </a:r>
            <a:r>
              <a:rPr lang="en-US" u="sng" dirty="0" smtClean="0"/>
              <a:t>very</a:t>
            </a:r>
            <a:r>
              <a:rPr lang="en-US" dirty="0" smtClean="0"/>
              <a:t> expensive. </a:t>
            </a:r>
          </a:p>
          <a:p>
            <a:pPr lvl="0">
              <a:buNone/>
            </a:pPr>
            <a:r>
              <a:rPr lang="en-US" dirty="0" smtClean="0"/>
              <a:t>Purchased B. which C. very D. no error.</a:t>
            </a:r>
          </a:p>
          <a:p>
            <a:pPr lvl="0">
              <a:buNone/>
            </a:pPr>
            <a:r>
              <a:rPr lang="en-US" dirty="0" smtClean="0"/>
              <a:t>8. </a:t>
            </a:r>
            <a:r>
              <a:rPr lang="en-US" dirty="0" err="1" smtClean="0"/>
              <a:t>Neena</a:t>
            </a:r>
            <a:r>
              <a:rPr lang="en-US" dirty="0" smtClean="0"/>
              <a:t> </a:t>
            </a:r>
            <a:r>
              <a:rPr lang="en-US" u="sng" dirty="0" smtClean="0"/>
              <a:t>saw</a:t>
            </a:r>
            <a:r>
              <a:rPr lang="en-US" dirty="0" smtClean="0"/>
              <a:t> the deaf man </a:t>
            </a:r>
            <a:r>
              <a:rPr lang="en-US" u="sng" dirty="0" smtClean="0"/>
              <a:t>crossed</a:t>
            </a:r>
            <a:r>
              <a:rPr lang="en-US" dirty="0" smtClean="0"/>
              <a:t> the crowded road </a:t>
            </a:r>
            <a:r>
              <a:rPr lang="en-US" u="sng" dirty="0" err="1" smtClean="0"/>
              <a:t>withoutany</a:t>
            </a:r>
            <a:r>
              <a:rPr lang="en-US" dirty="0" smtClean="0"/>
              <a:t> help.</a:t>
            </a:r>
          </a:p>
          <a:p>
            <a:pPr lvl="0">
              <a:buNone/>
            </a:pPr>
            <a:r>
              <a:rPr lang="en-US" dirty="0" smtClean="0"/>
              <a:t>Saw B. crossed C. without </a:t>
            </a:r>
            <a:r>
              <a:rPr lang="en-US" dirty="0" err="1" smtClean="0"/>
              <a:t>D.any</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239000" cy="1143000"/>
          </a:xfrm>
        </p:spPr>
        <p:txBody>
          <a:bodyPr>
            <a:normAutofit fontScale="90000"/>
          </a:bodyPr>
          <a:lstStyle/>
          <a:p>
            <a:r>
              <a:rPr lang="en-US" dirty="0" smtClean="0"/>
              <a:t>Cloze Test</a:t>
            </a:r>
            <a:br>
              <a:rPr lang="en-US" dirty="0" smtClean="0"/>
            </a:br>
            <a:endParaRPr lang="en-US" dirty="0"/>
          </a:p>
        </p:txBody>
      </p:sp>
      <p:sp>
        <p:nvSpPr>
          <p:cNvPr id="3" name="Content Placeholder 2"/>
          <p:cNvSpPr>
            <a:spLocks noGrp="1"/>
          </p:cNvSpPr>
          <p:nvPr>
            <p:ph idx="1"/>
          </p:nvPr>
        </p:nvSpPr>
        <p:spPr>
          <a:xfrm>
            <a:off x="457200" y="1066800"/>
            <a:ext cx="7848600" cy="5388936"/>
          </a:xfrm>
        </p:spPr>
        <p:txBody>
          <a:bodyPr>
            <a:normAutofit lnSpcReduction="10000"/>
          </a:bodyPr>
          <a:lstStyle/>
          <a:p>
            <a:pPr lvl="0"/>
            <a:r>
              <a:rPr lang="en-US" dirty="0" smtClean="0"/>
              <a:t>1</a:t>
            </a:r>
            <a:r>
              <a:rPr lang="en-IN" dirty="0" smtClean="0"/>
              <a:t>Today most businessmen are very worried. To begin with, they are not used to competition. In the past they sold whatever ...(1)... produced at whatever prices they chose. But ...(2)... increasing competition, customers began to ...(3)... and choose. Imports suddenly became ...(4)... available and that too at cheaper ...(5)...</a:t>
            </a:r>
            <a:endParaRPr lang="en-US" dirty="0" smtClean="0"/>
          </a:p>
          <a:p>
            <a:pPr>
              <a:buNone/>
            </a:pPr>
            <a:r>
              <a:rPr lang="en-US" dirty="0" smtClean="0"/>
              <a:t> </a:t>
            </a:r>
          </a:p>
          <a:p>
            <a:pPr lvl="0">
              <a:buNone/>
            </a:pPr>
            <a:r>
              <a:rPr lang="en-US" sz="2200" dirty="0" smtClean="0"/>
              <a:t>1. A) IT  	B) HE   	C) THEY   	D) WE</a:t>
            </a:r>
          </a:p>
          <a:p>
            <a:pPr lvl="0">
              <a:buNone/>
            </a:pPr>
            <a:r>
              <a:rPr lang="en-US" sz="2200" dirty="0" smtClean="0"/>
              <a:t>2. A) WITH   	B) BY   	C) AFTER   	D) FROM</a:t>
            </a:r>
          </a:p>
          <a:p>
            <a:pPr lvl="0">
              <a:buNone/>
            </a:pPr>
            <a:r>
              <a:rPr lang="en-US" sz="2200" dirty="0" smtClean="0"/>
              <a:t>3. A) BUY	B) TAKE	C) PICK	D) WANT</a:t>
            </a:r>
          </a:p>
          <a:p>
            <a:pPr lvl="0">
              <a:buNone/>
            </a:pPr>
            <a:r>
              <a:rPr lang="en-US" sz="2200" dirty="0" smtClean="0"/>
              <a:t>4. A) HARDLY	B) EASILY  C) FREQUENTLY  D) CONVENIENTLY</a:t>
            </a:r>
          </a:p>
          <a:p>
            <a:pPr lvl="0">
              <a:buNone/>
            </a:pPr>
            <a:r>
              <a:rPr lang="en-US" sz="2200" dirty="0" smtClean="0"/>
              <a:t>5. A) COSTS  B) RETURNS  C) DIVIDEND  D) PRICES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96200" cy="5998536"/>
          </a:xfrm>
        </p:spPr>
        <p:txBody>
          <a:bodyPr/>
          <a:lstStyle/>
          <a:p>
            <a:pPr lvl="0">
              <a:buNone/>
            </a:pPr>
            <a:r>
              <a:rPr lang="en-US" dirty="0" smtClean="0"/>
              <a:t>9.Tommy </a:t>
            </a:r>
            <a:r>
              <a:rPr lang="en-US" u="sng" dirty="0" err="1" smtClean="0"/>
              <a:t>waggedit’s</a:t>
            </a:r>
            <a:r>
              <a:rPr lang="en-US" dirty="0" smtClean="0"/>
              <a:t> tail when he </a:t>
            </a:r>
            <a:r>
              <a:rPr lang="en-US" u="sng" dirty="0" smtClean="0"/>
              <a:t>saw</a:t>
            </a:r>
            <a:r>
              <a:rPr lang="en-US" dirty="0" smtClean="0"/>
              <a:t> me approaching.</a:t>
            </a:r>
          </a:p>
          <a:p>
            <a:pPr marL="514350" lvl="0" indent="-514350">
              <a:buAutoNum type="alphaUcPeriod"/>
            </a:pPr>
            <a:r>
              <a:rPr lang="en-US" dirty="0" smtClean="0"/>
              <a:t>Wagged B. it’s C. saw</a:t>
            </a:r>
          </a:p>
          <a:p>
            <a:pPr marL="514350" lvl="0" indent="-514350">
              <a:buAutoNum type="alphaUcPeriod"/>
            </a:pPr>
            <a:endParaRPr lang="en-US" dirty="0" smtClean="0"/>
          </a:p>
          <a:p>
            <a:pPr lvl="0">
              <a:buNone/>
            </a:pPr>
            <a:r>
              <a:rPr lang="en-US" dirty="0" smtClean="0"/>
              <a:t>10. After few </a:t>
            </a:r>
            <a:r>
              <a:rPr lang="en-US" u="sng" dirty="0" smtClean="0"/>
              <a:t>moment</a:t>
            </a:r>
            <a:r>
              <a:rPr lang="en-US" dirty="0" smtClean="0"/>
              <a:t> the man </a:t>
            </a:r>
            <a:r>
              <a:rPr lang="en-US" u="sng" dirty="0" smtClean="0"/>
              <a:t>opened</a:t>
            </a:r>
            <a:r>
              <a:rPr lang="en-US" dirty="0" smtClean="0"/>
              <a:t> the car window </a:t>
            </a:r>
            <a:r>
              <a:rPr lang="en-US" u="sng" dirty="0" smtClean="0"/>
              <a:t>and</a:t>
            </a:r>
            <a:r>
              <a:rPr lang="en-US" dirty="0" smtClean="0"/>
              <a:t> looked out curiously.</a:t>
            </a:r>
          </a:p>
          <a:p>
            <a:pPr marL="514350" lvl="0" indent="-514350">
              <a:buAutoNum type="alphaUcPeriod"/>
            </a:pPr>
            <a:r>
              <a:rPr lang="en-US" dirty="0" smtClean="0"/>
              <a:t>Moment B. opened C. and D. no error.</a:t>
            </a:r>
          </a:p>
          <a:p>
            <a:pPr marL="514350" lvl="0" indent="-514350">
              <a:buAutoNum type="alphaUcPeriod"/>
            </a:pPr>
            <a:endParaRPr lang="en-US" dirty="0" smtClean="0"/>
          </a:p>
          <a:p>
            <a:pPr lvl="0">
              <a:buNone/>
            </a:pPr>
            <a:r>
              <a:rPr lang="en-US" dirty="0" smtClean="0"/>
              <a:t>11. </a:t>
            </a:r>
            <a:r>
              <a:rPr lang="en-US" u="sng" dirty="0" err="1" smtClean="0"/>
              <a:t>Plugthe</a:t>
            </a:r>
            <a:r>
              <a:rPr lang="en-US" dirty="0" smtClean="0"/>
              <a:t> right connector to the </a:t>
            </a:r>
            <a:r>
              <a:rPr lang="en-US" u="sng" dirty="0" smtClean="0"/>
              <a:t>socket</a:t>
            </a:r>
            <a:r>
              <a:rPr lang="en-US" dirty="0" smtClean="0"/>
              <a:t> will </a:t>
            </a:r>
            <a:r>
              <a:rPr lang="en-US" u="sng" dirty="0" smtClean="0"/>
              <a:t>saves</a:t>
            </a:r>
            <a:r>
              <a:rPr lang="en-US" dirty="0" smtClean="0"/>
              <a:t> the appliance.</a:t>
            </a:r>
          </a:p>
          <a:p>
            <a:pPr lvl="0">
              <a:buNone/>
            </a:pPr>
            <a:r>
              <a:rPr lang="en-US" dirty="0" smtClean="0"/>
              <a:t>A. Plug B. the C. socket D. saves</a:t>
            </a:r>
          </a:p>
          <a:p>
            <a:pPr lvl="0">
              <a:buNone/>
            </a:pP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670560"/>
          </a:xfrm>
        </p:spPr>
        <p:txBody>
          <a:bodyPr/>
          <a:lstStyle/>
          <a:p>
            <a:r>
              <a:rPr lang="en-US" dirty="0" smtClean="0"/>
              <a:t>Spell check</a:t>
            </a:r>
            <a:endParaRPr lang="en-US" dirty="0"/>
          </a:p>
        </p:txBody>
      </p:sp>
      <p:pic>
        <p:nvPicPr>
          <p:cNvPr id="7171" name="Picture 3"/>
          <p:cNvPicPr>
            <a:picLocks noGrp="1" noChangeAspect="1" noChangeArrowheads="1"/>
          </p:cNvPicPr>
          <p:nvPr>
            <p:ph idx="1"/>
          </p:nvPr>
        </p:nvPicPr>
        <p:blipFill>
          <a:blip r:embed="rId2"/>
          <a:srcRect l="25263" t="14564" r="25263" b="8674"/>
          <a:stretch>
            <a:fillRect/>
          </a:stretch>
        </p:blipFill>
        <p:spPr bwMode="auto">
          <a:xfrm>
            <a:off x="381000" y="762000"/>
            <a:ext cx="7543800" cy="585280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Synonyms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Synonyms</a:t>
            </a:r>
            <a:endParaRPr lang="en-US"/>
          </a:p>
        </p:txBody>
      </p:sp>
      <p:sp>
        <p:nvSpPr>
          <p:cNvPr id="3" name="Content Placeholder 2"/>
          <p:cNvSpPr>
            <a:spLocks noGrp="1"/>
          </p:cNvSpPr>
          <p:nvPr>
            <p:ph idx="1"/>
          </p:nvPr>
        </p:nvSpPr>
        <p:spPr>
          <a:xfrm>
            <a:off x="457201" y="1503046"/>
            <a:ext cx="6172676" cy="5000625"/>
          </a:xfrm>
        </p:spPr>
        <p:txBody>
          <a:bodyPr/>
          <a:lstStyle/>
          <a:p>
            <a:pPr marL="0" indent="0">
              <a:buNone/>
            </a:pPr>
            <a:r>
              <a:rPr lang="en-US"/>
              <a:t>1.VITUPERATE </a:t>
            </a:r>
          </a:p>
          <a:p>
            <a:pPr marL="0" indent="0">
              <a:buNone/>
            </a:pPr>
            <a:endParaRPr lang="en-US"/>
          </a:p>
          <a:p>
            <a:pPr marL="0" indent="0">
              <a:buNone/>
            </a:pPr>
            <a:r>
              <a:rPr lang="en-US"/>
              <a:t>A. abuse</a:t>
            </a:r>
          </a:p>
          <a:p>
            <a:pPr marL="0" indent="0">
              <a:buNone/>
            </a:pPr>
            <a:r>
              <a:rPr lang="en-US"/>
              <a:t>B. rebuke</a:t>
            </a:r>
          </a:p>
          <a:p>
            <a:pPr marL="0" indent="0">
              <a:buNone/>
            </a:pPr>
            <a:r>
              <a:rPr lang="en-US"/>
              <a:t>C. praise</a:t>
            </a:r>
          </a:p>
          <a:p>
            <a:pPr marL="0" indent="0">
              <a:buNone/>
            </a:pPr>
            <a:r>
              <a:rPr lang="en-US"/>
              <a:t>D. retort </a:t>
            </a:r>
          </a:p>
          <a:p>
            <a:endParaRPr lang="en-US"/>
          </a:p>
          <a:p>
            <a:pPr marL="0" indent="0">
              <a:buNone/>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sym typeface="+mn-ea"/>
              </a:rPr>
              <a:t>1.VITUPERATE </a:t>
            </a:r>
            <a:endParaRPr lang="en-US"/>
          </a:p>
          <a:p>
            <a:pPr marL="0" indent="0">
              <a:buNone/>
            </a:pPr>
            <a:endParaRPr lang="en-US"/>
          </a:p>
          <a:p>
            <a:pPr marL="0" indent="0">
              <a:buNone/>
            </a:pPr>
            <a:r>
              <a:rPr lang="en-US">
                <a:sym typeface="+mn-ea"/>
              </a:rPr>
              <a:t>A. abuse</a:t>
            </a:r>
            <a:endParaRPr lang="en-US"/>
          </a:p>
          <a:p>
            <a:pPr marL="0" indent="0">
              <a:buNone/>
            </a:pPr>
            <a:r>
              <a:rPr lang="en-US" b="1">
                <a:sym typeface="+mn-ea"/>
              </a:rPr>
              <a:t>B. rebuke - </a:t>
            </a:r>
            <a:r>
              <a:rPr lang="en-US">
                <a:sym typeface="+mn-ea"/>
              </a:rPr>
              <a:t>scolding, attack</a:t>
            </a:r>
            <a:endParaRPr lang="en-US"/>
          </a:p>
          <a:p>
            <a:pPr marL="0" indent="0">
              <a:buNone/>
            </a:pPr>
            <a:r>
              <a:rPr lang="en-US">
                <a:sym typeface="+mn-ea"/>
              </a:rPr>
              <a:t>C. praise</a:t>
            </a:r>
            <a:endParaRPr lang="en-US"/>
          </a:p>
          <a:p>
            <a:pPr marL="0" indent="0">
              <a:buNone/>
            </a:pPr>
            <a:r>
              <a:rPr lang="en-US">
                <a:sym typeface="+mn-ea"/>
              </a:rPr>
              <a:t>D. retort - reply or acknowledge</a:t>
            </a:r>
            <a:endParaRPr lang="en-US"/>
          </a:p>
          <a:p>
            <a:pPr marL="0" indent="0">
              <a:buNone/>
            </a:pPr>
            <a:endParaRPr lang="en-US"/>
          </a:p>
          <a:p>
            <a:pPr marL="0" indent="0">
              <a:buNone/>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2. An extremely deep crack or opening in the ground</a:t>
            </a:r>
          </a:p>
          <a:p>
            <a:pPr marL="0" indent="0">
              <a:buNone/>
            </a:pPr>
            <a:endParaRPr lang="en-US"/>
          </a:p>
          <a:p>
            <a:pPr marL="0" indent="0">
              <a:buNone/>
            </a:pPr>
            <a:r>
              <a:rPr lang="en-US"/>
              <a:t>A.Chasm</a:t>
            </a:r>
          </a:p>
          <a:p>
            <a:pPr marL="0" indent="0">
              <a:buNone/>
            </a:pPr>
            <a:r>
              <a:rPr lang="en-US"/>
              <a:t>B.Aperture</a:t>
            </a:r>
          </a:p>
          <a:p>
            <a:pPr marL="0" indent="0">
              <a:buNone/>
            </a:pPr>
            <a:r>
              <a:rPr lang="en-US"/>
              <a:t>C.Ditch</a:t>
            </a:r>
          </a:p>
          <a:p>
            <a:pPr marL="0" indent="0">
              <a:buNone/>
            </a:pPr>
            <a:r>
              <a:rPr lang="en-US"/>
              <a:t>D.Pit</a:t>
            </a:r>
          </a:p>
          <a:p>
            <a:pPr marL="0" indent="0">
              <a:buNone/>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sym typeface="+mn-ea"/>
              </a:rPr>
              <a:t>2. An extremely deep crack or opening in the ground</a:t>
            </a:r>
            <a:endParaRPr lang="en-US"/>
          </a:p>
          <a:p>
            <a:pPr marL="0" indent="0">
              <a:buNone/>
            </a:pPr>
            <a:r>
              <a:rPr lang="en-US" b="1">
                <a:sym typeface="+mn-ea"/>
              </a:rPr>
              <a:t>A.Chasm - deep hollow,abyss</a:t>
            </a:r>
            <a:endParaRPr lang="en-US" b="1"/>
          </a:p>
          <a:p>
            <a:pPr marL="0" indent="0">
              <a:buNone/>
            </a:pPr>
            <a:r>
              <a:rPr lang="en-US">
                <a:sym typeface="+mn-ea"/>
              </a:rPr>
              <a:t>B.Aperture</a:t>
            </a:r>
            <a:endParaRPr lang="en-US"/>
          </a:p>
          <a:p>
            <a:pPr marL="0" indent="0">
              <a:buNone/>
            </a:pPr>
            <a:r>
              <a:rPr lang="en-US">
                <a:sym typeface="+mn-ea"/>
              </a:rPr>
              <a:t>C.Ditch</a:t>
            </a:r>
            <a:endParaRPr lang="en-US"/>
          </a:p>
          <a:p>
            <a:pPr marL="0" indent="0">
              <a:buNone/>
            </a:pPr>
            <a:r>
              <a:rPr lang="en-US">
                <a:sym typeface="+mn-ea"/>
              </a:rPr>
              <a:t>D.Pit</a:t>
            </a:r>
            <a:endParaRPr lang="en-US"/>
          </a:p>
          <a:p>
            <a:pPr marL="0" indent="0">
              <a:buNone/>
            </a:pPr>
            <a:r>
              <a:rPr lang="en-US">
                <a:sym typeface="+mn-ea"/>
              </a:rPr>
              <a:t>Answer: A</a:t>
            </a:r>
            <a:endParaRPr lang="en-US"/>
          </a:p>
          <a:p>
            <a:pPr marL="0" indent="0">
              <a:buNone/>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3.CONVIVIAL</a:t>
            </a:r>
          </a:p>
          <a:p>
            <a:pPr marL="0" indent="0">
              <a:buNone/>
            </a:pPr>
            <a:endParaRPr lang="en-US"/>
          </a:p>
          <a:p>
            <a:pPr marL="0" indent="0">
              <a:buNone/>
            </a:pPr>
            <a:r>
              <a:rPr lang="en-US"/>
              <a:t>A.prodigal</a:t>
            </a:r>
          </a:p>
          <a:p>
            <a:pPr marL="0" indent="0">
              <a:buNone/>
            </a:pPr>
            <a:r>
              <a:rPr lang="en-US"/>
              <a:t>B.serious</a:t>
            </a:r>
          </a:p>
          <a:p>
            <a:pPr marL="0" indent="0">
              <a:buNone/>
            </a:pPr>
            <a:r>
              <a:rPr lang="en-US"/>
              <a:t>C.disloyal</a:t>
            </a:r>
          </a:p>
          <a:p>
            <a:pPr marL="0" indent="0">
              <a:buNone/>
            </a:pPr>
            <a:r>
              <a:rPr lang="en-US"/>
              <a:t>D.hostile</a:t>
            </a:r>
          </a:p>
          <a:p>
            <a:pPr marL="0" indent="0">
              <a:buNone/>
            </a:pPr>
            <a:r>
              <a:rPr lang="en-US"/>
              <a:t>E.friendly</a:t>
            </a:r>
          </a:p>
          <a:p>
            <a:pPr marL="0" indent="0">
              <a:buNone/>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sym typeface="+mn-ea"/>
              </a:rPr>
              <a:t>CONVIVIAL - Occupied with or fond of the pleasures of good company</a:t>
            </a:r>
          </a:p>
          <a:p>
            <a:pPr marL="0" indent="0">
              <a:buNone/>
            </a:pPr>
            <a:endParaRPr lang="en-US"/>
          </a:p>
          <a:p>
            <a:pPr marL="0" indent="0">
              <a:buNone/>
            </a:pPr>
            <a:r>
              <a:rPr lang="en-US">
                <a:sym typeface="+mn-ea"/>
              </a:rPr>
              <a:t>A.prodigal - Recklessly wasteful</a:t>
            </a:r>
          </a:p>
          <a:p>
            <a:pPr marL="0" indent="0">
              <a:buNone/>
            </a:pPr>
            <a:r>
              <a:rPr lang="en-US">
                <a:sym typeface="+mn-ea"/>
              </a:rPr>
              <a:t>B.serious</a:t>
            </a:r>
            <a:endParaRPr lang="en-US"/>
          </a:p>
          <a:p>
            <a:pPr marL="0" indent="0">
              <a:buNone/>
            </a:pPr>
            <a:r>
              <a:rPr lang="en-US">
                <a:sym typeface="+mn-ea"/>
              </a:rPr>
              <a:t>C.disloyal</a:t>
            </a:r>
            <a:endParaRPr lang="en-US"/>
          </a:p>
          <a:p>
            <a:pPr marL="0" indent="0">
              <a:buNone/>
            </a:pPr>
            <a:r>
              <a:rPr lang="en-US">
                <a:sym typeface="+mn-ea"/>
              </a:rPr>
              <a:t>D.hostile - Characterized by enmity</a:t>
            </a:r>
          </a:p>
          <a:p>
            <a:pPr marL="0" indent="0">
              <a:buNone/>
            </a:pPr>
            <a:r>
              <a:rPr lang="en-US">
                <a:sym typeface="+mn-ea"/>
              </a:rPr>
              <a:t>E.friendly</a:t>
            </a:r>
            <a:endParaRPr lang="en-US"/>
          </a:p>
          <a:p>
            <a:pPr marL="0" indent="0">
              <a:buNone/>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4. Vicissitude</a:t>
            </a:r>
          </a:p>
          <a:p>
            <a:pPr marL="0" indent="0">
              <a:buNone/>
            </a:pPr>
            <a:r>
              <a:rPr lang="en-US"/>
              <a:t>a. sorrows b. misfortunes c. changes </a:t>
            </a:r>
          </a:p>
          <a:p>
            <a:pPr marL="0" indent="0">
              <a:buNone/>
            </a:pPr>
            <a:r>
              <a:rPr lang="en-US"/>
              <a:t>d. surprises</a:t>
            </a:r>
          </a:p>
          <a:p>
            <a:pPr marL="0" indent="0">
              <a:buNone/>
            </a:pPr>
            <a:endParaRPr lang="en-US"/>
          </a:p>
          <a:p>
            <a:pPr marL="0" indent="0">
              <a:buNone/>
            </a:pPr>
            <a:r>
              <a:rPr lang="en-US"/>
              <a:t>5. Pandemonium</a:t>
            </a:r>
          </a:p>
          <a:p>
            <a:pPr marL="0" indent="0">
              <a:buNone/>
            </a:pPr>
            <a:r>
              <a:rPr lang="en-US"/>
              <a:t>a. greatjoy b. utterconfusion c. loudnoise</a:t>
            </a:r>
          </a:p>
          <a:p>
            <a:pPr marL="0" indent="0">
              <a:buNone/>
            </a:pPr>
            <a:r>
              <a:rPr lang="en-US"/>
              <a:t>d. bigcrowd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8153400" cy="6074736"/>
          </a:xfrm>
        </p:spPr>
        <p:txBody>
          <a:bodyPr>
            <a:normAutofit/>
          </a:bodyPr>
          <a:lstStyle/>
          <a:p>
            <a:pPr lvl="0">
              <a:buNone/>
            </a:pPr>
            <a:r>
              <a:rPr lang="en-IN" dirty="0" smtClean="0"/>
              <a:t>2. As a rule of thumb, a manned mission costs from fifty to a hundred times more than a comparable unmanned mission. Thus, for scientific exploration alone, ...(1)... missions, employing machine intelligence, are ...(2)... However, there may well be ...(3)... other than scientific for exploring ...(4)... social, economic, political, cultural or ...(5)...</a:t>
            </a:r>
            <a:endParaRPr lang="en-US" dirty="0" smtClean="0"/>
          </a:p>
          <a:p>
            <a:pPr marL="514350" lvl="0" indent="-514350">
              <a:buFont typeface="+mj-lt"/>
              <a:buAutoNum type="arabicPeriod"/>
            </a:pPr>
            <a:r>
              <a:rPr lang="en-US" sz="1900" dirty="0" smtClean="0"/>
              <a:t>A) MANNED 	B) UNMANNED 	C) SPACE 	D) LUNAR</a:t>
            </a:r>
          </a:p>
          <a:p>
            <a:pPr marL="514350" lvl="0" indent="-514350">
              <a:buFont typeface="+mj-lt"/>
              <a:buAutoNum type="arabicPeriod"/>
            </a:pPr>
            <a:r>
              <a:rPr lang="en-US" sz="1900" dirty="0" smtClean="0"/>
              <a:t>A) LIKED 	B) WANTED C) USED D) PREFERRED </a:t>
            </a:r>
          </a:p>
          <a:p>
            <a:pPr marL="514350" lvl="0" indent="-514350">
              <a:buFont typeface="+mj-lt"/>
              <a:buAutoNum type="arabicPeriod"/>
            </a:pPr>
            <a:r>
              <a:rPr lang="en-US" sz="1900" dirty="0" smtClean="0"/>
              <a:t>A) REASONS B) CAUSES 	C) CLUES 	D) OBJECTS</a:t>
            </a:r>
          </a:p>
          <a:p>
            <a:pPr marL="514350" lvl="0" indent="-514350">
              <a:buFont typeface="+mj-lt"/>
              <a:buAutoNum type="arabicPeriod"/>
            </a:pPr>
            <a:r>
              <a:rPr lang="en-US" sz="1900" dirty="0" smtClean="0"/>
              <a:t>A) MOON 	B) SUN 		C) SPACE 	D) MISSION</a:t>
            </a:r>
          </a:p>
          <a:p>
            <a:pPr marL="514350" lvl="0" indent="-514350">
              <a:buFont typeface="+mj-lt"/>
              <a:buAutoNum type="arabicPeriod"/>
            </a:pPr>
            <a:r>
              <a:rPr lang="en-US" sz="1900" dirty="0" smtClean="0"/>
              <a:t>A) CASUAL 	B) HISTORIC 	C) HISTORICAL  D) HISTRIONIC</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ans</a:t>
            </a:r>
          </a:p>
        </p:txBody>
      </p:sp>
      <p:sp>
        <p:nvSpPr>
          <p:cNvPr id="3" name="Content Placeholder 2"/>
          <p:cNvSpPr>
            <a:spLocks noGrp="1"/>
          </p:cNvSpPr>
          <p:nvPr>
            <p:ph idx="1"/>
          </p:nvPr>
        </p:nvSpPr>
        <p:spPr/>
        <p:txBody>
          <a:bodyPr/>
          <a:lstStyle/>
          <a:p>
            <a:pPr marL="0" indent="0">
              <a:buNone/>
            </a:pPr>
            <a:r>
              <a:rPr lang="en-US"/>
              <a:t>4. Vicissitude - </a:t>
            </a:r>
            <a:r>
              <a:rPr lang="en-US" sz="2800" i="1"/>
              <a:t>A variation in circumstances or fortune at different times in your life or in the development of something</a:t>
            </a:r>
          </a:p>
          <a:p>
            <a:pPr marL="0" indent="0">
              <a:buNone/>
            </a:pPr>
            <a:r>
              <a:rPr lang="en-US"/>
              <a:t>a. sorrows b. misfortunes c. </a:t>
            </a:r>
            <a:r>
              <a:rPr lang="en-US" b="1"/>
              <a:t>changes </a:t>
            </a:r>
          </a:p>
          <a:p>
            <a:pPr marL="0" indent="0">
              <a:buNone/>
            </a:pPr>
            <a:r>
              <a:rPr lang="en-US"/>
              <a:t>d. surprises</a:t>
            </a:r>
          </a:p>
          <a:p>
            <a:pPr marL="0" indent="0">
              <a:buNone/>
            </a:pPr>
            <a:endParaRPr lang="en-US"/>
          </a:p>
          <a:p>
            <a:pPr marL="0" indent="0">
              <a:buNone/>
            </a:pPr>
            <a:r>
              <a:rPr lang="en-US"/>
              <a:t>5. Pandemonium - </a:t>
            </a:r>
            <a:r>
              <a:rPr lang="en-US" sz="2800" i="1"/>
              <a:t>A state of extreme confusion and disorder</a:t>
            </a:r>
          </a:p>
          <a:p>
            <a:pPr marL="0" indent="0">
              <a:buNone/>
            </a:pPr>
            <a:r>
              <a:rPr lang="en-US"/>
              <a:t>a. greatjoy b. </a:t>
            </a:r>
            <a:r>
              <a:rPr lang="en-US" b="1"/>
              <a:t>utter confusion</a:t>
            </a:r>
            <a:r>
              <a:rPr lang="en-US"/>
              <a:t>  c. loudnoise</a:t>
            </a:r>
          </a:p>
          <a:p>
            <a:pPr marL="0" indent="0">
              <a:buNone/>
            </a:pPr>
            <a:r>
              <a:rPr lang="en-US"/>
              <a:t>d. bigcrowd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413" y="130810"/>
            <a:ext cx="8566309" cy="6591300"/>
          </a:xfrm>
        </p:spPr>
        <p:txBody>
          <a:bodyPr/>
          <a:lstStyle/>
          <a:p>
            <a:pPr marL="0" indent="0">
              <a:buNone/>
            </a:pPr>
            <a:endParaRPr lang="en-US"/>
          </a:p>
          <a:p>
            <a:pPr marL="0" indent="0">
              <a:buNone/>
            </a:pPr>
            <a:endParaRPr lang="en-US"/>
          </a:p>
          <a:p>
            <a:pPr marL="0" indent="0">
              <a:buNone/>
            </a:pPr>
            <a:endParaRPr lang="en-US"/>
          </a:p>
          <a:p>
            <a:pPr marL="0" indent="0">
              <a:buNone/>
            </a:pPr>
            <a:r>
              <a:rPr lang="en-US"/>
              <a:t>6. Garrulity</a:t>
            </a:r>
          </a:p>
          <a:p>
            <a:pPr marL="457200" lvl="1" indent="0">
              <a:buNone/>
            </a:pPr>
            <a:r>
              <a:rPr lang="en-US"/>
              <a:t>	a. credulity b. speciousness c. Loquaciousness</a:t>
            </a:r>
          </a:p>
          <a:p>
            <a:pPr marL="0" indent="0">
              <a:buNone/>
            </a:pPr>
            <a:endParaRPr lang="en-US"/>
          </a:p>
          <a:p>
            <a:pPr marL="0" indent="0">
              <a:buNone/>
            </a:pPr>
            <a:r>
              <a:rPr lang="en-US"/>
              <a:t>7. Magniloquent</a:t>
            </a:r>
          </a:p>
          <a:p>
            <a:pPr marL="0" indent="0">
              <a:buNone/>
            </a:pPr>
            <a:r>
              <a:rPr lang="en-US"/>
              <a:t>	a. Amusing b. Humorous c. Intelligent</a:t>
            </a:r>
          </a:p>
          <a:p>
            <a:pPr marL="0" indent="0">
              <a:buNone/>
            </a:pPr>
            <a:r>
              <a:rPr lang="en-US"/>
              <a:t>	d. Boastful </a:t>
            </a:r>
          </a:p>
          <a:p>
            <a:pPr marL="0" indent="0">
              <a:buNone/>
            </a:pPr>
            <a:endParaRPr lang="en-US"/>
          </a:p>
          <a:p>
            <a:pPr marL="0" indent="0">
              <a:buNone/>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err="1"/>
              <a:t>Ans</a:t>
            </a:r>
            <a:endParaRPr lang="en-US" dirty="0"/>
          </a:p>
        </p:txBody>
      </p:sp>
      <p:sp>
        <p:nvSpPr>
          <p:cNvPr id="3" name="Content Placeholder 2"/>
          <p:cNvSpPr>
            <a:spLocks noGrp="1"/>
          </p:cNvSpPr>
          <p:nvPr>
            <p:ph idx="1"/>
          </p:nvPr>
        </p:nvSpPr>
        <p:spPr>
          <a:xfrm>
            <a:off x="228600" y="1219200"/>
            <a:ext cx="8001000" cy="4846320"/>
          </a:xfrm>
        </p:spPr>
        <p:txBody>
          <a:bodyPr>
            <a:normAutofit fontScale="92500" lnSpcReduction="10000"/>
          </a:bodyPr>
          <a:lstStyle/>
          <a:p>
            <a:pPr marL="0" indent="0">
              <a:buNone/>
            </a:pPr>
            <a:r>
              <a:rPr lang="en-US" sz="3200" dirty="0">
                <a:sym typeface="+mn-ea"/>
              </a:rPr>
              <a:t>6. Garrulity -</a:t>
            </a:r>
            <a:r>
              <a:rPr lang="en-US" sz="2800" i="1" dirty="0">
                <a:sym typeface="+mn-ea"/>
              </a:rPr>
              <a:t> The quality of being wordy and talkative</a:t>
            </a:r>
          </a:p>
          <a:p>
            <a:pPr marL="457200" lvl="1" indent="0">
              <a:buNone/>
            </a:pPr>
            <a:r>
              <a:rPr lang="en-US" sz="2600" dirty="0">
                <a:sym typeface="+mn-ea"/>
              </a:rPr>
              <a:t>a. credulity </a:t>
            </a:r>
          </a:p>
          <a:p>
            <a:pPr marL="457200" lvl="1" indent="0">
              <a:buNone/>
            </a:pPr>
            <a:r>
              <a:rPr lang="en-US" sz="2600" dirty="0">
                <a:sym typeface="+mn-ea"/>
              </a:rPr>
              <a:t>b. speciousness -</a:t>
            </a:r>
            <a:r>
              <a:rPr lang="en-US" sz="2400" dirty="0">
                <a:sym typeface="+mn-ea"/>
              </a:rPr>
              <a:t>An appearance of truth that is false or deceptive; seeming plausibility</a:t>
            </a:r>
          </a:p>
          <a:p>
            <a:pPr marL="457200" lvl="1" indent="0">
              <a:buNone/>
            </a:pPr>
            <a:r>
              <a:rPr lang="en-US" sz="2600" dirty="0">
                <a:sym typeface="+mn-ea"/>
              </a:rPr>
              <a:t>c. </a:t>
            </a:r>
            <a:r>
              <a:rPr lang="en-US" sz="2600" b="1" dirty="0">
                <a:sym typeface="+mn-ea"/>
              </a:rPr>
              <a:t>Loquaciousness- The quality of being wordy and talkative</a:t>
            </a:r>
          </a:p>
          <a:p>
            <a:pPr marL="0" indent="0">
              <a:buNone/>
            </a:pPr>
            <a:endParaRPr lang="en-US" sz="2600" dirty="0"/>
          </a:p>
          <a:p>
            <a:pPr marL="0" indent="0">
              <a:buNone/>
            </a:pPr>
            <a:r>
              <a:rPr lang="en-US" sz="3200" dirty="0">
                <a:sym typeface="+mn-ea"/>
              </a:rPr>
              <a:t>7. Magniloquent</a:t>
            </a:r>
            <a:endParaRPr lang="en-US" sz="3200" dirty="0"/>
          </a:p>
          <a:p>
            <a:pPr marL="0" indent="0">
              <a:buNone/>
            </a:pPr>
            <a:r>
              <a:rPr lang="en-US" sz="3200" dirty="0">
                <a:sym typeface="+mn-ea"/>
              </a:rPr>
              <a:t>	a. Amusing b. Humorous c. Intelligent</a:t>
            </a:r>
            <a:endParaRPr lang="en-US" sz="3200" dirty="0"/>
          </a:p>
          <a:p>
            <a:pPr marL="0" indent="0">
              <a:buNone/>
            </a:pPr>
            <a:r>
              <a:rPr lang="en-US" sz="3200" dirty="0">
                <a:sym typeface="+mn-ea"/>
              </a:rPr>
              <a:t>d. Boastful </a:t>
            </a:r>
            <a:endParaRPr lang="en-US" sz="3200" dirty="0"/>
          </a:p>
          <a:p>
            <a:pPr marL="0" indent="0">
              <a:buNone/>
            </a:pPr>
            <a:endParaRPr lang="en-US" dirty="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81200"/>
            <a:ext cx="7239000" cy="1143000"/>
          </a:xfrm>
        </p:spPr>
        <p:txBody>
          <a:bodyPr/>
          <a:lstStyle/>
          <a:p>
            <a:r>
              <a:rPr lang="en-US" dirty="0" smtClean="0"/>
              <a:t>All the best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a:bodyPr>
          <a:lstStyle/>
          <a:p>
            <a:pPr lvl="0">
              <a:buNone/>
            </a:pPr>
            <a:r>
              <a:rPr lang="en-IN" dirty="0" smtClean="0"/>
              <a:t>3. The principal advantage in having a clear cut objective of business is that it does not derail; the enterprise does not stray ...(1)... the direct route that it has set for ...(2)... Enterprises with well defined objectives can conveniently undertake ...(3)... and follow long range development policies. Recognition of objectives ...(4)... the temptation to compromise long range ...(5)... for short term gains and improves coordination in work and consistency in policy.</a:t>
            </a:r>
            <a:endParaRPr lang="en-US" dirty="0" smtClean="0"/>
          </a:p>
          <a:p>
            <a:pPr marL="514350" lvl="0" indent="-514350">
              <a:buFont typeface="+mj-lt"/>
              <a:buAutoNum type="arabicPeriod"/>
            </a:pPr>
            <a:r>
              <a:rPr lang="en-US" sz="1900" dirty="0" smtClean="0"/>
              <a:t>A) FROM	B) ON	C) ALONG   D) TOWARDS</a:t>
            </a:r>
          </a:p>
          <a:p>
            <a:pPr marL="514350" lvl="0" indent="-514350">
              <a:buFont typeface="+mj-lt"/>
              <a:buAutoNum type="arabicPeriod"/>
            </a:pPr>
            <a:r>
              <a:rPr lang="en-US" sz="1900" dirty="0" smtClean="0"/>
              <a:t>A) OTHERS	B) INDUSTRY   C) ITSELF	D) GOVERNMENT</a:t>
            </a:r>
          </a:p>
          <a:p>
            <a:pPr marL="514350" lvl="0" indent="-514350">
              <a:buFont typeface="+mj-lt"/>
              <a:buAutoNum type="arabicPeriod"/>
            </a:pPr>
            <a:r>
              <a:rPr lang="en-US" sz="1900" dirty="0" smtClean="0"/>
              <a:t>A) PRODUCTION B) RESEARCH C) AUDIT		D) APPRAISAL</a:t>
            </a:r>
          </a:p>
          <a:p>
            <a:pPr marL="514350" lvl="0" indent="-514350">
              <a:buFont typeface="+mj-lt"/>
              <a:buAutoNum type="arabicPeriod"/>
            </a:pPr>
            <a:r>
              <a:rPr lang="en-US" sz="1900" dirty="0" smtClean="0"/>
              <a:t>A) INVITES	B) DEFERS   C) SHIFTS	D) REMOVES</a:t>
            </a:r>
          </a:p>
          <a:p>
            <a:pPr marL="514350" lvl="0" indent="-514350">
              <a:buFont typeface="+mj-lt"/>
              <a:buAutoNum type="arabicPeriod"/>
            </a:pPr>
            <a:r>
              <a:rPr lang="en-US" sz="1900" dirty="0" smtClean="0"/>
              <a:t>A) OBJECTIVES	B) LOSES	C) INTERESTS	D) PROFITS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buNone/>
            </a:pPr>
            <a:r>
              <a:rPr lang="en-IN" dirty="0" smtClean="0"/>
              <a:t>4. Let children learn to judge their own work. A child ...(1)... to talk does not learn ...(2)... being corrected all the time ...(3)... corrected too much, he will ...(4)... talking. He notices a thousand times a day the difference between the ...(5)... he uses and the language those around him use.</a:t>
            </a:r>
          </a:p>
          <a:p>
            <a:pPr>
              <a:buNone/>
            </a:pPr>
            <a:endParaRPr lang="en-US" dirty="0" smtClean="0"/>
          </a:p>
          <a:p>
            <a:pPr>
              <a:buNone/>
            </a:pPr>
            <a:r>
              <a:rPr lang="en-US" sz="2000" dirty="0" smtClean="0"/>
              <a:t>1. A) ENDEAVORING B) LEARNING C) EXPERIMENTING D) EXPERIENCING</a:t>
            </a:r>
          </a:p>
          <a:p>
            <a:pPr>
              <a:buNone/>
            </a:pPr>
            <a:r>
              <a:rPr lang="en-US" sz="2000" dirty="0" smtClean="0"/>
              <a:t>2. A) IN	B) ON	C) BY		D) TO</a:t>
            </a:r>
          </a:p>
          <a:p>
            <a:pPr>
              <a:buNone/>
            </a:pPr>
            <a:r>
              <a:rPr lang="en-US" sz="2000" dirty="0" smtClean="0"/>
              <a:t>3. A) UNLESS	B) BEING   C) UNTIL    D) IF</a:t>
            </a:r>
          </a:p>
          <a:p>
            <a:pPr>
              <a:buNone/>
            </a:pPr>
            <a:r>
              <a:rPr lang="en-US" sz="2000" dirty="0" smtClean="0"/>
              <a:t>4. A) STOP	B) HALT	C) AVOID	D) SHUN</a:t>
            </a:r>
          </a:p>
          <a:p>
            <a:pPr>
              <a:buNone/>
            </a:pPr>
            <a:r>
              <a:rPr lang="en-US" sz="2000" dirty="0" smtClean="0"/>
              <a:t>5. A) SPEECH	B) LANGUAGE	C) TALK	D) SKILL</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6227136"/>
          </a:xfrm>
        </p:spPr>
        <p:txBody>
          <a:bodyPr>
            <a:normAutofit/>
          </a:bodyPr>
          <a:lstStyle/>
          <a:p>
            <a:pPr lvl="0">
              <a:buNone/>
            </a:pPr>
            <a:r>
              <a:rPr lang="en-IN" dirty="0" smtClean="0"/>
              <a:t>5. His talk used to be full of wit and humours. He liked </a:t>
            </a:r>
            <a:r>
              <a:rPr lang="en-IN" dirty="0" err="1" smtClean="0"/>
              <a:t>reading.He</a:t>
            </a:r>
            <a:r>
              <a:rPr lang="en-IN" dirty="0" smtClean="0"/>
              <a:t> was a ...(1)... reader and would pore over books ...(2)... a wide range of interest as ...(3)... he got them. He had ...(4)... a standing order to two bookshops ...(5)... city.</a:t>
            </a:r>
          </a:p>
          <a:p>
            <a:pPr lvl="0"/>
            <a:endParaRPr lang="en-US" dirty="0" smtClean="0"/>
          </a:p>
          <a:p>
            <a:pPr marL="457200" lvl="0" indent="-457200">
              <a:buFont typeface="+mj-lt"/>
              <a:buAutoNum type="arabicPeriod"/>
            </a:pPr>
            <a:r>
              <a:rPr lang="en-US" sz="2000" dirty="0" smtClean="0"/>
              <a:t>A) VORACIOUS B) FERVENT   C) ANXIOUS   D) ENTHUSIASTIC</a:t>
            </a:r>
          </a:p>
          <a:p>
            <a:pPr marL="457200" lvl="0" indent="-457200">
              <a:buFont typeface="+mj-lt"/>
              <a:buAutoNum type="arabicPeriod"/>
            </a:pPr>
            <a:r>
              <a:rPr lang="en-US" sz="2000" dirty="0" smtClean="0"/>
              <a:t>A) COVERING B) BARRING   C) INCLUDING  D) CONTAINING</a:t>
            </a:r>
          </a:p>
          <a:p>
            <a:pPr marL="457200" lvl="0" indent="-457200">
              <a:buFont typeface="+mj-lt"/>
              <a:buAutoNum type="arabicPeriod"/>
            </a:pPr>
            <a:r>
              <a:rPr lang="en-US" sz="2000" dirty="0" smtClean="0"/>
              <a:t>A) FIRMLY B) QUICKLY C) SOON D) URGENTLY</a:t>
            </a:r>
          </a:p>
          <a:p>
            <a:pPr marL="457200" lvl="0" indent="-457200">
              <a:buFont typeface="+mj-lt"/>
              <a:buAutoNum type="arabicPeriod"/>
            </a:pPr>
            <a:r>
              <a:rPr lang="en-US" sz="2000" dirty="0" smtClean="0"/>
              <a:t>A) OFFERED B) PROCLAIMED C) INTIMATED D) GIVEN</a:t>
            </a:r>
          </a:p>
          <a:p>
            <a:pPr marL="457200" lvl="0" indent="-457200">
              <a:buFont typeface="+mj-lt"/>
              <a:buAutoNum type="arabicPeriod"/>
            </a:pPr>
            <a:r>
              <a:rPr lang="en-US" sz="2000" dirty="0" smtClean="0"/>
              <a:t>A) AT	B) IN	C) WITHIN	D) INSIDE.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239000" cy="670560"/>
          </a:xfrm>
        </p:spPr>
        <p:txBody>
          <a:bodyPr>
            <a:normAutofit/>
          </a:bodyPr>
          <a:lstStyle/>
          <a:p>
            <a:r>
              <a:rPr lang="en-US" dirty="0" smtClean="0"/>
              <a:t>SENTENCE CORRECTION</a:t>
            </a:r>
            <a:endParaRPr lang="en-US" dirty="0"/>
          </a:p>
        </p:txBody>
      </p:sp>
      <p:sp>
        <p:nvSpPr>
          <p:cNvPr id="3" name="Content Placeholder 2"/>
          <p:cNvSpPr>
            <a:spLocks noGrp="1"/>
          </p:cNvSpPr>
          <p:nvPr>
            <p:ph idx="1"/>
          </p:nvPr>
        </p:nvSpPr>
        <p:spPr>
          <a:xfrm>
            <a:off x="228600" y="990600"/>
            <a:ext cx="8153400" cy="5638800"/>
          </a:xfrm>
        </p:spPr>
        <p:txBody>
          <a:bodyPr>
            <a:normAutofit lnSpcReduction="10000"/>
          </a:bodyPr>
          <a:lstStyle/>
          <a:p>
            <a:pPr marL="514350" indent="-514350">
              <a:buNone/>
            </a:pPr>
            <a:r>
              <a:rPr lang="en-US" sz="2200" dirty="0" smtClean="0"/>
              <a:t>1. The small child does whatever his father </a:t>
            </a:r>
            <a:r>
              <a:rPr lang="en-US" sz="2200" u="sng" dirty="0" smtClean="0"/>
              <a:t>was done.</a:t>
            </a:r>
            <a:endParaRPr lang="en-US" sz="2200" dirty="0" smtClean="0"/>
          </a:p>
          <a:p>
            <a:pPr marL="514350" indent="-514350">
              <a:buNone/>
            </a:pPr>
            <a:r>
              <a:rPr lang="en-US" sz="2200" dirty="0" smtClean="0"/>
              <a:t>A)Has done B) did C) does D) had done E) no error</a:t>
            </a:r>
          </a:p>
          <a:p>
            <a:pPr marL="514350" indent="-514350">
              <a:buNone/>
            </a:pPr>
            <a:endParaRPr lang="en-US" sz="2200" dirty="0" smtClean="0"/>
          </a:p>
          <a:p>
            <a:pPr marL="514350" indent="-514350">
              <a:buNone/>
            </a:pPr>
            <a:r>
              <a:rPr lang="en-US" sz="2200" dirty="0" smtClean="0"/>
              <a:t>2.The man </a:t>
            </a:r>
            <a:r>
              <a:rPr lang="en-US" sz="2200" u="sng" dirty="0" smtClean="0"/>
              <a:t>to who I sold</a:t>
            </a:r>
            <a:r>
              <a:rPr lang="en-US" sz="2200" dirty="0" smtClean="0"/>
              <a:t> my house was a cheat. </a:t>
            </a:r>
          </a:p>
          <a:p>
            <a:pPr marL="514350" indent="-514350">
              <a:buNone/>
            </a:pPr>
            <a:r>
              <a:rPr lang="en-US" sz="2200" dirty="0" smtClean="0"/>
              <a:t>To whom I sell B) to who I sell C) to whom I sold</a:t>
            </a:r>
          </a:p>
          <a:p>
            <a:pPr marL="514350" indent="-514350">
              <a:buNone/>
            </a:pPr>
            <a:r>
              <a:rPr lang="en-US" sz="2200" dirty="0" smtClean="0"/>
              <a:t>D) who was sold to E) no error.</a:t>
            </a:r>
          </a:p>
          <a:p>
            <a:pPr marL="514350" indent="-514350">
              <a:buNone/>
            </a:pPr>
            <a:endParaRPr lang="en-US" sz="2200" dirty="0" smtClean="0"/>
          </a:p>
          <a:p>
            <a:pPr marL="514350" indent="-514350">
              <a:buNone/>
            </a:pPr>
            <a:r>
              <a:rPr lang="en-US" sz="2200" dirty="0" smtClean="0"/>
              <a:t>3. They </a:t>
            </a:r>
            <a:r>
              <a:rPr lang="en-US" sz="2200" u="sng" dirty="0" smtClean="0"/>
              <a:t>were all shocked at</a:t>
            </a:r>
            <a:r>
              <a:rPr lang="en-US" sz="2200" dirty="0" smtClean="0"/>
              <a:t> his failure in the competition. </a:t>
            </a:r>
          </a:p>
          <a:p>
            <a:pPr marL="514350" indent="-514350">
              <a:buNone/>
            </a:pPr>
            <a:r>
              <a:rPr lang="en-US" sz="2200" dirty="0" smtClean="0"/>
              <a:t>A) were shocked at all. B) had all shocked at C) had all shocked by D) had been all shocked by E) no error.</a:t>
            </a:r>
          </a:p>
          <a:p>
            <a:pPr marL="514350" indent="-514350">
              <a:buAutoNum type="alphaUcParenR"/>
            </a:pPr>
            <a:endParaRPr lang="en-US" sz="2200" dirty="0" smtClean="0"/>
          </a:p>
          <a:p>
            <a:pPr marL="514350" indent="-514350">
              <a:buNone/>
            </a:pPr>
            <a:r>
              <a:rPr lang="en-US" sz="2200" dirty="0" smtClean="0"/>
              <a:t>4. He is too important </a:t>
            </a:r>
            <a:r>
              <a:rPr lang="en-US" sz="2200" u="sng" dirty="0" smtClean="0"/>
              <a:t>for tolerating</a:t>
            </a:r>
            <a:r>
              <a:rPr lang="en-US" sz="2200" dirty="0" smtClean="0"/>
              <a:t> any delay.</a:t>
            </a:r>
          </a:p>
          <a:p>
            <a:pPr marL="514350" indent="-514350">
              <a:buNone/>
            </a:pPr>
            <a:r>
              <a:rPr lang="en-US" sz="2200" dirty="0" smtClean="0"/>
              <a:t>A) to tolerate B) to tolerating C) at tolerating </a:t>
            </a:r>
          </a:p>
          <a:p>
            <a:pPr marL="514350" indent="-514350">
              <a:buNone/>
            </a:pPr>
            <a:r>
              <a:rPr lang="en-US" sz="2200" dirty="0" smtClean="0"/>
              <a:t>D) with tolerating E) no error.</a:t>
            </a:r>
          </a:p>
          <a:p>
            <a:pPr marL="514350" indent="-51435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7924800" cy="6227136"/>
          </a:xfrm>
        </p:spPr>
        <p:txBody>
          <a:bodyPr>
            <a:normAutofit/>
          </a:bodyPr>
          <a:lstStyle/>
          <a:p>
            <a:pPr>
              <a:buNone/>
            </a:pPr>
            <a:endParaRPr lang="en-US" dirty="0" smtClean="0"/>
          </a:p>
          <a:p>
            <a:pPr>
              <a:buNone/>
            </a:pPr>
            <a:r>
              <a:rPr lang="en-US" dirty="0" smtClean="0"/>
              <a:t>5. The population of Tokyo is </a:t>
            </a:r>
            <a:r>
              <a:rPr lang="en-US" u="sng" dirty="0" smtClean="0"/>
              <a:t>greater than that of any other</a:t>
            </a:r>
            <a:r>
              <a:rPr lang="en-US" dirty="0" smtClean="0"/>
              <a:t> town in the world.</a:t>
            </a:r>
          </a:p>
          <a:p>
            <a:pPr>
              <a:buNone/>
            </a:pPr>
            <a:r>
              <a:rPr lang="en-US" sz="2000" dirty="0" smtClean="0"/>
              <a:t>A) greatest among any other B) greater than all other</a:t>
            </a:r>
          </a:p>
          <a:p>
            <a:pPr>
              <a:buNone/>
            </a:pPr>
            <a:r>
              <a:rPr lang="en-US" sz="2000" dirty="0" smtClean="0"/>
              <a:t>C) greater than those of any other. D) greater than any other E) no correction required.</a:t>
            </a:r>
          </a:p>
          <a:p>
            <a:pPr>
              <a:buNone/>
            </a:pPr>
            <a:endParaRPr lang="en-US" sz="2000" dirty="0" smtClean="0"/>
          </a:p>
          <a:p>
            <a:pPr>
              <a:buNone/>
            </a:pPr>
            <a:r>
              <a:rPr lang="en-US" dirty="0" smtClean="0"/>
              <a:t>6. The performance of our players was </a:t>
            </a:r>
            <a:r>
              <a:rPr lang="en-US" dirty="0" err="1" smtClean="0"/>
              <a:t>rather</a:t>
            </a:r>
            <a:r>
              <a:rPr lang="en-US" u="sng" dirty="0" err="1" smtClean="0"/>
              <a:t>worst</a:t>
            </a:r>
            <a:r>
              <a:rPr lang="en-US" u="sng" dirty="0" smtClean="0"/>
              <a:t> than I had expected.</a:t>
            </a:r>
            <a:endParaRPr lang="en-US" dirty="0" smtClean="0"/>
          </a:p>
          <a:p>
            <a:pPr>
              <a:buNone/>
            </a:pPr>
            <a:r>
              <a:rPr lang="en-US" sz="2000" dirty="0" smtClean="0"/>
              <a:t>A) bad as I had expected B) worse than I had expected C)worst than expectation D) worse than was expected   E) no error.</a:t>
            </a:r>
          </a:p>
          <a:p>
            <a:pPr>
              <a:buNone/>
            </a:pPr>
            <a:r>
              <a:rPr lang="en-US" sz="2800" dirty="0" smtClean="0"/>
              <a:t> </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648</TotalTime>
  <Words>1334</Words>
  <Application>Microsoft Office PowerPoint</Application>
  <PresentationFormat>On-screen Show (4:3)</PresentationFormat>
  <Paragraphs>225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Opulent</vt:lpstr>
      <vt:lpstr>TCS Verbal English pattern</vt:lpstr>
      <vt:lpstr>Slide 2</vt:lpstr>
      <vt:lpstr>Cloze Test </vt:lpstr>
      <vt:lpstr>Slide 4</vt:lpstr>
      <vt:lpstr>Slide 5</vt:lpstr>
      <vt:lpstr>Slide 6</vt:lpstr>
      <vt:lpstr>Slide 7</vt:lpstr>
      <vt:lpstr>SENTENCE CORRECTION</vt:lpstr>
      <vt:lpstr>Slide 9</vt:lpstr>
      <vt:lpstr>SELECTING WORD</vt:lpstr>
      <vt:lpstr>Slide 11</vt:lpstr>
      <vt:lpstr>Slide 12</vt:lpstr>
      <vt:lpstr>Slide 13</vt:lpstr>
      <vt:lpstr>Sentence Formation</vt:lpstr>
      <vt:lpstr>Slide 15</vt:lpstr>
      <vt:lpstr>Sentence Arrangement </vt:lpstr>
      <vt:lpstr>Slide 17</vt:lpstr>
      <vt:lpstr>Slide 18</vt:lpstr>
      <vt:lpstr>Slide 19</vt:lpstr>
      <vt:lpstr>Slide 20</vt:lpstr>
      <vt:lpstr>Slide 21</vt:lpstr>
      <vt:lpstr>Slide 22</vt:lpstr>
      <vt:lpstr>Reading Comprehension</vt:lpstr>
      <vt:lpstr>Slide 24</vt:lpstr>
      <vt:lpstr>Slide 25</vt:lpstr>
      <vt:lpstr>Slide 26</vt:lpstr>
      <vt:lpstr>Error Identification &amp; Correction</vt:lpstr>
      <vt:lpstr>Error Identification</vt:lpstr>
      <vt:lpstr>Slide 29</vt:lpstr>
      <vt:lpstr>Slide 30</vt:lpstr>
      <vt:lpstr>Spell check</vt:lpstr>
      <vt:lpstr>Synonyms</vt:lpstr>
      <vt:lpstr>Synonyms</vt:lpstr>
      <vt:lpstr>Slide 34</vt:lpstr>
      <vt:lpstr>Slide 35</vt:lpstr>
      <vt:lpstr>Slide 36</vt:lpstr>
      <vt:lpstr>Slide 37</vt:lpstr>
      <vt:lpstr>Slide 38</vt:lpstr>
      <vt:lpstr>Slide 39</vt:lpstr>
      <vt:lpstr>ans</vt:lpstr>
      <vt:lpstr>Slide 41</vt:lpstr>
      <vt:lpstr>Ans</vt:lpstr>
      <vt:lpstr>All the best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Verbal English pattern</dc:title>
  <dc:creator>Welcome</dc:creator>
  <cp:lastModifiedBy>Welcome</cp:lastModifiedBy>
  <cp:revision>45</cp:revision>
  <dcterms:created xsi:type="dcterms:W3CDTF">2006-08-16T00:00:00Z</dcterms:created>
  <dcterms:modified xsi:type="dcterms:W3CDTF">2021-08-18T02:03:59Z</dcterms:modified>
</cp:coreProperties>
</file>