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A12813-759F-4083-BEF0-FD798FD4CFBF}">
  <a:tblStyle styleId="{EEA12813-759F-4083-BEF0-FD798FD4CFBF}"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4b453c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4b453c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highlight>
                  <a:srgbClr val="FFFF00"/>
                </a:highlight>
              </a:rPr>
              <a:t>For this analysis, we have concluded that the best ways of implementing the knowledge from this data analysis would be to… </a:t>
            </a:r>
            <a:endParaRPr sz="10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sz="1000">
              <a:solidFill>
                <a:schemeClr val="dk1"/>
              </a:solidFill>
              <a:highlight>
                <a:srgbClr val="FFFF00"/>
              </a:highlight>
            </a:endParaRPr>
          </a:p>
          <a:p>
            <a:pPr indent="457200" lvl="0" marL="0" rtl="0" algn="l">
              <a:spcBef>
                <a:spcPts val="0"/>
              </a:spcBef>
              <a:spcAft>
                <a:spcPts val="0"/>
              </a:spcAft>
              <a:buClr>
                <a:schemeClr val="dk1"/>
              </a:buClr>
              <a:buSzPts val="1100"/>
              <a:buFont typeface="Arial"/>
              <a:buNone/>
            </a:pPr>
            <a:r>
              <a:rPr lang="en" sz="1000">
                <a:solidFill>
                  <a:schemeClr val="dk1"/>
                </a:solidFill>
                <a:highlight>
                  <a:srgbClr val="FFFF00"/>
                </a:highlight>
              </a:rPr>
              <a:t>1 	Increase customer engagement around non-traditional retail holidays. </a:t>
            </a:r>
            <a:endParaRPr sz="1000">
              <a:solidFill>
                <a:schemeClr val="dk1"/>
              </a:solidFill>
              <a:highlight>
                <a:srgbClr val="FFFF00"/>
              </a:highlight>
            </a:endParaRPr>
          </a:p>
          <a:p>
            <a:pPr indent="0" lvl="0" marL="457200" rtl="0" algn="l">
              <a:spcBef>
                <a:spcPts val="0"/>
              </a:spcBef>
              <a:spcAft>
                <a:spcPts val="0"/>
              </a:spcAft>
              <a:buClr>
                <a:schemeClr val="dk1"/>
              </a:buClr>
              <a:buSzPts val="1100"/>
              <a:buFont typeface="Arial"/>
              <a:buNone/>
            </a:pPr>
            <a:r>
              <a:rPr lang="en" sz="1000">
                <a:solidFill>
                  <a:schemeClr val="dk1"/>
                </a:solidFill>
                <a:highlight>
                  <a:srgbClr val="FFFF00"/>
                </a:highlight>
              </a:rPr>
              <a:t>2	Work to increase compatibility across browser systems, as there is downward pressure on the probability of a purchase depending on which browser is being utilized (ahem: Internet Explorer…) </a:t>
            </a:r>
            <a:endParaRPr sz="1000">
              <a:solidFill>
                <a:schemeClr val="dk1"/>
              </a:solidFill>
              <a:highlight>
                <a:srgbClr val="FFFF00"/>
              </a:highlight>
            </a:endParaRPr>
          </a:p>
          <a:p>
            <a:pPr indent="0" lvl="0" marL="457200" rtl="0" algn="l">
              <a:spcBef>
                <a:spcPts val="0"/>
              </a:spcBef>
              <a:spcAft>
                <a:spcPts val="0"/>
              </a:spcAft>
              <a:buClr>
                <a:schemeClr val="dk1"/>
              </a:buClr>
              <a:buSzPts val="1100"/>
              <a:buFont typeface="Arial"/>
              <a:buNone/>
            </a:pPr>
            <a:r>
              <a:rPr lang="en" sz="1000">
                <a:solidFill>
                  <a:schemeClr val="dk1"/>
                </a:solidFill>
                <a:highlight>
                  <a:srgbClr val="FFFF00"/>
                </a:highlight>
              </a:rPr>
              <a:t>3	Create a singular landing page for new customers who are redirected to the website, welcoming the customer, while also requiring a click to continue to the original page of interest.</a:t>
            </a:r>
            <a:endParaRPr sz="1000">
              <a:solidFill>
                <a:schemeClr val="dk1"/>
              </a:solidFill>
              <a:highlight>
                <a:srgbClr val="FFFF00"/>
              </a:highlight>
            </a:endParaRPr>
          </a:p>
          <a:p>
            <a:pPr indent="0" lvl="0" marL="0" rtl="0" algn="l">
              <a:spcBef>
                <a:spcPts val="0"/>
              </a:spcBef>
              <a:spcAft>
                <a:spcPts val="0"/>
              </a:spcAft>
              <a:buClr>
                <a:schemeClr val="lt1"/>
              </a:buClr>
              <a:buSzPts val="1100"/>
              <a:buFont typeface="Arial"/>
              <a:buNone/>
            </a:pPr>
            <a:r>
              <a:t/>
            </a:r>
            <a:endParaRPr sz="1000">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sz="1000">
              <a:highlight>
                <a:srgbClr val="FFFF00"/>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ef75904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ef75904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7a39e46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7a39e46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00"/>
                </a:highlight>
                <a:latin typeface="Times New Roman"/>
                <a:ea typeface="Times New Roman"/>
                <a:cs typeface="Times New Roman"/>
                <a:sym typeface="Times New Roman"/>
              </a:rPr>
              <a:t>For an international conglomerate such as Amazon, turning page visits and mouse-clicks into purchases is a vital business process. From the layout of the website’s user interface, to the selection of items to be placed on sale, honing in and fine-tuning the shopping experience to nudge the customer to purchase an item in their shopping cart or wish list is an indelible aspect of the constant need to adapt and improve. Also we have targeted for data collection and tracking will reveal which area of website user interface optimization should be focused upon moving forward to provide more purchase conversions from page views.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7a39e46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7a39e46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 on the left is original, Picture on the right is data set after modeling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7a39e46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7a39e46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0397594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0397594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0397594d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0397594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0397594d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0397594d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07099768c_9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07099768c_9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0709976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0709976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Amazon Shopper Purchasing Intentions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Shola &amp; the Ben’s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r>
              <a:rPr lang="en"/>
              <a:t> </a:t>
            </a:r>
            <a:endParaRPr/>
          </a:p>
        </p:txBody>
      </p:sp>
      <p:sp>
        <p:nvSpPr>
          <p:cNvPr id="153" name="Google Shape;153;p22"/>
          <p:cNvSpPr txBox="1"/>
          <p:nvPr>
            <p:ph idx="1" type="body"/>
          </p:nvPr>
        </p:nvSpPr>
        <p:spPr>
          <a:xfrm>
            <a:off x="311700" y="842500"/>
            <a:ext cx="4413900" cy="379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solidFill>
                <a:srgbClr val="999999"/>
              </a:solidFill>
            </a:endParaRPr>
          </a:p>
          <a:p>
            <a:pPr indent="-342900" lvl="0" marL="457200" rtl="0" algn="l">
              <a:lnSpc>
                <a:spcPct val="100000"/>
              </a:lnSpc>
              <a:spcBef>
                <a:spcPts val="0"/>
              </a:spcBef>
              <a:spcAft>
                <a:spcPts val="0"/>
              </a:spcAft>
              <a:buClr>
                <a:srgbClr val="000000"/>
              </a:buClr>
              <a:buSzPts val="1800"/>
              <a:buAutoNum type="arabicPeriod"/>
            </a:pPr>
            <a:r>
              <a:rPr lang="en">
                <a:solidFill>
                  <a:srgbClr val="000000"/>
                </a:solidFill>
              </a:rPr>
              <a:t>Increase customer engagement around non-traditional retail holidays. </a:t>
            </a:r>
            <a:endParaRPr>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a:solidFill>
                  <a:srgbClr val="000000"/>
                </a:solidFill>
              </a:rPr>
              <a:t>Work to increase compatibility across browser systems.</a:t>
            </a:r>
            <a:endParaRPr>
              <a:solidFill>
                <a:srgbClr val="000000"/>
              </a:solidFill>
            </a:endParaRPr>
          </a:p>
          <a:p>
            <a:pPr indent="-342900" lvl="0" marL="457200" rtl="0" algn="l">
              <a:lnSpc>
                <a:spcPct val="100000"/>
              </a:lnSpc>
              <a:spcBef>
                <a:spcPts val="0"/>
              </a:spcBef>
              <a:spcAft>
                <a:spcPts val="0"/>
              </a:spcAft>
              <a:buClr>
                <a:srgbClr val="000000"/>
              </a:buClr>
              <a:buSzPts val="1800"/>
              <a:buAutoNum type="arabicPeriod"/>
            </a:pPr>
            <a:r>
              <a:rPr lang="en">
                <a:solidFill>
                  <a:srgbClr val="000000"/>
                </a:solidFill>
              </a:rPr>
              <a:t>Create a singular landing page for new customers.</a:t>
            </a:r>
            <a:endParaRPr>
              <a:solidFill>
                <a:srgbClr val="000000"/>
              </a:solidFill>
            </a:endParaRPr>
          </a:p>
          <a:p>
            <a:pPr indent="0" lvl="0" marL="0" rtl="0" algn="l">
              <a:lnSpc>
                <a:spcPct val="100000"/>
              </a:lnSpc>
              <a:spcBef>
                <a:spcPts val="0"/>
              </a:spcBef>
              <a:spcAft>
                <a:spcPts val="1600"/>
              </a:spcAft>
              <a:buNone/>
            </a:pPr>
            <a:r>
              <a:t/>
            </a:r>
            <a:endParaRPr/>
          </a:p>
        </p:txBody>
      </p:sp>
      <p:pic>
        <p:nvPicPr>
          <p:cNvPr id="154" name="Google Shape;154;p22"/>
          <p:cNvPicPr preferRelativeResize="0"/>
          <p:nvPr/>
        </p:nvPicPr>
        <p:blipFill>
          <a:blip r:embed="rId3">
            <a:alphaModFix/>
          </a:blip>
          <a:stretch>
            <a:fillRect/>
          </a:stretch>
        </p:blipFill>
        <p:spPr>
          <a:xfrm>
            <a:off x="3922607" y="2215800"/>
            <a:ext cx="5221393" cy="292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Business Understanding</a:t>
            </a:r>
            <a:endParaRPr b="1"/>
          </a:p>
        </p:txBody>
      </p:sp>
      <p:sp>
        <p:nvSpPr>
          <p:cNvPr id="92" name="Google Shape;92;p14"/>
          <p:cNvSpPr txBox="1"/>
          <p:nvPr>
            <p:ph idx="1" type="body"/>
          </p:nvPr>
        </p:nvSpPr>
        <p:spPr>
          <a:xfrm>
            <a:off x="311700" y="1152475"/>
            <a:ext cx="50253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Clr>
                <a:schemeClr val="dk1"/>
              </a:buClr>
              <a:buSzPts val="1100"/>
              <a:buFont typeface="Arial"/>
              <a:buNone/>
            </a:pPr>
            <a:r>
              <a:rPr lang="en"/>
              <a:t>By analyzing the online shoppers data we can assist Amazon in establishing a proper strategic goal for the future in order to increase the amount of browsing sessions that will end in a purchase. </a:t>
            </a:r>
            <a:endParaRPr/>
          </a:p>
          <a:p>
            <a:pPr indent="0" lvl="0" marL="0" rtl="0" algn="l">
              <a:spcBef>
                <a:spcPts val="1200"/>
              </a:spcBef>
              <a:spcAft>
                <a:spcPts val="1600"/>
              </a:spcAft>
              <a:buNone/>
            </a:pPr>
            <a:r>
              <a:t/>
            </a:r>
            <a:endParaRPr/>
          </a:p>
        </p:txBody>
      </p:sp>
      <p:pic>
        <p:nvPicPr>
          <p:cNvPr id="93" name="Google Shape;93;p14"/>
          <p:cNvPicPr preferRelativeResize="0"/>
          <p:nvPr/>
        </p:nvPicPr>
        <p:blipFill>
          <a:blip r:embed="rId3">
            <a:alphaModFix/>
          </a:blip>
          <a:stretch>
            <a:fillRect/>
          </a:stretch>
        </p:blipFill>
        <p:spPr>
          <a:xfrm>
            <a:off x="5447925" y="2483650"/>
            <a:ext cx="3502201" cy="2408791"/>
          </a:xfrm>
          <a:prstGeom prst="rect">
            <a:avLst/>
          </a:prstGeom>
          <a:noFill/>
          <a:ln>
            <a:noFill/>
          </a:ln>
        </p:spPr>
      </p:pic>
      <p:pic>
        <p:nvPicPr>
          <p:cNvPr id="94" name="Google Shape;94;p14"/>
          <p:cNvPicPr preferRelativeResize="0"/>
          <p:nvPr/>
        </p:nvPicPr>
        <p:blipFill>
          <a:blip r:embed="rId4">
            <a:alphaModFix/>
          </a:blip>
          <a:stretch>
            <a:fillRect/>
          </a:stretch>
        </p:blipFill>
        <p:spPr>
          <a:xfrm>
            <a:off x="5101502" y="506527"/>
            <a:ext cx="3576550" cy="1705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Understanding</a:t>
            </a:r>
            <a:endParaRPr b="1"/>
          </a:p>
        </p:txBody>
      </p:sp>
      <p:sp>
        <p:nvSpPr>
          <p:cNvPr id="100" name="Google Shape;100;p15"/>
          <p:cNvSpPr txBox="1"/>
          <p:nvPr>
            <p:ph idx="1" type="body"/>
          </p:nvPr>
        </p:nvSpPr>
        <p:spPr>
          <a:xfrm>
            <a:off x="311700" y="1152475"/>
            <a:ext cx="405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12,330 rows</a:t>
            </a:r>
            <a:endParaRPr/>
          </a:p>
          <a:p>
            <a:pPr indent="-342900" lvl="0" marL="457200" rtl="0" algn="l">
              <a:spcBef>
                <a:spcPts val="0"/>
              </a:spcBef>
              <a:spcAft>
                <a:spcPts val="0"/>
              </a:spcAft>
              <a:buSzPts val="1800"/>
              <a:buChar char="●"/>
            </a:pPr>
            <a:r>
              <a:rPr lang="en"/>
              <a:t>18 Columns</a:t>
            </a:r>
            <a:endParaRPr/>
          </a:p>
          <a:p>
            <a:pPr indent="-342900" lvl="0" marL="457200" rtl="0" algn="l">
              <a:spcBef>
                <a:spcPts val="0"/>
              </a:spcBef>
              <a:spcAft>
                <a:spcPts val="0"/>
              </a:spcAft>
              <a:buSzPts val="1800"/>
              <a:buChar char="●"/>
            </a:pPr>
            <a:r>
              <a:rPr lang="en"/>
              <a:t>4 Numeric variables</a:t>
            </a:r>
            <a:endParaRPr/>
          </a:p>
          <a:p>
            <a:pPr indent="-342900" lvl="0" marL="457200" rtl="0" algn="l">
              <a:spcBef>
                <a:spcPts val="0"/>
              </a:spcBef>
              <a:spcAft>
                <a:spcPts val="0"/>
              </a:spcAft>
              <a:buSzPts val="1800"/>
              <a:buChar char="●"/>
            </a:pPr>
            <a:r>
              <a:rPr lang="en"/>
              <a:t>14 Continuous variables</a:t>
            </a:r>
            <a:endParaRPr/>
          </a:p>
        </p:txBody>
      </p:sp>
      <p:pic>
        <p:nvPicPr>
          <p:cNvPr id="101" name="Google Shape;101;p15"/>
          <p:cNvPicPr preferRelativeResize="0"/>
          <p:nvPr/>
        </p:nvPicPr>
        <p:blipFill>
          <a:blip r:embed="rId3">
            <a:alphaModFix/>
          </a:blip>
          <a:stretch>
            <a:fillRect/>
          </a:stretch>
        </p:blipFill>
        <p:spPr>
          <a:xfrm>
            <a:off x="5000276" y="21875"/>
            <a:ext cx="2071250" cy="5143500"/>
          </a:xfrm>
          <a:prstGeom prst="rect">
            <a:avLst/>
          </a:prstGeom>
          <a:noFill/>
          <a:ln>
            <a:noFill/>
          </a:ln>
        </p:spPr>
      </p:pic>
      <p:pic>
        <p:nvPicPr>
          <p:cNvPr id="102" name="Google Shape;102;p15"/>
          <p:cNvPicPr preferRelativeResize="0"/>
          <p:nvPr/>
        </p:nvPicPr>
        <p:blipFill>
          <a:blip r:embed="rId4">
            <a:alphaModFix/>
          </a:blip>
          <a:stretch>
            <a:fillRect/>
          </a:stretch>
        </p:blipFill>
        <p:spPr>
          <a:xfrm>
            <a:off x="7112093" y="-40025"/>
            <a:ext cx="1982915"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a:t>
            </a:r>
            <a:r>
              <a:rPr b="1" lang="en"/>
              <a:t>Preparation</a:t>
            </a:r>
            <a:r>
              <a:rPr lang="en"/>
              <a:t> </a:t>
            </a:r>
            <a:endParaRPr/>
          </a:p>
        </p:txBody>
      </p:sp>
      <p:sp>
        <p:nvSpPr>
          <p:cNvPr id="108" name="Google Shape;108;p16"/>
          <p:cNvSpPr txBox="1"/>
          <p:nvPr>
            <p:ph idx="1" type="body"/>
          </p:nvPr>
        </p:nvSpPr>
        <p:spPr>
          <a:xfrm>
            <a:off x="311700" y="1152475"/>
            <a:ext cx="492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First we removed ‘Page_Values’ </a:t>
            </a:r>
            <a:r>
              <a:rPr lang="en"/>
              <a:t>because</a:t>
            </a:r>
            <a:r>
              <a:rPr lang="en"/>
              <a:t> it was creating Target Leakage</a:t>
            </a:r>
            <a:endParaRPr/>
          </a:p>
          <a:p>
            <a:pPr indent="-342900" lvl="0" marL="457200" rtl="0" algn="l">
              <a:spcBef>
                <a:spcPts val="0"/>
              </a:spcBef>
              <a:spcAft>
                <a:spcPts val="0"/>
              </a:spcAft>
              <a:buSzPts val="1800"/>
              <a:buAutoNum type="arabicPeriod"/>
            </a:pPr>
            <a:r>
              <a:rPr lang="en"/>
              <a:t>Then we grouped months in </a:t>
            </a:r>
            <a:r>
              <a:rPr lang="en"/>
              <a:t>accordance</a:t>
            </a:r>
            <a:r>
              <a:rPr lang="en"/>
              <a:t> with </a:t>
            </a:r>
            <a:r>
              <a:rPr lang="en"/>
              <a:t>Amazon's</a:t>
            </a:r>
            <a:r>
              <a:rPr lang="en"/>
              <a:t> quarterly sale schedule</a:t>
            </a:r>
            <a:endParaRPr/>
          </a:p>
          <a:p>
            <a:pPr indent="-342900" lvl="0" marL="457200" rtl="0" algn="l">
              <a:spcBef>
                <a:spcPts val="0"/>
              </a:spcBef>
              <a:spcAft>
                <a:spcPts val="0"/>
              </a:spcAft>
              <a:buSzPts val="1800"/>
              <a:buAutoNum type="arabicPeriod"/>
            </a:pPr>
            <a:r>
              <a:rPr lang="en"/>
              <a:t>Lastly for the data preprocessing we grouped “other” values from ‘Visitor_Type’ with “returning customers” values. </a:t>
            </a:r>
            <a:endParaRPr/>
          </a:p>
        </p:txBody>
      </p:sp>
      <p:pic>
        <p:nvPicPr>
          <p:cNvPr id="109" name="Google Shape;109;p16"/>
          <p:cNvPicPr preferRelativeResize="0"/>
          <p:nvPr/>
        </p:nvPicPr>
        <p:blipFill>
          <a:blip r:embed="rId3">
            <a:alphaModFix/>
          </a:blip>
          <a:stretch>
            <a:fillRect/>
          </a:stretch>
        </p:blipFill>
        <p:spPr>
          <a:xfrm>
            <a:off x="5611875" y="571175"/>
            <a:ext cx="2895900" cy="289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15" name="Google Shape;115;p17"/>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Focused on categorical models</a:t>
            </a:r>
            <a:endParaRPr/>
          </a:p>
          <a:p>
            <a:pPr indent="-342900" lvl="0" marL="457200" rtl="0" algn="l">
              <a:spcBef>
                <a:spcPts val="0"/>
              </a:spcBef>
              <a:spcAft>
                <a:spcPts val="0"/>
              </a:spcAft>
              <a:buSzPts val="1800"/>
              <a:buChar char="-"/>
            </a:pPr>
            <a:r>
              <a:rPr lang="en"/>
              <a:t>Model Analysis Performed:</a:t>
            </a:r>
            <a:endParaRPr/>
          </a:p>
          <a:p>
            <a:pPr indent="-317500" lvl="1" marL="914400" rtl="0" algn="l">
              <a:spcBef>
                <a:spcPts val="0"/>
              </a:spcBef>
              <a:spcAft>
                <a:spcPts val="0"/>
              </a:spcAft>
              <a:buSzPts val="1400"/>
              <a:buChar char="-"/>
            </a:pPr>
            <a:r>
              <a:rPr lang="en"/>
              <a:t>Nominal Logistic Regression</a:t>
            </a:r>
            <a:endParaRPr/>
          </a:p>
          <a:p>
            <a:pPr indent="-317500" lvl="1" marL="914400" rtl="0" algn="l">
              <a:spcBef>
                <a:spcPts val="0"/>
              </a:spcBef>
              <a:spcAft>
                <a:spcPts val="0"/>
              </a:spcAft>
              <a:buSzPts val="1400"/>
              <a:buChar char="-"/>
            </a:pPr>
            <a:r>
              <a:rPr lang="en"/>
              <a:t>Penalized Regression</a:t>
            </a:r>
            <a:endParaRPr/>
          </a:p>
          <a:p>
            <a:pPr indent="-317500" lvl="2" marL="1371600" rtl="0" algn="l">
              <a:spcBef>
                <a:spcPts val="0"/>
              </a:spcBef>
              <a:spcAft>
                <a:spcPts val="0"/>
              </a:spcAft>
              <a:buSzPts val="1400"/>
              <a:buChar char="-"/>
            </a:pPr>
            <a:r>
              <a:rPr lang="en"/>
              <a:t>Ridge vs. Lasso methods </a:t>
            </a:r>
            <a:endParaRPr/>
          </a:p>
          <a:p>
            <a:pPr indent="-317500" lvl="1" marL="914400" rtl="0" algn="l">
              <a:spcBef>
                <a:spcPts val="0"/>
              </a:spcBef>
              <a:spcAft>
                <a:spcPts val="0"/>
              </a:spcAft>
              <a:buSzPts val="1400"/>
              <a:buChar char="-"/>
            </a:pPr>
            <a:r>
              <a:rPr lang="en"/>
              <a:t>Classification &amp; Regression Ensemble </a:t>
            </a:r>
            <a:endParaRPr/>
          </a:p>
          <a:p>
            <a:pPr indent="-317500" lvl="2" marL="1371600" rtl="0" algn="l">
              <a:spcBef>
                <a:spcPts val="0"/>
              </a:spcBef>
              <a:spcAft>
                <a:spcPts val="0"/>
              </a:spcAft>
              <a:buSzPts val="1400"/>
              <a:buChar char="-"/>
            </a:pPr>
            <a:r>
              <a:rPr lang="en"/>
              <a:t>Decision Tree, Bootstrap Forest, &amp; Boosted Tree </a:t>
            </a:r>
            <a:endParaRPr/>
          </a:p>
          <a:p>
            <a:pPr indent="-317500" lvl="1" marL="914400" rtl="0" algn="l">
              <a:spcBef>
                <a:spcPts val="0"/>
              </a:spcBef>
              <a:spcAft>
                <a:spcPts val="0"/>
              </a:spcAft>
              <a:buSzPts val="1400"/>
              <a:buChar char="-"/>
            </a:pPr>
            <a:r>
              <a:rPr lang="en"/>
              <a:t>Neural Models</a:t>
            </a:r>
            <a:endParaRPr/>
          </a:p>
          <a:p>
            <a:pPr indent="-317500" lvl="2" marL="1371600" rtl="0" algn="l">
              <a:spcBef>
                <a:spcPts val="0"/>
              </a:spcBef>
              <a:spcAft>
                <a:spcPts val="0"/>
              </a:spcAft>
              <a:buSzPts val="1400"/>
              <a:buChar char="-"/>
            </a:pPr>
            <a:r>
              <a:rPr lang="en"/>
              <a:t>Multiple attempts of varying complexity</a:t>
            </a:r>
            <a:endParaRPr/>
          </a:p>
        </p:txBody>
      </p:sp>
      <p:pic>
        <p:nvPicPr>
          <p:cNvPr id="116" name="Google Shape;116;p17"/>
          <p:cNvPicPr preferRelativeResize="0"/>
          <p:nvPr/>
        </p:nvPicPr>
        <p:blipFill rotWithShape="1">
          <a:blip r:embed="rId3">
            <a:alphaModFix/>
          </a:blip>
          <a:srcRect b="0" l="0" r="0" t="23884"/>
          <a:stretch/>
        </p:blipFill>
        <p:spPr>
          <a:xfrm>
            <a:off x="4572000" y="1117573"/>
            <a:ext cx="3366357"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 Comparison</a:t>
            </a:r>
            <a:endParaRPr/>
          </a:p>
        </p:txBody>
      </p:sp>
      <p:sp>
        <p:nvSpPr>
          <p:cNvPr id="122" name="Google Shape;122;p18"/>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similar models to narrow down the ‘best of the best’</a:t>
            </a:r>
            <a:endParaRPr/>
          </a:p>
          <a:p>
            <a:pPr indent="-317500" lvl="0" marL="457200" rtl="0" algn="l">
              <a:spcBef>
                <a:spcPts val="1600"/>
              </a:spcBef>
              <a:spcAft>
                <a:spcPts val="0"/>
              </a:spcAft>
              <a:buSzPts val="1400"/>
              <a:buChar char="-"/>
            </a:pPr>
            <a:r>
              <a:rPr lang="en" sz="1400"/>
              <a:t>Fit Nominal Logistic </a:t>
            </a:r>
            <a:endParaRPr sz="1400"/>
          </a:p>
          <a:p>
            <a:pPr indent="-317500" lvl="0" marL="457200" rtl="0" algn="l">
              <a:spcBef>
                <a:spcPts val="0"/>
              </a:spcBef>
              <a:spcAft>
                <a:spcPts val="0"/>
              </a:spcAft>
              <a:buSzPts val="1400"/>
              <a:buChar char="-"/>
            </a:pPr>
            <a:r>
              <a:rPr lang="en" sz="1400"/>
              <a:t>Penalized Regression: Lasso </a:t>
            </a:r>
            <a:endParaRPr/>
          </a:p>
          <a:p>
            <a:pPr indent="-317500" lvl="0" marL="457200" rtl="0" algn="l">
              <a:spcBef>
                <a:spcPts val="0"/>
              </a:spcBef>
              <a:spcAft>
                <a:spcPts val="0"/>
              </a:spcAft>
              <a:buSzPts val="1400"/>
              <a:buChar char="-"/>
            </a:pPr>
            <a:r>
              <a:rPr lang="en" sz="1400"/>
              <a:t>Classification &amp; Regression Ensemble: Bootstrap Forest </a:t>
            </a:r>
            <a:endParaRPr/>
          </a:p>
          <a:p>
            <a:pPr indent="-317500" lvl="0" marL="457200" rtl="0" algn="l">
              <a:spcBef>
                <a:spcPts val="0"/>
              </a:spcBef>
              <a:spcAft>
                <a:spcPts val="0"/>
              </a:spcAft>
              <a:buSzPts val="1400"/>
              <a:buChar char="-"/>
            </a:pPr>
            <a:r>
              <a:rPr lang="en" sz="1400"/>
              <a:t>Neural Models: 3 nodes, 0 hidden layers using the </a:t>
            </a:r>
            <a:r>
              <a:rPr i="1" lang="en" sz="1400"/>
              <a:t>sigmoid</a:t>
            </a:r>
            <a:r>
              <a:rPr lang="en" sz="1400"/>
              <a:t> activation function</a:t>
            </a:r>
            <a:endParaRPr/>
          </a:p>
        </p:txBody>
      </p:sp>
      <p:graphicFrame>
        <p:nvGraphicFramePr>
          <p:cNvPr id="123" name="Google Shape;123;p18"/>
          <p:cNvGraphicFramePr/>
          <p:nvPr/>
        </p:nvGraphicFramePr>
        <p:xfrm>
          <a:off x="5873525" y="2186688"/>
          <a:ext cx="3000000" cy="3000000"/>
        </p:xfrm>
        <a:graphic>
          <a:graphicData uri="http://schemas.openxmlformats.org/drawingml/2006/table">
            <a:tbl>
              <a:tblPr bandRow="1">
                <a:noFill/>
                <a:tableStyleId>{EEA12813-759F-4083-BEF0-FD798FD4CFBF}</a:tableStyleId>
              </a:tblPr>
              <a:tblGrid>
                <a:gridCol w="1588975"/>
                <a:gridCol w="608025"/>
                <a:gridCol w="761775"/>
              </a:tblGrid>
              <a:tr h="198125">
                <a:tc>
                  <a:txBody>
                    <a:bodyPr/>
                    <a:lstStyle/>
                    <a:p>
                      <a:pPr indent="0" lvl="0" marL="0" rtl="0" algn="l">
                        <a:spcBef>
                          <a:spcPts val="0"/>
                        </a:spcBef>
                        <a:spcAft>
                          <a:spcPts val="0"/>
                        </a:spcAft>
                        <a:buNone/>
                      </a:pPr>
                      <a:r>
                        <a:rPr lang="en" sz="1200">
                          <a:latin typeface="Calibri"/>
                          <a:ea typeface="Calibri"/>
                          <a:cs typeface="Calibri"/>
                          <a:sym typeface="Calibri"/>
                        </a:rPr>
                        <a:t>AUC Values</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198125">
                <a:tc>
                  <a:txBody>
                    <a:bodyPr/>
                    <a:lstStyle/>
                    <a:p>
                      <a:pPr indent="0" lvl="0" marL="0" rtl="0" algn="l">
                        <a:spcBef>
                          <a:spcPts val="0"/>
                        </a:spcBef>
                        <a:spcAft>
                          <a:spcPts val="0"/>
                        </a:spcAft>
                        <a:buNone/>
                      </a:pPr>
                      <a:r>
                        <a:rPr lang="en" sz="1200">
                          <a:latin typeface="Calibri"/>
                          <a:ea typeface="Calibri"/>
                          <a:cs typeface="Calibri"/>
                          <a:sym typeface="Calibri"/>
                        </a:rPr>
                        <a:t>Boosted Tree</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200">
                          <a:latin typeface="Calibri"/>
                          <a:ea typeface="Calibri"/>
                          <a:cs typeface="Calibri"/>
                          <a:sym typeface="Calibri"/>
                        </a:rPr>
                        <a:t>0.7557</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198125">
                <a:tc>
                  <a:txBody>
                    <a:bodyPr/>
                    <a:lstStyle/>
                    <a:p>
                      <a:pPr indent="0" lvl="0" marL="0" rtl="0" algn="l">
                        <a:spcBef>
                          <a:spcPts val="0"/>
                        </a:spcBef>
                        <a:spcAft>
                          <a:spcPts val="0"/>
                        </a:spcAft>
                        <a:buNone/>
                      </a:pPr>
                      <a:r>
                        <a:rPr b="1" lang="en" sz="1200">
                          <a:latin typeface="Calibri"/>
                          <a:ea typeface="Calibri"/>
                          <a:cs typeface="Calibri"/>
                          <a:sym typeface="Calibri"/>
                        </a:rPr>
                        <a:t>Bootstrap Forest</a:t>
                      </a:r>
                      <a:endParaRPr b="1"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b="1" lang="en" sz="1200">
                          <a:latin typeface="Calibri"/>
                          <a:ea typeface="Calibri"/>
                          <a:cs typeface="Calibri"/>
                          <a:sym typeface="Calibri"/>
                        </a:rPr>
                        <a:t>0.7564</a:t>
                      </a:r>
                      <a:endParaRPr b="1"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sz="1200">
                          <a:latin typeface="Calibri"/>
                          <a:ea typeface="Calibri"/>
                          <a:cs typeface="Calibri"/>
                          <a:sym typeface="Calibri"/>
                        </a:rPr>
                        <a:t>Total </a:t>
                      </a:r>
                      <a:r>
                        <a:rPr lang="en" sz="1200">
                          <a:latin typeface="Calibri"/>
                          <a:ea typeface="Calibri"/>
                          <a:cs typeface="Calibri"/>
                          <a:sym typeface="Calibri"/>
                        </a:rPr>
                        <a:t>Diff</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198125">
                <a:tc>
                  <a:txBody>
                    <a:bodyPr/>
                    <a:lstStyle/>
                    <a:p>
                      <a:pPr indent="0" lvl="0" marL="0" rtl="0" algn="l">
                        <a:spcBef>
                          <a:spcPts val="0"/>
                        </a:spcBef>
                        <a:spcAft>
                          <a:spcPts val="0"/>
                        </a:spcAft>
                        <a:buNone/>
                      </a:pPr>
                      <a:r>
                        <a:rPr lang="en" sz="1200">
                          <a:latin typeface="Calibri"/>
                          <a:ea typeface="Calibri"/>
                          <a:cs typeface="Calibri"/>
                          <a:sym typeface="Calibri"/>
                        </a:rPr>
                        <a:t>Partition</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200">
                          <a:latin typeface="Calibri"/>
                          <a:ea typeface="Calibri"/>
                          <a:cs typeface="Calibri"/>
                          <a:sym typeface="Calibri"/>
                        </a:rPr>
                        <a:t>0.7265</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spcBef>
                          <a:spcPts val="0"/>
                        </a:spcBef>
                        <a:spcAft>
                          <a:spcPts val="0"/>
                        </a:spcAft>
                        <a:buNone/>
                      </a:pPr>
                      <a:r>
                        <a:rPr lang="en" sz="1200">
                          <a:latin typeface="Calibri"/>
                          <a:ea typeface="Calibri"/>
                          <a:cs typeface="Calibri"/>
                          <a:sym typeface="Calibri"/>
                        </a:rPr>
                        <a:t>3.95%</a:t>
                      </a:r>
                      <a:endParaRPr sz="1200">
                        <a:latin typeface="Calibri"/>
                        <a:ea typeface="Calibri"/>
                        <a:cs typeface="Calibri"/>
                        <a:sym typeface="Calibri"/>
                      </a:endParaRPr>
                    </a:p>
                  </a:txBody>
                  <a:tcPr marT="0" marB="0" marR="73025" marL="730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bl>
          </a:graphicData>
        </a:graphic>
      </p:graphicFrame>
      <p:graphicFrame>
        <p:nvGraphicFramePr>
          <p:cNvPr id="124" name="Google Shape;124;p18"/>
          <p:cNvGraphicFramePr/>
          <p:nvPr/>
        </p:nvGraphicFramePr>
        <p:xfrm>
          <a:off x="1115413" y="3931300"/>
          <a:ext cx="3000000" cy="3000000"/>
        </p:xfrm>
        <a:graphic>
          <a:graphicData uri="http://schemas.openxmlformats.org/drawingml/2006/table">
            <a:tbl>
              <a:tblPr bandRow="1">
                <a:noFill/>
                <a:tableStyleId>{EEA12813-759F-4083-BEF0-FD798FD4CFBF}</a:tableStyleId>
              </a:tblPr>
              <a:tblGrid>
                <a:gridCol w="1178500"/>
                <a:gridCol w="470500"/>
                <a:gridCol w="1003875"/>
              </a:tblGrid>
              <a:tr h="19812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AUC Values</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19812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Logistic Regression</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0.734</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198125">
                <a:tc>
                  <a:txBody>
                    <a:bodyPr/>
                    <a:lstStyle/>
                    <a:p>
                      <a:pPr indent="0" lvl="0" marL="0" rtl="0" algn="l">
                        <a:lnSpc>
                          <a:spcPct val="115000"/>
                        </a:lnSpc>
                        <a:spcBef>
                          <a:spcPts val="0"/>
                        </a:spcBef>
                        <a:spcAft>
                          <a:spcPts val="0"/>
                        </a:spcAft>
                        <a:buNone/>
                      </a:pPr>
                      <a:r>
                        <a:rPr lang="en" sz="1100">
                          <a:latin typeface="Calibri"/>
                          <a:ea typeface="Calibri"/>
                          <a:cs typeface="Calibri"/>
                          <a:sym typeface="Calibri"/>
                        </a:rPr>
                        <a:t>Ridge </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0.7347</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100">
                          <a:latin typeface="Calibri"/>
                          <a:ea typeface="Calibri"/>
                          <a:cs typeface="Calibri"/>
                          <a:sym typeface="Calibri"/>
                        </a:rPr>
                        <a:t>Total </a:t>
                      </a:r>
                      <a:r>
                        <a:rPr lang="en" sz="1100">
                          <a:latin typeface="Calibri"/>
                          <a:ea typeface="Calibri"/>
                          <a:cs typeface="Calibri"/>
                          <a:sym typeface="Calibri"/>
                        </a:rPr>
                        <a:t>Diff</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r h="198125">
                <a:tc>
                  <a:txBody>
                    <a:bodyPr/>
                    <a:lstStyle/>
                    <a:p>
                      <a:pPr indent="0" lvl="0" marL="0" rtl="0" algn="l">
                        <a:lnSpc>
                          <a:spcPct val="115000"/>
                        </a:lnSpc>
                        <a:spcBef>
                          <a:spcPts val="0"/>
                        </a:spcBef>
                        <a:spcAft>
                          <a:spcPts val="0"/>
                        </a:spcAft>
                        <a:buNone/>
                      </a:pPr>
                      <a:r>
                        <a:rPr b="1" lang="en" sz="1100">
                          <a:latin typeface="Calibri"/>
                          <a:ea typeface="Calibri"/>
                          <a:cs typeface="Calibri"/>
                          <a:sym typeface="Calibri"/>
                        </a:rPr>
                        <a:t>Lasso</a:t>
                      </a:r>
                      <a:endParaRPr b="1"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b="1" lang="en" sz="1100">
                          <a:latin typeface="Calibri"/>
                          <a:ea typeface="Calibri"/>
                          <a:cs typeface="Calibri"/>
                          <a:sym typeface="Calibri"/>
                        </a:rPr>
                        <a:t>0.7358</a:t>
                      </a:r>
                      <a:endParaRPr b="1"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100">
                          <a:latin typeface="Calibri"/>
                          <a:ea typeface="Calibri"/>
                          <a:cs typeface="Calibri"/>
                          <a:sym typeface="Calibri"/>
                        </a:rPr>
                        <a:t>0.24%</a:t>
                      </a:r>
                      <a:endParaRPr sz="1200">
                        <a:latin typeface="Calibri"/>
                        <a:ea typeface="Calibri"/>
                        <a:cs typeface="Calibri"/>
                        <a:sym typeface="Calibri"/>
                      </a:endParaRPr>
                    </a:p>
                  </a:txBody>
                  <a:tcPr marT="9525" marB="0" marR="9525" marL="9525" anchor="b">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solidFill>
                      <a:srgbClr val="FFFFFF"/>
                    </a:solidFill>
                  </a:tcPr>
                </a:tc>
              </a:tr>
            </a:tbl>
          </a:graphicData>
        </a:graphic>
      </p:graphicFrame>
      <p:pic>
        <p:nvPicPr>
          <p:cNvPr id="125" name="Google Shape;125;p18"/>
          <p:cNvPicPr preferRelativeResize="0"/>
          <p:nvPr/>
        </p:nvPicPr>
        <p:blipFill>
          <a:blip r:embed="rId3">
            <a:alphaModFix/>
          </a:blip>
          <a:stretch>
            <a:fillRect/>
          </a:stretch>
        </p:blipFill>
        <p:spPr>
          <a:xfrm>
            <a:off x="4278950" y="1152475"/>
            <a:ext cx="4686300" cy="819150"/>
          </a:xfrm>
          <a:prstGeom prst="rect">
            <a:avLst/>
          </a:prstGeom>
          <a:noFill/>
          <a:ln>
            <a:noFill/>
          </a:ln>
        </p:spPr>
      </p:pic>
      <p:pic>
        <p:nvPicPr>
          <p:cNvPr id="126" name="Google Shape;126;p18"/>
          <p:cNvPicPr preferRelativeResize="0"/>
          <p:nvPr/>
        </p:nvPicPr>
        <p:blipFill>
          <a:blip r:embed="rId4">
            <a:alphaModFix/>
          </a:blip>
          <a:stretch>
            <a:fillRect/>
          </a:stretch>
        </p:blipFill>
        <p:spPr>
          <a:xfrm>
            <a:off x="4955663" y="3072725"/>
            <a:ext cx="1812032" cy="165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a:t>
            </a:r>
            <a:endParaRPr/>
          </a:p>
        </p:txBody>
      </p:sp>
      <p:sp>
        <p:nvSpPr>
          <p:cNvPr id="132" name="Google Shape;13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Determined two models outperformed the rest based on AUC, standard error, as well as context for the data being analyzed:</a:t>
            </a:r>
            <a:endParaRPr/>
          </a:p>
          <a:p>
            <a:pPr indent="-342900" lvl="0" marL="457200" rtl="0" algn="l">
              <a:spcBef>
                <a:spcPts val="1600"/>
              </a:spcBef>
              <a:spcAft>
                <a:spcPts val="0"/>
              </a:spcAft>
              <a:buSzPts val="1800"/>
              <a:buChar char="-"/>
            </a:pPr>
            <a:r>
              <a:rPr lang="en"/>
              <a:t>Explanatory purposes: Fit Nominal Logistic </a:t>
            </a:r>
            <a:endParaRPr/>
          </a:p>
          <a:p>
            <a:pPr indent="-342900" lvl="0" marL="457200" rtl="0" algn="l">
              <a:spcBef>
                <a:spcPts val="0"/>
              </a:spcBef>
              <a:spcAft>
                <a:spcPts val="0"/>
              </a:spcAft>
              <a:buSzPts val="1800"/>
              <a:buChar char="-"/>
            </a:pPr>
            <a:r>
              <a:rPr lang="en"/>
              <a:t>Data captured purposes: Bootstrap Forest </a:t>
            </a:r>
            <a:endParaRPr/>
          </a:p>
          <a:p>
            <a:pPr indent="0" lvl="0" marL="0" rtl="0" algn="l">
              <a:spcBef>
                <a:spcPts val="1600"/>
              </a:spcBef>
              <a:spcAft>
                <a:spcPts val="1600"/>
              </a:spcAft>
              <a:buNone/>
            </a:pPr>
            <a:r>
              <a:rPr lang="en"/>
              <a:t>Both give us valuable insight into the ‘well-known’ data regarding purchase process, as well as illuminating new areas that could be beneficial for predictive purposes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297075" y="1396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Model: Insights</a:t>
            </a:r>
            <a:endParaRPr/>
          </a:p>
        </p:txBody>
      </p:sp>
      <p:sp>
        <p:nvSpPr>
          <p:cNvPr id="138" name="Google Shape;138;p20"/>
          <p:cNvSpPr txBox="1"/>
          <p:nvPr>
            <p:ph idx="1" type="body"/>
          </p:nvPr>
        </p:nvSpPr>
        <p:spPr>
          <a:xfrm>
            <a:off x="297075" y="882150"/>
            <a:ext cx="2669700" cy="14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Bootstrap Forest</a:t>
            </a:r>
            <a:endParaRPr/>
          </a:p>
          <a:p>
            <a:pPr indent="-330200" lvl="0" marL="457200" rtl="0" algn="l">
              <a:spcBef>
                <a:spcPts val="1600"/>
              </a:spcBef>
              <a:spcAft>
                <a:spcPts val="0"/>
              </a:spcAft>
              <a:buSzPts val="1600"/>
              <a:buChar char="-"/>
            </a:pPr>
            <a:r>
              <a:rPr lang="en" sz="1600"/>
              <a:t>Attributes Highlighted </a:t>
            </a:r>
            <a:endParaRPr sz="1600"/>
          </a:p>
          <a:p>
            <a:pPr indent="-311150" lvl="1" marL="914400" rtl="0" algn="l">
              <a:spcBef>
                <a:spcPts val="0"/>
              </a:spcBef>
              <a:spcAft>
                <a:spcPts val="0"/>
              </a:spcAft>
              <a:buSzPts val="1300"/>
              <a:buChar char="-"/>
            </a:pPr>
            <a:r>
              <a:rPr lang="en" sz="1300"/>
              <a:t>ExitRates</a:t>
            </a:r>
            <a:endParaRPr sz="1300"/>
          </a:p>
          <a:p>
            <a:pPr indent="-311150" lvl="1" marL="914400" rtl="0" algn="l">
              <a:spcBef>
                <a:spcPts val="0"/>
              </a:spcBef>
              <a:spcAft>
                <a:spcPts val="0"/>
              </a:spcAft>
              <a:buSzPts val="1300"/>
              <a:buChar char="-"/>
            </a:pPr>
            <a:r>
              <a:rPr lang="en" sz="1300"/>
              <a:t>ProductRelated </a:t>
            </a:r>
            <a:endParaRPr sz="1300"/>
          </a:p>
          <a:p>
            <a:pPr indent="-311150" lvl="1" marL="914400" rtl="0" algn="l">
              <a:spcBef>
                <a:spcPts val="0"/>
              </a:spcBef>
              <a:spcAft>
                <a:spcPts val="0"/>
              </a:spcAft>
              <a:buSzPts val="1300"/>
              <a:buChar char="-"/>
            </a:pPr>
            <a:r>
              <a:rPr lang="en" sz="1300"/>
              <a:t>Months</a:t>
            </a:r>
            <a:endParaRPr sz="1300"/>
          </a:p>
        </p:txBody>
      </p:sp>
      <p:sp>
        <p:nvSpPr>
          <p:cNvPr id="139" name="Google Shape;139;p20"/>
          <p:cNvSpPr txBox="1"/>
          <p:nvPr>
            <p:ph idx="4294967295" type="body"/>
          </p:nvPr>
        </p:nvSpPr>
        <p:spPr>
          <a:xfrm>
            <a:off x="6147875" y="882150"/>
            <a:ext cx="2669700" cy="14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Fit Nominal Logistic</a:t>
            </a:r>
            <a:endParaRPr/>
          </a:p>
          <a:p>
            <a:pPr indent="-330200" lvl="0" marL="457200" rtl="0" algn="l">
              <a:spcBef>
                <a:spcPts val="1600"/>
              </a:spcBef>
              <a:spcAft>
                <a:spcPts val="0"/>
              </a:spcAft>
              <a:buSzPts val="1600"/>
              <a:buChar char="-"/>
            </a:pPr>
            <a:r>
              <a:rPr lang="en" sz="1600"/>
              <a:t>Attributes Highlighted</a:t>
            </a:r>
            <a:endParaRPr sz="1600"/>
          </a:p>
          <a:p>
            <a:pPr indent="-311150" lvl="1" marL="914400" rtl="0" algn="l">
              <a:spcBef>
                <a:spcPts val="0"/>
              </a:spcBef>
              <a:spcAft>
                <a:spcPts val="0"/>
              </a:spcAft>
              <a:buSzPts val="1300"/>
              <a:buChar char="-"/>
            </a:pPr>
            <a:r>
              <a:rPr lang="en" sz="1300"/>
              <a:t>Exit Rates</a:t>
            </a:r>
            <a:endParaRPr sz="1300"/>
          </a:p>
          <a:p>
            <a:pPr indent="-311150" lvl="1" marL="914400" rtl="0" algn="l">
              <a:spcBef>
                <a:spcPts val="0"/>
              </a:spcBef>
              <a:spcAft>
                <a:spcPts val="0"/>
              </a:spcAft>
              <a:buSzPts val="1300"/>
              <a:buChar char="-"/>
            </a:pPr>
            <a:r>
              <a:rPr lang="en" sz="1300"/>
              <a:t>Month </a:t>
            </a:r>
            <a:endParaRPr sz="1300"/>
          </a:p>
          <a:p>
            <a:pPr indent="-317500" lvl="1" marL="914400" rtl="0" algn="l">
              <a:spcBef>
                <a:spcPts val="0"/>
              </a:spcBef>
              <a:spcAft>
                <a:spcPts val="0"/>
              </a:spcAft>
              <a:buSzPts val="1400"/>
              <a:buChar char="-"/>
            </a:pPr>
            <a:r>
              <a:rPr lang="en" sz="1300"/>
              <a:t>ProductRelated</a:t>
            </a:r>
            <a:r>
              <a:rPr lang="en"/>
              <a:t> </a:t>
            </a:r>
            <a:endParaRPr/>
          </a:p>
        </p:txBody>
      </p:sp>
      <p:pic>
        <p:nvPicPr>
          <p:cNvPr id="140" name="Google Shape;140;p20"/>
          <p:cNvPicPr preferRelativeResize="0"/>
          <p:nvPr/>
        </p:nvPicPr>
        <p:blipFill>
          <a:blip r:embed="rId3">
            <a:alphaModFix/>
          </a:blip>
          <a:stretch>
            <a:fillRect/>
          </a:stretch>
        </p:blipFill>
        <p:spPr>
          <a:xfrm>
            <a:off x="3460163" y="530938"/>
            <a:ext cx="2194324" cy="2194324"/>
          </a:xfrm>
          <a:prstGeom prst="rect">
            <a:avLst/>
          </a:prstGeom>
          <a:noFill/>
          <a:ln>
            <a:noFill/>
          </a:ln>
        </p:spPr>
      </p:pic>
      <p:sp>
        <p:nvSpPr>
          <p:cNvPr id="141" name="Google Shape;141;p20"/>
          <p:cNvSpPr txBox="1"/>
          <p:nvPr/>
        </p:nvSpPr>
        <p:spPr>
          <a:xfrm>
            <a:off x="158275" y="2865325"/>
            <a:ext cx="3633600" cy="1491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Both of our best models concur with one another that these are our best predictors </a:t>
            </a:r>
            <a:endParaRPr/>
          </a:p>
          <a:p>
            <a:pPr indent="-317500" lvl="0" marL="457200" rtl="0" algn="l">
              <a:lnSpc>
                <a:spcPct val="115000"/>
              </a:lnSpc>
              <a:spcBef>
                <a:spcPts val="0"/>
              </a:spcBef>
              <a:spcAft>
                <a:spcPts val="0"/>
              </a:spcAft>
              <a:buSzPts val="1400"/>
              <a:buChar char="-"/>
            </a:pPr>
            <a:r>
              <a:rPr lang="en"/>
              <a:t>This indicates: </a:t>
            </a:r>
            <a:endParaRPr/>
          </a:p>
          <a:p>
            <a:pPr indent="-292100" lvl="1" marL="914400" rtl="0" algn="l">
              <a:lnSpc>
                <a:spcPct val="115000"/>
              </a:lnSpc>
              <a:spcBef>
                <a:spcPts val="0"/>
              </a:spcBef>
              <a:spcAft>
                <a:spcPts val="0"/>
              </a:spcAft>
              <a:buSzPts val="1000"/>
              <a:buChar char="-"/>
            </a:pPr>
            <a:r>
              <a:rPr lang="en" sz="1000"/>
              <a:t>Current data viability</a:t>
            </a:r>
            <a:endParaRPr sz="1000"/>
          </a:p>
          <a:p>
            <a:pPr indent="-317500" lvl="1" marL="914400" rtl="0" algn="l">
              <a:lnSpc>
                <a:spcPct val="115000"/>
              </a:lnSpc>
              <a:spcBef>
                <a:spcPts val="0"/>
              </a:spcBef>
              <a:spcAft>
                <a:spcPts val="0"/>
              </a:spcAft>
              <a:buSzPts val="1400"/>
              <a:buChar char="-"/>
            </a:pPr>
            <a:r>
              <a:rPr lang="en" sz="1000"/>
              <a:t>Adding more data would result in more accurate results and strengthen our models performance</a:t>
            </a:r>
            <a:br>
              <a:rPr lang="en"/>
            </a:br>
            <a:r>
              <a:rPr lang="en"/>
              <a:t> </a:t>
            </a:r>
            <a:endParaRPr/>
          </a:p>
        </p:txBody>
      </p:sp>
      <p:pic>
        <p:nvPicPr>
          <p:cNvPr id="142" name="Google Shape;142;p20"/>
          <p:cNvPicPr preferRelativeResize="0"/>
          <p:nvPr/>
        </p:nvPicPr>
        <p:blipFill>
          <a:blip r:embed="rId4">
            <a:alphaModFix/>
          </a:blip>
          <a:stretch>
            <a:fillRect/>
          </a:stretch>
        </p:blipFill>
        <p:spPr>
          <a:xfrm>
            <a:off x="4632075" y="2865335"/>
            <a:ext cx="3783050" cy="788775"/>
          </a:xfrm>
          <a:prstGeom prst="rect">
            <a:avLst/>
          </a:prstGeom>
          <a:noFill/>
          <a:ln>
            <a:noFill/>
          </a:ln>
        </p:spPr>
      </p:pic>
      <p:pic>
        <p:nvPicPr>
          <p:cNvPr id="143" name="Google Shape;143;p20"/>
          <p:cNvPicPr preferRelativeResize="0"/>
          <p:nvPr/>
        </p:nvPicPr>
        <p:blipFill>
          <a:blip r:embed="rId5">
            <a:alphaModFix/>
          </a:blip>
          <a:stretch>
            <a:fillRect/>
          </a:stretch>
        </p:blipFill>
        <p:spPr>
          <a:xfrm>
            <a:off x="3682476" y="3794200"/>
            <a:ext cx="3095900" cy="91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