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9666BA-A247-4BD5-A36F-25B5FB225A0F}">
  <a:tblStyle styleId="{649666BA-A247-4BD5-A36F-25B5FB225A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avenPro-regular.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MavenPro-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81347a08a_3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e81347a08a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8c3726418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e8c372641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81347a08a_4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gn="l">
              <a:spcBef>
                <a:spcPts val="0"/>
              </a:spcBef>
              <a:spcAft>
                <a:spcPts val="0"/>
              </a:spcAft>
              <a:buNone/>
            </a:pPr>
            <a:r>
              <a:t/>
            </a:r>
            <a:endParaRPr/>
          </a:p>
        </p:txBody>
      </p:sp>
      <p:sp>
        <p:nvSpPr>
          <p:cNvPr id="452" name="Google Shape;452;ge81347a08a_4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81347a08a_4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e81347a08a_4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8c3726418_5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474" name="Google Shape;474;ge8c3726418_5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9ab6692c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e9ab6692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P-values used to determine model parameters with most data</a:t>
            </a:r>
            <a:endParaRPr/>
          </a:p>
          <a:p>
            <a:pPr indent="0" lvl="0" marL="0" rtl="0" algn="l">
              <a:spcBef>
                <a:spcPts val="0"/>
              </a:spcBef>
              <a:spcAft>
                <a:spcPts val="0"/>
              </a:spcAft>
              <a:buNone/>
            </a:pPr>
            <a:r>
              <a:rPr lang="en"/>
              <a:t>Model types TBD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Dependent </a:t>
            </a:r>
            <a:r>
              <a:rPr lang="en"/>
              <a:t>variable</a:t>
            </a:r>
            <a:r>
              <a:rPr lang="en"/>
              <a:t> is CLOSE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ARIMA2 Autoregressive Factors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Pre-COVID: 1 - 0.35921 B**(1) - 0.00464 B**(2)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81347a08a_4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pre-covid forecasting model is similar to the post-covid forecasting model. Both models did a good job of forecasting the Close price. The pre-covid model should still do a good job of forecasting the Close price in the post-covid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ARIMA2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Pre-COVID: 1 - 0.35921 B**(1) - 0.00464 B**(2)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Post-COVID: 1 - 0.25654 B**(1) - 0.05343 B**(2)</a:t>
            </a:r>
            <a:endParaRPr>
              <a:solidFill>
                <a:schemeClr val="dk1"/>
              </a:solidFill>
            </a:endParaRPr>
          </a:p>
          <a:p>
            <a:pPr indent="0" lvl="0" marL="0" rtl="0" algn="l">
              <a:spcBef>
                <a:spcPts val="0"/>
              </a:spcBef>
              <a:spcAft>
                <a:spcPts val="0"/>
              </a:spcAft>
              <a:buNone/>
            </a:pPr>
            <a:r>
              <a:t/>
            </a:r>
            <a:endParaRPr/>
          </a:p>
        </p:txBody>
      </p:sp>
      <p:sp>
        <p:nvSpPr>
          <p:cNvPr id="492" name="Google Shape;492;ge81347a08a_4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81347a08a_4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e81347a08a_4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81347a08a_3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81347a08a_3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would like to thank Professor _Sudip_ for a great semester and his TA’s_Prakhar_,_Supriya_ for their support . At this point we would like to ask if there are any questions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9ab6692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9ab6692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Benjamin - </a:t>
            </a:r>
            <a:r>
              <a:rPr lang="en" sz="1200">
                <a:solidFill>
                  <a:schemeClr val="dk1"/>
                </a:solidFill>
                <a:latin typeface="Times New Roman"/>
                <a:ea typeface="Times New Roman"/>
                <a:cs typeface="Times New Roman"/>
                <a:sym typeface="Times New Roman"/>
              </a:rPr>
              <a:t>India’s NIFTY 50 is a stock index of the 50 largest companies on India’s National Stock Exchange (NSE). Industries included in the index are banking and financial services, pharmaceuticals, energy, automotive, information technology, consumer goods, and commodities. In total there are 13 sectors incorporated in the Nifty 50 index. This data set comes from the NIFTY 50. It was supplied by Kaggle. The Nifty 50 was launched on the Indian stock exchange in April 1997. The index has shaped India's financial market as the single largest financial equity in India that has spawned a whole slew of ETFs and trading options notably the SGX Nifty in Singapore. India's NSE (National Stock Exchange) provided the source of the data which spans from January 1, 2000, till April 30, 2021. The top-performing stock ticker is TITAN and the worst performer is JSWSTEEL. New trends appear in the Nifty 50 every day with the fluctuation of the stock market and to have the most useful information the dataset is updated once a month. From Kaggle alone this data set has been downloaded 14 thousand times and has been used to develop trading algorithms.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9ab6692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9ab6692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Benjamin - </a:t>
            </a:r>
            <a:endParaRPr sz="1200">
              <a:solidFill>
                <a:schemeClr val="dk1"/>
              </a:solidFill>
              <a:latin typeface="Times New Roman"/>
              <a:ea typeface="Times New Roman"/>
              <a:cs typeface="Times New Roman"/>
              <a:sym typeface="Times New Roman"/>
            </a:endParaRPr>
          </a:p>
          <a:p>
            <a:pPr indent="-146050" lvl="0" marL="215900" rtl="0" algn="l">
              <a:spcBef>
                <a:spcPts val="0"/>
              </a:spcBef>
              <a:spcAft>
                <a:spcPts val="0"/>
              </a:spcAft>
              <a:buClr>
                <a:schemeClr val="dk1"/>
              </a:buClr>
              <a:buSzPts val="1300"/>
              <a:buChar char="•"/>
            </a:pPr>
            <a:r>
              <a:rPr lang="en" sz="1300">
                <a:solidFill>
                  <a:schemeClr val="dk1"/>
                </a:solidFill>
                <a:latin typeface="Calibri"/>
                <a:ea typeface="Calibri"/>
                <a:cs typeface="Calibri"/>
                <a:sym typeface="Calibri"/>
              </a:rPr>
              <a:t>Due to the effect of pandemic, there was sudden drop in stock prices in the energy sector in India and later a gradual increase was observed.</a:t>
            </a:r>
            <a:endParaRPr sz="600">
              <a:solidFill>
                <a:schemeClr val="dk1"/>
              </a:solidFill>
            </a:endParaRPr>
          </a:p>
          <a:p>
            <a:pPr indent="-146050" lvl="0" marL="215900" rtl="0" algn="l">
              <a:spcBef>
                <a:spcPts val="500"/>
              </a:spcBef>
              <a:spcAft>
                <a:spcPts val="0"/>
              </a:spcAft>
              <a:buClr>
                <a:schemeClr val="dk1"/>
              </a:buClr>
              <a:buSzPts val="1300"/>
              <a:buChar char="•"/>
            </a:pPr>
            <a:r>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81347a08a_3_1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8" name="Google Shape;378;ge81347a08a_3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81347a08a_3_5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rPr>
              <a:t>2008 - recession</a:t>
            </a:r>
            <a:endParaRPr sz="1050">
              <a:solidFill>
                <a:schemeClr val="dk1"/>
              </a:solidFill>
            </a:endParaRPr>
          </a:p>
          <a:p>
            <a:pPr indent="0" lvl="0" marL="0" rtl="0" algn="l">
              <a:spcBef>
                <a:spcPts val="0"/>
              </a:spcBef>
              <a:spcAft>
                <a:spcPts val="0"/>
              </a:spcAft>
              <a:buClr>
                <a:schemeClr val="dk1"/>
              </a:buClr>
              <a:buSzPts val="1100"/>
              <a:buFont typeface="Arial"/>
              <a:buNone/>
            </a:pPr>
            <a:r>
              <a:rPr lang="en" sz="1050">
                <a:solidFill>
                  <a:schemeClr val="dk1"/>
                </a:solidFill>
              </a:rPr>
              <a:t>2010 - Acquisition of broadband services- Infotel, sucecssful bidder for pan india 4G spectrum aiction.</a:t>
            </a:r>
            <a:endParaRPr sz="1050">
              <a:solidFill>
                <a:schemeClr val="dk1"/>
              </a:solidFill>
            </a:endParaRPr>
          </a:p>
          <a:p>
            <a:pPr indent="0" lvl="0" marL="0" rtl="0" algn="l">
              <a:spcBef>
                <a:spcPts val="0"/>
              </a:spcBef>
              <a:spcAft>
                <a:spcPts val="0"/>
              </a:spcAft>
              <a:buClr>
                <a:schemeClr val="dk1"/>
              </a:buClr>
              <a:buSzPts val="1100"/>
              <a:buFont typeface="Arial"/>
              <a:buNone/>
            </a:pPr>
            <a:r>
              <a:rPr lang="en" sz="1050">
                <a:solidFill>
                  <a:schemeClr val="dk1"/>
                </a:solidFill>
              </a:rPr>
              <a:t>2017 - Jio venture</a:t>
            </a:r>
            <a:endParaRPr sz="1050">
              <a:solidFill>
                <a:schemeClr val="dk1"/>
              </a:solidFill>
            </a:endParaRPr>
          </a:p>
          <a:p>
            <a:pPr indent="0" lvl="0" marL="0" rtl="0" algn="l">
              <a:spcBef>
                <a:spcPts val="0"/>
              </a:spcBef>
              <a:spcAft>
                <a:spcPts val="0"/>
              </a:spcAft>
              <a:buNone/>
            </a:pPr>
            <a:r>
              <a:rPr lang="en" sz="1050">
                <a:solidFill>
                  <a:schemeClr val="dk1"/>
                </a:solidFill>
              </a:rPr>
              <a:t>2018 - Comments of the Finance minister's proposal in the budget speech</a:t>
            </a:r>
            <a:endParaRPr/>
          </a:p>
        </p:txBody>
      </p:sp>
      <p:sp>
        <p:nvSpPr>
          <p:cNvPr id="390" name="Google Shape;390;ge81347a08a_3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81347a08a_3_5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p:txBody>
      </p:sp>
      <p:sp>
        <p:nvSpPr>
          <p:cNvPr id="401" name="Google Shape;401;ge81347a08a_3_5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81347a08a_3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81347a08a_3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81347a08a_3_4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e81347a08a_3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81347a08a_4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e81347a08a_4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9" name="Shape 279"/>
        <p:cNvGrpSpPr/>
        <p:nvPr/>
      </p:nvGrpSpPr>
      <p:grpSpPr>
        <a:xfrm>
          <a:off x="0" y="0"/>
          <a:ext cx="0" cy="0"/>
          <a:chOff x="0" y="0"/>
          <a:chExt cx="0" cy="0"/>
        </a:xfrm>
      </p:grpSpPr>
      <p:sp>
        <p:nvSpPr>
          <p:cNvPr id="280" name="Google Shape;28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1" name="Google Shape;28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2" name="Google Shape;28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3" name="Shape 283"/>
        <p:cNvGrpSpPr/>
        <p:nvPr/>
      </p:nvGrpSpPr>
      <p:grpSpPr>
        <a:xfrm>
          <a:off x="0" y="0"/>
          <a:ext cx="0" cy="0"/>
          <a:chOff x="0" y="0"/>
          <a:chExt cx="0" cy="0"/>
        </a:xfrm>
      </p:grpSpPr>
      <p:sp>
        <p:nvSpPr>
          <p:cNvPr id="284" name="Google Shape;284;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5" name="Google Shape;285;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86" name="Google Shape;28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7" name="Google Shape;28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8" name="Google Shape;28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9" name="Shape 289"/>
        <p:cNvGrpSpPr/>
        <p:nvPr/>
      </p:nvGrpSpPr>
      <p:grpSpPr>
        <a:xfrm>
          <a:off x="0" y="0"/>
          <a:ext cx="0" cy="0"/>
          <a:chOff x="0" y="0"/>
          <a:chExt cx="0" cy="0"/>
        </a:xfrm>
      </p:grpSpPr>
      <p:sp>
        <p:nvSpPr>
          <p:cNvPr id="290" name="Google Shape;290;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1" name="Google Shape;291;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92" name="Google Shape;29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3" name="Google Shape;29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4" name="Google Shape;29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5" name="Shape 295"/>
        <p:cNvGrpSpPr/>
        <p:nvPr/>
      </p:nvGrpSpPr>
      <p:grpSpPr>
        <a:xfrm>
          <a:off x="0" y="0"/>
          <a:ext cx="0" cy="0"/>
          <a:chOff x="0" y="0"/>
          <a:chExt cx="0" cy="0"/>
        </a:xfrm>
      </p:grpSpPr>
      <p:sp>
        <p:nvSpPr>
          <p:cNvPr id="296" name="Google Shape;296;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7" name="Google Shape;297;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98" name="Google Shape;29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9" name="Google Shape;29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0" name="Google Shape;30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1" name="Shape 301"/>
        <p:cNvGrpSpPr/>
        <p:nvPr/>
      </p:nvGrpSpPr>
      <p:grpSpPr>
        <a:xfrm>
          <a:off x="0" y="0"/>
          <a:ext cx="0" cy="0"/>
          <a:chOff x="0" y="0"/>
          <a:chExt cx="0" cy="0"/>
        </a:xfrm>
      </p:grpSpPr>
      <p:sp>
        <p:nvSpPr>
          <p:cNvPr id="302" name="Google Shape;302;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3" name="Google Shape;303;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04" name="Google Shape;304;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05" name="Google Shape;305;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6" name="Google Shape;30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7" name="Google Shape;307;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8" name="Shape 308"/>
        <p:cNvGrpSpPr/>
        <p:nvPr/>
      </p:nvGrpSpPr>
      <p:grpSpPr>
        <a:xfrm>
          <a:off x="0" y="0"/>
          <a:ext cx="0" cy="0"/>
          <a:chOff x="0" y="0"/>
          <a:chExt cx="0" cy="0"/>
        </a:xfrm>
      </p:grpSpPr>
      <p:sp>
        <p:nvSpPr>
          <p:cNvPr id="309" name="Google Shape;309;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0" name="Google Shape;310;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11" name="Google Shape;311;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12" name="Google Shape;312;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13" name="Google Shape;313;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14" name="Google Shape;314;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5" name="Google Shape;315;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6" name="Google Shape;316;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7" name="Shape 317"/>
        <p:cNvGrpSpPr/>
        <p:nvPr/>
      </p:nvGrpSpPr>
      <p:grpSpPr>
        <a:xfrm>
          <a:off x="0" y="0"/>
          <a:ext cx="0" cy="0"/>
          <a:chOff x="0" y="0"/>
          <a:chExt cx="0" cy="0"/>
        </a:xfrm>
      </p:grpSpPr>
      <p:sp>
        <p:nvSpPr>
          <p:cNvPr id="318" name="Google Shape;318;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9" name="Google Shape;319;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0" name="Google Shape;320;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1" name="Google Shape;321;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2" name="Shape 322"/>
        <p:cNvGrpSpPr/>
        <p:nvPr/>
      </p:nvGrpSpPr>
      <p:grpSpPr>
        <a:xfrm>
          <a:off x="0" y="0"/>
          <a:ext cx="0" cy="0"/>
          <a:chOff x="0" y="0"/>
          <a:chExt cx="0" cy="0"/>
        </a:xfrm>
      </p:grpSpPr>
      <p:sp>
        <p:nvSpPr>
          <p:cNvPr id="323" name="Google Shape;323;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4" name="Google Shape;324;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325" name="Google Shape;325;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26" name="Google Shape;326;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7" name="Google Shape;327;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8" name="Google Shape;328;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9" name="Shape 329"/>
        <p:cNvGrpSpPr/>
        <p:nvPr/>
      </p:nvGrpSpPr>
      <p:grpSpPr>
        <a:xfrm>
          <a:off x="0" y="0"/>
          <a:ext cx="0" cy="0"/>
          <a:chOff x="0" y="0"/>
          <a:chExt cx="0" cy="0"/>
        </a:xfrm>
      </p:grpSpPr>
      <p:sp>
        <p:nvSpPr>
          <p:cNvPr id="330" name="Google Shape;330;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1" name="Google Shape;331;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332" name="Google Shape;332;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33" name="Google Shape;333;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4" name="Google Shape;334;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5" name="Google Shape;335;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6" name="Shape 336"/>
        <p:cNvGrpSpPr/>
        <p:nvPr/>
      </p:nvGrpSpPr>
      <p:grpSpPr>
        <a:xfrm>
          <a:off x="0" y="0"/>
          <a:ext cx="0" cy="0"/>
          <a:chOff x="0" y="0"/>
          <a:chExt cx="0" cy="0"/>
        </a:xfrm>
      </p:grpSpPr>
      <p:sp>
        <p:nvSpPr>
          <p:cNvPr id="337" name="Google Shape;337;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8" name="Google Shape;338;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39" name="Google Shape;33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0" name="Google Shape;34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1" name="Google Shape;34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2" name="Shape 342"/>
        <p:cNvGrpSpPr/>
        <p:nvPr/>
      </p:nvGrpSpPr>
      <p:grpSpPr>
        <a:xfrm>
          <a:off x="0" y="0"/>
          <a:ext cx="0" cy="0"/>
          <a:chOff x="0" y="0"/>
          <a:chExt cx="0" cy="0"/>
        </a:xfrm>
      </p:grpSpPr>
      <p:sp>
        <p:nvSpPr>
          <p:cNvPr id="343" name="Google Shape;343;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4" name="Google Shape;344;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45" name="Google Shape;34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6" name="Google Shape;34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7" name="Google Shape;34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75" name="Google Shape;27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76" name="Google Shape;27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7" name="Google Shape;27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8" name="Google Shape;27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sp>
        <p:nvSpPr>
          <p:cNvPr id="352" name="Google Shape;352;p25"/>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3" name="Google Shape;353;p25"/>
          <p:cNvSpPr/>
          <p:nvPr/>
        </p:nvSpPr>
        <p:spPr>
          <a:xfrm rot="10800000">
            <a:off x="720090" y="0"/>
            <a:ext cx="8413996" cy="5143500"/>
          </a:xfrm>
          <a:custGeom>
            <a:rect b="b" l="l" r="r" t="t"/>
            <a:pathLst>
              <a:path extrusionOk="0" h="6858000" w="11218661">
                <a:moveTo>
                  <a:pt x="0" y="0"/>
                </a:moveTo>
                <a:lnTo>
                  <a:pt x="8042507" y="0"/>
                </a:lnTo>
                <a:lnTo>
                  <a:pt x="11218661" y="6858000"/>
                </a:lnTo>
                <a:lnTo>
                  <a:pt x="0" y="6858000"/>
                </a:lnTo>
                <a:close/>
              </a:path>
            </a:pathLst>
          </a:custGeom>
          <a:solidFill>
            <a:srgbClr val="262626">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4" name="Google Shape;354;p25"/>
          <p:cNvSpPr/>
          <p:nvPr/>
        </p:nvSpPr>
        <p:spPr>
          <a:xfrm rot="10800000">
            <a:off x="1065186" y="0"/>
            <a:ext cx="8078814" cy="5143500"/>
          </a:xfrm>
          <a:custGeom>
            <a:rect b="b" l="l" r="r" t="t"/>
            <a:pathLst>
              <a:path extrusionOk="0" h="6858000" w="10771752">
                <a:moveTo>
                  <a:pt x="0" y="0"/>
                </a:moveTo>
                <a:lnTo>
                  <a:pt x="7595598" y="0"/>
                </a:lnTo>
                <a:lnTo>
                  <a:pt x="10771752" y="6858000"/>
                </a:lnTo>
                <a:lnTo>
                  <a:pt x="0" y="6858000"/>
                </a:lnTo>
                <a:close/>
              </a:path>
            </a:pathLst>
          </a:cu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5" name="Google Shape;355;p25"/>
          <p:cNvSpPr txBox="1"/>
          <p:nvPr/>
        </p:nvSpPr>
        <p:spPr>
          <a:xfrm>
            <a:off x="3274609" y="661713"/>
            <a:ext cx="53736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None/>
            </a:pPr>
            <a:r>
              <a:rPr b="1" i="0" lang="en" sz="3800" u="none" cap="none" strike="noStrike">
                <a:solidFill>
                  <a:schemeClr val="lt1"/>
                </a:solidFill>
                <a:latin typeface="Calibri"/>
                <a:ea typeface="Calibri"/>
                <a:cs typeface="Calibri"/>
                <a:sym typeface="Calibri"/>
              </a:rPr>
              <a:t>Time Series Analysis for Reliance Industries </a:t>
            </a:r>
            <a:endParaRPr sz="1100"/>
          </a:p>
        </p:txBody>
      </p:sp>
      <p:pic>
        <p:nvPicPr>
          <p:cNvPr id="356" name="Google Shape;356;p25"/>
          <p:cNvPicPr preferRelativeResize="0"/>
          <p:nvPr/>
        </p:nvPicPr>
        <p:blipFill rotWithShape="1">
          <a:blip r:embed="rId3">
            <a:alphaModFix/>
          </a:blip>
          <a:srcRect b="0" l="0" r="0" t="0"/>
          <a:stretch/>
        </p:blipFill>
        <p:spPr>
          <a:xfrm>
            <a:off x="360045" y="1286836"/>
            <a:ext cx="2569468" cy="2569468"/>
          </a:xfrm>
          <a:prstGeom prst="rect">
            <a:avLst/>
          </a:prstGeom>
          <a:noFill/>
          <a:ln>
            <a:noFill/>
          </a:ln>
        </p:spPr>
      </p:pic>
      <p:sp>
        <p:nvSpPr>
          <p:cNvPr id="357" name="Google Shape;357;p25"/>
          <p:cNvSpPr txBox="1"/>
          <p:nvPr/>
        </p:nvSpPr>
        <p:spPr>
          <a:xfrm>
            <a:off x="3835576" y="4092845"/>
            <a:ext cx="5134200" cy="1050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None/>
            </a:pPr>
            <a:r>
              <a:rPr b="1" i="0" lang="en" sz="1900" u="none" cap="none" strike="noStrike">
                <a:solidFill>
                  <a:schemeClr val="lt1"/>
                </a:solidFill>
                <a:latin typeface="Calibri"/>
                <a:ea typeface="Calibri"/>
                <a:cs typeface="Calibri"/>
                <a:sym typeface="Calibri"/>
              </a:rPr>
              <a:t>Group 10</a:t>
            </a:r>
            <a:endParaRPr sz="1100"/>
          </a:p>
          <a:p>
            <a:pPr indent="0" lvl="0" marL="0" marR="0" rtl="0" algn="l">
              <a:lnSpc>
                <a:spcPct val="90000"/>
              </a:lnSpc>
              <a:spcBef>
                <a:spcPts val="500"/>
              </a:spcBef>
              <a:spcAft>
                <a:spcPts val="0"/>
              </a:spcAft>
              <a:buNone/>
            </a:pPr>
            <a:r>
              <a:rPr b="0" i="0" lang="en" sz="1500" u="none" cap="none" strike="noStrike">
                <a:solidFill>
                  <a:schemeClr val="lt1"/>
                </a:solidFill>
                <a:latin typeface="Calibri"/>
                <a:ea typeface="Calibri"/>
                <a:cs typeface="Calibri"/>
                <a:sym typeface="Calibri"/>
              </a:rPr>
              <a:t>Bulli Rama Teja Pothula, Sindhuja Rajasekhar, Benjamin Hood, Lalitha Valeti, Charles Edwards </a:t>
            </a:r>
            <a:endParaRPr sz="1100"/>
          </a:p>
        </p:txBody>
      </p:sp>
      <p:sp>
        <p:nvSpPr>
          <p:cNvPr id="358" name="Google Shape;358;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34"/>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45" name="Google Shape;445;p34"/>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46" name="Google Shape;446;p34"/>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47" name="Google Shape;447;p34"/>
          <p:cNvSpPr txBox="1"/>
          <p:nvPr/>
        </p:nvSpPr>
        <p:spPr>
          <a:xfrm>
            <a:off x="388906" y="480061"/>
            <a:ext cx="2754000" cy="3943200"/>
          </a:xfrm>
          <a:prstGeom prst="rect">
            <a:avLst/>
          </a:prstGeom>
          <a:noFill/>
          <a:ln>
            <a:noFill/>
          </a:ln>
        </p:spPr>
        <p:txBody>
          <a:bodyPr anchorCtr="0" anchor="ctr" bIns="34275" lIns="68575" spcFirstLastPara="1" rIns="68575" wrap="square" tIns="34275">
            <a:normAutofit lnSpcReduction="20000"/>
          </a:bodyPr>
          <a:lstStyle/>
          <a:p>
            <a:pPr indent="0" lvl="0" marL="0" rtl="0" algn="l">
              <a:lnSpc>
                <a:spcPct val="90000"/>
              </a:lnSpc>
              <a:spcBef>
                <a:spcPts val="0"/>
              </a:spcBef>
              <a:spcAft>
                <a:spcPts val="0"/>
              </a:spcAft>
              <a:buClr>
                <a:schemeClr val="lt1"/>
              </a:buClr>
              <a:buSzPts val="3300"/>
              <a:buFont typeface="Calibri"/>
              <a:buNone/>
            </a:pPr>
            <a:r>
              <a:rPr lang="en" sz="3300">
                <a:solidFill>
                  <a:schemeClr val="lt1"/>
                </a:solidFill>
                <a:latin typeface="Calibri"/>
                <a:ea typeface="Calibri"/>
                <a:cs typeface="Calibri"/>
                <a:sym typeface="Calibri"/>
              </a:rPr>
              <a:t>AR Model:</a:t>
            </a:r>
            <a:endParaRPr sz="3300">
              <a:solidFill>
                <a:schemeClr val="lt1"/>
              </a:solidFill>
              <a:latin typeface="Calibri"/>
              <a:ea typeface="Calibri"/>
              <a:cs typeface="Calibri"/>
              <a:sym typeface="Calibri"/>
            </a:endParaRPr>
          </a:p>
          <a:p>
            <a:pPr indent="0" lvl="0" marL="0" rtl="0" algn="l">
              <a:lnSpc>
                <a:spcPct val="90000"/>
              </a:lnSpc>
              <a:spcBef>
                <a:spcPts val="500"/>
              </a:spcBef>
              <a:spcAft>
                <a:spcPts val="0"/>
              </a:spcAft>
              <a:buClr>
                <a:schemeClr val="lt1"/>
              </a:buClr>
              <a:buSzPts val="3300"/>
              <a:buFont typeface="Calibri"/>
              <a:buNone/>
            </a:pPr>
            <a:r>
              <a:t/>
            </a:r>
            <a:endParaRPr sz="3300">
              <a:solidFill>
                <a:schemeClr val="lt1"/>
              </a:solidFill>
              <a:latin typeface="Calibri"/>
              <a:ea typeface="Calibri"/>
              <a:cs typeface="Calibri"/>
              <a:sym typeface="Calibri"/>
            </a:endParaRPr>
          </a:p>
          <a:p>
            <a:pPr indent="-355600" lvl="0" marL="457200" rtl="0" algn="l">
              <a:lnSpc>
                <a:spcPct val="90000"/>
              </a:lnSpc>
              <a:spcBef>
                <a:spcPts val="50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Gradual decrease in ACF Lag value.</a:t>
            </a:r>
            <a:endParaRPr sz="2000">
              <a:solidFill>
                <a:schemeClr val="lt1"/>
              </a:solidFill>
              <a:latin typeface="Calibri"/>
              <a:ea typeface="Calibri"/>
              <a:cs typeface="Calibri"/>
              <a:sym typeface="Calibri"/>
            </a:endParaRPr>
          </a:p>
          <a:p>
            <a:pPr indent="0" lvl="0" marL="457200" rtl="0" algn="l">
              <a:lnSpc>
                <a:spcPct val="90000"/>
              </a:lnSpc>
              <a:spcBef>
                <a:spcPts val="500"/>
              </a:spcBef>
              <a:spcAft>
                <a:spcPts val="0"/>
              </a:spcAft>
              <a:buClr>
                <a:schemeClr val="dk1"/>
              </a:buClr>
              <a:buSzPts val="1100"/>
              <a:buFont typeface="Arial"/>
              <a:buNone/>
            </a:pPr>
            <a:r>
              <a:t/>
            </a:r>
            <a:endParaRPr sz="2000">
              <a:solidFill>
                <a:schemeClr val="lt1"/>
              </a:solidFill>
              <a:latin typeface="Calibri"/>
              <a:ea typeface="Calibri"/>
              <a:cs typeface="Calibri"/>
              <a:sym typeface="Calibri"/>
            </a:endParaRPr>
          </a:p>
          <a:p>
            <a:pPr indent="-348735" lvl="0" marL="457200" rtl="0" algn="l">
              <a:lnSpc>
                <a:spcPct val="115000"/>
              </a:lnSpc>
              <a:spcBef>
                <a:spcPts val="500"/>
              </a:spcBef>
              <a:spcAft>
                <a:spcPts val="0"/>
              </a:spcAft>
              <a:buClr>
                <a:schemeClr val="lt1"/>
              </a:buClr>
              <a:buSzPts val="1892"/>
              <a:buFont typeface="Calibri"/>
              <a:buChar char="●"/>
            </a:pPr>
            <a:r>
              <a:rPr lang="en" sz="1991">
                <a:solidFill>
                  <a:schemeClr val="lt1"/>
                </a:solidFill>
                <a:latin typeface="Calibri"/>
                <a:ea typeface="Calibri"/>
                <a:cs typeface="Calibri"/>
                <a:sym typeface="Calibri"/>
              </a:rPr>
              <a:t>There are two statistically significant spikes at lag 1,2 for the Close PACF.</a:t>
            </a:r>
            <a:endParaRPr sz="1991">
              <a:solidFill>
                <a:schemeClr val="lt1"/>
              </a:solidFill>
              <a:latin typeface="Calibri"/>
              <a:ea typeface="Calibri"/>
              <a:cs typeface="Calibri"/>
              <a:sym typeface="Calibri"/>
            </a:endParaRPr>
          </a:p>
          <a:p>
            <a:pPr indent="-355085" lvl="0" marL="457200" rtl="0" algn="l">
              <a:lnSpc>
                <a:spcPct val="115000"/>
              </a:lnSpc>
              <a:spcBef>
                <a:spcPts val="0"/>
              </a:spcBef>
              <a:spcAft>
                <a:spcPts val="0"/>
              </a:spcAft>
              <a:buClr>
                <a:schemeClr val="lt1"/>
              </a:buClr>
              <a:buSzPts val="1992"/>
              <a:buFont typeface="Calibri"/>
              <a:buChar char="●"/>
            </a:pPr>
            <a:r>
              <a:rPr lang="en" sz="1991">
                <a:solidFill>
                  <a:schemeClr val="lt1"/>
                </a:solidFill>
                <a:latin typeface="Calibri"/>
                <a:ea typeface="Calibri"/>
                <a:cs typeface="Calibri"/>
                <a:sym typeface="Calibri"/>
              </a:rPr>
              <a:t>No white noise </a:t>
            </a:r>
            <a:endParaRPr sz="3300">
              <a:solidFill>
                <a:schemeClr val="lt1"/>
              </a:solidFill>
              <a:latin typeface="Calibri"/>
              <a:ea typeface="Calibri"/>
              <a:cs typeface="Calibri"/>
              <a:sym typeface="Calibri"/>
            </a:endParaRPr>
          </a:p>
        </p:txBody>
      </p:sp>
      <p:sp>
        <p:nvSpPr>
          <p:cNvPr id="448" name="Google Shape;448;p3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49" name="Google Shape;449;p34"/>
          <p:cNvPicPr preferRelativeResize="0"/>
          <p:nvPr/>
        </p:nvPicPr>
        <p:blipFill>
          <a:blip r:embed="rId3">
            <a:alphaModFix/>
          </a:blip>
          <a:stretch>
            <a:fillRect/>
          </a:stretch>
        </p:blipFill>
        <p:spPr>
          <a:xfrm>
            <a:off x="3707175" y="461275"/>
            <a:ext cx="5266124" cy="398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35"/>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55" name="Google Shape;455;p35"/>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56" name="Google Shape;456;p35"/>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57" name="Google Shape;457;p35"/>
          <p:cNvSpPr txBox="1"/>
          <p:nvPr/>
        </p:nvSpPr>
        <p:spPr>
          <a:xfrm>
            <a:off x="388906" y="480061"/>
            <a:ext cx="2754000" cy="3943200"/>
          </a:xfrm>
          <a:prstGeom prst="rect">
            <a:avLst/>
          </a:prstGeom>
          <a:noFill/>
          <a:ln>
            <a:noFill/>
          </a:ln>
        </p:spPr>
        <p:txBody>
          <a:bodyPr anchorCtr="0" anchor="ctr" bIns="34275" lIns="68575" spcFirstLastPara="1" rIns="68575" wrap="square" tIns="34275">
            <a:normAutofit lnSpcReduction="10000"/>
          </a:bodyPr>
          <a:lstStyle/>
          <a:p>
            <a:pPr indent="0" lvl="0" marL="0" rtl="0" algn="l">
              <a:lnSpc>
                <a:spcPct val="90000"/>
              </a:lnSpc>
              <a:spcBef>
                <a:spcPts val="0"/>
              </a:spcBef>
              <a:spcAft>
                <a:spcPts val="0"/>
              </a:spcAft>
              <a:buClr>
                <a:schemeClr val="lt1"/>
              </a:buClr>
              <a:buSzPts val="3300"/>
              <a:buFont typeface="Calibri"/>
              <a:buNone/>
            </a:pPr>
            <a:r>
              <a:rPr lang="en" sz="3300">
                <a:solidFill>
                  <a:schemeClr val="lt1"/>
                </a:solidFill>
                <a:latin typeface="Calibri"/>
                <a:ea typeface="Calibri"/>
                <a:cs typeface="Calibri"/>
                <a:sym typeface="Calibri"/>
              </a:rPr>
              <a:t>ARIMA Model</a:t>
            </a:r>
            <a:endParaRPr sz="3300">
              <a:solidFill>
                <a:schemeClr val="lt1"/>
              </a:solidFill>
              <a:latin typeface="Calibri"/>
              <a:ea typeface="Calibri"/>
              <a:cs typeface="Calibri"/>
              <a:sym typeface="Calibri"/>
            </a:endParaRPr>
          </a:p>
          <a:p>
            <a:pPr indent="-355600" lvl="0" marL="457200" rtl="0" algn="l">
              <a:lnSpc>
                <a:spcPct val="90000"/>
              </a:lnSpc>
              <a:spcBef>
                <a:spcPts val="50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Considering p=4, d=1 and q=2 we obtained the following plot.</a:t>
            </a:r>
            <a:endParaRPr sz="2000">
              <a:solidFill>
                <a:schemeClr val="lt1"/>
              </a:solidFill>
              <a:latin typeface="Calibri"/>
              <a:ea typeface="Calibri"/>
              <a:cs typeface="Calibri"/>
              <a:sym typeface="Calibri"/>
            </a:endParaRPr>
          </a:p>
          <a:p>
            <a:pPr indent="-355600" lvl="0" marL="457200" rtl="0" algn="l">
              <a:lnSpc>
                <a:spcPct val="90000"/>
              </a:lnSpc>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The correlation between the residuals for the first 24 lags is not significant.</a:t>
            </a:r>
            <a:endParaRPr sz="2000">
              <a:solidFill>
                <a:schemeClr val="lt1"/>
              </a:solidFill>
              <a:latin typeface="Calibri"/>
              <a:ea typeface="Calibri"/>
              <a:cs typeface="Calibri"/>
              <a:sym typeface="Calibri"/>
            </a:endParaRPr>
          </a:p>
          <a:p>
            <a:pPr indent="-355600" lvl="0" marL="457200" rtl="0" algn="l">
              <a:lnSpc>
                <a:spcPct val="90000"/>
              </a:lnSpc>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The residuals appears to be white noise.</a:t>
            </a:r>
            <a:endParaRPr sz="2000">
              <a:solidFill>
                <a:schemeClr val="lt1"/>
              </a:solidFill>
              <a:latin typeface="Calibri"/>
              <a:ea typeface="Calibri"/>
              <a:cs typeface="Calibri"/>
              <a:sym typeface="Calibri"/>
            </a:endParaRPr>
          </a:p>
          <a:p>
            <a:pPr indent="0" lvl="0" marL="0" marR="0" rtl="0" algn="l">
              <a:lnSpc>
                <a:spcPct val="90000"/>
              </a:lnSpc>
              <a:spcBef>
                <a:spcPts val="500"/>
              </a:spcBef>
              <a:spcAft>
                <a:spcPts val="500"/>
              </a:spcAft>
              <a:buClr>
                <a:schemeClr val="lt1"/>
              </a:buClr>
              <a:buSzPts val="3300"/>
              <a:buFont typeface="Calibri"/>
              <a:buNone/>
            </a:pPr>
            <a:r>
              <a:t/>
            </a:r>
            <a:endParaRPr sz="3300">
              <a:solidFill>
                <a:schemeClr val="lt1"/>
              </a:solidFill>
              <a:latin typeface="Calibri"/>
              <a:ea typeface="Calibri"/>
              <a:cs typeface="Calibri"/>
              <a:sym typeface="Calibri"/>
            </a:endParaRPr>
          </a:p>
        </p:txBody>
      </p:sp>
      <p:pic>
        <p:nvPicPr>
          <p:cNvPr id="458" name="Google Shape;458;p35"/>
          <p:cNvPicPr preferRelativeResize="0"/>
          <p:nvPr/>
        </p:nvPicPr>
        <p:blipFill>
          <a:blip r:embed="rId3">
            <a:alphaModFix/>
          </a:blip>
          <a:stretch>
            <a:fillRect/>
          </a:stretch>
        </p:blipFill>
        <p:spPr>
          <a:xfrm>
            <a:off x="5295800" y="3257975"/>
            <a:ext cx="2461850" cy="1669921"/>
          </a:xfrm>
          <a:prstGeom prst="rect">
            <a:avLst/>
          </a:prstGeom>
          <a:noFill/>
          <a:ln>
            <a:noFill/>
          </a:ln>
        </p:spPr>
      </p:pic>
      <p:sp>
        <p:nvSpPr>
          <p:cNvPr id="459" name="Google Shape;459;p35"/>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60" name="Google Shape;460;p35"/>
          <p:cNvPicPr preferRelativeResize="0"/>
          <p:nvPr/>
        </p:nvPicPr>
        <p:blipFill>
          <a:blip r:embed="rId4">
            <a:alphaModFix/>
          </a:blip>
          <a:stretch>
            <a:fillRect/>
          </a:stretch>
        </p:blipFill>
        <p:spPr>
          <a:xfrm>
            <a:off x="4286925" y="0"/>
            <a:ext cx="4297775" cy="3257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p36"/>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66" name="Google Shape;466;p36"/>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67" name="Google Shape;467;p36"/>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68" name="Google Shape;468;p36"/>
          <p:cNvSpPr txBox="1"/>
          <p:nvPr/>
        </p:nvSpPr>
        <p:spPr>
          <a:xfrm>
            <a:off x="388906" y="480061"/>
            <a:ext cx="2754000" cy="3943200"/>
          </a:xfrm>
          <a:prstGeom prst="rect">
            <a:avLst/>
          </a:prstGeom>
          <a:noFill/>
          <a:ln>
            <a:noFill/>
          </a:ln>
        </p:spPr>
        <p:txBody>
          <a:bodyPr anchorCtr="0" anchor="ctr" bIns="34275" lIns="68575" spcFirstLastPara="1" rIns="68575" wrap="square" tIns="34275">
            <a:normAutofit lnSpcReduction="20000"/>
          </a:bodyPr>
          <a:lstStyle/>
          <a:p>
            <a:pPr indent="0" lvl="0" marL="0" rtl="0" algn="l">
              <a:lnSpc>
                <a:spcPct val="90000"/>
              </a:lnSpc>
              <a:spcBef>
                <a:spcPts val="0"/>
              </a:spcBef>
              <a:spcAft>
                <a:spcPts val="0"/>
              </a:spcAft>
              <a:buClr>
                <a:schemeClr val="lt1"/>
              </a:buClr>
              <a:buSzPts val="3300"/>
              <a:buFont typeface="Calibri"/>
              <a:buNone/>
            </a:pPr>
            <a:r>
              <a:rPr lang="en" sz="3300">
                <a:solidFill>
                  <a:schemeClr val="lt1"/>
                </a:solidFill>
                <a:latin typeface="Calibri"/>
                <a:ea typeface="Calibri"/>
                <a:cs typeface="Calibri"/>
                <a:sym typeface="Calibri"/>
              </a:rPr>
              <a:t>ARIMAX Model</a:t>
            </a:r>
            <a:endParaRPr sz="3300">
              <a:solidFill>
                <a:schemeClr val="lt1"/>
              </a:solidFill>
              <a:latin typeface="Calibri"/>
              <a:ea typeface="Calibri"/>
              <a:cs typeface="Calibri"/>
              <a:sym typeface="Calibri"/>
            </a:endParaRPr>
          </a:p>
          <a:p>
            <a:pPr indent="0" lvl="0" marL="0" rtl="0" algn="l">
              <a:lnSpc>
                <a:spcPct val="90000"/>
              </a:lnSpc>
              <a:spcBef>
                <a:spcPts val="500"/>
              </a:spcBef>
              <a:spcAft>
                <a:spcPts val="0"/>
              </a:spcAft>
              <a:buClr>
                <a:schemeClr val="lt1"/>
              </a:buClr>
              <a:buSzPts val="3300"/>
              <a:buFont typeface="Calibri"/>
              <a:buNone/>
            </a:pPr>
            <a:r>
              <a:t/>
            </a:r>
            <a:endParaRPr sz="3300">
              <a:solidFill>
                <a:schemeClr val="lt1"/>
              </a:solidFill>
              <a:latin typeface="Calibri"/>
              <a:ea typeface="Calibri"/>
              <a:cs typeface="Calibri"/>
              <a:sym typeface="Calibri"/>
            </a:endParaRPr>
          </a:p>
          <a:p>
            <a:pPr indent="-355600" lvl="0" marL="457200" rtl="0" algn="l">
              <a:lnSpc>
                <a:spcPct val="90000"/>
              </a:lnSpc>
              <a:spcBef>
                <a:spcPts val="50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Built model with p=2, d=1, q=1 and independent variables as Prev Close.</a:t>
            </a:r>
            <a:endParaRPr sz="2000">
              <a:solidFill>
                <a:schemeClr val="lt1"/>
              </a:solidFill>
              <a:latin typeface="Calibri"/>
              <a:ea typeface="Calibri"/>
              <a:cs typeface="Calibri"/>
              <a:sym typeface="Calibri"/>
            </a:endParaRPr>
          </a:p>
          <a:p>
            <a:pPr indent="0" lvl="0" marL="457200" rtl="0" algn="l">
              <a:lnSpc>
                <a:spcPct val="90000"/>
              </a:lnSpc>
              <a:spcBef>
                <a:spcPts val="500"/>
              </a:spcBef>
              <a:spcAft>
                <a:spcPts val="0"/>
              </a:spcAft>
              <a:buClr>
                <a:schemeClr val="dk1"/>
              </a:buClr>
              <a:buSzPts val="1100"/>
              <a:buFont typeface="Arial"/>
              <a:buNone/>
            </a:pPr>
            <a:r>
              <a:t/>
            </a:r>
            <a:endParaRPr sz="2000">
              <a:solidFill>
                <a:schemeClr val="lt1"/>
              </a:solidFill>
              <a:latin typeface="Calibri"/>
              <a:ea typeface="Calibri"/>
              <a:cs typeface="Calibri"/>
              <a:sym typeface="Calibri"/>
            </a:endParaRPr>
          </a:p>
          <a:p>
            <a:pPr indent="-355600" lvl="0" marL="457200" rtl="0" algn="l">
              <a:lnSpc>
                <a:spcPct val="90000"/>
              </a:lnSpc>
              <a:spcBef>
                <a:spcPts val="50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Forecast plot shows that the predicted values followed the trend.</a:t>
            </a:r>
            <a:endParaRPr sz="2000">
              <a:solidFill>
                <a:schemeClr val="lt1"/>
              </a:solidFill>
              <a:latin typeface="Calibri"/>
              <a:ea typeface="Calibri"/>
              <a:cs typeface="Calibri"/>
              <a:sym typeface="Calibri"/>
            </a:endParaRPr>
          </a:p>
          <a:p>
            <a:pPr indent="0" lvl="0" marL="0" marR="0" rtl="0" algn="l">
              <a:lnSpc>
                <a:spcPct val="90000"/>
              </a:lnSpc>
              <a:spcBef>
                <a:spcPts val="500"/>
              </a:spcBef>
              <a:spcAft>
                <a:spcPts val="500"/>
              </a:spcAft>
              <a:buClr>
                <a:schemeClr val="lt1"/>
              </a:buClr>
              <a:buSzPts val="3300"/>
              <a:buFont typeface="Calibri"/>
              <a:buNone/>
            </a:pPr>
            <a:r>
              <a:t/>
            </a:r>
            <a:endParaRPr sz="3300">
              <a:solidFill>
                <a:schemeClr val="lt1"/>
              </a:solidFill>
              <a:latin typeface="Calibri"/>
              <a:ea typeface="Calibri"/>
              <a:cs typeface="Calibri"/>
              <a:sym typeface="Calibri"/>
            </a:endParaRPr>
          </a:p>
        </p:txBody>
      </p:sp>
      <p:sp>
        <p:nvSpPr>
          <p:cNvPr id="469" name="Google Shape;469;p3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70" name="Google Shape;470;p36"/>
          <p:cNvPicPr preferRelativeResize="0"/>
          <p:nvPr/>
        </p:nvPicPr>
        <p:blipFill>
          <a:blip r:embed="rId3">
            <a:alphaModFix/>
          </a:blip>
          <a:stretch>
            <a:fillRect/>
          </a:stretch>
        </p:blipFill>
        <p:spPr>
          <a:xfrm>
            <a:off x="4747687" y="-40450"/>
            <a:ext cx="3370275" cy="2527724"/>
          </a:xfrm>
          <a:prstGeom prst="rect">
            <a:avLst/>
          </a:prstGeom>
          <a:noFill/>
          <a:ln>
            <a:noFill/>
          </a:ln>
        </p:spPr>
      </p:pic>
      <p:pic>
        <p:nvPicPr>
          <p:cNvPr id="471" name="Google Shape;471;p36"/>
          <p:cNvPicPr preferRelativeResize="0"/>
          <p:nvPr/>
        </p:nvPicPr>
        <p:blipFill>
          <a:blip r:embed="rId4">
            <a:alphaModFix/>
          </a:blip>
          <a:stretch>
            <a:fillRect/>
          </a:stretch>
        </p:blipFill>
        <p:spPr>
          <a:xfrm>
            <a:off x="4681450" y="2487275"/>
            <a:ext cx="3502750" cy="261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5" name="Shape 475"/>
        <p:cNvGrpSpPr/>
        <p:nvPr/>
      </p:nvGrpSpPr>
      <p:grpSpPr>
        <a:xfrm>
          <a:off x="0" y="0"/>
          <a:ext cx="0" cy="0"/>
          <a:chOff x="0" y="0"/>
          <a:chExt cx="0" cy="0"/>
        </a:xfrm>
      </p:grpSpPr>
      <p:sp>
        <p:nvSpPr>
          <p:cNvPr id="476" name="Google Shape;476;p37"/>
          <p:cNvSpPr/>
          <p:nvPr/>
        </p:nvSpPr>
        <p:spPr>
          <a:xfrm>
            <a:off x="3531900" y="0"/>
            <a:ext cx="5612100" cy="5143500"/>
          </a:xfrm>
          <a:prstGeom prst="rect">
            <a:avLst/>
          </a:prstGeom>
          <a:solidFill>
            <a:schemeClr val="lt1"/>
          </a:solidFill>
          <a:ln>
            <a:noFill/>
          </a:ln>
        </p:spPr>
        <p:txBody>
          <a:bodyPr anchorCtr="0" anchor="ctr" bIns="34275" lIns="68575" spcFirstLastPara="1" rIns="68575" wrap="square" tIns="34275">
            <a:noAutofit/>
          </a:bodyPr>
          <a:lstStyle/>
          <a:p>
            <a:pPr indent="0" lvl="0" marL="457200" rtl="0" algn="l">
              <a:spcBef>
                <a:spcPts val="0"/>
              </a:spcBef>
              <a:spcAft>
                <a:spcPts val="0"/>
              </a:spcAft>
              <a:buNone/>
            </a:pPr>
            <a:r>
              <a:t/>
            </a:r>
            <a:endParaRPr sz="2100">
              <a:solidFill>
                <a:schemeClr val="dk1"/>
              </a:solidFill>
            </a:endParaRPr>
          </a:p>
        </p:txBody>
      </p:sp>
      <p:sp>
        <p:nvSpPr>
          <p:cNvPr id="477" name="Google Shape;477;p37"/>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78" name="Google Shape;478;p37"/>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79" name="Google Shape;479;p37"/>
          <p:cNvSpPr txBox="1"/>
          <p:nvPr/>
        </p:nvSpPr>
        <p:spPr>
          <a:xfrm>
            <a:off x="388900" y="166275"/>
            <a:ext cx="2754000" cy="4739100"/>
          </a:xfrm>
          <a:prstGeom prst="rect">
            <a:avLst/>
          </a:prstGeom>
          <a:noFill/>
          <a:ln>
            <a:noFill/>
          </a:ln>
        </p:spPr>
        <p:txBody>
          <a:bodyPr anchorCtr="0" anchor="ctr"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lt1"/>
              </a:buClr>
              <a:buSzPct val="83990"/>
              <a:buFont typeface="Calibri"/>
              <a:buNone/>
            </a:pPr>
            <a:r>
              <a:rPr lang="en" sz="3929">
                <a:solidFill>
                  <a:schemeClr val="lt1"/>
                </a:solidFill>
                <a:latin typeface="Calibri"/>
                <a:ea typeface="Calibri"/>
                <a:cs typeface="Calibri"/>
                <a:sym typeface="Calibri"/>
              </a:rPr>
              <a:t>Forecasting Process</a:t>
            </a:r>
            <a:endParaRPr sz="3929">
              <a:solidFill>
                <a:schemeClr val="lt1"/>
              </a:solidFill>
              <a:latin typeface="Calibri"/>
              <a:ea typeface="Calibri"/>
              <a:cs typeface="Calibri"/>
              <a:sym typeface="Calibri"/>
            </a:endParaRPr>
          </a:p>
          <a:p>
            <a:pPr indent="0" lvl="0" marL="0" rtl="0" algn="l">
              <a:lnSpc>
                <a:spcPct val="90000"/>
              </a:lnSpc>
              <a:spcBef>
                <a:spcPts val="500"/>
              </a:spcBef>
              <a:spcAft>
                <a:spcPts val="0"/>
              </a:spcAft>
              <a:buClr>
                <a:schemeClr val="lt1"/>
              </a:buClr>
              <a:buSzPct val="86842"/>
              <a:buFont typeface="Calibri"/>
              <a:buNone/>
            </a:pPr>
            <a:r>
              <a:t/>
            </a:r>
            <a:endParaRPr sz="3800">
              <a:solidFill>
                <a:schemeClr val="lt1"/>
              </a:solidFill>
              <a:latin typeface="Calibri"/>
              <a:ea typeface="Calibri"/>
              <a:cs typeface="Calibri"/>
              <a:sym typeface="Calibri"/>
            </a:endParaRPr>
          </a:p>
          <a:p>
            <a:pPr indent="-352332" lvl="0" marL="457200" rtl="0" algn="l">
              <a:spcBef>
                <a:spcPts val="500"/>
              </a:spcBef>
              <a:spcAft>
                <a:spcPts val="0"/>
              </a:spcAft>
              <a:buClr>
                <a:schemeClr val="lt1"/>
              </a:buClr>
              <a:buSzPct val="100000"/>
              <a:buChar char="●"/>
            </a:pPr>
            <a:r>
              <a:rPr lang="en" sz="2783">
                <a:solidFill>
                  <a:schemeClr val="lt1"/>
                </a:solidFill>
              </a:rPr>
              <a:t>Original data spans 2001-2020</a:t>
            </a:r>
            <a:endParaRPr sz="2783">
              <a:solidFill>
                <a:schemeClr val="lt1"/>
              </a:solidFill>
            </a:endParaRPr>
          </a:p>
          <a:p>
            <a:pPr indent="-352332" lvl="0" marL="457200" rtl="0" algn="l">
              <a:spcBef>
                <a:spcPts val="0"/>
              </a:spcBef>
              <a:spcAft>
                <a:spcPts val="0"/>
              </a:spcAft>
              <a:buClr>
                <a:schemeClr val="lt1"/>
              </a:buClr>
              <a:buSzPct val="100000"/>
              <a:buChar char="●"/>
            </a:pPr>
            <a:r>
              <a:rPr lang="en" sz="2783">
                <a:solidFill>
                  <a:schemeClr val="lt1"/>
                </a:solidFill>
              </a:rPr>
              <a:t>Data was first broken into a training and validation.</a:t>
            </a:r>
            <a:endParaRPr sz="2783">
              <a:solidFill>
                <a:schemeClr val="lt1"/>
              </a:solidFill>
            </a:endParaRPr>
          </a:p>
          <a:p>
            <a:pPr indent="-352332" lvl="0" marL="457200" rtl="0" algn="l">
              <a:spcBef>
                <a:spcPts val="0"/>
              </a:spcBef>
              <a:spcAft>
                <a:spcPts val="0"/>
              </a:spcAft>
              <a:buClr>
                <a:schemeClr val="lt1"/>
              </a:buClr>
              <a:buSzPct val="100000"/>
              <a:buChar char="●"/>
            </a:pPr>
            <a:r>
              <a:rPr lang="en" sz="2783">
                <a:solidFill>
                  <a:schemeClr val="lt1"/>
                </a:solidFill>
              </a:rPr>
              <a:t>The models were trained using 2001-2019 and validated with 52 weeks of 2020</a:t>
            </a:r>
            <a:endParaRPr sz="2783">
              <a:solidFill>
                <a:schemeClr val="lt1"/>
              </a:solidFill>
            </a:endParaRPr>
          </a:p>
          <a:p>
            <a:pPr indent="-352332" lvl="0" marL="457200" rtl="0" algn="l">
              <a:spcBef>
                <a:spcPts val="0"/>
              </a:spcBef>
              <a:spcAft>
                <a:spcPts val="0"/>
              </a:spcAft>
              <a:buClr>
                <a:schemeClr val="lt1"/>
              </a:buClr>
              <a:buSzPct val="100000"/>
              <a:buChar char="●"/>
            </a:pPr>
            <a:r>
              <a:rPr lang="en" sz="2783">
                <a:solidFill>
                  <a:schemeClr val="lt1"/>
                </a:solidFill>
              </a:rPr>
              <a:t>Our model is accurate with an MAPE value of 0.11%.</a:t>
            </a:r>
            <a:endParaRPr sz="3800">
              <a:solidFill>
                <a:schemeClr val="lt1"/>
              </a:solidFill>
              <a:latin typeface="Calibri"/>
              <a:ea typeface="Calibri"/>
              <a:cs typeface="Calibri"/>
              <a:sym typeface="Calibri"/>
            </a:endParaRPr>
          </a:p>
        </p:txBody>
      </p:sp>
      <p:sp>
        <p:nvSpPr>
          <p:cNvPr id="480" name="Google Shape;480;p3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81" name="Google Shape;481;p37"/>
          <p:cNvPicPr preferRelativeResize="0"/>
          <p:nvPr/>
        </p:nvPicPr>
        <p:blipFill>
          <a:blip r:embed="rId3">
            <a:alphaModFix/>
          </a:blip>
          <a:stretch>
            <a:fillRect/>
          </a:stretch>
        </p:blipFill>
        <p:spPr>
          <a:xfrm>
            <a:off x="3680324" y="480049"/>
            <a:ext cx="5315250" cy="400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8"/>
          <p:cNvSpPr txBox="1"/>
          <p:nvPr>
            <p:ph type="title"/>
          </p:nvPr>
        </p:nvSpPr>
        <p:spPr>
          <a:xfrm>
            <a:off x="1303800" y="598575"/>
            <a:ext cx="7468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Comparison: 2001-2020</a:t>
            </a:r>
            <a:endParaRPr/>
          </a:p>
        </p:txBody>
      </p:sp>
      <p:graphicFrame>
        <p:nvGraphicFramePr>
          <p:cNvPr id="487" name="Google Shape;487;p38"/>
          <p:cNvGraphicFramePr/>
          <p:nvPr/>
        </p:nvGraphicFramePr>
        <p:xfrm>
          <a:off x="976288" y="1431900"/>
          <a:ext cx="3000000" cy="3000000"/>
        </p:xfrm>
        <a:graphic>
          <a:graphicData uri="http://schemas.openxmlformats.org/drawingml/2006/table">
            <a:tbl>
              <a:tblPr>
                <a:noFill/>
                <a:tableStyleId>{649666BA-A247-4BD5-A36F-25B5FB225A0F}</a:tableStyleId>
              </a:tblPr>
              <a:tblGrid>
                <a:gridCol w="599975"/>
                <a:gridCol w="811725"/>
                <a:gridCol w="811275"/>
                <a:gridCol w="872825"/>
                <a:gridCol w="802925"/>
                <a:gridCol w="815825"/>
                <a:gridCol w="967050"/>
                <a:gridCol w="906550"/>
              </a:tblGrid>
              <a:tr h="744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Double </a:t>
                      </a:r>
                      <a:r>
                        <a:rPr b="1" lang="en"/>
                        <a:t>Brown</a:t>
                      </a:r>
                      <a:endParaRPr b="1"/>
                    </a:p>
                  </a:txBody>
                  <a:tcPr marT="91425" marB="91425" marR="91425" marL="91425"/>
                </a:tc>
                <a:tc>
                  <a:txBody>
                    <a:bodyPr/>
                    <a:lstStyle/>
                    <a:p>
                      <a:pPr indent="0" lvl="0" marL="0" rtl="0" algn="l">
                        <a:spcBef>
                          <a:spcPts val="0"/>
                        </a:spcBef>
                        <a:spcAft>
                          <a:spcPts val="0"/>
                        </a:spcAft>
                        <a:buNone/>
                      </a:pPr>
                      <a:r>
                        <a:rPr b="1" lang="en"/>
                        <a:t>Holt</a:t>
                      </a:r>
                      <a:endParaRPr b="1"/>
                    </a:p>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Damped</a:t>
                      </a:r>
                      <a:endParaRPr b="1"/>
                    </a:p>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ARIMAp2</a:t>
                      </a:r>
                      <a:endParaRPr b="1"/>
                    </a:p>
                  </a:txBody>
                  <a:tcPr marT="91425" marB="91425" marR="91425" marL="91425"/>
                </a:tc>
                <a:tc>
                  <a:txBody>
                    <a:bodyPr/>
                    <a:lstStyle/>
                    <a:p>
                      <a:pPr indent="0" lvl="0" marL="0" rtl="0" algn="l">
                        <a:spcBef>
                          <a:spcPts val="0"/>
                        </a:spcBef>
                        <a:spcAft>
                          <a:spcPts val="0"/>
                        </a:spcAft>
                        <a:buNone/>
                      </a:pPr>
                      <a:r>
                        <a:rPr b="1" lang="en"/>
                        <a:t>ARIMA P4 Q2</a:t>
                      </a:r>
                      <a:endParaRPr b="1"/>
                    </a:p>
                  </a:txBody>
                  <a:tcPr marT="91425" marB="91425" marR="91425" marL="91425"/>
                </a:tc>
                <a:tc>
                  <a:txBody>
                    <a:bodyPr/>
                    <a:lstStyle/>
                    <a:p>
                      <a:pPr indent="0" lvl="0" marL="0" rtl="0" algn="l">
                        <a:spcBef>
                          <a:spcPts val="0"/>
                        </a:spcBef>
                        <a:spcAft>
                          <a:spcPts val="0"/>
                        </a:spcAft>
                        <a:buNone/>
                      </a:pPr>
                      <a:r>
                        <a:rPr b="1" lang="en"/>
                        <a:t>ARIMAX P2</a:t>
                      </a:r>
                      <a:endParaRPr b="1"/>
                    </a:p>
                  </a:txBody>
                  <a:tcPr marT="91425" marB="91425" marR="91425" marL="91425"/>
                </a:tc>
                <a:tc>
                  <a:txBody>
                    <a:bodyPr/>
                    <a:lstStyle/>
                    <a:p>
                      <a:pPr indent="0" lvl="0" marL="0" rtl="0" algn="l">
                        <a:spcBef>
                          <a:spcPts val="0"/>
                        </a:spcBef>
                        <a:spcAft>
                          <a:spcPts val="0"/>
                        </a:spcAft>
                        <a:buNone/>
                      </a:pPr>
                      <a:r>
                        <a:rPr b="1" lang="en"/>
                        <a:t>ARIMAX P2 Q1</a:t>
                      </a:r>
                      <a:endParaRPr b="1"/>
                    </a:p>
                  </a:txBody>
                  <a:tcPr marT="91425" marB="91425" marR="91425" marL="91425"/>
                </a:tc>
              </a:tr>
              <a:tr h="508850">
                <a:tc>
                  <a:txBody>
                    <a:bodyPr/>
                    <a:lstStyle/>
                    <a:p>
                      <a:pPr indent="0" lvl="0" marL="0" rtl="0" algn="l">
                        <a:spcBef>
                          <a:spcPts val="0"/>
                        </a:spcBef>
                        <a:spcAft>
                          <a:spcPts val="0"/>
                        </a:spcAft>
                        <a:buNone/>
                      </a:pPr>
                      <a:r>
                        <a:rPr b="1" lang="en"/>
                        <a:t>AIC</a:t>
                      </a:r>
                      <a:endParaRPr b="1"/>
                    </a:p>
                  </a:txBody>
                  <a:tcPr marT="91425" marB="91425" marR="91425" marL="91425"/>
                </a:tc>
                <a:tc>
                  <a:txBody>
                    <a:bodyPr/>
                    <a:lstStyle/>
                    <a:p>
                      <a:pPr indent="0" lvl="0" marL="0" rtl="0" algn="l">
                        <a:lnSpc>
                          <a:spcPct val="115000"/>
                        </a:lnSpc>
                        <a:spcBef>
                          <a:spcPts val="400"/>
                        </a:spcBef>
                        <a:spcAft>
                          <a:spcPts val="400"/>
                        </a:spcAft>
                        <a:buNone/>
                      </a:pPr>
                      <a:r>
                        <a:rPr lang="en" sz="1200"/>
                        <a:t>-6291.26</a:t>
                      </a:r>
                      <a:endParaRPr sz="1200"/>
                    </a:p>
                  </a:txBody>
                  <a:tcPr marT="91425" marB="91425" marR="91425" marL="91425"/>
                </a:tc>
                <a:tc>
                  <a:txBody>
                    <a:bodyPr/>
                    <a:lstStyle/>
                    <a:p>
                      <a:pPr indent="0" lvl="0" marL="0" rtl="0" algn="l">
                        <a:lnSpc>
                          <a:spcPct val="115000"/>
                        </a:lnSpc>
                        <a:spcBef>
                          <a:spcPts val="400"/>
                        </a:spcBef>
                        <a:spcAft>
                          <a:spcPts val="400"/>
                        </a:spcAft>
                        <a:buNone/>
                      </a:pPr>
                      <a:r>
                        <a:rPr lang="en" sz="1200"/>
                        <a:t>-6545.5</a:t>
                      </a:r>
                      <a:endParaRPr sz="1200"/>
                    </a:p>
                  </a:txBody>
                  <a:tcPr marT="91425" marB="91425" marR="91425" marL="91425"/>
                </a:tc>
                <a:tc>
                  <a:txBody>
                    <a:bodyPr/>
                    <a:lstStyle/>
                    <a:p>
                      <a:pPr indent="0" lvl="0" marL="0" rtl="0" algn="l">
                        <a:lnSpc>
                          <a:spcPct val="115000"/>
                        </a:lnSpc>
                        <a:spcBef>
                          <a:spcPts val="400"/>
                        </a:spcBef>
                        <a:spcAft>
                          <a:spcPts val="400"/>
                        </a:spcAft>
                        <a:buNone/>
                      </a:pPr>
                      <a:r>
                        <a:rPr lang="en" sz="1200"/>
                        <a:t>-6483.12</a:t>
                      </a:r>
                      <a:endParaRPr sz="1200"/>
                    </a:p>
                  </a:txBody>
                  <a:tcPr marT="91425" marB="91425" marR="91425" marL="91425"/>
                </a:tc>
                <a:tc>
                  <a:txBody>
                    <a:bodyPr/>
                    <a:lstStyle/>
                    <a:p>
                      <a:pPr indent="0" lvl="0" marL="0" rtl="0" algn="l">
                        <a:spcBef>
                          <a:spcPts val="0"/>
                        </a:spcBef>
                        <a:spcAft>
                          <a:spcPts val="0"/>
                        </a:spcAft>
                        <a:buNone/>
                      </a:pPr>
                      <a:r>
                        <a:rPr lang="en" sz="1200"/>
                        <a:t>-3752.81</a:t>
                      </a:r>
                      <a:endParaRPr sz="1200"/>
                    </a:p>
                  </a:txBody>
                  <a:tcPr marT="91425" marB="91425" marR="91425" marL="91425"/>
                </a:tc>
                <a:tc>
                  <a:txBody>
                    <a:bodyPr/>
                    <a:lstStyle/>
                    <a:p>
                      <a:pPr indent="0" lvl="0" marL="0" rtl="0" algn="l">
                        <a:spcBef>
                          <a:spcPts val="0"/>
                        </a:spcBef>
                        <a:spcAft>
                          <a:spcPts val="0"/>
                        </a:spcAft>
                        <a:buNone/>
                      </a:pPr>
                      <a:r>
                        <a:rPr lang="en" sz="1200"/>
                        <a:t>-3771.9</a:t>
                      </a:r>
                      <a:endParaRPr sz="1200"/>
                    </a:p>
                  </a:txBody>
                  <a:tcPr marT="91425" marB="91425" marR="91425" marL="91425"/>
                </a:tc>
                <a:tc>
                  <a:txBody>
                    <a:bodyPr/>
                    <a:lstStyle/>
                    <a:p>
                      <a:pPr indent="0" lvl="0" marL="0" rtl="0" algn="l">
                        <a:spcBef>
                          <a:spcPts val="0"/>
                        </a:spcBef>
                        <a:spcAft>
                          <a:spcPts val="0"/>
                        </a:spcAft>
                        <a:buNone/>
                      </a:pPr>
                      <a:r>
                        <a:rPr lang="en" sz="1200"/>
                        <a:t>-6393.82</a:t>
                      </a:r>
                      <a:endParaRPr sz="1200"/>
                    </a:p>
                  </a:txBody>
                  <a:tcPr marT="91425" marB="91425" marR="91425" marL="91425"/>
                </a:tc>
                <a:tc>
                  <a:txBody>
                    <a:bodyPr/>
                    <a:lstStyle/>
                    <a:p>
                      <a:pPr indent="0" lvl="0" marL="0" rtl="0" algn="l">
                        <a:spcBef>
                          <a:spcPts val="0"/>
                        </a:spcBef>
                        <a:spcAft>
                          <a:spcPts val="0"/>
                        </a:spcAft>
                        <a:buNone/>
                      </a:pPr>
                      <a:r>
                        <a:rPr b="1" lang="en" sz="1200">
                          <a:solidFill>
                            <a:srgbClr val="93C47D"/>
                          </a:solidFill>
                        </a:rPr>
                        <a:t>-6323.63</a:t>
                      </a:r>
                      <a:endParaRPr b="1" sz="1200">
                        <a:solidFill>
                          <a:srgbClr val="93C47D"/>
                        </a:solidFill>
                      </a:endParaRPr>
                    </a:p>
                  </a:txBody>
                  <a:tcPr marT="91425" marB="91425" marR="91425" marL="91425"/>
                </a:tc>
              </a:tr>
              <a:tr h="483650">
                <a:tc>
                  <a:txBody>
                    <a:bodyPr/>
                    <a:lstStyle/>
                    <a:p>
                      <a:pPr indent="0" lvl="0" marL="0" rtl="0" algn="l">
                        <a:spcBef>
                          <a:spcPts val="0"/>
                        </a:spcBef>
                        <a:spcAft>
                          <a:spcPts val="0"/>
                        </a:spcAft>
                        <a:buNone/>
                      </a:pPr>
                      <a:r>
                        <a:rPr b="1" lang="en"/>
                        <a:t>SBC</a:t>
                      </a:r>
                      <a:endParaRPr b="1"/>
                    </a:p>
                  </a:txBody>
                  <a:tcPr marT="91425" marB="91425" marR="91425" marL="91425"/>
                </a:tc>
                <a:tc>
                  <a:txBody>
                    <a:bodyPr/>
                    <a:lstStyle/>
                    <a:p>
                      <a:pPr indent="0" lvl="0" marL="0" rtl="0" algn="l">
                        <a:lnSpc>
                          <a:spcPct val="115000"/>
                        </a:lnSpc>
                        <a:spcBef>
                          <a:spcPts val="400"/>
                        </a:spcBef>
                        <a:spcAft>
                          <a:spcPts val="400"/>
                        </a:spcAft>
                        <a:buNone/>
                      </a:pPr>
                      <a:r>
                        <a:rPr lang="en" sz="1200"/>
                        <a:t>-6286.30</a:t>
                      </a:r>
                      <a:endParaRPr sz="1200"/>
                    </a:p>
                  </a:txBody>
                  <a:tcPr marT="91425" marB="91425" marR="91425" marL="91425"/>
                </a:tc>
                <a:tc>
                  <a:txBody>
                    <a:bodyPr/>
                    <a:lstStyle/>
                    <a:p>
                      <a:pPr indent="0" lvl="0" marL="0" rtl="0" algn="l">
                        <a:lnSpc>
                          <a:spcPct val="115000"/>
                        </a:lnSpc>
                        <a:spcBef>
                          <a:spcPts val="400"/>
                        </a:spcBef>
                        <a:spcAft>
                          <a:spcPts val="400"/>
                        </a:spcAft>
                        <a:buNone/>
                      </a:pPr>
                      <a:r>
                        <a:rPr lang="en" sz="1200"/>
                        <a:t>-6530.65</a:t>
                      </a:r>
                      <a:endParaRPr sz="1200"/>
                    </a:p>
                  </a:txBody>
                  <a:tcPr marT="91425" marB="91425" marR="91425" marL="91425"/>
                </a:tc>
                <a:tc>
                  <a:txBody>
                    <a:bodyPr/>
                    <a:lstStyle/>
                    <a:p>
                      <a:pPr indent="0" lvl="0" marL="0" rtl="0" algn="l">
                        <a:lnSpc>
                          <a:spcPct val="115000"/>
                        </a:lnSpc>
                        <a:spcBef>
                          <a:spcPts val="400"/>
                        </a:spcBef>
                        <a:spcAft>
                          <a:spcPts val="400"/>
                        </a:spcAft>
                        <a:buNone/>
                      </a:pPr>
                      <a:r>
                        <a:rPr lang="en" sz="1200"/>
                        <a:t>-6473.22</a:t>
                      </a:r>
                      <a:endParaRPr sz="1200"/>
                    </a:p>
                  </a:txBody>
                  <a:tcPr marT="91425" marB="91425" marR="91425" marL="91425"/>
                </a:tc>
                <a:tc>
                  <a:txBody>
                    <a:bodyPr/>
                    <a:lstStyle/>
                    <a:p>
                      <a:pPr indent="0" lvl="0" marL="0" rtl="0" algn="l">
                        <a:spcBef>
                          <a:spcPts val="0"/>
                        </a:spcBef>
                        <a:spcAft>
                          <a:spcPts val="0"/>
                        </a:spcAft>
                        <a:buNone/>
                      </a:pPr>
                      <a:r>
                        <a:rPr lang="en" sz="1200"/>
                        <a:t>-3567</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-3736.71</a:t>
                      </a:r>
                      <a:endParaRPr sz="1200"/>
                    </a:p>
                  </a:txBody>
                  <a:tcPr marT="91425" marB="91425" marR="91425" marL="91425"/>
                </a:tc>
                <a:tc>
                  <a:txBody>
                    <a:bodyPr/>
                    <a:lstStyle/>
                    <a:p>
                      <a:pPr indent="0" lvl="0" marL="0" rtl="0" algn="l">
                        <a:spcBef>
                          <a:spcPts val="0"/>
                        </a:spcBef>
                        <a:spcAft>
                          <a:spcPts val="0"/>
                        </a:spcAft>
                        <a:buNone/>
                      </a:pPr>
                      <a:r>
                        <a:rPr lang="en" sz="1200"/>
                        <a:t>-6373.83</a:t>
                      </a:r>
                      <a:endParaRPr sz="1200"/>
                    </a:p>
                  </a:txBody>
                  <a:tcPr marT="91425" marB="91425" marR="91425" marL="91425"/>
                </a:tc>
                <a:tc>
                  <a:txBody>
                    <a:bodyPr/>
                    <a:lstStyle/>
                    <a:p>
                      <a:pPr indent="0" lvl="0" marL="0" rtl="0" algn="l">
                        <a:spcBef>
                          <a:spcPts val="0"/>
                        </a:spcBef>
                        <a:spcAft>
                          <a:spcPts val="0"/>
                        </a:spcAft>
                        <a:buNone/>
                      </a:pPr>
                      <a:r>
                        <a:rPr b="1" lang="en" sz="1200">
                          <a:solidFill>
                            <a:srgbClr val="93C47D"/>
                          </a:solidFill>
                        </a:rPr>
                        <a:t>-6298.88</a:t>
                      </a:r>
                      <a:endParaRPr b="1" sz="1200">
                        <a:solidFill>
                          <a:srgbClr val="93C47D"/>
                        </a:solidFill>
                      </a:endParaRPr>
                    </a:p>
                  </a:txBody>
                  <a:tcPr marT="91425" marB="91425" marR="91425" marL="91425"/>
                </a:tc>
              </a:tr>
              <a:tr h="575400">
                <a:tc>
                  <a:txBody>
                    <a:bodyPr/>
                    <a:lstStyle/>
                    <a:p>
                      <a:pPr indent="0" lvl="0" marL="0" rtl="0" algn="l">
                        <a:spcBef>
                          <a:spcPts val="0"/>
                        </a:spcBef>
                        <a:spcAft>
                          <a:spcPts val="0"/>
                        </a:spcAft>
                        <a:buNone/>
                      </a:pPr>
                      <a:r>
                        <a:rPr b="1" lang="en"/>
                        <a:t>MAPE</a:t>
                      </a:r>
                      <a:endParaRPr b="1"/>
                    </a:p>
                  </a:txBody>
                  <a:tcPr marT="91425" marB="91425" marR="91425" marL="91425"/>
                </a:tc>
                <a:tc>
                  <a:txBody>
                    <a:bodyPr/>
                    <a:lstStyle/>
                    <a:p>
                      <a:pPr indent="0" lvl="0" marL="0" rtl="0" algn="l">
                        <a:lnSpc>
                          <a:spcPct val="115000"/>
                        </a:lnSpc>
                        <a:spcBef>
                          <a:spcPts val="400"/>
                        </a:spcBef>
                        <a:spcAft>
                          <a:spcPts val="400"/>
                        </a:spcAft>
                        <a:buNone/>
                      </a:pPr>
                      <a:r>
                        <a:rPr lang="en" sz="1200"/>
                        <a:t>0.51%</a:t>
                      </a:r>
                      <a:endParaRPr sz="1200"/>
                    </a:p>
                  </a:txBody>
                  <a:tcPr marT="91425" marB="91425" marR="91425" marL="91425"/>
                </a:tc>
                <a:tc>
                  <a:txBody>
                    <a:bodyPr/>
                    <a:lstStyle/>
                    <a:p>
                      <a:pPr indent="0" lvl="0" marL="0" rtl="0" algn="l">
                        <a:spcBef>
                          <a:spcPts val="0"/>
                        </a:spcBef>
                        <a:spcAft>
                          <a:spcPts val="0"/>
                        </a:spcAft>
                        <a:buNone/>
                      </a:pPr>
                      <a:r>
                        <a:rPr lang="en" sz="1200"/>
                        <a:t>0.45%</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0.45%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0.54%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0.54%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0.13%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solidFill>
                            <a:srgbClr val="93C47D"/>
                          </a:solidFill>
                        </a:rPr>
                        <a:t>0.11%</a:t>
                      </a:r>
                      <a:endParaRPr b="1" sz="1200">
                        <a:solidFill>
                          <a:srgbClr val="93C47D"/>
                        </a:solidFill>
                      </a:endParaRPr>
                    </a:p>
                  </a:txBody>
                  <a:tcPr marT="91425" marB="91425" marR="91425" marL="91425">
                    <a:lnL cap="flat" cmpd="sng" w="9525">
                      <a:solidFill>
                        <a:srgbClr val="9E9E9E"/>
                      </a:solidFill>
                      <a:prstDash val="solid"/>
                      <a:round/>
                      <a:headEnd len="sm" w="sm" type="none"/>
                      <a:tailEnd len="sm" w="sm" type="none"/>
                    </a:lnL>
                  </a:tcPr>
                </a:tc>
              </a:tr>
              <a:tr h="483650">
                <a:tc>
                  <a:txBody>
                    <a:bodyPr/>
                    <a:lstStyle/>
                    <a:p>
                      <a:pPr indent="0" lvl="0" marL="0" rtl="0" algn="l">
                        <a:spcBef>
                          <a:spcPts val="0"/>
                        </a:spcBef>
                        <a:spcAft>
                          <a:spcPts val="0"/>
                        </a:spcAft>
                        <a:buNone/>
                      </a:pPr>
                      <a:r>
                        <a:rPr b="1" lang="en"/>
                        <a:t>MAE</a:t>
                      </a:r>
                      <a:endParaRPr b="1"/>
                    </a:p>
                  </a:txBody>
                  <a:tcPr marT="91425" marB="91425" marR="91425" marL="91425"/>
                </a:tc>
                <a:tc>
                  <a:txBody>
                    <a:bodyPr/>
                    <a:lstStyle/>
                    <a:p>
                      <a:pPr indent="0" lvl="0" marL="0" rtl="0" algn="l">
                        <a:lnSpc>
                          <a:spcPct val="115000"/>
                        </a:lnSpc>
                        <a:spcBef>
                          <a:spcPts val="400"/>
                        </a:spcBef>
                        <a:spcAft>
                          <a:spcPts val="400"/>
                        </a:spcAft>
                        <a:buNone/>
                      </a:pPr>
                      <a:r>
                        <a:rPr lang="en" sz="1200"/>
                        <a:t>0.034</a:t>
                      </a:r>
                      <a:endParaRPr sz="1200"/>
                    </a:p>
                  </a:txBody>
                  <a:tcPr marT="91425" marB="91425" marR="91425" marL="91425"/>
                </a:tc>
                <a:tc>
                  <a:txBody>
                    <a:bodyPr/>
                    <a:lstStyle/>
                    <a:p>
                      <a:pPr indent="0" lvl="0" marL="0" rtl="0" algn="l">
                        <a:spcBef>
                          <a:spcPts val="0"/>
                        </a:spcBef>
                        <a:spcAft>
                          <a:spcPts val="0"/>
                        </a:spcAft>
                        <a:buNone/>
                      </a:pPr>
                      <a:r>
                        <a:rPr lang="en" sz="1200"/>
                        <a:t>0.03</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0.03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0.036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0.036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0.0087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solidFill>
                            <a:srgbClr val="93C47D"/>
                          </a:solidFill>
                        </a:rPr>
                        <a:t>0.0074</a:t>
                      </a:r>
                      <a:endParaRPr b="1" sz="1200">
                        <a:solidFill>
                          <a:srgbClr val="93C47D"/>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488" name="Google Shape;488;p38"/>
          <p:cNvSpPr txBox="1"/>
          <p:nvPr/>
        </p:nvSpPr>
        <p:spPr>
          <a:xfrm>
            <a:off x="1413000" y="4478500"/>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Nunito"/>
                <a:ea typeface="Nunito"/>
                <a:cs typeface="Nunito"/>
                <a:sym typeface="Nunito"/>
              </a:rPr>
              <a:t>ARIMAX Model with AR order 2 and MA 1 is accurate and simple</a:t>
            </a:r>
            <a:endParaRPr>
              <a:solidFill>
                <a:srgbClr val="1155CC"/>
              </a:solidFill>
              <a:latin typeface="Nunito"/>
              <a:ea typeface="Nunito"/>
              <a:cs typeface="Nunito"/>
              <a:sym typeface="Nunito"/>
            </a:endParaRPr>
          </a:p>
        </p:txBody>
      </p:sp>
      <p:sp>
        <p:nvSpPr>
          <p:cNvPr id="489" name="Google Shape;489;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3" name="Shape 493"/>
        <p:cNvGrpSpPr/>
        <p:nvPr/>
      </p:nvGrpSpPr>
      <p:grpSpPr>
        <a:xfrm>
          <a:off x="0" y="0"/>
          <a:ext cx="0" cy="0"/>
          <a:chOff x="0" y="0"/>
          <a:chExt cx="0" cy="0"/>
        </a:xfrm>
      </p:grpSpPr>
      <p:sp>
        <p:nvSpPr>
          <p:cNvPr id="494" name="Google Shape;494;p39"/>
          <p:cNvSpPr/>
          <p:nvPr/>
        </p:nvSpPr>
        <p:spPr>
          <a:xfrm>
            <a:off x="3531900" y="0"/>
            <a:ext cx="5612100" cy="5143500"/>
          </a:xfrm>
          <a:prstGeom prst="rect">
            <a:avLst/>
          </a:prstGeom>
          <a:solidFill>
            <a:schemeClr val="lt1"/>
          </a:solidFill>
          <a:ln>
            <a:noFill/>
          </a:ln>
        </p:spPr>
        <p:txBody>
          <a:bodyPr anchorCtr="0" anchor="ctr" bIns="34275" lIns="68575" spcFirstLastPara="1" rIns="68575" wrap="square" tIns="34275">
            <a:noAutofit/>
          </a:bodyPr>
          <a:lstStyle/>
          <a:p>
            <a:pPr indent="0" lvl="0" marL="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 predicted values and the actual values are in the 95% confidence interval and are moving closely in the plot.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 model that we created has done a good job in forecasting the values for 2020.</a:t>
            </a:r>
            <a:endParaRPr sz="2100">
              <a:solidFill>
                <a:schemeClr val="dk1"/>
              </a:solidFill>
            </a:endParaRPr>
          </a:p>
        </p:txBody>
      </p:sp>
      <p:sp>
        <p:nvSpPr>
          <p:cNvPr id="495" name="Google Shape;495;p39"/>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96" name="Google Shape;496;p39"/>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97" name="Google Shape;497;p39"/>
          <p:cNvSpPr txBox="1"/>
          <p:nvPr/>
        </p:nvSpPr>
        <p:spPr>
          <a:xfrm>
            <a:off x="388906" y="480061"/>
            <a:ext cx="2754000" cy="3943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 sz="3800">
                <a:solidFill>
                  <a:schemeClr val="lt1"/>
                </a:solidFill>
                <a:latin typeface="Calibri"/>
                <a:ea typeface="Calibri"/>
                <a:cs typeface="Calibri"/>
                <a:sym typeface="Calibri"/>
              </a:rPr>
              <a:t>Takeaway</a:t>
            </a:r>
            <a:endParaRPr sz="2500">
              <a:solidFill>
                <a:schemeClr val="lt1"/>
              </a:solidFill>
              <a:latin typeface="Calibri"/>
              <a:ea typeface="Calibri"/>
              <a:cs typeface="Calibri"/>
              <a:sym typeface="Calibri"/>
            </a:endParaRPr>
          </a:p>
          <a:p>
            <a:pPr indent="0" lvl="0" marL="0" marR="0" rtl="0" algn="l">
              <a:lnSpc>
                <a:spcPct val="90000"/>
              </a:lnSpc>
              <a:spcBef>
                <a:spcPts val="500"/>
              </a:spcBef>
              <a:spcAft>
                <a:spcPts val="500"/>
              </a:spcAft>
              <a:buClr>
                <a:schemeClr val="lt1"/>
              </a:buClr>
              <a:buSzPts val="3300"/>
              <a:buFont typeface="Calibri"/>
              <a:buNone/>
            </a:pPr>
            <a:r>
              <a:t/>
            </a:r>
            <a:endParaRPr sz="3800">
              <a:solidFill>
                <a:schemeClr val="lt1"/>
              </a:solidFill>
              <a:latin typeface="Calibri"/>
              <a:ea typeface="Calibri"/>
              <a:cs typeface="Calibri"/>
              <a:sym typeface="Calibri"/>
            </a:endParaRPr>
          </a:p>
        </p:txBody>
      </p:sp>
      <p:sp>
        <p:nvSpPr>
          <p:cNvPr id="498" name="Google Shape;498;p3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sp>
        <p:nvSpPr>
          <p:cNvPr id="503" name="Google Shape;503;p40"/>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04" name="Google Shape;504;p40"/>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05" name="Google Shape;505;p40"/>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06" name="Google Shape;506;p40"/>
          <p:cNvSpPr txBox="1"/>
          <p:nvPr/>
        </p:nvSpPr>
        <p:spPr>
          <a:xfrm>
            <a:off x="142300" y="480050"/>
            <a:ext cx="3353400" cy="3943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en" sz="3300">
                <a:solidFill>
                  <a:schemeClr val="lt1"/>
                </a:solidFill>
                <a:latin typeface="Calibri"/>
                <a:ea typeface="Calibri"/>
                <a:cs typeface="Calibri"/>
                <a:sym typeface="Calibri"/>
              </a:rPr>
              <a:t>Conclusion &amp; Recommendations</a:t>
            </a:r>
            <a:endParaRPr sz="2000">
              <a:solidFill>
                <a:schemeClr val="lt1"/>
              </a:solidFill>
              <a:latin typeface="Calibri"/>
              <a:ea typeface="Calibri"/>
              <a:cs typeface="Calibri"/>
              <a:sym typeface="Calibri"/>
            </a:endParaRPr>
          </a:p>
          <a:p>
            <a:pPr indent="0" lvl="0" marL="0" marR="0" rtl="0" algn="l">
              <a:lnSpc>
                <a:spcPct val="90000"/>
              </a:lnSpc>
              <a:spcBef>
                <a:spcPts val="500"/>
              </a:spcBef>
              <a:spcAft>
                <a:spcPts val="500"/>
              </a:spcAft>
              <a:buClr>
                <a:schemeClr val="lt1"/>
              </a:buClr>
              <a:buSzPts val="3300"/>
              <a:buFont typeface="Calibri"/>
              <a:buNone/>
            </a:pPr>
            <a:r>
              <a:t/>
            </a:r>
            <a:endParaRPr sz="3300">
              <a:solidFill>
                <a:schemeClr val="lt1"/>
              </a:solidFill>
              <a:latin typeface="Calibri"/>
              <a:ea typeface="Calibri"/>
              <a:cs typeface="Calibri"/>
              <a:sym typeface="Calibri"/>
            </a:endParaRPr>
          </a:p>
        </p:txBody>
      </p:sp>
      <p:sp>
        <p:nvSpPr>
          <p:cNvPr id="507" name="Google Shape;507;p40"/>
          <p:cNvSpPr txBox="1"/>
          <p:nvPr/>
        </p:nvSpPr>
        <p:spPr>
          <a:xfrm>
            <a:off x="3606875" y="185075"/>
            <a:ext cx="5410200" cy="4710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Char char="●"/>
            </a:pPr>
            <a:r>
              <a:rPr lang="en" sz="2100">
                <a:solidFill>
                  <a:schemeClr val="dk1"/>
                </a:solidFill>
              </a:rPr>
              <a:t>This concludes, even when the pandemic hit there was no effect on the performance of stocks of Reliance Industries.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By using this model, we can forecast the performance of stocks for other Industries in the same sector as well.</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There are multiple events over the years where Reliance industries have failed acquisitions and there is no significant change in the price of the stock. So, Reliance industries can can make new acquisitions and there will be no significant change in the stock price.</a:t>
            </a:r>
            <a:endParaRPr sz="2100">
              <a:solidFill>
                <a:schemeClr val="dk1"/>
              </a:solidFill>
            </a:endParaRPr>
          </a:p>
        </p:txBody>
      </p:sp>
      <p:sp>
        <p:nvSpPr>
          <p:cNvPr id="508" name="Google Shape;508;p4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41"/>
          <p:cNvPicPr preferRelativeResize="0"/>
          <p:nvPr/>
        </p:nvPicPr>
        <p:blipFill>
          <a:blip r:embed="rId3">
            <a:alphaModFix/>
          </a:blip>
          <a:stretch>
            <a:fillRect/>
          </a:stretch>
        </p:blipFill>
        <p:spPr>
          <a:xfrm>
            <a:off x="-67850" y="0"/>
            <a:ext cx="9211850" cy="5143500"/>
          </a:xfrm>
          <a:prstGeom prst="rect">
            <a:avLst/>
          </a:prstGeom>
          <a:noFill/>
          <a:ln>
            <a:noFill/>
          </a:ln>
        </p:spPr>
      </p:pic>
      <p:sp>
        <p:nvSpPr>
          <p:cNvPr id="514" name="Google Shape;514;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Description</a:t>
            </a:r>
            <a:endParaRPr/>
          </a:p>
        </p:txBody>
      </p:sp>
      <p:sp>
        <p:nvSpPr>
          <p:cNvPr id="364" name="Google Shape;364;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365" name="Google Shape;365;p26"/>
          <p:cNvSpPr txBox="1"/>
          <p:nvPr>
            <p:ph idx="1" type="body"/>
          </p:nvPr>
        </p:nvSpPr>
        <p:spPr>
          <a:xfrm>
            <a:off x="5466925" y="1990050"/>
            <a:ext cx="3374400" cy="25416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highlight>
                  <a:schemeClr val="lt1"/>
                </a:highlight>
              </a:rPr>
              <a:t>Nifty 50 </a:t>
            </a:r>
            <a:r>
              <a:rPr lang="en" sz="1600">
                <a:highlight>
                  <a:schemeClr val="lt1"/>
                </a:highlight>
              </a:rPr>
              <a:t>launched</a:t>
            </a:r>
            <a:r>
              <a:rPr lang="en" sz="1600">
                <a:highlight>
                  <a:schemeClr val="lt1"/>
                </a:highlight>
              </a:rPr>
              <a:t> in April 1997</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13 Sectors</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Data set supplied by Kaggle</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52 </a:t>
            </a:r>
            <a:r>
              <a:rPr lang="en" sz="1600">
                <a:highlight>
                  <a:schemeClr val="lt1"/>
                </a:highlight>
              </a:rPr>
              <a:t>files</a:t>
            </a:r>
            <a:r>
              <a:rPr lang="en" sz="1600">
                <a:highlight>
                  <a:schemeClr val="lt1"/>
                </a:highlight>
              </a:rPr>
              <a:t> for each company</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Downloaded 14 </a:t>
            </a:r>
            <a:r>
              <a:rPr lang="en" sz="1600">
                <a:highlight>
                  <a:schemeClr val="lt1"/>
                </a:highlight>
              </a:rPr>
              <a:t>thousand</a:t>
            </a:r>
            <a:r>
              <a:rPr lang="en" sz="1600">
                <a:highlight>
                  <a:schemeClr val="lt1"/>
                </a:highlight>
              </a:rPr>
              <a:t> times</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770 variables in total</a:t>
            </a:r>
            <a:endParaRPr sz="1600">
              <a:highlight>
                <a:schemeClr val="lt1"/>
              </a:highlight>
            </a:endParaRPr>
          </a:p>
          <a:p>
            <a:pPr indent="-330200" lvl="0" marL="457200" rtl="0" algn="l">
              <a:spcBef>
                <a:spcPts val="0"/>
              </a:spcBef>
              <a:spcAft>
                <a:spcPts val="0"/>
              </a:spcAft>
              <a:buSzPts val="1600"/>
              <a:buChar char="●"/>
            </a:pPr>
            <a:r>
              <a:rPr lang="en" sz="1600">
                <a:highlight>
                  <a:schemeClr val="lt1"/>
                </a:highlight>
              </a:rPr>
              <a:t>Commodity stock chosen is Reliance </a:t>
            </a:r>
            <a:r>
              <a:rPr lang="en" sz="1600">
                <a:highlight>
                  <a:schemeClr val="lt1"/>
                </a:highlight>
              </a:rPr>
              <a:t>Industries</a:t>
            </a:r>
            <a:r>
              <a:rPr lang="en" sz="1600">
                <a:highlight>
                  <a:schemeClr val="lt1"/>
                </a:highlight>
              </a:rPr>
              <a:t> Limited</a:t>
            </a:r>
            <a:endParaRPr sz="1600">
              <a:highlight>
                <a:schemeClr val="lt1"/>
              </a:highlight>
            </a:endParaRPr>
          </a:p>
        </p:txBody>
      </p:sp>
      <p:pic>
        <p:nvPicPr>
          <p:cNvPr id="366" name="Google Shape;366;p26"/>
          <p:cNvPicPr preferRelativeResize="0"/>
          <p:nvPr/>
        </p:nvPicPr>
        <p:blipFill>
          <a:blip r:embed="rId3">
            <a:alphaModFix/>
          </a:blip>
          <a:stretch>
            <a:fillRect/>
          </a:stretch>
        </p:blipFill>
        <p:spPr>
          <a:xfrm>
            <a:off x="714150" y="1794502"/>
            <a:ext cx="4099101" cy="2737150"/>
          </a:xfrm>
          <a:prstGeom prst="rect">
            <a:avLst/>
          </a:prstGeom>
          <a:noFill/>
          <a:ln>
            <a:noFill/>
          </a:ln>
        </p:spPr>
      </p:pic>
      <p:sp>
        <p:nvSpPr>
          <p:cNvPr id="367" name="Google Shape;367;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27"/>
          <p:cNvPicPr preferRelativeResize="0"/>
          <p:nvPr/>
        </p:nvPicPr>
        <p:blipFill>
          <a:blip r:embed="rId3">
            <a:alphaModFix/>
          </a:blip>
          <a:stretch>
            <a:fillRect/>
          </a:stretch>
        </p:blipFill>
        <p:spPr>
          <a:xfrm>
            <a:off x="4854025" y="1830125"/>
            <a:ext cx="4139301" cy="2861450"/>
          </a:xfrm>
          <a:prstGeom prst="rect">
            <a:avLst/>
          </a:prstGeom>
          <a:noFill/>
          <a:ln>
            <a:noFill/>
          </a:ln>
        </p:spPr>
      </p:pic>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t>
            </a:r>
            <a:r>
              <a:rPr lang="en"/>
              <a:t>Description</a:t>
            </a:r>
            <a:endParaRPr/>
          </a:p>
        </p:txBody>
      </p:sp>
      <p:sp>
        <p:nvSpPr>
          <p:cNvPr id="374" name="Google Shape;374;p27"/>
          <p:cNvSpPr txBox="1"/>
          <p:nvPr>
            <p:ph idx="1" type="body"/>
          </p:nvPr>
        </p:nvSpPr>
        <p:spPr>
          <a:xfrm>
            <a:off x="683000" y="1533300"/>
            <a:ext cx="4000800" cy="2634600"/>
          </a:xfrm>
          <a:prstGeom prst="rect">
            <a:avLst/>
          </a:prstGeom>
        </p:spPr>
        <p:txBody>
          <a:bodyPr anchorCtr="0" anchor="t" bIns="91425" lIns="91425" spcFirstLastPara="1" rIns="91425" wrap="square" tIns="91425">
            <a:noAutofit/>
          </a:bodyPr>
          <a:lstStyle/>
          <a:p>
            <a:pPr indent="-332740" lvl="0" marL="457200" rtl="0" algn="l">
              <a:lnSpc>
                <a:spcPct val="95000"/>
              </a:lnSpc>
              <a:spcBef>
                <a:spcPts val="0"/>
              </a:spcBef>
              <a:spcAft>
                <a:spcPts val="0"/>
              </a:spcAft>
              <a:buSzPts val="1640"/>
              <a:buChar char="●"/>
            </a:pPr>
            <a:r>
              <a:rPr lang="en" sz="1640"/>
              <a:t>Covid -19 </a:t>
            </a:r>
            <a:r>
              <a:rPr lang="en" sz="1640"/>
              <a:t>crashed</a:t>
            </a:r>
            <a:r>
              <a:rPr lang="en" sz="1640"/>
              <a:t> the stock market in May 2020</a:t>
            </a:r>
            <a:endParaRPr sz="1640"/>
          </a:p>
          <a:p>
            <a:pPr indent="-332740" lvl="0" marL="457200" rtl="0" algn="l">
              <a:lnSpc>
                <a:spcPct val="95000"/>
              </a:lnSpc>
              <a:spcBef>
                <a:spcPts val="0"/>
              </a:spcBef>
              <a:spcAft>
                <a:spcPts val="0"/>
              </a:spcAft>
              <a:buSzPts val="1640"/>
              <a:buChar char="●"/>
            </a:pPr>
            <a:r>
              <a:rPr lang="en" sz="1640"/>
              <a:t>This affected many industries despite stock predictions</a:t>
            </a:r>
            <a:endParaRPr sz="1640"/>
          </a:p>
          <a:p>
            <a:pPr indent="-332740" lvl="0" marL="457200" rtl="0" algn="l">
              <a:lnSpc>
                <a:spcPct val="95000"/>
              </a:lnSpc>
              <a:spcBef>
                <a:spcPts val="0"/>
              </a:spcBef>
              <a:spcAft>
                <a:spcPts val="0"/>
              </a:spcAft>
              <a:buSzPts val="1640"/>
              <a:buChar char="●"/>
            </a:pPr>
            <a:r>
              <a:rPr lang="en" sz="1640"/>
              <a:t>Some stocks are more </a:t>
            </a:r>
            <a:r>
              <a:rPr lang="en" sz="1640"/>
              <a:t>resilient</a:t>
            </a:r>
            <a:r>
              <a:rPr lang="en" sz="1640"/>
              <a:t> than others</a:t>
            </a:r>
            <a:endParaRPr sz="1640"/>
          </a:p>
          <a:p>
            <a:pPr indent="-332740" lvl="0" marL="457200" rtl="0" algn="l">
              <a:lnSpc>
                <a:spcPct val="95000"/>
              </a:lnSpc>
              <a:spcBef>
                <a:spcPts val="0"/>
              </a:spcBef>
              <a:spcAft>
                <a:spcPts val="0"/>
              </a:spcAft>
              <a:buSzPts val="1640"/>
              <a:buChar char="●"/>
            </a:pPr>
            <a:r>
              <a:rPr lang="en" sz="1640"/>
              <a:t>Many stocks are </a:t>
            </a:r>
            <a:r>
              <a:rPr lang="en" sz="1640"/>
              <a:t>forecasted</a:t>
            </a:r>
            <a:r>
              <a:rPr lang="en" sz="1640"/>
              <a:t> using weighted averages</a:t>
            </a:r>
            <a:endParaRPr sz="1640"/>
          </a:p>
          <a:p>
            <a:pPr indent="-332740" lvl="0" marL="457200" rtl="0" algn="l">
              <a:lnSpc>
                <a:spcPct val="95000"/>
              </a:lnSpc>
              <a:spcBef>
                <a:spcPts val="0"/>
              </a:spcBef>
              <a:spcAft>
                <a:spcPts val="0"/>
              </a:spcAft>
              <a:buSzPts val="1640"/>
              <a:buChar char="●"/>
            </a:pPr>
            <a:r>
              <a:rPr lang="en" sz="1640"/>
              <a:t>Was a stock </a:t>
            </a:r>
            <a:r>
              <a:rPr lang="en" sz="1640"/>
              <a:t>accurately</a:t>
            </a:r>
            <a:r>
              <a:rPr lang="en" sz="1640"/>
              <a:t> forecasted </a:t>
            </a:r>
            <a:r>
              <a:rPr lang="en" sz="1640"/>
              <a:t>throughout</a:t>
            </a:r>
            <a:r>
              <a:rPr lang="en" sz="1640"/>
              <a:t> the pandemic?</a:t>
            </a:r>
            <a:endParaRPr sz="1640"/>
          </a:p>
          <a:p>
            <a:pPr indent="-332740" lvl="0" marL="457200" rtl="0" algn="l">
              <a:lnSpc>
                <a:spcPct val="95000"/>
              </a:lnSpc>
              <a:spcBef>
                <a:spcPts val="0"/>
              </a:spcBef>
              <a:spcAft>
                <a:spcPts val="0"/>
              </a:spcAft>
              <a:buSzPts val="1640"/>
              <a:buChar char="●"/>
            </a:pPr>
            <a:r>
              <a:rPr lang="en" sz="1640"/>
              <a:t>If we make a time series predict</a:t>
            </a:r>
            <a:r>
              <a:rPr lang="en" sz="1640"/>
              <a:t>ion </a:t>
            </a:r>
            <a:r>
              <a:rPr lang="en" sz="1640"/>
              <a:t>before</a:t>
            </a:r>
            <a:r>
              <a:rPr lang="en" sz="1640"/>
              <a:t> the pandemic can we see if a stock was unaffected by the pandemic?</a:t>
            </a:r>
            <a:endParaRPr sz="1640"/>
          </a:p>
        </p:txBody>
      </p:sp>
      <p:sp>
        <p:nvSpPr>
          <p:cNvPr id="375" name="Google Shape;375;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28"/>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1" name="Google Shape;381;p28"/>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2" name="Google Shape;382;p28"/>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83" name="Google Shape;383;p28"/>
          <p:cNvSpPr txBox="1"/>
          <p:nvPr/>
        </p:nvSpPr>
        <p:spPr>
          <a:xfrm>
            <a:off x="603504" y="480060"/>
            <a:ext cx="2462100" cy="3943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None/>
            </a:pPr>
            <a:r>
              <a:rPr lang="en" sz="3800">
                <a:solidFill>
                  <a:schemeClr val="lt1"/>
                </a:solidFill>
                <a:latin typeface="Calibri"/>
                <a:ea typeface="Calibri"/>
                <a:cs typeface="Calibri"/>
                <a:sym typeface="Calibri"/>
              </a:rPr>
              <a:t>Project Solution</a:t>
            </a:r>
            <a:endParaRPr b="0" i="0" sz="3800" u="none" cap="none" strike="noStrike">
              <a:solidFill>
                <a:schemeClr val="lt1"/>
              </a:solidFill>
              <a:latin typeface="Calibri"/>
              <a:ea typeface="Calibri"/>
              <a:cs typeface="Calibri"/>
              <a:sym typeface="Calibri"/>
            </a:endParaRPr>
          </a:p>
        </p:txBody>
      </p:sp>
      <p:sp>
        <p:nvSpPr>
          <p:cNvPr id="384" name="Google Shape;384;p28"/>
          <p:cNvSpPr txBox="1"/>
          <p:nvPr/>
        </p:nvSpPr>
        <p:spPr>
          <a:xfrm>
            <a:off x="4168313" y="1714877"/>
            <a:ext cx="4518300" cy="30621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None/>
            </a:pPr>
            <a:r>
              <a:t/>
            </a:r>
            <a:endParaRPr sz="1100">
              <a:solidFill>
                <a:schemeClr val="dk1"/>
              </a:solidFill>
            </a:endParaRPr>
          </a:p>
          <a:p>
            <a:pPr indent="-177800" lvl="0" marL="215900" rtl="0" algn="l">
              <a:spcBef>
                <a:spcPts val="500"/>
              </a:spcBef>
              <a:spcAft>
                <a:spcPts val="0"/>
              </a:spcAft>
              <a:buClr>
                <a:schemeClr val="dk1"/>
              </a:buClr>
              <a:buSzPts val="1800"/>
              <a:buChar char="•"/>
            </a:pPr>
            <a:r>
              <a:rPr lang="en" sz="1800">
                <a:solidFill>
                  <a:schemeClr val="dk1"/>
                </a:solidFill>
                <a:latin typeface="Calibri"/>
                <a:ea typeface="Calibri"/>
                <a:cs typeface="Calibri"/>
                <a:sym typeface="Calibri"/>
              </a:rPr>
              <a:t>Using the time series analysis, we will be analyzing the effect of Covid-19 on the stock market in May 2020.</a:t>
            </a:r>
            <a:endParaRPr sz="1100">
              <a:solidFill>
                <a:schemeClr val="dk1"/>
              </a:solidFill>
            </a:endParaRPr>
          </a:p>
          <a:p>
            <a:pPr indent="-177800" lvl="0" marL="215900" rtl="0" algn="l">
              <a:spcBef>
                <a:spcPts val="500"/>
              </a:spcBef>
              <a:spcAft>
                <a:spcPts val="0"/>
              </a:spcAft>
              <a:buClr>
                <a:schemeClr val="dk1"/>
              </a:buClr>
              <a:buSzPts val="1800"/>
              <a:buChar char="•"/>
            </a:pPr>
            <a:r>
              <a:rPr lang="en" sz="1800">
                <a:solidFill>
                  <a:schemeClr val="dk1"/>
                </a:solidFill>
                <a:latin typeface="Calibri"/>
                <a:ea typeface="Calibri"/>
                <a:cs typeface="Calibri"/>
                <a:sym typeface="Calibri"/>
              </a:rPr>
              <a:t>To understand this, we have opted the stocks of major contributor in the energy sector, Reliance Industries and build models to analyze the patterns of the stocks and forecast future predictions.</a:t>
            </a:r>
            <a:endParaRPr/>
          </a:p>
        </p:txBody>
      </p:sp>
      <p:pic>
        <p:nvPicPr>
          <p:cNvPr id="385" name="Google Shape;385;p28"/>
          <p:cNvPicPr preferRelativeResize="0"/>
          <p:nvPr/>
        </p:nvPicPr>
        <p:blipFill rotWithShape="1">
          <a:blip r:embed="rId3">
            <a:alphaModFix/>
          </a:blip>
          <a:srcRect b="0" l="0" r="0" t="0"/>
          <a:stretch/>
        </p:blipFill>
        <p:spPr>
          <a:xfrm>
            <a:off x="5215348" y="139085"/>
            <a:ext cx="2125191" cy="1466351"/>
          </a:xfrm>
          <a:prstGeom prst="rect">
            <a:avLst/>
          </a:prstGeom>
          <a:solidFill>
            <a:schemeClr val="lt1"/>
          </a:solidFill>
          <a:ln>
            <a:noFill/>
          </a:ln>
        </p:spPr>
      </p:pic>
      <p:pic>
        <p:nvPicPr>
          <p:cNvPr id="386" name="Google Shape;386;p28"/>
          <p:cNvPicPr preferRelativeResize="0"/>
          <p:nvPr/>
        </p:nvPicPr>
        <p:blipFill>
          <a:blip r:embed="rId4">
            <a:alphaModFix/>
          </a:blip>
          <a:stretch>
            <a:fillRect/>
          </a:stretch>
        </p:blipFill>
        <p:spPr>
          <a:xfrm>
            <a:off x="4055743" y="1773175"/>
            <a:ext cx="4630875" cy="2945500"/>
          </a:xfrm>
          <a:prstGeom prst="rect">
            <a:avLst/>
          </a:prstGeom>
          <a:noFill/>
          <a:ln>
            <a:noFill/>
          </a:ln>
        </p:spPr>
      </p:pic>
      <p:sp>
        <p:nvSpPr>
          <p:cNvPr id="387" name="Google Shape;387;p28"/>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29"/>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93" name="Google Shape;393;p29"/>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94" name="Google Shape;394;p29"/>
          <p:cNvSpPr txBox="1"/>
          <p:nvPr/>
        </p:nvSpPr>
        <p:spPr>
          <a:xfrm>
            <a:off x="301275" y="250850"/>
            <a:ext cx="3075600" cy="10479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500"/>
              </a:spcAft>
              <a:buClr>
                <a:schemeClr val="lt1"/>
              </a:buClr>
              <a:buSzPts val="3300"/>
              <a:buFont typeface="Calibri"/>
              <a:buNone/>
            </a:pPr>
            <a:r>
              <a:rPr lang="en" sz="3500">
                <a:solidFill>
                  <a:schemeClr val="lt1"/>
                </a:solidFill>
                <a:latin typeface="Calibri"/>
                <a:ea typeface="Calibri"/>
                <a:cs typeface="Calibri"/>
                <a:sym typeface="Calibri"/>
              </a:rPr>
              <a:t>Trend-PreCovid</a:t>
            </a:r>
            <a:endParaRPr sz="3500">
              <a:solidFill>
                <a:schemeClr val="lt1"/>
              </a:solidFill>
              <a:latin typeface="Calibri"/>
              <a:ea typeface="Calibri"/>
              <a:cs typeface="Calibri"/>
              <a:sym typeface="Calibri"/>
            </a:endParaRPr>
          </a:p>
        </p:txBody>
      </p:sp>
      <p:sp>
        <p:nvSpPr>
          <p:cNvPr id="395" name="Google Shape;395;p29"/>
          <p:cNvSpPr txBox="1"/>
          <p:nvPr/>
        </p:nvSpPr>
        <p:spPr>
          <a:xfrm>
            <a:off x="4018788" y="480061"/>
            <a:ext cx="4518300" cy="39432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0"/>
              </a:spcBef>
              <a:spcAft>
                <a:spcPts val="1200"/>
              </a:spcAft>
              <a:buClr>
                <a:schemeClr val="dk1"/>
              </a:buClr>
              <a:buSzPts val="1100"/>
              <a:buFont typeface="Arial"/>
              <a:buNone/>
            </a:pPr>
            <a:r>
              <a:t/>
            </a:r>
            <a:endParaRPr sz="1600">
              <a:solidFill>
                <a:srgbClr val="424242"/>
              </a:solidFill>
              <a:latin typeface="Nunito"/>
              <a:ea typeface="Nunito"/>
              <a:cs typeface="Nunito"/>
              <a:sym typeface="Nunito"/>
            </a:endParaRPr>
          </a:p>
        </p:txBody>
      </p:sp>
      <p:sp>
        <p:nvSpPr>
          <p:cNvPr id="396" name="Google Shape;396;p29"/>
          <p:cNvSpPr txBox="1"/>
          <p:nvPr/>
        </p:nvSpPr>
        <p:spPr>
          <a:xfrm>
            <a:off x="301275" y="1629100"/>
            <a:ext cx="27840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Char char="●"/>
            </a:pPr>
            <a:r>
              <a:rPr lang="en" sz="2200">
                <a:solidFill>
                  <a:schemeClr val="lt1"/>
                </a:solidFill>
                <a:latin typeface="Calibri"/>
                <a:ea typeface="Calibri"/>
                <a:cs typeface="Calibri"/>
                <a:sym typeface="Calibri"/>
              </a:rPr>
              <a:t>There is a visible trend in the plot.</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lang="en" sz="2200">
                <a:solidFill>
                  <a:schemeClr val="lt1"/>
                </a:solidFill>
                <a:latin typeface="Calibri"/>
                <a:ea typeface="Calibri"/>
                <a:cs typeface="Calibri"/>
                <a:sym typeface="Calibri"/>
              </a:rPr>
              <a:t>Some of the spik</a:t>
            </a:r>
            <a:r>
              <a:rPr lang="en" sz="2200">
                <a:solidFill>
                  <a:schemeClr val="lt1"/>
                </a:solidFill>
                <a:latin typeface="Calibri"/>
                <a:ea typeface="Calibri"/>
                <a:cs typeface="Calibri"/>
                <a:sym typeface="Calibri"/>
              </a:rPr>
              <a:t>es we can see are at 2008, 2010, 2017 &amp; 2018</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200">
              <a:solidFill>
                <a:schemeClr val="lt1"/>
              </a:solidFill>
              <a:latin typeface="Calibri"/>
              <a:ea typeface="Calibri"/>
              <a:cs typeface="Calibri"/>
              <a:sym typeface="Calibri"/>
            </a:endParaRPr>
          </a:p>
        </p:txBody>
      </p:sp>
      <p:sp>
        <p:nvSpPr>
          <p:cNvPr id="397" name="Google Shape;397;p2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98" name="Google Shape;398;p29"/>
          <p:cNvPicPr preferRelativeResize="0"/>
          <p:nvPr/>
        </p:nvPicPr>
        <p:blipFill>
          <a:blip r:embed="rId3">
            <a:alphaModFix/>
          </a:blip>
          <a:stretch>
            <a:fillRect/>
          </a:stretch>
        </p:blipFill>
        <p:spPr>
          <a:xfrm>
            <a:off x="3871872" y="673475"/>
            <a:ext cx="5054876" cy="379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30"/>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04" name="Google Shape;404;p30"/>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05" name="Google Shape;405;p30"/>
          <p:cNvSpPr txBox="1"/>
          <p:nvPr/>
        </p:nvSpPr>
        <p:spPr>
          <a:xfrm>
            <a:off x="338300" y="480050"/>
            <a:ext cx="3531900" cy="657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600">
                <a:solidFill>
                  <a:schemeClr val="lt1"/>
                </a:solidFill>
                <a:latin typeface="Calibri"/>
                <a:ea typeface="Calibri"/>
                <a:cs typeface="Calibri"/>
                <a:sym typeface="Calibri"/>
              </a:rPr>
              <a:t>Seasonality</a:t>
            </a:r>
            <a:endParaRPr sz="3600">
              <a:solidFill>
                <a:schemeClr val="lt1"/>
              </a:solidFill>
              <a:latin typeface="Calibri"/>
              <a:ea typeface="Calibri"/>
              <a:cs typeface="Calibri"/>
              <a:sym typeface="Calibri"/>
            </a:endParaRPr>
          </a:p>
        </p:txBody>
      </p:sp>
      <p:sp>
        <p:nvSpPr>
          <p:cNvPr id="406" name="Google Shape;406;p30"/>
          <p:cNvSpPr txBox="1"/>
          <p:nvPr/>
        </p:nvSpPr>
        <p:spPr>
          <a:xfrm>
            <a:off x="4018788" y="480061"/>
            <a:ext cx="4518300" cy="39432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0"/>
              </a:spcBef>
              <a:spcAft>
                <a:spcPts val="1200"/>
              </a:spcAft>
              <a:buClr>
                <a:schemeClr val="dk1"/>
              </a:buClr>
              <a:buSzPts val="1100"/>
              <a:buFont typeface="Arial"/>
              <a:buNone/>
            </a:pPr>
            <a:r>
              <a:t/>
            </a:r>
            <a:endParaRPr sz="1600">
              <a:solidFill>
                <a:srgbClr val="424242"/>
              </a:solidFill>
              <a:latin typeface="Nunito"/>
              <a:ea typeface="Nunito"/>
              <a:cs typeface="Nunito"/>
              <a:sym typeface="Nunito"/>
            </a:endParaRPr>
          </a:p>
        </p:txBody>
      </p:sp>
      <p:sp>
        <p:nvSpPr>
          <p:cNvPr id="407" name="Google Shape;407;p30"/>
          <p:cNvSpPr txBox="1"/>
          <p:nvPr/>
        </p:nvSpPr>
        <p:spPr>
          <a:xfrm>
            <a:off x="163050" y="1509500"/>
            <a:ext cx="32058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There appears to be no </a:t>
            </a:r>
            <a:r>
              <a:rPr lang="en" sz="2000">
                <a:solidFill>
                  <a:schemeClr val="lt1"/>
                </a:solidFill>
                <a:latin typeface="Calibri"/>
                <a:ea typeface="Calibri"/>
                <a:cs typeface="Calibri"/>
                <a:sym typeface="Calibri"/>
              </a:rPr>
              <a:t>visible</a:t>
            </a:r>
            <a:r>
              <a:rPr lang="en" sz="2000">
                <a:solidFill>
                  <a:schemeClr val="lt1"/>
                </a:solidFill>
                <a:latin typeface="Calibri"/>
                <a:ea typeface="Calibri"/>
                <a:cs typeface="Calibri"/>
                <a:sym typeface="Calibri"/>
              </a:rPr>
              <a:t> seasonality present in the seasonal cycle for Close.</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However</a:t>
            </a:r>
            <a:r>
              <a:rPr lang="en" sz="2000">
                <a:solidFill>
                  <a:schemeClr val="lt1"/>
                </a:solidFill>
                <a:latin typeface="Calibri"/>
                <a:ea typeface="Calibri"/>
                <a:cs typeface="Calibri"/>
                <a:sym typeface="Calibri"/>
              </a:rPr>
              <a:t>, there are a number of events that influence the direction of stock values in the market.</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408" name="Google Shape;408;p3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09" name="Google Shape;409;p30"/>
          <p:cNvPicPr preferRelativeResize="0"/>
          <p:nvPr/>
        </p:nvPicPr>
        <p:blipFill>
          <a:blip r:embed="rId3">
            <a:alphaModFix/>
          </a:blip>
          <a:stretch>
            <a:fillRect/>
          </a:stretch>
        </p:blipFill>
        <p:spPr>
          <a:xfrm>
            <a:off x="3722872" y="581197"/>
            <a:ext cx="5110150" cy="38420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1"/>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15" name="Google Shape;415;p31"/>
          <p:cNvSpPr txBox="1"/>
          <p:nvPr/>
        </p:nvSpPr>
        <p:spPr>
          <a:xfrm>
            <a:off x="28200" y="291300"/>
            <a:ext cx="3531900" cy="657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3600">
                <a:solidFill>
                  <a:schemeClr val="lt1"/>
                </a:solidFill>
                <a:latin typeface="Calibri"/>
                <a:ea typeface="Calibri"/>
                <a:cs typeface="Calibri"/>
                <a:sym typeface="Calibri"/>
              </a:rPr>
              <a:t>Dickey-Fuller Test</a:t>
            </a:r>
            <a:endParaRPr sz="3600">
              <a:solidFill>
                <a:schemeClr val="lt1"/>
              </a:solidFill>
              <a:latin typeface="Calibri"/>
              <a:ea typeface="Calibri"/>
              <a:cs typeface="Calibri"/>
              <a:sym typeface="Calibri"/>
            </a:endParaRPr>
          </a:p>
        </p:txBody>
      </p:sp>
      <p:sp>
        <p:nvSpPr>
          <p:cNvPr id="416" name="Google Shape;416;p31"/>
          <p:cNvSpPr txBox="1"/>
          <p:nvPr/>
        </p:nvSpPr>
        <p:spPr>
          <a:xfrm>
            <a:off x="88900" y="1024150"/>
            <a:ext cx="32058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Non-stationary behavior of the time series is seen in the Trend.</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Differencing order of one is applied to make time series </a:t>
            </a:r>
            <a:r>
              <a:rPr lang="en" sz="1700">
                <a:solidFill>
                  <a:schemeClr val="lt1"/>
                </a:solidFill>
                <a:latin typeface="Calibri"/>
                <a:ea typeface="Calibri"/>
                <a:cs typeface="Calibri"/>
                <a:sym typeface="Calibri"/>
              </a:rPr>
              <a:t>stationary.</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W</a:t>
            </a:r>
            <a:r>
              <a:rPr lang="en" sz="1700">
                <a:solidFill>
                  <a:schemeClr val="lt1"/>
                </a:solidFill>
                <a:latin typeface="Calibri"/>
                <a:ea typeface="Calibri"/>
                <a:cs typeface="Calibri"/>
                <a:sym typeface="Calibri"/>
              </a:rPr>
              <a:t>e ran the Dickey-Fuller Unit root test to confirm the series is stationary.</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P-value &lt; 0.05, which confirmed the time series is stationary after first order differencing.</a:t>
            </a:r>
            <a:endParaRPr sz="1700">
              <a:solidFill>
                <a:schemeClr val="lt1"/>
              </a:solidFill>
              <a:latin typeface="Calibri"/>
              <a:ea typeface="Calibri"/>
              <a:cs typeface="Calibri"/>
              <a:sym typeface="Calibri"/>
            </a:endParaRPr>
          </a:p>
        </p:txBody>
      </p:sp>
      <p:sp>
        <p:nvSpPr>
          <p:cNvPr id="417" name="Google Shape;417;p3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18" name="Google Shape;418;p31"/>
          <p:cNvPicPr preferRelativeResize="0"/>
          <p:nvPr/>
        </p:nvPicPr>
        <p:blipFill>
          <a:blip r:embed="rId3">
            <a:alphaModFix/>
          </a:blip>
          <a:stretch>
            <a:fillRect/>
          </a:stretch>
        </p:blipFill>
        <p:spPr>
          <a:xfrm>
            <a:off x="3712500" y="152400"/>
            <a:ext cx="3503471" cy="2266952"/>
          </a:xfrm>
          <a:prstGeom prst="rect">
            <a:avLst/>
          </a:prstGeom>
          <a:noFill/>
          <a:ln>
            <a:noFill/>
          </a:ln>
        </p:spPr>
      </p:pic>
      <p:pic>
        <p:nvPicPr>
          <p:cNvPr id="419" name="Google Shape;419;p31"/>
          <p:cNvPicPr preferRelativeResize="0"/>
          <p:nvPr/>
        </p:nvPicPr>
        <p:blipFill>
          <a:blip r:embed="rId4">
            <a:alphaModFix/>
          </a:blip>
          <a:stretch>
            <a:fillRect/>
          </a:stretch>
        </p:blipFill>
        <p:spPr>
          <a:xfrm>
            <a:off x="5012325" y="2571750"/>
            <a:ext cx="3622583" cy="219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32"/>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25" name="Google Shape;425;p32"/>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26" name="Google Shape;426;p32"/>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27" name="Google Shape;427;p32"/>
          <p:cNvSpPr txBox="1"/>
          <p:nvPr/>
        </p:nvSpPr>
        <p:spPr>
          <a:xfrm>
            <a:off x="388906" y="480061"/>
            <a:ext cx="2754000" cy="39432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500"/>
              </a:spcAft>
              <a:buClr>
                <a:schemeClr val="lt1"/>
              </a:buClr>
              <a:buSzPts val="3300"/>
              <a:buFont typeface="Calibri"/>
              <a:buNone/>
            </a:pPr>
            <a:r>
              <a:rPr b="0" i="0" lang="en" sz="3300" u="none" cap="none" strike="noStrike">
                <a:solidFill>
                  <a:schemeClr val="lt1"/>
                </a:solidFill>
                <a:latin typeface="Calibri"/>
                <a:ea typeface="Calibri"/>
                <a:cs typeface="Calibri"/>
                <a:sym typeface="Calibri"/>
              </a:rPr>
              <a:t>Pre-Whitening &amp; Variable Selection</a:t>
            </a:r>
            <a:endParaRPr sz="1100"/>
          </a:p>
        </p:txBody>
      </p:sp>
      <p:sp>
        <p:nvSpPr>
          <p:cNvPr id="428" name="Google Shape;428;p32"/>
          <p:cNvSpPr txBox="1"/>
          <p:nvPr/>
        </p:nvSpPr>
        <p:spPr>
          <a:xfrm>
            <a:off x="4018788" y="480061"/>
            <a:ext cx="4518300" cy="3943200"/>
          </a:xfrm>
          <a:prstGeom prst="rect">
            <a:avLst/>
          </a:prstGeom>
          <a:noFill/>
          <a:ln>
            <a:noFill/>
          </a:ln>
        </p:spPr>
        <p:txBody>
          <a:bodyPr anchorCtr="0" anchor="ctr" bIns="34275" lIns="68575" spcFirstLastPara="1" rIns="68575" wrap="square" tIns="34275">
            <a:normAutofit lnSpcReduction="10000"/>
          </a:bodyPr>
          <a:lstStyle/>
          <a:p>
            <a:pPr indent="0" lvl="0" marL="457200" rtl="0" algn="l">
              <a:lnSpc>
                <a:spcPct val="115000"/>
              </a:lnSpc>
              <a:spcBef>
                <a:spcPts val="0"/>
              </a:spcBef>
              <a:spcAft>
                <a:spcPts val="0"/>
              </a:spcAft>
              <a:buClr>
                <a:schemeClr val="dk1"/>
              </a:buClr>
              <a:buSzPts val="1100"/>
              <a:buFont typeface="Arial"/>
              <a:buNone/>
            </a:pPr>
            <a:r>
              <a:t/>
            </a:r>
            <a:endParaRPr sz="1700">
              <a:solidFill>
                <a:srgbClr val="424242"/>
              </a:solidFill>
              <a:latin typeface="Calibri"/>
              <a:ea typeface="Calibri"/>
              <a:cs typeface="Calibri"/>
              <a:sym typeface="Calibri"/>
            </a:endParaRPr>
          </a:p>
          <a:p>
            <a:pPr indent="-336550" lvl="0" marL="457200" rtl="0" algn="l">
              <a:lnSpc>
                <a:spcPct val="115000"/>
              </a:lnSpc>
              <a:spcBef>
                <a:spcPts val="1200"/>
              </a:spcBef>
              <a:spcAft>
                <a:spcPts val="0"/>
              </a:spcAft>
              <a:buClr>
                <a:srgbClr val="424242"/>
              </a:buClr>
              <a:buSzPts val="1700"/>
              <a:buFont typeface="Calibri"/>
              <a:buChar char="●"/>
            </a:pPr>
            <a:r>
              <a:rPr lang="en" sz="1700">
                <a:solidFill>
                  <a:srgbClr val="424242"/>
                </a:solidFill>
                <a:latin typeface="Calibri"/>
                <a:ea typeface="Calibri"/>
                <a:cs typeface="Calibri"/>
                <a:sym typeface="Calibri"/>
              </a:rPr>
              <a:t>Our dependent variable is CLOSE price</a:t>
            </a:r>
            <a:endParaRPr sz="1700">
              <a:solidFill>
                <a:srgbClr val="424242"/>
              </a:solidFill>
              <a:latin typeface="Calibri"/>
              <a:ea typeface="Calibri"/>
              <a:cs typeface="Calibri"/>
              <a:sym typeface="Calibri"/>
            </a:endParaRPr>
          </a:p>
          <a:p>
            <a:pPr indent="-336550" lvl="0" marL="457200" rtl="0" algn="l">
              <a:lnSpc>
                <a:spcPct val="115000"/>
              </a:lnSpc>
              <a:spcBef>
                <a:spcPts val="0"/>
              </a:spcBef>
              <a:spcAft>
                <a:spcPts val="0"/>
              </a:spcAft>
              <a:buClr>
                <a:srgbClr val="424242"/>
              </a:buClr>
              <a:buSzPts val="1700"/>
              <a:buFont typeface="Calibri"/>
              <a:buChar char="●"/>
            </a:pPr>
            <a:r>
              <a:rPr lang="en" sz="1700">
                <a:solidFill>
                  <a:srgbClr val="424242"/>
                </a:solidFill>
                <a:latin typeface="Calibri"/>
                <a:ea typeface="Calibri"/>
                <a:cs typeface="Calibri"/>
                <a:sym typeface="Calibri"/>
              </a:rPr>
              <a:t>Our independent variables before pre-whitening were Open, High, Low, Last, VWAP, Volume, Turnover, RAMP (external events)</a:t>
            </a:r>
            <a:endParaRPr sz="1700">
              <a:solidFill>
                <a:srgbClr val="424242"/>
              </a:solidFill>
              <a:latin typeface="Calibri"/>
              <a:ea typeface="Calibri"/>
              <a:cs typeface="Calibri"/>
              <a:sym typeface="Calibri"/>
            </a:endParaRPr>
          </a:p>
          <a:p>
            <a:pPr indent="-336550" lvl="0" marL="457200" rtl="0" algn="l">
              <a:lnSpc>
                <a:spcPct val="115000"/>
              </a:lnSpc>
              <a:spcBef>
                <a:spcPts val="0"/>
              </a:spcBef>
              <a:spcAft>
                <a:spcPts val="0"/>
              </a:spcAft>
              <a:buClr>
                <a:srgbClr val="424242"/>
              </a:buClr>
              <a:buSzPts val="1700"/>
              <a:buFont typeface="Calibri"/>
              <a:buChar char="●"/>
            </a:pPr>
            <a:r>
              <a:rPr lang="en" sz="1700">
                <a:solidFill>
                  <a:srgbClr val="424242"/>
                </a:solidFill>
                <a:latin typeface="Calibri"/>
                <a:ea typeface="Calibri"/>
                <a:cs typeface="Calibri"/>
                <a:sym typeface="Calibri"/>
              </a:rPr>
              <a:t>After pre-whitening we considered VWAP, Last, Low, High, Open and Previously closed as final variables due to high correlation with dependant variable.</a:t>
            </a:r>
            <a:endParaRPr sz="1700">
              <a:solidFill>
                <a:srgbClr val="424242"/>
              </a:solidFill>
              <a:latin typeface="Calibri"/>
              <a:ea typeface="Calibri"/>
              <a:cs typeface="Calibri"/>
              <a:sym typeface="Calibri"/>
            </a:endParaRPr>
          </a:p>
          <a:p>
            <a:pPr indent="-336550" lvl="0" marL="457200" rtl="0" algn="l">
              <a:lnSpc>
                <a:spcPct val="115000"/>
              </a:lnSpc>
              <a:spcBef>
                <a:spcPts val="0"/>
              </a:spcBef>
              <a:spcAft>
                <a:spcPts val="0"/>
              </a:spcAft>
              <a:buClr>
                <a:srgbClr val="424242"/>
              </a:buClr>
              <a:buSzPts val="1700"/>
              <a:buFont typeface="Calibri"/>
              <a:buChar char="●"/>
            </a:pPr>
            <a:r>
              <a:rPr lang="en" sz="1700">
                <a:solidFill>
                  <a:srgbClr val="424242"/>
                </a:solidFill>
                <a:latin typeface="Calibri"/>
                <a:ea typeface="Calibri"/>
                <a:cs typeface="Calibri"/>
                <a:sym typeface="Calibri"/>
              </a:rPr>
              <a:t>These variables are playing major role for forecasting the price of Close.</a:t>
            </a:r>
            <a:endParaRPr sz="1700">
              <a:solidFill>
                <a:srgbClr val="424242"/>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sz="1700">
              <a:solidFill>
                <a:srgbClr val="424242"/>
              </a:solidFill>
              <a:latin typeface="Calibri"/>
              <a:ea typeface="Calibri"/>
              <a:cs typeface="Calibri"/>
              <a:sym typeface="Calibri"/>
            </a:endParaRPr>
          </a:p>
        </p:txBody>
      </p:sp>
      <p:sp>
        <p:nvSpPr>
          <p:cNvPr id="429" name="Google Shape;429;p32"/>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33"/>
          <p:cNvSpPr/>
          <p:nvPr/>
        </p:nvSpPr>
        <p:spPr>
          <a:xfrm>
            <a:off x="1143"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35" name="Google Shape;435;p33"/>
          <p:cNvSpPr/>
          <p:nvPr/>
        </p:nvSpPr>
        <p:spPr>
          <a:xfrm>
            <a:off x="0" y="0"/>
            <a:ext cx="3531900" cy="5143500"/>
          </a:xfrm>
          <a:prstGeom prst="rect">
            <a:avLst/>
          </a:prstGeom>
          <a:solidFill>
            <a:schemeClr val="dk1">
              <a:alpha val="8078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36" name="Google Shape;436;p33"/>
          <p:cNvSpPr/>
          <p:nvPr/>
        </p:nvSpPr>
        <p:spPr>
          <a:xfrm>
            <a:off x="0" y="0"/>
            <a:ext cx="2461854" cy="51435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437" name="Google Shape;437;p33"/>
          <p:cNvSpPr txBox="1"/>
          <p:nvPr/>
        </p:nvSpPr>
        <p:spPr>
          <a:xfrm>
            <a:off x="388906" y="480061"/>
            <a:ext cx="2754000" cy="3943200"/>
          </a:xfrm>
          <a:prstGeom prst="rect">
            <a:avLst/>
          </a:prstGeom>
          <a:noFill/>
          <a:ln>
            <a:noFill/>
          </a:ln>
        </p:spPr>
        <p:txBody>
          <a:bodyPr anchorCtr="0" anchor="ctr"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lt1"/>
              </a:buClr>
              <a:buSzPct val="100000"/>
              <a:buFont typeface="Calibri"/>
              <a:buNone/>
            </a:pPr>
            <a:r>
              <a:rPr lang="en" sz="3300">
                <a:solidFill>
                  <a:schemeClr val="lt1"/>
                </a:solidFill>
                <a:latin typeface="Calibri"/>
                <a:ea typeface="Calibri"/>
                <a:cs typeface="Calibri"/>
                <a:sym typeface="Calibri"/>
              </a:rPr>
              <a:t>Exponential Smoothing</a:t>
            </a:r>
            <a:r>
              <a:rPr lang="en" sz="3300">
                <a:solidFill>
                  <a:schemeClr val="lt1"/>
                </a:solidFill>
                <a:latin typeface="Calibri"/>
                <a:ea typeface="Calibri"/>
                <a:cs typeface="Calibri"/>
                <a:sym typeface="Calibri"/>
              </a:rPr>
              <a:t>:</a:t>
            </a:r>
            <a:endParaRPr sz="3300">
              <a:solidFill>
                <a:schemeClr val="lt1"/>
              </a:solidFill>
              <a:latin typeface="Calibri"/>
              <a:ea typeface="Calibri"/>
              <a:cs typeface="Calibri"/>
              <a:sym typeface="Calibri"/>
            </a:endParaRPr>
          </a:p>
          <a:p>
            <a:pPr indent="0" lvl="0" marL="0" rtl="0" algn="l">
              <a:lnSpc>
                <a:spcPct val="90000"/>
              </a:lnSpc>
              <a:spcBef>
                <a:spcPts val="500"/>
              </a:spcBef>
              <a:spcAft>
                <a:spcPts val="0"/>
              </a:spcAft>
              <a:buClr>
                <a:schemeClr val="lt1"/>
              </a:buClr>
              <a:buSzPct val="100000"/>
              <a:buFont typeface="Calibri"/>
              <a:buNone/>
            </a:pPr>
            <a:r>
              <a:t/>
            </a:r>
            <a:endParaRPr sz="3300">
              <a:solidFill>
                <a:schemeClr val="lt1"/>
              </a:solidFill>
              <a:latin typeface="Calibri"/>
              <a:ea typeface="Calibri"/>
              <a:cs typeface="Calibri"/>
              <a:sym typeface="Calibri"/>
            </a:endParaRPr>
          </a:p>
          <a:p>
            <a:pPr indent="-346075" lvl="0" marL="457200" rtl="0" algn="l">
              <a:lnSpc>
                <a:spcPct val="90000"/>
              </a:lnSpc>
              <a:spcBef>
                <a:spcPts val="500"/>
              </a:spcBef>
              <a:spcAft>
                <a:spcPts val="0"/>
              </a:spcAft>
              <a:buClr>
                <a:schemeClr val="lt1"/>
              </a:buClr>
              <a:buSzPct val="100000"/>
              <a:buFont typeface="Calibri"/>
              <a:buChar char="●"/>
            </a:pPr>
            <a:r>
              <a:rPr lang="en" sz="2000">
                <a:solidFill>
                  <a:schemeClr val="lt1"/>
                </a:solidFill>
                <a:latin typeface="Calibri"/>
                <a:ea typeface="Calibri"/>
                <a:cs typeface="Calibri"/>
                <a:sym typeface="Calibri"/>
              </a:rPr>
              <a:t>As our data has no seasonality and has trend we used Brown,  Holt, damp models.</a:t>
            </a:r>
            <a:endParaRPr sz="2000">
              <a:solidFill>
                <a:schemeClr val="lt1"/>
              </a:solidFill>
              <a:latin typeface="Calibri"/>
              <a:ea typeface="Calibri"/>
              <a:cs typeface="Calibri"/>
              <a:sym typeface="Calibri"/>
            </a:endParaRPr>
          </a:p>
          <a:p>
            <a:pPr indent="0" lvl="0" marL="457200" rtl="0" algn="l">
              <a:lnSpc>
                <a:spcPct val="90000"/>
              </a:lnSpc>
              <a:spcBef>
                <a:spcPts val="500"/>
              </a:spcBef>
              <a:spcAft>
                <a:spcPts val="0"/>
              </a:spcAft>
              <a:buNone/>
            </a:pPr>
            <a:r>
              <a:t/>
            </a:r>
            <a:endParaRPr sz="2000">
              <a:solidFill>
                <a:schemeClr val="lt1"/>
              </a:solidFill>
              <a:latin typeface="Calibri"/>
              <a:ea typeface="Calibri"/>
              <a:cs typeface="Calibri"/>
              <a:sym typeface="Calibri"/>
            </a:endParaRPr>
          </a:p>
          <a:p>
            <a:pPr indent="-346075" lvl="0" marL="457200" rtl="0" algn="l">
              <a:lnSpc>
                <a:spcPct val="90000"/>
              </a:lnSpc>
              <a:spcBef>
                <a:spcPts val="500"/>
              </a:spcBef>
              <a:spcAft>
                <a:spcPts val="0"/>
              </a:spcAft>
              <a:buClr>
                <a:schemeClr val="lt1"/>
              </a:buClr>
              <a:buSzPct val="100000"/>
              <a:buFont typeface="Calibri"/>
              <a:buChar char="●"/>
            </a:pPr>
            <a:r>
              <a:rPr lang="en" sz="2000">
                <a:solidFill>
                  <a:schemeClr val="lt1"/>
                </a:solidFill>
                <a:latin typeface="Calibri"/>
                <a:ea typeface="Calibri"/>
                <a:cs typeface="Calibri"/>
                <a:sym typeface="Calibri"/>
              </a:rPr>
              <a:t>Though the forecasted data is present within the 95% confidence interval, the Holt model didn’t perform well in the prediction.</a:t>
            </a:r>
            <a:endParaRPr sz="3300">
              <a:solidFill>
                <a:schemeClr val="lt1"/>
              </a:solidFill>
              <a:latin typeface="Calibri"/>
              <a:ea typeface="Calibri"/>
              <a:cs typeface="Calibri"/>
              <a:sym typeface="Calibri"/>
            </a:endParaRPr>
          </a:p>
        </p:txBody>
      </p:sp>
      <p:sp>
        <p:nvSpPr>
          <p:cNvPr id="438" name="Google Shape;438;p3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39" name="Google Shape;439;p33"/>
          <p:cNvPicPr preferRelativeResize="0"/>
          <p:nvPr/>
        </p:nvPicPr>
        <p:blipFill>
          <a:blip r:embed="rId3">
            <a:alphaModFix/>
          </a:blip>
          <a:stretch>
            <a:fillRect/>
          </a:stretch>
        </p:blipFill>
        <p:spPr>
          <a:xfrm>
            <a:off x="3752390" y="534675"/>
            <a:ext cx="5244610" cy="3943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