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8" r:id="rId2"/>
    <p:sldId id="259" r:id="rId3"/>
    <p:sldId id="275" r:id="rId4"/>
    <p:sldId id="277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69" r:id="rId13"/>
    <p:sldId id="278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99EFC-F4B7-451F-935B-2D40C927A1CA}" v="203" dt="2025-09-24T04:44:47.407"/>
    <p1510:client id="{60B9E5D2-564B-4724-B210-4172DEC87599}" v="515" dt="2025-09-26T04:25:24.154"/>
    <p1510:client id="{A0CDF403-316E-70FC-1F38-375C0371F3F9}" v="441" dt="2025-09-25T05:48:59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C289B-3ED8-477E-AD54-0D6567017140}" type="datetimeFigureOut"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4871A-68DE-4B84-9198-11B3FCF7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a typeface="Calibri"/>
                <a:cs typeface="Calibri"/>
              </a:rPr>
              <a:t>Timing</a:t>
            </a:r>
          </a:p>
          <a:p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</a:rPr>
              <a:t>Conway's Game of Life (3m)</a:t>
            </a:r>
            <a:endParaRPr lang="en-US">
              <a:solidFill>
                <a:schemeClr val="accent1"/>
              </a:solidFill>
              <a:ea typeface="Calibri"/>
              <a:cs typeface="+mn-lt"/>
            </a:endParaRPr>
          </a:p>
          <a:p>
            <a:r>
              <a:rPr lang="en-US" dirty="0">
                <a:solidFill>
                  <a:schemeClr val="accent1"/>
                </a:solidFill>
              </a:rPr>
              <a:t>Installation (15m)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</a:rPr>
              <a:t>Intro to Programming (30m) (with 5 minute break)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</a:rPr>
              <a:t>Programming Exercise (10m)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</a:rPr>
              <a:t>Virtues of a Programmer (5m)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accent1"/>
                </a:solidFill>
              </a:rPr>
              <a:t>[1, 2, 1, 3, 1, 2, 1, 2, 2, 4, 3, 2, 2]</a:t>
            </a: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accent1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4871A-68DE-4B84-9198-11B3FCF7F89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6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6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9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2DFD-E0AB-F996-2890-228E74D6E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Intro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F361-6285-362F-D616-857E908D6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FE7E4-BEFC-FAF0-E594-EE221537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18F0-3695-F6CF-356B-131D04D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DD99-7B07-EC41-255A-1535D9A0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Take our previous example:</a:t>
            </a:r>
          </a:p>
          <a:p>
            <a:pPr lvl="1">
              <a:buClr>
                <a:srgbClr val="8AD0D6"/>
              </a:buClr>
            </a:pPr>
            <a:r>
              <a:rPr lang="en-US" sz="1500" dirty="0">
                <a:latin typeface="Consolas"/>
              </a:rPr>
              <a:t>1    pi = 3.14</a:t>
            </a:r>
          </a:p>
          <a:p>
            <a:pPr lvl="1">
              <a:buClr>
                <a:srgbClr val="8AD0D6"/>
              </a:buClr>
            </a:pPr>
            <a:r>
              <a:rPr lang="en-US" sz="1500" dirty="0">
                <a:latin typeface="Consolas"/>
              </a:rPr>
              <a:t>2    radius = 6</a:t>
            </a:r>
          </a:p>
          <a:p>
            <a:pPr lvl="1">
              <a:buClr>
                <a:srgbClr val="8AD0D6"/>
              </a:buClr>
            </a:pPr>
            <a:r>
              <a:rPr lang="en-US" sz="1500" dirty="0">
                <a:latin typeface="Consolas"/>
              </a:rPr>
              <a:t>3    area = pi * radius * radius</a:t>
            </a:r>
          </a:p>
          <a:p>
            <a:pPr lvl="1">
              <a:buClr>
                <a:srgbClr val="8AD0D6"/>
              </a:buClr>
            </a:pPr>
            <a:r>
              <a:rPr lang="en-US" sz="1500" dirty="0">
                <a:latin typeface="Consolas"/>
              </a:rPr>
              <a:t>4    if area &gt; 100:                    </a:t>
            </a:r>
          </a:p>
          <a:p>
            <a:pPr lvl="1">
              <a:buClr>
                <a:srgbClr val="8AD0D6"/>
              </a:buClr>
            </a:pPr>
            <a:r>
              <a:rPr lang="en-US" sz="1500" dirty="0">
                <a:latin typeface="Consolas"/>
              </a:rPr>
              <a:t>5      print("That’s a big circle!")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By the time the computer starts performing line 4, it has completely forgotten what </a:t>
            </a:r>
            <a:r>
              <a:rPr lang="en-US" dirty="0">
                <a:latin typeface="Century Gothic"/>
              </a:rPr>
              <a:t>"</a:t>
            </a:r>
            <a:r>
              <a:rPr lang="en-US" dirty="0">
                <a:latin typeface="Consolas"/>
              </a:rPr>
              <a:t>radius * radius"</a:t>
            </a:r>
            <a:r>
              <a:rPr lang="en-US" dirty="0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46964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2A45-9954-A08B-335C-813D292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work with different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C85E-E91C-8C85-9265-963FBAA7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2893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u="sng" dirty="0"/>
              <a:t>data type</a:t>
            </a:r>
            <a:r>
              <a:rPr lang="en-US" dirty="0"/>
              <a:t> of a variable determines HOW we can use the variable.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Examples of data types: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Integer numbers: 5, 0, -399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Fractional numbers: 3.14, 0.0, -0.25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Boolean (truth or falsehood): True, False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Others we won't talk about today.</a:t>
            </a:r>
          </a:p>
        </p:txBody>
      </p:sp>
    </p:spTree>
    <p:extLst>
      <p:ext uri="{BB962C8B-B14F-4D97-AF65-F5344CB8AC3E}">
        <p14:creationId xmlns:p14="http://schemas.microsoft.com/office/powerpoint/2010/main" val="215259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6144C-4DF1-62B0-C2CC-37FD746B0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0514-5131-BAAD-E0AA-65274F16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New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CD95-2348-4EE0-A099-0A95A77A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0" y="1435202"/>
            <a:ext cx="11282139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To compute something new, we combine existing variables or literals with an </a:t>
            </a:r>
            <a:r>
              <a:rPr lang="en-US" u="sng" dirty="0"/>
              <a:t>operator.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1600" dirty="0"/>
              <a:t>Literals are things like: 38, False, -0.05, etc. As opposed to variable names.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birth_year</a:t>
            </a:r>
            <a:r>
              <a:rPr lang="en-US" dirty="0">
                <a:latin typeface="Consolas"/>
              </a:rPr>
              <a:t> = 2006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current_year</a:t>
            </a:r>
            <a:r>
              <a:rPr lang="en-US" dirty="0">
                <a:latin typeface="Consolas"/>
              </a:rPr>
              <a:t> = 2025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age = </a:t>
            </a:r>
            <a:r>
              <a:rPr lang="en-US" dirty="0" err="1">
                <a:latin typeface="Consolas"/>
              </a:rPr>
              <a:t>current_year</a:t>
            </a:r>
            <a:r>
              <a:rPr lang="en-US" dirty="0">
                <a:latin typeface="Consolas"/>
              </a:rPr>
              <a:t> - </a:t>
            </a:r>
            <a:r>
              <a:rPr lang="en-US" dirty="0" err="1">
                <a:latin typeface="Consolas"/>
              </a:rPr>
              <a:t>birth_year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failed_drivers_test</a:t>
            </a:r>
            <a:r>
              <a:rPr lang="en-US" dirty="0">
                <a:latin typeface="Consolas"/>
              </a:rPr>
              <a:t> = False</a:t>
            </a: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can_rent_car_for_good_price</a:t>
            </a:r>
            <a:r>
              <a:rPr lang="en-US" dirty="0">
                <a:latin typeface="Consolas"/>
              </a:rPr>
              <a:t> = (age &gt;= 25) and (not </a:t>
            </a:r>
            <a:r>
              <a:rPr lang="en-US" dirty="0" err="1">
                <a:latin typeface="Consolas"/>
              </a:rPr>
              <a:t>failed_drivers_test</a:t>
            </a:r>
            <a:r>
              <a:rPr lang="en-US" dirty="0"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75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6076-7A17-EA62-AD49-72217169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C5FA-3797-CA6B-54C7-30533940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154A-2EB8-F52C-BF77-8B127E8B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144B-31C8-1478-F562-44B61726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16" y="1629084"/>
            <a:ext cx="10826742" cy="45697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data type of a variable determines how it can be used with various operators.</a:t>
            </a:r>
          </a:p>
          <a:p>
            <a:pPr marL="0" indent="0">
              <a:buNone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Arithmetic operators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ea typeface="+mj-lt"/>
                <a:cs typeface="+mj-lt"/>
              </a:rPr>
              <a:t>+, -, *, /, %    take 2 numbers and produce a number.</a:t>
            </a:r>
          </a:p>
          <a:p>
            <a:pPr>
              <a:buClr>
                <a:srgbClr val="8AD0D6"/>
              </a:buClr>
            </a:pPr>
            <a:r>
              <a:rPr lang="en-US" dirty="0"/>
              <a:t>Comparison operators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ea typeface="+mj-lt"/>
                <a:cs typeface="+mj-lt"/>
              </a:rPr>
              <a:t>&lt;, &gt;, &lt;=, &gt;= take 2 numbers and produce a </a:t>
            </a:r>
            <a:r>
              <a:rPr lang="en-US" dirty="0" err="1">
                <a:ea typeface="+mj-lt"/>
                <a:cs typeface="+mj-lt"/>
              </a:rPr>
              <a:t>boolean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pPr lvl="2">
              <a:buClr>
                <a:srgbClr val="8AD0D6"/>
              </a:buClr>
              <a:buFont typeface="Wingdings" charset="2"/>
              <a:buChar char="§"/>
            </a:pPr>
            <a:r>
              <a:rPr lang="en-US" dirty="0">
                <a:ea typeface="+mj-lt"/>
                <a:cs typeface="+mj-lt"/>
              </a:rPr>
              <a:t>For example (7 &gt;= 9) is False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==, !=           take 2 values (of the same type) and produce a </a:t>
            </a:r>
            <a:r>
              <a:rPr lang="en-US" dirty="0" err="1">
                <a:ea typeface="+mj-lt"/>
                <a:cs typeface="+mj-lt"/>
              </a:rPr>
              <a:t>boolean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pPr lvl="2">
              <a:buClr>
                <a:srgbClr val="8AD0D6"/>
              </a:buClr>
              <a:buFont typeface="Wingdings" charset="2"/>
              <a:buChar char="§"/>
            </a:pPr>
            <a:r>
              <a:rPr lang="en-US" dirty="0">
                <a:ea typeface="+mj-lt"/>
                <a:cs typeface="+mj-lt"/>
              </a:rPr>
              <a:t>The </a:t>
            </a:r>
            <a:r>
              <a:rPr lang="en-US" dirty="0" err="1">
                <a:ea typeface="+mj-lt"/>
                <a:cs typeface="+mj-lt"/>
              </a:rPr>
              <a:t>boolean</a:t>
            </a:r>
            <a:r>
              <a:rPr lang="en-US" dirty="0">
                <a:ea typeface="+mj-lt"/>
                <a:cs typeface="+mj-lt"/>
              </a:rPr>
              <a:t> is true if the values are the same (==) or different (!=)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and, or        take 2 </a:t>
            </a:r>
            <a:r>
              <a:rPr lang="en-US" dirty="0" err="1">
                <a:ea typeface="+mj-lt"/>
                <a:cs typeface="+mj-lt"/>
              </a:rPr>
              <a:t>booleans</a:t>
            </a:r>
            <a:r>
              <a:rPr lang="en-US" dirty="0">
                <a:ea typeface="+mj-lt"/>
                <a:cs typeface="+mj-lt"/>
              </a:rPr>
              <a:t> and produce a </a:t>
            </a:r>
            <a:r>
              <a:rPr lang="en-US" dirty="0" err="1">
                <a:ea typeface="+mj-lt"/>
                <a:cs typeface="+mj-lt"/>
              </a:rPr>
              <a:t>boolean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ea typeface="+mj-lt"/>
                <a:cs typeface="+mj-lt"/>
              </a:rPr>
              <a:t>not               take 1 </a:t>
            </a:r>
            <a:r>
              <a:rPr lang="en-US" dirty="0" err="1">
                <a:ea typeface="+mj-lt"/>
                <a:cs typeface="+mj-lt"/>
              </a:rPr>
              <a:t>boolean</a:t>
            </a:r>
            <a:r>
              <a:rPr lang="en-US" dirty="0">
                <a:ea typeface="+mj-lt"/>
                <a:cs typeface="+mj-lt"/>
              </a:rPr>
              <a:t> and produces a </a:t>
            </a:r>
            <a:r>
              <a:rPr lang="en-US" dirty="0" err="1">
                <a:ea typeface="+mj-lt"/>
                <a:cs typeface="+mj-lt"/>
              </a:rPr>
              <a:t>boolean</a:t>
            </a:r>
            <a:endParaRPr lang="en-US" dirty="0">
              <a:ea typeface="+mj-lt"/>
              <a:cs typeface="+mj-lt"/>
            </a:endParaRPr>
          </a:p>
          <a:p>
            <a:pPr lvl="2"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Inverts the value of a </a:t>
            </a:r>
            <a:r>
              <a:rPr lang="en-US" dirty="0" err="1"/>
              <a:t>boolean</a:t>
            </a:r>
            <a:r>
              <a:rPr lang="en-US" dirty="0"/>
              <a:t> 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Careful not to mix up assignment statements (=) with equality testing (==).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8217-7355-4983-EEF6-CADCD767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83FB-7317-ACCA-F957-0FCBF70E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1" y="452718"/>
            <a:ext cx="11668178" cy="1400530"/>
          </a:xfrm>
        </p:spPr>
        <p:txBody>
          <a:bodyPr/>
          <a:lstStyle/>
          <a:p>
            <a:r>
              <a:rPr lang="en-US"/>
              <a:t>Examples of well-formed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ADC6-220C-C519-A054-C9B59AA9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39" y="1502835"/>
            <a:ext cx="8946541" cy="419548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Assume that x, y, z are integers.</a:t>
            </a:r>
            <a:endParaRPr lang="en-US" dirty="0"/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Assume that a, b, c are </a:t>
            </a:r>
            <a:r>
              <a:rPr lang="en-US" dirty="0" err="1">
                <a:ea typeface="+mj-lt"/>
                <a:cs typeface="+mj-lt"/>
              </a:rPr>
              <a:t>booleans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x + y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x / 5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x &gt; y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x != 3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or b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and (not b)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!= b</a:t>
            </a:r>
          </a:p>
          <a:p>
            <a:pPr marL="0" indent="0">
              <a:buClr>
                <a:srgbClr val="8AD0D6"/>
              </a:buClr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Computations can be as long as you want.</a:t>
            </a:r>
          </a:p>
          <a:p>
            <a:pPr marL="0" indent="0">
              <a:buNone/>
            </a:pPr>
            <a:r>
              <a:rPr lang="en-US" dirty="0">
                <a:ea typeface="+mj-lt"/>
                <a:cs typeface="+mj-lt"/>
              </a:rPr>
              <a:t>But if they are too long, the code can be hard to understand!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((x + y) &gt; (5 * y)) and (x != 0) and (not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054-E563-09DE-B057-3EFAF4B5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E991-30D4-89A6-C03E-CE0557E3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1" y="452718"/>
            <a:ext cx="11668178" cy="1400530"/>
          </a:xfrm>
        </p:spPr>
        <p:txBody>
          <a:bodyPr/>
          <a:lstStyle/>
          <a:p>
            <a:r>
              <a:rPr lang="en-US"/>
              <a:t>Examples of ill-formed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9D1B-8F05-7627-6E37-F6EFF788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39" y="1502835"/>
            <a:ext cx="962955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 dirty="0">
                <a:ea typeface="+mj-lt"/>
                <a:cs typeface="+mj-lt"/>
              </a:rPr>
              <a:t>The following expressions do not make sense. Do not write code like this!</a:t>
            </a: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False + 3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5 &gt; True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7 and 3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not 9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 marL="0" indent="0">
              <a:buClr>
                <a:srgbClr val="8AD0D6"/>
              </a:buClr>
              <a:buNone/>
            </a:pPr>
            <a:r>
              <a:rPr lang="en-US" dirty="0"/>
              <a:t>It's like I gave you a .docx file and asked you to open it with excel!</a:t>
            </a:r>
          </a:p>
        </p:txBody>
      </p:sp>
    </p:spTree>
    <p:extLst>
      <p:ext uri="{BB962C8B-B14F-4D97-AF65-F5344CB8AC3E}">
        <p14:creationId xmlns:p14="http://schemas.microsoft.com/office/powerpoint/2010/main" val="323795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7D04F-ACAF-C01A-5AA9-31E25CB9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BFA6-A356-AA89-3D52-01BC7431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1" y="452718"/>
            <a:ext cx="11668178" cy="1400530"/>
          </a:xfrm>
        </p:spPr>
        <p:txBody>
          <a:bodyPr/>
          <a:lstStyle/>
          <a:p>
            <a:r>
              <a:rPr lang="en-US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F893-3373-9DC6-D07E-07A5464C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39" y="150283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ea typeface="+mj-lt"/>
                <a:cs typeface="+mj-lt"/>
              </a:rPr>
              <a:t>Computer programs are more interesting when they don't do the same thing every time.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dirty="0">
                <a:ea typeface="+mj-lt"/>
                <a:cs typeface="+mj-lt"/>
              </a:rPr>
              <a:t>If-statements allow us to conditionally execute code.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sz="1800" dirty="0">
                <a:latin typeface="Consolas"/>
                <a:ea typeface="+mj-lt"/>
                <a:cs typeface="+mj-lt"/>
              </a:rPr>
              <a:t>if &lt;</a:t>
            </a:r>
            <a:r>
              <a:rPr lang="en-US" sz="1800" dirty="0" err="1">
                <a:latin typeface="Consolas"/>
                <a:ea typeface="+mj-lt"/>
                <a:cs typeface="+mj-lt"/>
              </a:rPr>
              <a:t>some_boolean_value</a:t>
            </a:r>
            <a:r>
              <a:rPr lang="en-US" sz="1800" dirty="0">
                <a:latin typeface="Consolas"/>
                <a:ea typeface="+mj-lt"/>
                <a:cs typeface="+mj-lt"/>
              </a:rPr>
              <a:t>&gt;: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ea typeface="+mj-lt"/>
                <a:cs typeface="+mj-lt"/>
              </a:rPr>
              <a:t>  Code that executes if the value is true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ea typeface="+mj-lt"/>
                <a:cs typeface="+mj-lt"/>
              </a:rPr>
              <a:t>  You can put anything in here.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ea typeface="+mj-lt"/>
                <a:cs typeface="+mj-lt"/>
              </a:rPr>
              <a:t>  Including another if statement!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/>
                <a:ea typeface="+mj-lt"/>
                <a:cs typeface="+mj-lt"/>
              </a:rPr>
              <a:t>else: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ea typeface="+mj-lt"/>
                <a:cs typeface="+mj-lt"/>
              </a:rPr>
              <a:t>  Code that executes if the value is false</a:t>
            </a: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8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CA6FD-C6ED-827B-D645-4584CC6D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8236-2776-6BCF-1E16-59187552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1" y="452718"/>
            <a:ext cx="11668178" cy="140053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C39-51A9-5278-58AC-2AAE0780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6" y="1354042"/>
            <a:ext cx="9192302" cy="503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ea typeface="+mj-lt"/>
                <a:cs typeface="+mj-lt"/>
              </a:rPr>
              <a:t>Read the already completed "circle_intersection.py" code.</a:t>
            </a:r>
          </a:p>
          <a:p>
            <a:pPr marL="0" indent="0">
              <a:buNone/>
            </a:pPr>
            <a:endParaRPr lang="en-US" sz="1600" dirty="0">
              <a:latin typeface="Consolas"/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ea typeface="+mj-lt"/>
                <a:cs typeface="+mj-lt"/>
              </a:rPr>
              <a:t>Edit "life_logic.py" according to the instructions inside.</a:t>
            </a:r>
          </a:p>
          <a:p>
            <a:pPr>
              <a:buFont typeface="Arial" charset="2"/>
              <a:buChar char="•"/>
            </a:pPr>
            <a:r>
              <a:rPr lang="en-US" sz="1600" dirty="0">
                <a:latin typeface="Consolas"/>
                <a:ea typeface="+mj-lt"/>
                <a:cs typeface="+mj-lt"/>
              </a:rPr>
              <a:t>Currently, life grows like mold. See if you can re-program it based on the instructions to make it more interesting!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dirty="0">
                <a:latin typeface="Consolas"/>
                <a:ea typeface="+mj-lt"/>
                <a:cs typeface="+mj-lt"/>
              </a:rPr>
              <a:t>If you need a hint, look inside the hint folder.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1400" dirty="0">
                <a:latin typeface="Consolas"/>
                <a:ea typeface="+mj-lt"/>
                <a:cs typeface="+mj-lt"/>
              </a:rPr>
              <a:t>Can you instead change that code to make it less lengthy by using comparison operators such as &gt; and &lt;= ?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 sz="1400" dirty="0">
              <a:latin typeface="Consolas"/>
              <a:ea typeface="+mj-lt"/>
              <a:cs typeface="+mj-lt"/>
            </a:endParaRP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 sz="1400" dirty="0">
              <a:latin typeface="Consolas"/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ea typeface="+mj-lt"/>
                <a:cs typeface="+mj-lt"/>
              </a:rPr>
              <a:t>Do not change any other code!</a:t>
            </a:r>
          </a:p>
          <a:p>
            <a:pPr marL="0" indent="0">
              <a:buNone/>
            </a:pPr>
            <a:endParaRPr lang="en-US" sz="1600" dirty="0">
              <a:latin typeface="Consolas"/>
              <a:ea typeface="+mj-lt"/>
              <a:cs typeface="+mj-lt"/>
            </a:endParaRPr>
          </a:p>
          <a:p>
            <a:pPr marL="0" indent="0">
              <a:buNone/>
            </a:pPr>
            <a:endParaRPr lang="en-US" sz="1600" dirty="0">
              <a:latin typeface="Consolas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660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8CFD-1AAB-1407-9DFE-B6643538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Virtues of a good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3C75-4567-36A7-7537-752EE842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Diligence / attention to detail.</a:t>
            </a:r>
          </a:p>
          <a:p>
            <a:pPr>
              <a:buClr>
                <a:srgbClr val="8AD0D6"/>
              </a:buClr>
            </a:pPr>
            <a:r>
              <a:rPr lang="en-US" dirty="0"/>
              <a:t>Communication / listening / observation.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Understanding the problem to be solved.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Finding a problem somewhere in hundreds of lines of code.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Inventing the Swiffer...</a:t>
            </a:r>
          </a:p>
        </p:txBody>
      </p:sp>
    </p:spTree>
    <p:extLst>
      <p:ext uri="{BB962C8B-B14F-4D97-AF65-F5344CB8AC3E}">
        <p14:creationId xmlns:p14="http://schemas.microsoft.com/office/powerpoint/2010/main" val="27126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C1A2-E0EB-D486-FE38-B879F7AE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E374-5FFA-7B17-568A-9ECB93C08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Conway's Game of Life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Installation</a:t>
            </a:r>
          </a:p>
          <a:p>
            <a:pPr>
              <a:buClr>
                <a:srgbClr val="8AD0D6"/>
              </a:buClr>
            </a:pPr>
            <a:r>
              <a:rPr lang="en-US" dirty="0"/>
              <a:t>Programming 101</a:t>
            </a:r>
          </a:p>
          <a:p>
            <a:pPr>
              <a:buClr>
                <a:srgbClr val="8AD0D6"/>
              </a:buClr>
            </a:pPr>
            <a:r>
              <a:rPr lang="en-US" dirty="0"/>
              <a:t>Programming Exercise</a:t>
            </a:r>
          </a:p>
          <a:p>
            <a:pPr>
              <a:buClr>
                <a:srgbClr val="8AD0D6"/>
              </a:buClr>
            </a:pPr>
            <a:r>
              <a:rPr lang="en-US" dirty="0"/>
              <a:t>Virtues of a Programmer</a:t>
            </a:r>
          </a:p>
        </p:txBody>
      </p:sp>
    </p:spTree>
    <p:extLst>
      <p:ext uri="{BB962C8B-B14F-4D97-AF65-F5344CB8AC3E}">
        <p14:creationId xmlns:p14="http://schemas.microsoft.com/office/powerpoint/2010/main" val="375966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F10D-0BB2-805E-C7F1-7AE61144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Conway's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DBA2-E80F-BA8A-A806-71BB9DF1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93" y="115617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4" descr="A pixelated image of letters and numbers&#10;&#10;AI-generated content may be incorrect.">
            <a:extLst>
              <a:ext uri="{FF2B5EF4-FFF2-40B4-BE49-F238E27FC236}">
                <a16:creationId xmlns:a16="http://schemas.microsoft.com/office/drawing/2014/main" id="{C62058E0-8658-0C1D-9B9E-0E121470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7" y="2267414"/>
            <a:ext cx="3337478" cy="2648415"/>
          </a:xfrm>
          <a:prstGeom prst="rect">
            <a:avLst/>
          </a:prstGeom>
        </p:spPr>
      </p:pic>
      <p:pic>
        <p:nvPicPr>
          <p:cNvPr id="6" name="Picture 5" descr="A pixel art of letters and numbers&#10;&#10;AI-generated content may be incorrect.">
            <a:extLst>
              <a:ext uri="{FF2B5EF4-FFF2-40B4-BE49-F238E27FC236}">
                <a16:creationId xmlns:a16="http://schemas.microsoft.com/office/drawing/2014/main" id="{8B7C367F-7670-C37D-E847-A8F07BE3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00" y="2267414"/>
            <a:ext cx="3434058" cy="2653062"/>
          </a:xfrm>
          <a:prstGeom prst="rect">
            <a:avLst/>
          </a:prstGeom>
        </p:spPr>
      </p:pic>
      <p:pic>
        <p:nvPicPr>
          <p:cNvPr id="7" name="Picture 6" descr="A pixelated picture of a number of letters&#10;&#10;AI-generated content may be incorrect.">
            <a:extLst>
              <a:ext uri="{FF2B5EF4-FFF2-40B4-BE49-F238E27FC236}">
                <a16:creationId xmlns:a16="http://schemas.microsoft.com/office/drawing/2014/main" id="{7AABB952-E9C3-1962-B328-456BCA9F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081" y="2267414"/>
            <a:ext cx="3546508" cy="26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3F544-6427-E42B-0B51-9CDD5E40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6CCB-FD29-2292-B785-1E5A4789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E475-A95A-314F-1A9C-BB180AC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latin typeface="Consolas"/>
              </a:rPr>
              <a:t>View PDF:</a:t>
            </a:r>
          </a:p>
          <a:p>
            <a:pPr>
              <a:buClr>
                <a:srgbClr val="8AD0D6"/>
              </a:buClr>
            </a:pPr>
            <a:r>
              <a:rPr lang="en-US" sz="3200" dirty="0">
                <a:ea typeface="+mj-lt"/>
                <a:cs typeface="+mj-lt"/>
              </a:rPr>
              <a:t>https://tinyurl.com/4ycs9m7t</a:t>
            </a:r>
            <a:endParaRPr lang="en-US" sz="32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32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96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877-CC3B-39AD-6516-127D0E45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02AB-6245-F76A-F01C-BC6CAD47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2976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Computers perform massive quantities of math, logic, reasoning, record keeping, or other services for us.</a:t>
            </a:r>
          </a:p>
          <a:p>
            <a:pPr>
              <a:buClr>
                <a:srgbClr val="8AD0D6"/>
              </a:buClr>
            </a:pPr>
            <a:r>
              <a:rPr lang="en-US" dirty="0"/>
              <a:t>It is our job to provide </a:t>
            </a:r>
            <a:r>
              <a:rPr lang="en-US" u="sng" dirty="0"/>
              <a:t>instructions </a:t>
            </a:r>
            <a:r>
              <a:rPr lang="en-US" dirty="0"/>
              <a:t>to the computer and make sure they are correct.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It is the computer's job to execute the instructions faster than we ever could.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7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F61E-12F6-DB10-63E6-1E5306A0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21FE-5990-1D96-4B96-B6FCE50B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48138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These instructions are called the </a:t>
            </a:r>
            <a:r>
              <a:rPr lang="en-US" u="sng" dirty="0"/>
              <a:t>source code.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Programming is simultaneously very creative and very strict.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ea typeface="+mj-lt"/>
                <a:cs typeface="+mj-lt"/>
              </a:rPr>
              <a:t>On the creative side, we can write a program that does whatever we want.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ea typeface="+mj-lt"/>
                <a:cs typeface="+mj-lt"/>
              </a:rPr>
              <a:t>On the strict side, the computer expects the source code to be in a highly specific format.</a:t>
            </a:r>
            <a:endParaRPr lang="en-US" dirty="0"/>
          </a:p>
          <a:p>
            <a:pPr lvl="2">
              <a:buClr>
                <a:srgbClr val="8AD0D6"/>
              </a:buClr>
              <a:buFont typeface="Wingdings" charset="2"/>
              <a:buChar char="§"/>
            </a:pPr>
            <a:r>
              <a:rPr lang="en-US" dirty="0">
                <a:ea typeface="+mj-lt"/>
                <a:cs typeface="+mj-lt"/>
              </a:rPr>
              <a:t>This is known as a </a:t>
            </a:r>
            <a:r>
              <a:rPr lang="en-US" u="sng" dirty="0">
                <a:ea typeface="+mj-lt"/>
                <a:cs typeface="+mj-lt"/>
              </a:rPr>
              <a:t>programming language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3102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2AD5-BC5C-1C83-FBBA-0B2194AE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2F3C-5290-A9E9-1B77-0F43CB57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Programmers provide source code in the form of specifically formatted text.</a:t>
            </a:r>
          </a:p>
          <a:p>
            <a:pPr>
              <a:buClr>
                <a:srgbClr val="8AD0D6"/>
              </a:buClr>
            </a:pPr>
            <a:r>
              <a:rPr lang="en-US" dirty="0"/>
              <a:t>For example, this is a </a:t>
            </a:r>
            <a:r>
              <a:rPr lang="en-US" u="sng" dirty="0"/>
              <a:t>well-formed</a:t>
            </a:r>
            <a:r>
              <a:rPr lang="en-US" dirty="0"/>
              <a:t> python program.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(Python is a programming language we'll use today)</a:t>
            </a:r>
          </a:p>
          <a:p>
            <a:pPr>
              <a:buClr>
                <a:srgbClr val="8AD0D6"/>
              </a:buClr>
            </a:pPr>
            <a:endParaRPr lang="en-US" dirty="0">
              <a:latin typeface="Century Gothic" panose="020B0502020202020204"/>
            </a:endParaRPr>
          </a:p>
          <a:p>
            <a:pPr marL="457200" lvl="1" indent="0">
              <a:buClr>
                <a:srgbClr val="8AD0D6"/>
              </a:buClr>
              <a:buNone/>
            </a:pPr>
            <a:r>
              <a:rPr lang="en-US" dirty="0">
                <a:latin typeface="Consolas"/>
              </a:rPr>
              <a:t>pi = 3.14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</a:rPr>
              <a:t>radius = 6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</a:rPr>
              <a:t>area = pi * radius * radius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</a:rPr>
              <a:t>if area &gt; 100: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</a:rPr>
              <a:t>  print("That’s a big circle!")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</a:rPr>
              <a:t>  print("That's a small circle...")</a:t>
            </a:r>
          </a:p>
          <a:p>
            <a:pPr marL="457200" lvl="1" indent="0">
              <a:buNone/>
            </a:pPr>
            <a:r>
              <a:rPr lang="en-US" dirty="0"/>
              <a:t> </a:t>
            </a:r>
            <a:endParaRPr lang="en-US" sz="1600" dirty="0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A62B-4432-46B7-9CB0-5138E04F5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866F-65AE-D06F-1B06-E58A64F9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250C-6481-17C1-478D-1531EF45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41" y="1332735"/>
            <a:ext cx="10214992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 Below are some examples of </a:t>
            </a:r>
            <a:r>
              <a:rPr lang="en-US" sz="1800" u="sng" dirty="0"/>
              <a:t>common mistakes. This source code will not work!</a:t>
            </a:r>
          </a:p>
          <a:p>
            <a:pPr lvl="1" indent="-342900">
              <a:buClr>
                <a:srgbClr val="8AD0D6"/>
              </a:buClr>
              <a:buFont typeface="Courier New,monospace" charset="2"/>
              <a:buChar char="o"/>
            </a:pPr>
            <a:r>
              <a:rPr lang="en-US" sz="1400" dirty="0"/>
              <a:t>Line 4: a colon (:) is expected, but instead we have a semicolon (;)</a:t>
            </a:r>
          </a:p>
          <a:p>
            <a:pPr lvl="1" indent="-342900">
              <a:buClr>
                <a:srgbClr val="8AD0D6"/>
              </a:buClr>
              <a:buFont typeface="Courier New,monospace" charset="2"/>
              <a:buChar char="o"/>
            </a:pPr>
            <a:r>
              <a:rPr lang="en-US" sz="1400" dirty="0"/>
              <a:t>Line 5: This line should be "indented" but it is not. (A tab character or multiple space characters)</a:t>
            </a:r>
          </a:p>
          <a:p>
            <a:pPr lvl="1" indent="-342900">
              <a:buClr>
                <a:srgbClr val="8AD0D6"/>
              </a:buClr>
              <a:buFont typeface="Courier New,monospace" charset="2"/>
              <a:buChar char="o"/>
            </a:pPr>
            <a:r>
              <a:rPr lang="en-US" sz="1400" dirty="0"/>
              <a:t>Line 6: "Else" should NOT be capitalized.</a:t>
            </a:r>
          </a:p>
          <a:p>
            <a:pPr lvl="1" indent="-342900">
              <a:buClr>
                <a:srgbClr val="8AD0D6"/>
              </a:buClr>
              <a:buFont typeface="Courier New" charset="2"/>
              <a:buChar char="o"/>
            </a:pPr>
            <a:endParaRPr lang="en-US" sz="1600" dirty="0">
              <a:latin typeface="Century Gothic"/>
            </a:endParaRPr>
          </a:p>
          <a:p>
            <a:pPr marL="457200" lvl="1" indent="0">
              <a:buClr>
                <a:srgbClr val="8AD0D6"/>
              </a:buClr>
              <a:buNone/>
            </a:pPr>
            <a:r>
              <a:rPr lang="en-US" sz="1600" dirty="0">
                <a:latin typeface="Consolas"/>
              </a:rPr>
              <a:t>1     pi = 3.14     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</a:rPr>
              <a:t>2     radius = 6    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</a:rPr>
              <a:t>3     area = pi * radius * radius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</a:rPr>
              <a:t>4     if area &gt; 100;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</a:rPr>
              <a:t>5     print("That’s a big circle!")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</a:rPr>
              <a:t>6     Else: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</a:rPr>
              <a:t>7       print("That's a small circle...")</a:t>
            </a:r>
          </a:p>
          <a:p>
            <a:pPr marL="457200" lvl="1" indent="0">
              <a:buNone/>
            </a:pPr>
            <a:r>
              <a:rPr lang="en-US" sz="1600" dirty="0"/>
              <a:t> </a:t>
            </a:r>
          </a:p>
          <a:p>
            <a:pPr>
              <a:buClr>
                <a:srgbClr val="8AD0D6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263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FAE1A-EA69-EED0-89F6-98F0012C0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F844-9138-C9B2-CB13-14213450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0F36-E2F9-F513-A091-C3CE9F56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5572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Whenever we want the computer to remember something, we must use a variable.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 dirty="0"/>
              <a:t>"Hey boss, I just finished all the calculations for our quarterly revenue projection."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 dirty="0"/>
              <a:t>"And..."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 dirty="0"/>
              <a:t>"Not sure, I didn't hit save."</a:t>
            </a:r>
          </a:p>
          <a:p>
            <a:pPr>
              <a:buClr>
                <a:srgbClr val="8AD0D6"/>
              </a:buClr>
            </a:pPr>
            <a:r>
              <a:rPr lang="en-US" dirty="0"/>
              <a:t>A </a:t>
            </a:r>
            <a:r>
              <a:rPr lang="en-US" u="sng" dirty="0"/>
              <a:t>variable </a:t>
            </a:r>
            <a:r>
              <a:rPr lang="en-US" dirty="0"/>
              <a:t>is a piece of computer memory that has been </a:t>
            </a:r>
            <a:r>
              <a:rPr lang="en-US" u="sng" dirty="0"/>
              <a:t>given a name by the programmer.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Do this with </a:t>
            </a:r>
            <a:r>
              <a:rPr lang="en-US" u="sng" dirty="0"/>
              <a:t>assignment statements</a:t>
            </a:r>
          </a:p>
          <a:p>
            <a:pPr lvl="2">
              <a:buClr>
                <a:srgbClr val="8AD0D6"/>
              </a:buClr>
              <a:buFont typeface="Wingdings" charset="2"/>
              <a:buChar char="§"/>
            </a:pPr>
            <a:r>
              <a:rPr lang="en-US" dirty="0" err="1"/>
              <a:t>my_variable_name</a:t>
            </a:r>
            <a:r>
              <a:rPr lang="en-US" dirty="0"/>
              <a:t> = some value I want to remember</a:t>
            </a:r>
          </a:p>
        </p:txBody>
      </p:sp>
    </p:spTree>
    <p:extLst>
      <p:ext uri="{BB962C8B-B14F-4D97-AF65-F5344CB8AC3E}">
        <p14:creationId xmlns:p14="http://schemas.microsoft.com/office/powerpoint/2010/main" val="114044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Intro to Programming</vt:lpstr>
      <vt:lpstr>Overview</vt:lpstr>
      <vt:lpstr>Conway's Game of Life</vt:lpstr>
      <vt:lpstr>Installation</vt:lpstr>
      <vt:lpstr>Computers and Responsibilities</vt:lpstr>
      <vt:lpstr>Source Code</vt:lpstr>
      <vt:lpstr>Strictness of Source Code</vt:lpstr>
      <vt:lpstr>Strictness of Source Code</vt:lpstr>
      <vt:lpstr>Variables</vt:lpstr>
      <vt:lpstr>Variables</vt:lpstr>
      <vt:lpstr>Computers work with different types of data</vt:lpstr>
      <vt:lpstr>Computing New Variables</vt:lpstr>
      <vt:lpstr>Break</vt:lpstr>
      <vt:lpstr>List of Operators</vt:lpstr>
      <vt:lpstr>Examples of well-formed computations</vt:lpstr>
      <vt:lpstr>Examples of ill-formed computations</vt:lpstr>
      <vt:lpstr>Conditionals</vt:lpstr>
      <vt:lpstr>Exercise</vt:lpstr>
      <vt:lpstr>Virtues of a good programmer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341</cp:revision>
  <dcterms:created xsi:type="dcterms:W3CDTF">2025-09-13T17:20:56Z</dcterms:created>
  <dcterms:modified xsi:type="dcterms:W3CDTF">2025-09-26T04:27:44Z</dcterms:modified>
</cp:coreProperties>
</file>