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259" r:id="rId12"/>
    <p:sldId id="260" r:id="rId13"/>
    <p:sldId id="266" r:id="rId14"/>
    <p:sldId id="261" r:id="rId15"/>
    <p:sldId id="263" r:id="rId16"/>
    <p:sldId id="264" r:id="rId17"/>
    <p:sldId id="267" r:id="rId18"/>
    <p:sldId id="268" r:id="rId19"/>
    <p:sldId id="327" r:id="rId20"/>
    <p:sldId id="269" r:id="rId21"/>
    <p:sldId id="270" r:id="rId22"/>
    <p:sldId id="271" r:id="rId23"/>
    <p:sldId id="272" r:id="rId24"/>
    <p:sldId id="299" r:id="rId25"/>
    <p:sldId id="273" r:id="rId26"/>
    <p:sldId id="274" r:id="rId27"/>
    <p:sldId id="275" r:id="rId28"/>
    <p:sldId id="309" r:id="rId29"/>
    <p:sldId id="310" r:id="rId30"/>
    <p:sldId id="311" r:id="rId31"/>
    <p:sldId id="277" r:id="rId32"/>
    <p:sldId id="278" r:id="rId33"/>
    <p:sldId id="279" r:id="rId34"/>
    <p:sldId id="280" r:id="rId35"/>
    <p:sldId id="328" r:id="rId36"/>
    <p:sldId id="281" r:id="rId37"/>
    <p:sldId id="282" r:id="rId38"/>
    <p:sldId id="312" r:id="rId39"/>
    <p:sldId id="313" r:id="rId40"/>
    <p:sldId id="283" r:id="rId41"/>
    <p:sldId id="300" r:id="rId42"/>
    <p:sldId id="329" r:id="rId43"/>
    <p:sldId id="284" r:id="rId44"/>
    <p:sldId id="285" r:id="rId45"/>
    <p:sldId id="286" r:id="rId46"/>
    <p:sldId id="287" r:id="rId47"/>
    <p:sldId id="288" r:id="rId48"/>
    <p:sldId id="330" r:id="rId49"/>
    <p:sldId id="289" r:id="rId50"/>
    <p:sldId id="291" r:id="rId51"/>
    <p:sldId id="290" r:id="rId52"/>
    <p:sldId id="292" r:id="rId53"/>
    <p:sldId id="293" r:id="rId54"/>
    <p:sldId id="295" r:id="rId55"/>
    <p:sldId id="314" r:id="rId56"/>
    <p:sldId id="315" r:id="rId57"/>
    <p:sldId id="316" r:id="rId58"/>
    <p:sldId id="331" r:id="rId59"/>
    <p:sldId id="297" r:id="rId60"/>
    <p:sldId id="323" r:id="rId61"/>
    <p:sldId id="319" r:id="rId62"/>
    <p:sldId id="320" r:id="rId63"/>
    <p:sldId id="321" r:id="rId64"/>
    <p:sldId id="322" r:id="rId65"/>
    <p:sldId id="332" r:id="rId66"/>
    <p:sldId id="324" r:id="rId67"/>
    <p:sldId id="298" r:id="rId68"/>
    <p:sldId id="317" r:id="rId69"/>
    <p:sldId id="333" r:id="rId70"/>
    <p:sldId id="335" r:id="rId71"/>
    <p:sldId id="325" r:id="rId72"/>
    <p:sldId id="334" r:id="rId73"/>
    <p:sldId id="336" r:id="rId74"/>
    <p:sldId id="318" r:id="rId75"/>
    <p:sldId id="32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23E2-528C-4247-B222-1E15D5DD772D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F4EB-E8B7-490F-B274-E1FA4D3E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pittman.3.ctr@us.af.m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://eagain.net/articles/git-for-computer-scientis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Pittman</a:t>
            </a:r>
          </a:p>
          <a:p>
            <a:r>
              <a:rPr lang="en-US" dirty="0" smtClean="0">
                <a:hlinkClick r:id="rId2"/>
              </a:rPr>
              <a:t>brian.pittman.3.ctr@us.af.mil</a:t>
            </a:r>
            <a:endParaRPr lang="en-US" dirty="0" smtClean="0"/>
          </a:p>
          <a:p>
            <a:r>
              <a:rPr lang="en-US" dirty="0" smtClean="0"/>
              <a:t>12/7/2015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Tags are like branches, except they never move</a:t>
            </a:r>
          </a:p>
        </p:txBody>
      </p:sp>
      <p:pic>
        <p:nvPicPr>
          <p:cNvPr id="5122" name="Picture 2" descr="C:\Users\PITTMAN-BE\Pictures\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32289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4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Setup: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Transform the current directory into a </a:t>
            </a:r>
            <a:r>
              <a:rPr lang="en-US" dirty="0" err="1" smtClean="0"/>
              <a:t>Git</a:t>
            </a:r>
            <a:r>
              <a:rPr lang="en-US" dirty="0" smtClean="0"/>
              <a:t> repository. This adds a .</a:t>
            </a:r>
            <a:r>
              <a:rPr lang="en-US" dirty="0" err="1" smtClean="0"/>
              <a:t>git</a:t>
            </a:r>
            <a:r>
              <a:rPr lang="en-US" dirty="0" smtClean="0"/>
              <a:t> folder to the current directory and makes it possible to start recording revisions of the project.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--bare</a:t>
            </a:r>
          </a:p>
          <a:p>
            <a:pPr lvl="1"/>
            <a:r>
              <a:rPr lang="en-US" dirty="0" smtClean="0"/>
              <a:t>Initialize an empty </a:t>
            </a:r>
            <a:r>
              <a:rPr lang="en-US" dirty="0" err="1" smtClean="0"/>
              <a:t>Git</a:t>
            </a:r>
            <a:r>
              <a:rPr lang="en-US" dirty="0" smtClean="0"/>
              <a:t> repository, but omit the working directory. Shared repositories should always be created with the --bare flag</a:t>
            </a:r>
          </a:p>
          <a:p>
            <a:pPr lvl="1"/>
            <a:r>
              <a:rPr lang="en-US" dirty="0" smtClean="0"/>
              <a:t>Central repositories should always be created as bare repositories because pushing branches to a non-bare repository has the potential to overwrite changes. Think of --bare as a way to mark a repository as a storage facility, opposed to a development environment. This means that for virtually all </a:t>
            </a:r>
            <a:r>
              <a:rPr lang="en-US" dirty="0" err="1" smtClean="0"/>
              <a:t>Git</a:t>
            </a:r>
            <a:r>
              <a:rPr lang="en-US" dirty="0" smtClean="0"/>
              <a:t> workflows, the central repository is bare, and developers local repositories are non-bare.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--shared</a:t>
            </a:r>
          </a:p>
          <a:p>
            <a:pPr lvl="1"/>
            <a:r>
              <a:rPr lang="en-US" dirty="0" smtClean="0"/>
              <a:t>Specify that the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repository is to be shared amongst several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Setup: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&lt;repo&gt;</a:t>
            </a:r>
          </a:p>
          <a:p>
            <a:pPr lvl="1"/>
            <a:r>
              <a:rPr lang="en-US" dirty="0" smtClean="0"/>
              <a:t>Clone the repository located at &lt;repo&gt; onto the local machine. The original repository can be located on the local </a:t>
            </a:r>
            <a:r>
              <a:rPr lang="en-US" dirty="0" err="1" smtClean="0"/>
              <a:t>filesystem</a:t>
            </a:r>
            <a:r>
              <a:rPr lang="en-US" dirty="0" smtClean="0"/>
              <a:t> or on a remote machine accessible via HTTP or SSH.</a:t>
            </a:r>
          </a:p>
          <a:p>
            <a:pPr lvl="1"/>
            <a:r>
              <a:rPr lang="en-US" dirty="0" smtClean="0"/>
              <a:t>Unlike SVN, </a:t>
            </a:r>
            <a:r>
              <a:rPr lang="en-US" dirty="0" err="1" smtClean="0"/>
              <a:t>Git</a:t>
            </a:r>
            <a:r>
              <a:rPr lang="en-US" dirty="0" smtClean="0"/>
              <a:t> makes no distinction between the working copy and the central repository—they are all full-fledged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Creates a remote called “origin” pointing to the location of &lt;repo&gt;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example: Make a repo from existing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projectdir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-m “initial commit”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Setup: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set these: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&lt;name&gt;</a:t>
            </a:r>
          </a:p>
          <a:p>
            <a:pPr lvl="1"/>
            <a:r>
              <a:rPr lang="fr-FR" dirty="0" smtClean="0"/>
              <a:t>git config --global </a:t>
            </a:r>
            <a:r>
              <a:rPr lang="fr-FR" dirty="0" err="1" smtClean="0"/>
              <a:t>user.email</a:t>
            </a:r>
            <a:r>
              <a:rPr lang="fr-FR" dirty="0" smtClean="0"/>
              <a:t> &lt;email&gt;</a:t>
            </a:r>
          </a:p>
          <a:p>
            <a:r>
              <a:rPr lang="fr-FR" dirty="0" err="1" smtClean="0"/>
              <a:t>Usability</a:t>
            </a:r>
            <a:r>
              <a:rPr lang="fr-FR" dirty="0" smtClean="0"/>
              <a:t> settings: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alias.&lt;alias-name&gt; &lt;</a:t>
            </a:r>
            <a:r>
              <a:rPr lang="en-US" dirty="0" err="1" smtClean="0"/>
              <a:t>git</a:t>
            </a:r>
            <a:r>
              <a:rPr lang="en-US" dirty="0" smtClean="0"/>
              <a:t>-command&gt;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&lt;editor&gt;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color.ui</a:t>
            </a:r>
            <a:r>
              <a:rPr lang="en-US" dirty="0" smtClean="0"/>
              <a:t> always</a:t>
            </a:r>
          </a:p>
          <a:p>
            <a:r>
              <a:rPr lang="en-US" dirty="0" smtClean="0"/>
              <a:t>For shared-access repositories: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receive.denyNonFastForwards</a:t>
            </a:r>
            <a:r>
              <a:rPr lang="en-US" dirty="0" smtClean="0"/>
              <a:t>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en-US" dirty="0" err="1" smtClean="0"/>
              <a:t>config</a:t>
            </a:r>
            <a:r>
              <a:rPr lang="en-US" dirty="0" smtClean="0"/>
              <a:t>” for an exhaustive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5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Changes: 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add command adds a change in the working directory to the staging area. It tells </a:t>
            </a:r>
            <a:r>
              <a:rPr lang="en-US" dirty="0" err="1" smtClean="0"/>
              <a:t>Git</a:t>
            </a:r>
            <a:r>
              <a:rPr lang="en-US" dirty="0" smtClean="0"/>
              <a:t> that you want to include updates to a particular file in the next commit.</a:t>
            </a:r>
          </a:p>
          <a:p>
            <a:pPr lvl="1"/>
            <a:r>
              <a:rPr lang="en-US" dirty="0" smtClean="0"/>
              <a:t>NOT equivalent to </a:t>
            </a:r>
            <a:r>
              <a:rPr lang="en-US" dirty="0" err="1" smtClean="0"/>
              <a:t>svn</a:t>
            </a:r>
            <a:r>
              <a:rPr lang="en-US" dirty="0" smtClean="0"/>
              <a:t> add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-p</a:t>
            </a:r>
          </a:p>
          <a:p>
            <a:pPr lvl="1"/>
            <a:r>
              <a:rPr lang="en-US" dirty="0" smtClean="0"/>
              <a:t>Begin an interactive staging session that lets you choose portions of a file to add to the next commit. This will present you with a chunk of changes and prompt you for a command. Use y to stage the chunk, n to ignore the chunk, s to split it into smaller chunks, e to manually edit the chunk, and q to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8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Changes: 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also called the cache, or index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Shows which files are staged, </a:t>
            </a:r>
            <a:r>
              <a:rPr lang="en-US" dirty="0" err="1" smtClean="0"/>
              <a:t>unstaged</a:t>
            </a:r>
            <a:r>
              <a:rPr lang="en-US" dirty="0" smtClean="0"/>
              <a:t>, or untracked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</a:t>
            </a:r>
          </a:p>
          <a:p>
            <a:pPr lvl="1"/>
            <a:r>
              <a:rPr lang="en-US" dirty="0" smtClean="0"/>
              <a:t>Shows a diff between the previous commit and the </a:t>
            </a:r>
            <a:r>
              <a:rPr lang="en-US" dirty="0" err="1" smtClean="0"/>
              <a:t>unstaged</a:t>
            </a:r>
            <a:r>
              <a:rPr lang="en-US" dirty="0" smtClean="0"/>
              <a:t> changes in the working directory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 --cached</a:t>
            </a:r>
          </a:p>
          <a:p>
            <a:pPr lvl="1"/>
            <a:r>
              <a:rPr lang="en-US" dirty="0" smtClean="0"/>
              <a:t>Shows a diff between the previous commit and the staged changes in the working directory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02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changes: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Commit the staged snapshot. This will launch a text editor prompting you for a commit message. After you’ve entered a message, save the file and close the editor to create the actual commit.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en-US" dirty="0" smtClean="0"/>
              <a:t>-m </a:t>
            </a:r>
            <a:r>
              <a:rPr lang="en-US" dirty="0" smtClean="0"/>
              <a:t>“commit message”</a:t>
            </a:r>
          </a:p>
          <a:p>
            <a:pPr lvl="1"/>
            <a:r>
              <a:rPr lang="en-US" dirty="0" smtClean="0"/>
              <a:t>Commit the staged snapshot, but instead of launching a text editor, use &lt;message&gt; as the commit message.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 smtClean="0"/>
              <a:t>-a</a:t>
            </a:r>
            <a:endParaRPr lang="en-US" dirty="0" smtClean="0"/>
          </a:p>
          <a:p>
            <a:pPr lvl="1"/>
            <a:r>
              <a:rPr lang="en-US" dirty="0" smtClean="0"/>
              <a:t>Commit a snapshot of all changes in the working directory (including </a:t>
            </a:r>
            <a:r>
              <a:rPr lang="en-US" dirty="0" err="1" smtClean="0"/>
              <a:t>unstaged</a:t>
            </a:r>
            <a:r>
              <a:rPr lang="en-US" dirty="0" smtClean="0"/>
              <a:t> changes, but not untracked files.)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changes: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 are local</a:t>
            </a:r>
          </a:p>
          <a:p>
            <a:r>
              <a:rPr lang="en-US" dirty="0" smtClean="0"/>
              <a:t>Commits can be buffered in your local repository until you are ready to push them to the central repository.</a:t>
            </a:r>
          </a:p>
          <a:p>
            <a:r>
              <a:rPr lang="en-US" dirty="0" smtClean="0"/>
              <a:t>Commit early/often, without fear of breaking the central repository</a:t>
            </a:r>
          </a:p>
          <a:p>
            <a:r>
              <a:rPr lang="en-US" dirty="0" smtClean="0"/>
              <a:t>Commit messages: One line summary, detailed description on following lines</a:t>
            </a:r>
          </a:p>
        </p:txBody>
      </p:sp>
    </p:spTree>
    <p:extLst>
      <p:ext uri="{BB962C8B-B14F-4D97-AF65-F5344CB8AC3E}">
        <p14:creationId xmlns:p14="http://schemas.microsoft.com/office/powerpoint/2010/main" val="265790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subset of files &amp;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subset of changes within a file and </a:t>
            </a:r>
            <a:r>
              <a:rPr lang="en-US" dirty="0" smtClean="0"/>
              <a:t>commit</a:t>
            </a:r>
          </a:p>
          <a:p>
            <a:r>
              <a:rPr lang="en-US" dirty="0" smtClean="0"/>
              <a:t>Examine </a:t>
            </a:r>
            <a:r>
              <a:rPr lang="en-US" dirty="0" err="1" smtClean="0"/>
              <a:t>git</a:t>
            </a:r>
            <a:r>
              <a:rPr lang="en-US" dirty="0" smtClean="0"/>
              <a:t> status / </a:t>
            </a:r>
            <a:r>
              <a:rPr lang="en-US" dirty="0" err="1" smtClean="0"/>
              <a:t>git</a:t>
            </a:r>
            <a:r>
              <a:rPr lang="en-US" dirty="0" smtClean="0"/>
              <a:t> log before and after committing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XKCD</a:t>
            </a:r>
            <a:endParaRPr lang="en-US" dirty="0"/>
          </a:p>
        </p:txBody>
      </p:sp>
      <p:pic>
        <p:nvPicPr>
          <p:cNvPr id="1026" name="Picture 2" descr="C:\Users\PITTMAN-BE\Documents\Encrypted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63711"/>
            <a:ext cx="3619500" cy="52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2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Test</a:t>
            </a:r>
            <a:endParaRPr lang="en-US" dirty="0"/>
          </a:p>
          <a:p>
            <a:r>
              <a:rPr lang="en-US" dirty="0" smtClean="0"/>
              <a:t>Fix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&lt;Repeat 1-5 as needed&gt;</a:t>
            </a:r>
          </a:p>
          <a:p>
            <a:r>
              <a:rPr lang="en-US" dirty="0" smtClean="0"/>
              <a:t>Reintegrate other’s changes</a:t>
            </a:r>
          </a:p>
          <a:p>
            <a:r>
              <a:rPr lang="en-US" dirty="0" smtClean="0"/>
              <a:t>Cleanup</a:t>
            </a:r>
          </a:p>
          <a:p>
            <a:r>
              <a:rPr lang="en-US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35560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Repo: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summary of the current state of the repo</a:t>
            </a:r>
          </a:p>
          <a:p>
            <a:pPr lvl="1"/>
            <a:r>
              <a:rPr lang="en-US" dirty="0" smtClean="0"/>
              <a:t>Current branch</a:t>
            </a:r>
          </a:p>
          <a:p>
            <a:pPr lvl="1"/>
            <a:r>
              <a:rPr lang="en-US" dirty="0" smtClean="0"/>
              <a:t>Ahead/behind origin repository</a:t>
            </a:r>
          </a:p>
          <a:p>
            <a:pPr lvl="1"/>
            <a:r>
              <a:rPr lang="en-US" dirty="0" err="1" smtClean="0"/>
              <a:t>Unstaged</a:t>
            </a:r>
            <a:r>
              <a:rPr lang="en-US" dirty="0" smtClean="0"/>
              <a:t>/staged changes and untracked files</a:t>
            </a:r>
          </a:p>
          <a:p>
            <a:r>
              <a:rPr lang="en-US" dirty="0" smtClean="0"/>
              <a:t>Use .</a:t>
            </a:r>
            <a:r>
              <a:rPr lang="en-US" dirty="0" err="1" smtClean="0"/>
              <a:t>gitignore</a:t>
            </a:r>
            <a:r>
              <a:rPr lang="en-US" dirty="0" smtClean="0"/>
              <a:t> to keep untracked file list clean of build artifacts and other clutter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6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Repo: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Display the entire commit history using the default formatting.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-n &lt;limit&gt;</a:t>
            </a:r>
          </a:p>
          <a:p>
            <a:pPr lvl="1"/>
            <a:r>
              <a:rPr lang="en-US" dirty="0" smtClean="0"/>
              <a:t>Limit the number of commits by &lt;limit&gt;. For example, </a:t>
            </a:r>
            <a:r>
              <a:rPr lang="en-US" dirty="0" err="1" smtClean="0"/>
              <a:t>git</a:t>
            </a:r>
            <a:r>
              <a:rPr lang="en-US" dirty="0" smtClean="0"/>
              <a:t> log -n 3 will display only 3 commits. (</a:t>
            </a:r>
            <a:r>
              <a:rPr lang="en-US" dirty="0" err="1" smtClean="0"/>
              <a:t>git</a:t>
            </a:r>
            <a:r>
              <a:rPr lang="en-US" dirty="0" smtClean="0"/>
              <a:t> log -3 also works)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--stat</a:t>
            </a:r>
          </a:p>
          <a:p>
            <a:pPr lvl="1"/>
            <a:r>
              <a:rPr lang="en-US" dirty="0" smtClean="0"/>
              <a:t>Also include which files were altered and the relative number of lines that were added or deleted from each of them.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-p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hows the full diff of each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--author="&lt;pattern&gt;“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grep</a:t>
            </a:r>
            <a:r>
              <a:rPr lang="en-US" dirty="0" smtClean="0"/>
              <a:t>="&lt;pattern&gt;“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&lt;since&gt;..&lt;until&gt;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&lt;file&gt;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--graph --decorate --</a:t>
            </a:r>
            <a:r>
              <a:rPr lang="en-US" dirty="0" err="1" smtClean="0"/>
              <a:t>oneline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Inspecting the Repo: Identifying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commit is represented by a 40-character hexadecimal checksum of its contents.</a:t>
            </a:r>
          </a:p>
          <a:p>
            <a:r>
              <a:rPr lang="en-US" dirty="0" smtClean="0"/>
              <a:t>You only have to specify a enough of the SHA1 to uniquely identify it: the first 5-6 characters are plenty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current commit</a:t>
            </a:r>
          </a:p>
          <a:p>
            <a:r>
              <a:rPr lang="en-US" dirty="0" smtClean="0"/>
              <a:t>3157e~1 or 3157e^</a:t>
            </a:r>
          </a:p>
          <a:p>
            <a:pPr lvl="1"/>
            <a:r>
              <a:rPr lang="en-US" dirty="0" smtClean="0"/>
              <a:t>The parent commit of 3157e</a:t>
            </a:r>
          </a:p>
          <a:p>
            <a:r>
              <a:rPr lang="en-US" dirty="0" smtClean="0"/>
              <a:t>HEAD~3 or HEAD^^^</a:t>
            </a:r>
          </a:p>
          <a:p>
            <a:pPr lvl="1"/>
            <a:r>
              <a:rPr lang="en-US" dirty="0" smtClean="0"/>
              <a:t>The great-grandparent of the current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5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Repo: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grep</a:t>
            </a:r>
            <a:r>
              <a:rPr lang="en-US" dirty="0" smtClean="0"/>
              <a:t> &lt;pattern&gt;</a:t>
            </a:r>
          </a:p>
          <a:p>
            <a:pPr lvl="1"/>
            <a:r>
              <a:rPr lang="en-US" dirty="0" smtClean="0"/>
              <a:t>Search for the specified pattern in tracked files in the working copy.</a:t>
            </a:r>
          </a:p>
          <a:p>
            <a:pPr lvl="1"/>
            <a:r>
              <a:rPr lang="en-US" dirty="0" smtClean="0"/>
              <a:t>Faster than standard UNIX </a:t>
            </a:r>
            <a:r>
              <a:rPr lang="en-US" dirty="0" err="1" smtClean="0"/>
              <a:t>grep</a:t>
            </a:r>
            <a:r>
              <a:rPr lang="en-US" dirty="0" smtClean="0"/>
              <a:t> because it only searches tracked files.</a:t>
            </a:r>
          </a:p>
        </p:txBody>
      </p:sp>
    </p:spTree>
    <p:extLst>
      <p:ext uri="{BB962C8B-B14F-4D97-AF65-F5344CB8AC3E}">
        <p14:creationId xmlns:p14="http://schemas.microsoft.com/office/powerpoint/2010/main" val="350855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Between Commits: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&lt;branch&gt;</a:t>
            </a:r>
          </a:p>
          <a:p>
            <a:pPr lvl="1"/>
            <a:r>
              <a:rPr lang="en-US" dirty="0" smtClean="0"/>
              <a:t>Check out a different branch.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&lt;commit&gt; &lt;file&gt;</a:t>
            </a:r>
          </a:p>
          <a:p>
            <a:pPr lvl="1"/>
            <a:r>
              <a:rPr lang="en-US" dirty="0" smtClean="0"/>
              <a:t>Check out a previous version of a file. This turns the &lt;file&gt; that resides in the working directory into an exact copy of the one from &lt;commit&gt; and adds it to the staging area.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&lt;commit&gt;</a:t>
            </a:r>
          </a:p>
          <a:p>
            <a:pPr lvl="1"/>
            <a:r>
              <a:rPr lang="en-US" dirty="0" smtClean="0"/>
              <a:t>Update all files in the working directory to match the specified commit. You can use either a commit hash or a tag as the &lt;commit&gt; argument. This will put you in a detached HEAD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5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Tangent: Detached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During the normal course of development, the HEAD usually points to master or some other local branch</a:t>
            </a:r>
          </a:p>
          <a:p>
            <a:r>
              <a:rPr lang="en-US" dirty="0"/>
              <a:t>W</a:t>
            </a:r>
            <a:r>
              <a:rPr lang="en-US" dirty="0" smtClean="0"/>
              <a:t>hen you check out a commit or tag, HEAD no longer points to a branch—it points directly to a commit. This is called a “detached HEAD” state.</a:t>
            </a:r>
          </a:p>
          <a:p>
            <a:r>
              <a:rPr lang="en-US" dirty="0" smtClean="0"/>
              <a:t>Further commits made from a detached HEAD state will not be saved, because they are not a part of any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Detached HEAD</a:t>
            </a:r>
            <a:endParaRPr lang="en-US" dirty="0"/>
          </a:p>
        </p:txBody>
      </p:sp>
      <p:pic>
        <p:nvPicPr>
          <p:cNvPr id="6146" name="Picture 2" descr="C:\Users\PITTMAN-BE\Pictures\detach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90" y="1905000"/>
            <a:ext cx="3419476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6429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</a:t>
            </a:r>
          </a:p>
          <a:p>
            <a:r>
              <a:rPr lang="en-US" dirty="0" smtClean="0"/>
              <a:t>HEAD points to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0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Detached HEAD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153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Result of “</a:t>
            </a:r>
            <a:r>
              <a:rPr lang="en-US" dirty="0" err="1" smtClean="0"/>
              <a:t>git</a:t>
            </a:r>
            <a:r>
              <a:rPr lang="en-US" dirty="0" smtClean="0"/>
              <a:t> checkout v1.0”</a:t>
            </a:r>
          </a:p>
          <a:p>
            <a:r>
              <a:rPr lang="en-US" dirty="0" smtClean="0"/>
              <a:t>Now in a detached HEAD state</a:t>
            </a:r>
            <a:endParaRPr lang="en-US" dirty="0"/>
          </a:p>
        </p:txBody>
      </p:sp>
      <p:pic>
        <p:nvPicPr>
          <p:cNvPr id="7170" name="Picture 2" descr="C:\Users\PITTMAN-BE\Pictures\detach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94" y="1676400"/>
            <a:ext cx="43338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32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Detached HEAD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0928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Commit 8 is not on any branch</a:t>
            </a:r>
          </a:p>
        </p:txBody>
      </p:sp>
      <p:pic>
        <p:nvPicPr>
          <p:cNvPr id="8194" name="Picture 2" descr="C:\Users\PITTMAN-BE\Pictures\detach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87" y="1981200"/>
            <a:ext cx="52768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Blobs</a:t>
            </a:r>
          </a:p>
          <a:p>
            <a:pPr lvl="1"/>
            <a:r>
              <a:rPr lang="en-US" dirty="0" smtClean="0"/>
              <a:t>Each file in the repo is represented by a blob</a:t>
            </a:r>
          </a:p>
          <a:p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Each directory is represented by a tree</a:t>
            </a:r>
          </a:p>
          <a:p>
            <a:pPr lvl="1"/>
            <a:r>
              <a:rPr lang="en-US" dirty="0" smtClean="0"/>
              <a:t>Trees can contain other trees (subdirectories) and blobs (files in the directory)</a:t>
            </a:r>
          </a:p>
          <a:p>
            <a:r>
              <a:rPr lang="en-US" dirty="0" smtClean="0"/>
              <a:t>Commits</a:t>
            </a:r>
          </a:p>
          <a:p>
            <a:pPr lvl="1"/>
            <a:r>
              <a:rPr lang="en-US" dirty="0" smtClean="0"/>
              <a:t>A snapshot of your working tree at a point in time, plus some metadata (author, commit date, parent commits, SHA1 hash,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Refs</a:t>
            </a:r>
          </a:p>
          <a:p>
            <a:pPr lvl="1"/>
            <a:r>
              <a:rPr lang="en-US" dirty="0" smtClean="0"/>
              <a:t>Bookmarks to a certain node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76192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Detached HEAD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Result of “</a:t>
            </a:r>
            <a:r>
              <a:rPr lang="en-US" dirty="0" err="1" smtClean="0"/>
              <a:t>git</a:t>
            </a:r>
            <a:r>
              <a:rPr lang="en-US" dirty="0" smtClean="0"/>
              <a:t> checkout master”</a:t>
            </a:r>
          </a:p>
          <a:p>
            <a:r>
              <a:rPr lang="en-US" dirty="0" smtClean="0"/>
              <a:t>Now we have no (easy) way of reaching commit 8, and it is a candidate for garbage collection</a:t>
            </a:r>
          </a:p>
        </p:txBody>
      </p:sp>
      <p:pic>
        <p:nvPicPr>
          <p:cNvPr id="9218" name="Picture 2" descr="C:\Users\PITTMAN-BE\Pictures\detache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362451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2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&lt;commit&gt; &lt;file&gt;</a:t>
            </a:r>
          </a:p>
          <a:p>
            <a:pPr lvl="1"/>
            <a:r>
              <a:rPr lang="en-US" dirty="0" smtClean="0"/>
              <a:t>As previously discussed, this form of </a:t>
            </a:r>
            <a:r>
              <a:rPr lang="en-US" dirty="0" err="1" smtClean="0"/>
              <a:t>git</a:t>
            </a:r>
            <a:r>
              <a:rPr lang="en-US" dirty="0" smtClean="0"/>
              <a:t> checkout can undo changes to a particular file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revert &lt;commit&gt;</a:t>
            </a:r>
          </a:p>
          <a:p>
            <a:pPr lvl="1"/>
            <a:r>
              <a:rPr lang="en-US" dirty="0" smtClean="0"/>
              <a:t>Negates the changes introduced by &lt;commit&gt; by creating a new commit that reverses them.</a:t>
            </a:r>
          </a:p>
          <a:p>
            <a:pPr lvl="1"/>
            <a:r>
              <a:rPr lang="en-US" dirty="0" smtClean="0"/>
              <a:t>This is a safe way to undo a commit that is already a part of shared history, because the original commit is untouched.</a:t>
            </a:r>
          </a:p>
          <a:p>
            <a:pPr lvl="1"/>
            <a:r>
              <a:rPr lang="en-US" dirty="0" smtClean="0"/>
              <a:t>NOT like </a:t>
            </a:r>
            <a:r>
              <a:rPr lang="en-US" dirty="0" err="1" smtClean="0"/>
              <a:t>svn</a:t>
            </a:r>
            <a:r>
              <a:rPr lang="en-US" dirty="0" smtClean="0"/>
              <a:t> revert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&lt;file&gt;</a:t>
            </a:r>
          </a:p>
          <a:p>
            <a:pPr lvl="1"/>
            <a:r>
              <a:rPr lang="en-US" dirty="0" smtClean="0"/>
              <a:t>Remove the specified file from the staging area, but leave the working directory unchanged. This </a:t>
            </a:r>
            <a:r>
              <a:rPr lang="en-US" dirty="0" err="1" smtClean="0"/>
              <a:t>unstages</a:t>
            </a:r>
            <a:r>
              <a:rPr lang="en-US" dirty="0" smtClean="0"/>
              <a:t> a file without overwriting any changes.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&lt;commit&gt;</a:t>
            </a:r>
          </a:p>
          <a:p>
            <a:pPr lvl="1"/>
            <a:r>
              <a:rPr lang="en-US" dirty="0" smtClean="0"/>
              <a:t>Move the current branch tip backward to &lt;commit&gt;, reset the staging area to match, but leave the working directory alone. All changes made since &lt;commit&gt; will reside in the working directory. This can modify shared history!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--hard</a:t>
            </a:r>
          </a:p>
          <a:p>
            <a:pPr lvl="1"/>
            <a:r>
              <a:rPr lang="en-US" dirty="0" smtClean="0"/>
              <a:t>In addition to </a:t>
            </a:r>
            <a:r>
              <a:rPr lang="en-US" dirty="0" err="1" smtClean="0"/>
              <a:t>unstaging</a:t>
            </a:r>
            <a:r>
              <a:rPr lang="en-US" dirty="0" smtClean="0"/>
              <a:t> changes, the --hard flag tells </a:t>
            </a:r>
            <a:r>
              <a:rPr lang="en-US" dirty="0" err="1" smtClean="0"/>
              <a:t>Git</a:t>
            </a:r>
            <a:r>
              <a:rPr lang="en-US" dirty="0" smtClean="0"/>
              <a:t> to overwrite all changes in the working directory, too. USE WITH CAUTION.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--hard &lt;commit&gt;</a:t>
            </a:r>
          </a:p>
          <a:p>
            <a:pPr lvl="1"/>
            <a:r>
              <a:rPr lang="en-US" dirty="0" smtClean="0"/>
              <a:t>Move the current branch tip backward to &lt;commit&gt; and reset both the staging area and the working directory to match. This obliterates not only the uncommitted changes, but all commits after &lt;commit&gt;, as well. USE WITH CAUTION.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revert to undo public changes, and </a:t>
            </a:r>
            <a:r>
              <a:rPr lang="en-US" dirty="0" err="1" smtClean="0"/>
              <a:t>git</a:t>
            </a:r>
            <a:r>
              <a:rPr lang="en-US" dirty="0" smtClean="0"/>
              <a:t> reset to undo private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7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clean: Removes untracked files from repository. USE WITH CAUTION. Useful for quickly deleting build products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 -n</a:t>
            </a:r>
          </a:p>
          <a:p>
            <a:pPr lvl="1"/>
            <a:r>
              <a:rPr lang="en-US" dirty="0" smtClean="0"/>
              <a:t>Dry run: don’t actually delete anything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 -f</a:t>
            </a:r>
          </a:p>
          <a:p>
            <a:pPr lvl="1"/>
            <a:r>
              <a:rPr lang="en-US" dirty="0" smtClean="0"/>
              <a:t>Remove untracked files from the current directory. This will </a:t>
            </a:r>
            <a:r>
              <a:rPr lang="en-US" i="1" dirty="0" smtClean="0"/>
              <a:t>not</a:t>
            </a:r>
            <a:r>
              <a:rPr lang="en-US" dirty="0" smtClean="0"/>
              <a:t> remove untracked folders or files specified by .</a:t>
            </a:r>
            <a:r>
              <a:rPr lang="en-US" dirty="0" err="1" smtClean="0"/>
              <a:t>gitignore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 -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Remove untracked files </a:t>
            </a:r>
            <a:r>
              <a:rPr lang="en-US" i="1" dirty="0" smtClean="0"/>
              <a:t>and</a:t>
            </a:r>
            <a:r>
              <a:rPr lang="en-US" dirty="0" smtClean="0"/>
              <a:t> untracked directories from the current directory.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 -</a:t>
            </a:r>
            <a:r>
              <a:rPr lang="en-US" dirty="0" err="1" smtClean="0"/>
              <a:t>xf</a:t>
            </a:r>
            <a:endParaRPr lang="en-US" dirty="0" smtClean="0"/>
          </a:p>
          <a:p>
            <a:pPr lvl="1"/>
            <a:r>
              <a:rPr lang="en-US" dirty="0" smtClean="0"/>
              <a:t>Remove untracked files from the current directory as well as any files that </a:t>
            </a:r>
            <a:r>
              <a:rPr lang="en-US" dirty="0" err="1" smtClean="0"/>
              <a:t>Git</a:t>
            </a:r>
            <a:r>
              <a:rPr lang="en-US" dirty="0" smtClean="0"/>
              <a:t> usually ignores.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revert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--amend</a:t>
            </a:r>
          </a:p>
          <a:p>
            <a:pPr lvl="1"/>
            <a:r>
              <a:rPr lang="en-US" dirty="0" smtClean="0"/>
              <a:t>Combine staged changes with the previous commit instead of making a new commit. Can also be used to simply edit the previous commit message.</a:t>
            </a:r>
          </a:p>
          <a:p>
            <a:pPr lvl="1"/>
            <a:r>
              <a:rPr lang="en-US" dirty="0" smtClean="0"/>
              <a:t>Don’t use on commits that are part of public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0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History: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rebase &lt;base&gt;</a:t>
            </a:r>
          </a:p>
          <a:p>
            <a:pPr lvl="1"/>
            <a:r>
              <a:rPr lang="en-US" dirty="0" smtClean="0"/>
              <a:t>Effectively, move a branch to a new &lt;base&gt; commit, branch, tag, etc.</a:t>
            </a:r>
          </a:p>
          <a:p>
            <a:pPr lvl="1"/>
            <a:r>
              <a:rPr lang="en-US" dirty="0" smtClean="0"/>
              <a:t> This is accomplished by creating new copies of the commits on the new base. The SHA1’s will change!</a:t>
            </a:r>
          </a:p>
          <a:p>
            <a:pPr lvl="1"/>
            <a:r>
              <a:rPr lang="en-US" dirty="0" smtClean="0"/>
              <a:t>Useful for maintaining a linear history.</a:t>
            </a:r>
          </a:p>
          <a:p>
            <a:pPr lvl="1"/>
            <a:r>
              <a:rPr lang="en-US" dirty="0" smtClean="0"/>
              <a:t>Not to be used on public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History: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Initial state: origin/master has two commits that are not on our local master </a:t>
            </a:r>
            <a:endParaRPr lang="en-US" dirty="0"/>
          </a:p>
        </p:txBody>
      </p:sp>
      <p:pic>
        <p:nvPicPr>
          <p:cNvPr id="10242" name="Picture 2" descr="C:\Users\PITTMAN-BE\Pictures\rebas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5717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66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History: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 of “</a:t>
            </a:r>
            <a:r>
              <a:rPr lang="en-US" dirty="0" err="1" smtClean="0"/>
              <a:t>git</a:t>
            </a:r>
            <a:r>
              <a:rPr lang="en-US" dirty="0" smtClean="0"/>
              <a:t> rebase origin/master”</a:t>
            </a:r>
          </a:p>
          <a:p>
            <a:r>
              <a:rPr lang="en-US" dirty="0" smtClean="0"/>
              <a:t>The changes from commits 10 &amp; 11 have been copied to new commits 10a &amp; 11a based on origin/master</a:t>
            </a:r>
          </a:p>
          <a:p>
            <a:r>
              <a:rPr lang="en-US" dirty="0" smtClean="0"/>
              <a:t>Master now points to 11a</a:t>
            </a:r>
          </a:p>
          <a:p>
            <a:r>
              <a:rPr lang="en-US" dirty="0" smtClean="0"/>
              <a:t>We now have a linear history that can be easily pushed back to origin</a:t>
            </a:r>
            <a:endParaRPr lang="en-US" dirty="0"/>
          </a:p>
        </p:txBody>
      </p:sp>
      <p:pic>
        <p:nvPicPr>
          <p:cNvPr id="11266" name="Picture 2" descr="C:\Users\PITTMAN-BE\Pictures\reba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67390"/>
            <a:ext cx="2971800" cy="51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SHAs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commit is uniquely identified by a 160-bit hex value (the 'SHA'). This is computed from the tree, plus the following pieces of </a:t>
            </a:r>
            <a:r>
              <a:rPr lang="en-US" dirty="0" smtClean="0"/>
              <a:t>information:</a:t>
            </a:r>
          </a:p>
          <a:p>
            <a:pPr lvl="1"/>
            <a:r>
              <a:rPr lang="en-US" dirty="0"/>
              <a:t>the SHA of the parent commit(s) -- every commit except the very first one in the repo has at least one parent commit that the change is based </a:t>
            </a:r>
            <a:r>
              <a:rPr lang="en-US" dirty="0" smtClean="0"/>
              <a:t>upon</a:t>
            </a:r>
          </a:p>
          <a:p>
            <a:pPr lvl="1"/>
            <a:r>
              <a:rPr lang="en-US" dirty="0"/>
              <a:t>the commit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/>
              <a:t>the author </a:t>
            </a:r>
            <a:r>
              <a:rPr lang="en-US" dirty="0" smtClean="0"/>
              <a:t>name/email/timestamp</a:t>
            </a:r>
          </a:p>
          <a:p>
            <a:pPr lvl="1"/>
            <a:r>
              <a:rPr lang="en-US" dirty="0"/>
              <a:t>the committer </a:t>
            </a:r>
            <a:r>
              <a:rPr lang="en-US" dirty="0" smtClean="0"/>
              <a:t>name/email/timestamp</a:t>
            </a:r>
          </a:p>
          <a:p>
            <a:r>
              <a:rPr lang="en-US" dirty="0" smtClean="0"/>
              <a:t>The other </a:t>
            </a:r>
            <a:r>
              <a:rPr lang="en-US" dirty="0" err="1" smtClean="0"/>
              <a:t>git</a:t>
            </a:r>
            <a:r>
              <a:rPr lang="en-US" dirty="0" smtClean="0"/>
              <a:t> object types are referenced by SHAs as well, but these are generally not relevant</a:t>
            </a:r>
          </a:p>
          <a:p>
            <a:r>
              <a:rPr lang="en-US" dirty="0" smtClean="0"/>
              <a:t>The SHA is a globally unique identifier across all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</a:p>
          <a:p>
            <a:r>
              <a:rPr lang="en-US" dirty="0" smtClean="0"/>
              <a:t>Existing commits cannot be modified. Any time it seems like they are, a new commit is being created behind the scenes with a different SHA</a:t>
            </a:r>
          </a:p>
        </p:txBody>
      </p:sp>
    </p:spTree>
    <p:extLst>
      <p:ext uri="{BB962C8B-B14F-4D97-AF65-F5344CB8AC3E}">
        <p14:creationId xmlns:p14="http://schemas.microsoft.com/office/powerpoint/2010/main" val="21962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&lt;base&gt;</a:t>
            </a:r>
          </a:p>
          <a:p>
            <a:pPr lvl="1"/>
            <a:r>
              <a:rPr lang="en-US" dirty="0" smtClean="0"/>
              <a:t>Interactively rebase commits, with the opportunity to remove, split, combine, or otherwise alter the commits in the process.</a:t>
            </a:r>
          </a:p>
          <a:p>
            <a:pPr lvl="1"/>
            <a:r>
              <a:rPr lang="en-US" dirty="0" smtClean="0"/>
              <a:t>Most powerful way to clean up a messy commit history before publishing.</a:t>
            </a:r>
          </a:p>
          <a:p>
            <a:pPr lvl="1"/>
            <a:r>
              <a:rPr lang="en-US" dirty="0" smtClean="0"/>
              <a:t>Not to be used on public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29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 &lt;commit&gt;</a:t>
            </a:r>
          </a:p>
          <a:p>
            <a:pPr lvl="1"/>
            <a:r>
              <a:rPr lang="en-US" dirty="0" smtClean="0"/>
              <a:t>“Copy” &lt;commit&gt; as a new commit on top of the current HEAD.</a:t>
            </a:r>
          </a:p>
          <a:p>
            <a:pPr lvl="1"/>
            <a:r>
              <a:rPr lang="en-US" dirty="0" smtClean="0"/>
              <a:t>Useful for grabbing a </a:t>
            </a:r>
            <a:r>
              <a:rPr lang="en-US" dirty="0" err="1" smtClean="0"/>
              <a:t>bugfix</a:t>
            </a:r>
            <a:r>
              <a:rPr lang="en-US" dirty="0" smtClean="0"/>
              <a:t> commit from a different branch when you don’t want to merge the entire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82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--amend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rebase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1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</a:t>
            </a:r>
          </a:p>
          <a:p>
            <a:pPr lvl="1"/>
            <a:r>
              <a:rPr lang="en-US" dirty="0" smtClean="0"/>
              <a:t>List remote repositories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-v</a:t>
            </a:r>
          </a:p>
          <a:p>
            <a:pPr lvl="1"/>
            <a:r>
              <a:rPr lang="en-US" dirty="0" smtClean="0"/>
              <a:t>Include URLs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&lt;name&gt;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Add a new remote. In the future, you can use &lt;name&gt; as a shortcut for &lt;</a:t>
            </a:r>
            <a:r>
              <a:rPr lang="en-US" dirty="0" err="1" smtClean="0"/>
              <a:t>url</a:t>
            </a:r>
            <a:r>
              <a:rPr lang="en-US" dirty="0" smtClean="0"/>
              <a:t>&gt; in other </a:t>
            </a:r>
            <a:r>
              <a:rPr lang="en-US" dirty="0" err="1" smtClean="0"/>
              <a:t>git</a:t>
            </a:r>
            <a:r>
              <a:rPr lang="en-US" dirty="0" smtClean="0"/>
              <a:t> commands.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en-US" dirty="0" err="1" smtClean="0"/>
              <a:t>rm</a:t>
            </a:r>
            <a:r>
              <a:rPr lang="en-US" dirty="0" smtClean="0"/>
              <a:t> &lt;name&gt;</a:t>
            </a:r>
          </a:p>
          <a:p>
            <a:pPr lvl="1"/>
            <a:r>
              <a:rPr lang="en-US" dirty="0" smtClean="0"/>
              <a:t>Remove a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 &lt;remote&gt;</a:t>
            </a:r>
          </a:p>
          <a:p>
            <a:pPr lvl="1"/>
            <a:r>
              <a:rPr lang="en-US" dirty="0" smtClean="0"/>
              <a:t>Fetch all of the branches from the remote repository, downloading all commits/files from the other repository.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 &lt;remote&gt; &lt;branch&gt;</a:t>
            </a:r>
          </a:p>
          <a:p>
            <a:pPr lvl="1"/>
            <a:r>
              <a:rPr lang="en-US" dirty="0" smtClean="0"/>
              <a:t>Same as above, but only fetch the specified branch.</a:t>
            </a:r>
          </a:p>
          <a:p>
            <a:r>
              <a:rPr lang="en-US" dirty="0" smtClean="0"/>
              <a:t>This is a safe way to review others commits before merging their work with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7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Collaborating: 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checked out just like local branches, but puts you in a detached HEAD state.</a:t>
            </a:r>
          </a:p>
          <a:p>
            <a:r>
              <a:rPr lang="en-US" dirty="0" smtClean="0"/>
              <a:t>Effectively read-only branches.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-r</a:t>
            </a:r>
          </a:p>
          <a:p>
            <a:pPr lvl="1"/>
            <a:r>
              <a:rPr lang="en-US" dirty="0" smtClean="0"/>
              <a:t>List remote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7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Collaborating: 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 origin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</a:t>
            </a:r>
            <a:r>
              <a:rPr lang="en-US" dirty="0" err="1" smtClean="0"/>
              <a:t>master..origin</a:t>
            </a:r>
            <a:r>
              <a:rPr lang="en-US" dirty="0" smtClean="0"/>
              <a:t>/master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origin/master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4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Collaborating: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&lt;remote&gt;</a:t>
            </a:r>
          </a:p>
          <a:p>
            <a:pPr lvl="1"/>
            <a:r>
              <a:rPr lang="en-US" dirty="0" smtClean="0"/>
              <a:t>Fetch the specified remote’s copy of the current branch and immediately merge it into the local copy.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git</a:t>
            </a:r>
            <a:r>
              <a:rPr lang="en-US" dirty="0" smtClean="0"/>
              <a:t> fetch &lt;remote&gt; followed by </a:t>
            </a:r>
            <a:r>
              <a:rPr lang="en-US" dirty="0" err="1" smtClean="0"/>
              <a:t>git</a:t>
            </a:r>
            <a:r>
              <a:rPr lang="en-US" dirty="0" smtClean="0"/>
              <a:t> merge &lt;remote&gt;/&lt;</a:t>
            </a:r>
            <a:r>
              <a:rPr lang="en-US" dirty="0" err="1" smtClean="0"/>
              <a:t>currentbranch</a:t>
            </a:r>
            <a:r>
              <a:rPr lang="en-US" dirty="0" smtClean="0"/>
              <a:t>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--rebase &lt;remote&gt;</a:t>
            </a:r>
          </a:p>
          <a:p>
            <a:pPr lvl="1"/>
            <a:r>
              <a:rPr lang="en-US" dirty="0" smtClean="0"/>
              <a:t>Same as above, but use </a:t>
            </a:r>
            <a:r>
              <a:rPr lang="en-US" dirty="0" err="1" smtClean="0"/>
              <a:t>git</a:t>
            </a:r>
            <a:r>
              <a:rPr lang="en-US" dirty="0" smtClean="0"/>
              <a:t> rebase instead of </a:t>
            </a:r>
            <a:r>
              <a:rPr lang="en-US" dirty="0" err="1" smtClean="0"/>
              <a:t>git</a:t>
            </a:r>
            <a:r>
              <a:rPr lang="en-US" dirty="0" smtClean="0"/>
              <a:t> merge.</a:t>
            </a:r>
          </a:p>
          <a:p>
            <a:pPr lvl="1"/>
            <a:r>
              <a:rPr lang="en-US" dirty="0" smtClean="0"/>
              <a:t>Makes for a cleaner, linear history, but should not be used if you have already published your history to a different remote.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57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fetch +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--rebase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34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Collaborating: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&lt;remote&gt; &lt;branch&gt;</a:t>
            </a:r>
          </a:p>
          <a:p>
            <a:pPr lvl="1"/>
            <a:r>
              <a:rPr lang="en-US" dirty="0" smtClean="0"/>
              <a:t>Push the specified &lt;branch&gt; to &lt;remote&gt;, along with all the necessary commits and internal objects.</a:t>
            </a:r>
          </a:p>
          <a:p>
            <a:pPr lvl="1"/>
            <a:r>
              <a:rPr lang="en-US" dirty="0" smtClean="0"/>
              <a:t>The push will fail if it results in a non-fast-forward merge in the destination repository.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&lt;remote&gt; &lt;branch&gt; --force</a:t>
            </a:r>
          </a:p>
          <a:p>
            <a:pPr lvl="1"/>
            <a:r>
              <a:rPr lang="en-US" dirty="0" smtClean="0"/>
              <a:t>Force the push even if it results in a non-fast-forward merge. Don’t ever use this unless you are absolutely sure you know what you’re doing.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receive.denyNonFastForwards</a:t>
            </a:r>
            <a:r>
              <a:rPr lang="en-US" dirty="0" smtClean="0"/>
              <a:t> is set on &lt;remote&gt; the push will fail even with –force.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&lt;remote&gt; --tags</a:t>
            </a:r>
          </a:p>
          <a:p>
            <a:pPr lvl="1"/>
            <a:r>
              <a:rPr lang="en-US" dirty="0" smtClean="0"/>
              <a:t>Send all your local tags to the remote repository.</a:t>
            </a:r>
          </a:p>
          <a:p>
            <a:r>
              <a:rPr lang="en-US" dirty="0" smtClean="0"/>
              <a:t>Only push to bare repositories.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4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acyclic graph of commits</a:t>
            </a:r>
          </a:p>
          <a:p>
            <a:r>
              <a:rPr lang="en-US" dirty="0" smtClean="0"/>
              <a:t>Normally represented visually with time moving upward (oldest commits at the bottom)</a:t>
            </a:r>
            <a:endParaRPr lang="en-US" dirty="0"/>
          </a:p>
        </p:txBody>
      </p:sp>
      <p:pic>
        <p:nvPicPr>
          <p:cNvPr id="1026" name="Picture 2" descr="C:\Users\PITTMAN-BE\Pictures\comm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790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24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 are much more lightweight than </a:t>
            </a:r>
            <a:r>
              <a:rPr lang="en-US" dirty="0" err="1" smtClean="0"/>
              <a:t>svn</a:t>
            </a:r>
            <a:r>
              <a:rPr lang="en-US" dirty="0" smtClean="0"/>
              <a:t>, essentially just a reference to a commit, that represents the tip of the branch.</a:t>
            </a:r>
          </a:p>
          <a:p>
            <a:r>
              <a:rPr lang="en-US" dirty="0" smtClean="0"/>
              <a:t>Using best practices will save lots of heartache when merging</a:t>
            </a:r>
          </a:p>
          <a:p>
            <a:pPr lvl="1"/>
            <a:r>
              <a:rPr lang="en-US" dirty="0" smtClean="0"/>
              <a:t>Branches should be as short-lived as possible to minimize deviation from master</a:t>
            </a:r>
          </a:p>
          <a:p>
            <a:pPr lvl="1"/>
            <a:r>
              <a:rPr lang="en-US" dirty="0"/>
              <a:t>Longstanding branches should periodically merge master changes back into the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Communicate changes with the rest of </a:t>
            </a:r>
            <a:r>
              <a:rPr lang="en-US" dirty="0" err="1" smtClean="0"/>
              <a:t>dev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Clean commit histories with 1 logical change per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Have a comprehensive test suite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524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List all of the branches in your repository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&lt;branch&gt;</a:t>
            </a:r>
          </a:p>
          <a:p>
            <a:pPr lvl="1"/>
            <a:r>
              <a:rPr lang="en-US" dirty="0" smtClean="0"/>
              <a:t>Create a new branch called &lt;branch&gt;. The new branch is NOT checked out.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-d &lt;branch&gt;</a:t>
            </a:r>
          </a:p>
          <a:p>
            <a:pPr lvl="1"/>
            <a:r>
              <a:rPr lang="en-US" dirty="0" smtClean="0"/>
              <a:t>Delete a branch. Will fail if the branch has unmerged changes.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-D &lt;branch&gt;</a:t>
            </a:r>
          </a:p>
          <a:p>
            <a:pPr lvl="1"/>
            <a:r>
              <a:rPr lang="en-US" dirty="0" smtClean="0"/>
              <a:t>Delete a branch, even if it has unmerged changes.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-m &lt;branch&gt;</a:t>
            </a:r>
          </a:p>
          <a:p>
            <a:pPr lvl="1"/>
            <a:r>
              <a:rPr lang="en-US" dirty="0" smtClean="0"/>
              <a:t>Rename the current branch to &lt;branch&gt;.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2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&lt;branch&gt;</a:t>
            </a:r>
          </a:p>
          <a:p>
            <a:pPr lvl="1"/>
            <a:r>
              <a:rPr lang="en-US" dirty="0" smtClean="0"/>
              <a:t>Check out the (pre-existing) specified branch, and update the working directory to match.</a:t>
            </a:r>
          </a:p>
          <a:p>
            <a:r>
              <a:rPr lang="en-US" dirty="0" err="1"/>
              <a:t>git</a:t>
            </a:r>
            <a:r>
              <a:rPr lang="en-US" dirty="0"/>
              <a:t> checkout –b &lt;branch&gt;</a:t>
            </a:r>
          </a:p>
          <a:p>
            <a:pPr lvl="1"/>
            <a:r>
              <a:rPr lang="en-US" dirty="0"/>
              <a:t>Create a new branch called &lt;branch&gt;, and check it 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used to return from a detached HEAD state.</a:t>
            </a:r>
          </a:p>
          <a:p>
            <a:r>
              <a:rPr lang="en-US" dirty="0" err="1" smtClean="0"/>
              <a:t>Unstaged</a:t>
            </a:r>
            <a:r>
              <a:rPr lang="en-US" dirty="0" smtClean="0"/>
              <a:t> changes will persist to the new branch, unless they would cause a conflict, in which case the checkout fails.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27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smtClean="0"/>
              <a:t>Merge the specified branch into the current branch. </a:t>
            </a:r>
            <a:r>
              <a:rPr lang="en-US" dirty="0" err="1" smtClean="0"/>
              <a:t>Git</a:t>
            </a:r>
            <a:r>
              <a:rPr lang="en-US" dirty="0" smtClean="0"/>
              <a:t> will determine the merge method automatically.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&lt;branch&gt;</a:t>
            </a:r>
          </a:p>
          <a:p>
            <a:pPr lvl="1"/>
            <a:r>
              <a:rPr lang="en-US" dirty="0" smtClean="0"/>
              <a:t>Always generate a merge commit, even if the merge was a fast-forward.</a:t>
            </a:r>
          </a:p>
          <a:p>
            <a:pPr lvl="1"/>
            <a:r>
              <a:rPr lang="en-US" dirty="0" smtClean="0"/>
              <a:t>Useful if you want every merge to be documented with its own commit.</a:t>
            </a:r>
          </a:p>
          <a:p>
            <a:r>
              <a:rPr lang="en-US" dirty="0"/>
              <a:t>Never start a merge with uncommitted changes in your working tree, </a:t>
            </a:r>
            <a:r>
              <a:rPr lang="en-US" dirty="0" smtClean="0"/>
              <a:t>as this </a:t>
            </a:r>
            <a:r>
              <a:rPr lang="en-US" dirty="0"/>
              <a:t>can make it more difficult to resolve conflicts or abort an unsuccessful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Fast-forward merges occur when there is a linear path from the current branch tip to the target branch. In this case, all </a:t>
            </a:r>
            <a:r>
              <a:rPr lang="en-US" dirty="0" err="1" smtClean="0"/>
              <a:t>git</a:t>
            </a:r>
            <a:r>
              <a:rPr lang="en-US" dirty="0" smtClean="0"/>
              <a:t> has to do is move the current branch tip up to the target branch tip.</a:t>
            </a:r>
          </a:p>
          <a:p>
            <a:r>
              <a:rPr lang="en-US" dirty="0"/>
              <a:t>Non-fast-forward merges occur if the branches have diverged.</a:t>
            </a:r>
          </a:p>
          <a:p>
            <a:r>
              <a:rPr lang="en-US" dirty="0"/>
              <a:t>A dedicated commit with two parents is used to tie together the two histories.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3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Generally, fast-forward merges are used for small features or </a:t>
            </a:r>
            <a:r>
              <a:rPr lang="en-US" dirty="0" err="1" smtClean="0"/>
              <a:t>bugfixes</a:t>
            </a:r>
            <a:r>
              <a:rPr lang="en-US" dirty="0" smtClean="0"/>
              <a:t>, and 3-way merges are used for the integration of longer-running features.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--squash &lt;branch&gt;</a:t>
            </a:r>
          </a:p>
          <a:p>
            <a:pPr lvl="1"/>
            <a:r>
              <a:rPr lang="en-US" dirty="0" smtClean="0"/>
              <a:t>Take all the commits from &lt;branch&gt; and squash them into one commit on the current branch.</a:t>
            </a:r>
          </a:p>
          <a:p>
            <a:pPr lvl="1"/>
            <a:r>
              <a:rPr lang="en-US" dirty="0" smtClean="0"/>
              <a:t>Useful for integrating a large branch back into master without complicating history. Don’t use this unless the branch is to be deleted after </a:t>
            </a:r>
            <a:r>
              <a:rPr lang="en-US" smtClean="0"/>
              <a:t>the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3-way merge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Merge history is explicitly shown in repository, and can be used by </a:t>
            </a:r>
            <a:r>
              <a:rPr lang="en-US" dirty="0" err="1" smtClean="0"/>
              <a:t>git</a:t>
            </a:r>
            <a:r>
              <a:rPr lang="en-US" dirty="0" smtClean="0"/>
              <a:t> to avoid re-resolving conflicts if the branches are merged again later</a:t>
            </a:r>
          </a:p>
          <a:p>
            <a:pPr lvl="2"/>
            <a:r>
              <a:rPr lang="en-US" dirty="0" smtClean="0"/>
              <a:t>Can safely be performed if the affected branches are already published elsewhere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Can make the repository history cluttered and difficult to follow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7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Commit history remains linear and easy to read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Modifies history, cannot be used if changes have been published elsewhere</a:t>
            </a:r>
          </a:p>
          <a:p>
            <a:pPr lvl="2"/>
            <a:r>
              <a:rPr lang="en-US" dirty="0" smtClean="0"/>
              <a:t>No way to tell that the commits originally came from the merged branch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77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 --squash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Commit history remains linear and easy to read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Entire commit history of branch is squashed into one monolithic commit, so granularity of original commits is lost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3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merge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smtClean="0"/>
              <a:t>--squash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0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automatically stages all successful merge results, so “</a:t>
            </a:r>
            <a:r>
              <a:rPr lang="en-US" dirty="0" err="1" smtClean="0"/>
              <a:t>git</a:t>
            </a:r>
            <a:r>
              <a:rPr lang="en-US" dirty="0" smtClean="0"/>
              <a:t> diff” will show you what is left to resolve</a:t>
            </a:r>
          </a:p>
          <a:p>
            <a:r>
              <a:rPr lang="en-US" dirty="0" smtClean="0"/>
              <a:t>Resolving merge conflicts uses the same edit/stage/commit workflow as the rest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status/</a:t>
            </a:r>
            <a:r>
              <a:rPr lang="en-US" dirty="0" err="1" smtClean="0"/>
              <a:t>git</a:t>
            </a:r>
            <a:r>
              <a:rPr lang="en-US" dirty="0" smtClean="0"/>
              <a:t> diff to see conflicted files</a:t>
            </a:r>
          </a:p>
          <a:p>
            <a:pPr lvl="1"/>
            <a:r>
              <a:rPr lang="en-US" dirty="0" smtClean="0"/>
              <a:t>Edit conflicted files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each file once conflicts are resolved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--abort can be used if you wish to abandon an in-progress merge</a:t>
            </a:r>
          </a:p>
        </p:txBody>
      </p:sp>
    </p:spTree>
    <p:extLst>
      <p:ext uri="{BB962C8B-B14F-4D97-AF65-F5344CB8AC3E}">
        <p14:creationId xmlns:p14="http://schemas.microsoft.com/office/powerpoint/2010/main" val="47214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stored as a reference to the commit at the tip of the branch</a:t>
            </a:r>
          </a:p>
          <a:p>
            <a:r>
              <a:rPr lang="en-US" dirty="0" smtClean="0"/>
              <a:t>The master branch is created by default</a:t>
            </a:r>
          </a:p>
        </p:txBody>
      </p:sp>
      <p:pic>
        <p:nvPicPr>
          <p:cNvPr id="2051" name="Picture 3" descr="C:\Users\PITTMAN-BE\Pictures\branch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1549"/>
            <a:ext cx="2847976" cy="32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4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 uses the “combined diff” format when displaying merge conflicts</a:t>
            </a:r>
          </a:p>
          <a:p>
            <a:r>
              <a:rPr lang="en-US" dirty="0" smtClean="0"/>
              <a:t>Two columns of data precede each line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column shows if the line is different between “our” branch (the active branch) and the working tree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column shows if the line is different between “their” branch (the branch being merged) and the working tree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show &lt;</a:t>
            </a:r>
            <a:r>
              <a:rPr lang="en-US" dirty="0" err="1" smtClean="0"/>
              <a:t>mergecommit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See the combined diff output for a completed merge commit, to see how it was resolved after the 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1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-</a:t>
            </a:r>
            <a:r>
              <a:rPr lang="en-US" dirty="0" err="1" smtClean="0"/>
              <a:t>Xignore</a:t>
            </a:r>
            <a:r>
              <a:rPr lang="en-US" dirty="0" smtClean="0"/>
              <a:t>-all-space</a:t>
            </a:r>
          </a:p>
          <a:p>
            <a:pPr lvl="1"/>
            <a:r>
              <a:rPr lang="en-US" dirty="0" smtClean="0"/>
              <a:t>Ignore whitespace completely when comparing lines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-</a:t>
            </a:r>
            <a:r>
              <a:rPr lang="en-US" dirty="0" err="1" smtClean="0"/>
              <a:t>Xignore</a:t>
            </a:r>
            <a:r>
              <a:rPr lang="en-US" dirty="0" smtClean="0"/>
              <a:t>-space-change</a:t>
            </a:r>
          </a:p>
          <a:p>
            <a:pPr lvl="1"/>
            <a:r>
              <a:rPr lang="en-US" dirty="0" smtClean="0"/>
              <a:t>Treat sequences of one or more whitespace characters as equivalent when merging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-</a:t>
            </a:r>
            <a:r>
              <a:rPr lang="en-US" dirty="0" err="1" smtClean="0"/>
              <a:t>Xours</a:t>
            </a:r>
            <a:endParaRPr lang="en-US" dirty="0" smtClean="0"/>
          </a:p>
          <a:p>
            <a:pPr lvl="1"/>
            <a:r>
              <a:rPr lang="en-US" dirty="0" smtClean="0"/>
              <a:t>In the case of conflicts, always choose “our” side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–</a:t>
            </a:r>
            <a:r>
              <a:rPr lang="en-US" dirty="0" err="1" smtClean="0"/>
              <a:t>Xtheirs</a:t>
            </a:r>
            <a:endParaRPr lang="en-US" dirty="0" smtClean="0"/>
          </a:p>
          <a:p>
            <a:pPr lvl="1"/>
            <a:r>
              <a:rPr lang="en-US" dirty="0" smtClean="0"/>
              <a:t>In the case of conflicts, always choose “their”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show :1:&lt;filename&gt;</a:t>
            </a:r>
          </a:p>
          <a:p>
            <a:pPr lvl="1"/>
            <a:r>
              <a:rPr lang="en-US" dirty="0" smtClean="0"/>
              <a:t>Show the common ancestor contents of &lt;filename&gt;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show :2:&lt;filename&gt;</a:t>
            </a:r>
          </a:p>
          <a:p>
            <a:pPr lvl="1"/>
            <a:r>
              <a:rPr lang="en-US" dirty="0" smtClean="0"/>
              <a:t>Show “our” version of &lt;filename&gt;, aka the version on the checked-out branch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show :3:&lt;filename&gt;</a:t>
            </a:r>
          </a:p>
          <a:p>
            <a:pPr lvl="1"/>
            <a:r>
              <a:rPr lang="en-US" dirty="0" smtClean="0"/>
              <a:t>Show “their” version of &lt;filename&gt;, aka the version on the branch being merged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04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 --ours</a:t>
            </a:r>
          </a:p>
          <a:p>
            <a:pPr lvl="1"/>
            <a:r>
              <a:rPr lang="en-US" dirty="0" smtClean="0"/>
              <a:t>Compare the working tree to what was in the current branch before the merge, aka see what changes the merge introduced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 --theirs</a:t>
            </a:r>
          </a:p>
          <a:p>
            <a:pPr lvl="1"/>
            <a:r>
              <a:rPr lang="en-US" dirty="0" smtClean="0"/>
              <a:t>Compare the working tree to what was in the other branch before the merge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 --base</a:t>
            </a:r>
          </a:p>
          <a:p>
            <a:pPr lvl="1"/>
            <a:r>
              <a:rPr lang="en-US" dirty="0" smtClean="0"/>
              <a:t>See how the working tree has changed from the base commit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--ours &lt;filename&gt;</a:t>
            </a:r>
          </a:p>
          <a:p>
            <a:pPr lvl="1"/>
            <a:r>
              <a:rPr lang="en-US" dirty="0" smtClean="0"/>
              <a:t>Quick way to choose our side of the merge for &lt;filename&gt;</a:t>
            </a:r>
          </a:p>
          <a:p>
            <a:pPr lvl="1"/>
            <a:r>
              <a:rPr lang="en-US" dirty="0" smtClean="0"/>
              <a:t>Particularly useful when merging binary files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--theirs &lt;filename&gt;</a:t>
            </a:r>
          </a:p>
          <a:p>
            <a:pPr lvl="1"/>
            <a:r>
              <a:rPr lang="en-US" dirty="0" smtClean="0"/>
              <a:t>Opposite of above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--left-right --merge</a:t>
            </a:r>
          </a:p>
          <a:p>
            <a:pPr lvl="1"/>
            <a:r>
              <a:rPr lang="en-US" dirty="0" smtClean="0"/>
              <a:t>List commits that touch files having a conflict that don’t exist on both HEAD and MERGE_HEAD</a:t>
            </a:r>
          </a:p>
          <a:p>
            <a:pPr lvl="1"/>
            <a:r>
              <a:rPr lang="en-US" dirty="0" smtClean="0"/>
              <a:t>Useful to identify the commits that originally caused a conflict</a:t>
            </a:r>
          </a:p>
        </p:txBody>
      </p:sp>
    </p:spTree>
    <p:extLst>
      <p:ext uri="{BB962C8B-B14F-4D97-AF65-F5344CB8AC3E}">
        <p14:creationId xmlns:p14="http://schemas.microsoft.com/office/powerpoint/2010/main" val="2129936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Merging: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--conflict=merge &lt;filename&gt;</a:t>
            </a:r>
          </a:p>
          <a:p>
            <a:pPr lvl="1"/>
            <a:r>
              <a:rPr lang="en-US" dirty="0" smtClean="0"/>
              <a:t>Re-checkout &lt;filename&gt;, with the conflict markers</a:t>
            </a:r>
          </a:p>
          <a:p>
            <a:pPr lvl="1"/>
            <a:r>
              <a:rPr lang="en-US" dirty="0" smtClean="0"/>
              <a:t>Useful if you don’t like how the merge was going and want to start over for &lt;filename&gt;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--conflict=diff3 &lt;filename&gt;</a:t>
            </a:r>
          </a:p>
          <a:p>
            <a:pPr lvl="1"/>
            <a:r>
              <a:rPr lang="en-US" dirty="0" smtClean="0"/>
              <a:t>Same as above, but use the diff3 format instead</a:t>
            </a:r>
          </a:p>
          <a:p>
            <a:pPr lvl="1"/>
            <a:r>
              <a:rPr lang="en-US" dirty="0" smtClean="0"/>
              <a:t>Diff3 format shows the contents of the base commit of the merge, in addition to ours and their side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merge.conflictstyle</a:t>
            </a:r>
            <a:r>
              <a:rPr lang="en-US" dirty="0" smtClean="0"/>
              <a:t> diff3</a:t>
            </a:r>
          </a:p>
          <a:p>
            <a:pPr lvl="1"/>
            <a:r>
              <a:rPr lang="en-US" dirty="0" smtClean="0"/>
              <a:t>Make diff3 the default conflict resolution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9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onflict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08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delete an unwanted merge commit?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--hard &lt;commit&gt;</a:t>
            </a:r>
          </a:p>
          <a:p>
            <a:pPr lvl="1"/>
            <a:r>
              <a:rPr lang="en-US" dirty="0" smtClean="0"/>
              <a:t>Reset the branch to a &lt;commit&gt; before the merge commit</a:t>
            </a:r>
          </a:p>
          <a:p>
            <a:pPr lvl="1"/>
            <a:r>
              <a:rPr lang="en-US" dirty="0" smtClean="0"/>
              <a:t>Can’t be used on shared history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revert -m 1 &lt;</a:t>
            </a:r>
            <a:r>
              <a:rPr lang="en-US" dirty="0" err="1" smtClean="0"/>
              <a:t>merge_commit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 a new commit that reverts &lt;</a:t>
            </a:r>
            <a:r>
              <a:rPr lang="en-US" dirty="0" err="1" smtClean="0"/>
              <a:t>merge_commit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-m argument tells revert which parent of the merge commit should be kept. 1 is the mainline commit, and 2 is the branch being merged.</a:t>
            </a:r>
          </a:p>
          <a:p>
            <a:pPr lvl="1"/>
            <a:r>
              <a:rPr lang="en-US" dirty="0" smtClean="0"/>
              <a:t>If you ever want to re-merge the branch again, you’ll need to revert the revert commit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63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List tags</a:t>
            </a:r>
          </a:p>
          <a:p>
            <a:r>
              <a:rPr lang="en-US" dirty="0" err="1"/>
              <a:t>git</a:t>
            </a:r>
            <a:r>
              <a:rPr lang="en-US" dirty="0"/>
              <a:t> tag -l </a:t>
            </a:r>
            <a:r>
              <a:rPr lang="en-US" dirty="0" smtClean="0"/>
              <a:t>“v1.8.5*”</a:t>
            </a:r>
          </a:p>
          <a:p>
            <a:pPr lvl="1"/>
            <a:r>
              <a:rPr lang="en-US" dirty="0" smtClean="0"/>
              <a:t>List all tags that start with “v1.8.5”</a:t>
            </a:r>
          </a:p>
          <a:p>
            <a:r>
              <a:rPr lang="en-US" dirty="0" err="1"/>
              <a:t>git</a:t>
            </a:r>
            <a:r>
              <a:rPr lang="en-US" dirty="0"/>
              <a:t> tag </a:t>
            </a: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 a new lightweight tag pointing to the current commit.</a:t>
            </a:r>
          </a:p>
          <a:p>
            <a:pPr lvl="1"/>
            <a:r>
              <a:rPr lang="en-US" dirty="0" smtClean="0"/>
              <a:t>Lightweight tags are like branches that never change.</a:t>
            </a:r>
          </a:p>
          <a:p>
            <a:r>
              <a:rPr lang="en-US" dirty="0" err="1"/>
              <a:t>git</a:t>
            </a:r>
            <a:r>
              <a:rPr lang="en-US" dirty="0"/>
              <a:t> tag -a </a:t>
            </a: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 an annotated tag pointing to the current commit.</a:t>
            </a:r>
          </a:p>
          <a:p>
            <a:pPr lvl="1"/>
            <a:r>
              <a:rPr lang="en-US" dirty="0"/>
              <a:t>Annotated </a:t>
            </a:r>
            <a:r>
              <a:rPr lang="en-US" dirty="0" smtClean="0"/>
              <a:t>tags are </a:t>
            </a:r>
            <a:r>
              <a:rPr lang="en-US" dirty="0" err="1"/>
              <a:t>checksummed</a:t>
            </a:r>
            <a:r>
              <a:rPr lang="en-US" dirty="0"/>
              <a:t>; contain the tagger name, email, and date; have a tagging message; and can be signed and verified with GNU Privacy Guard (GPG</a:t>
            </a:r>
            <a:r>
              <a:rPr lang="en-US" dirty="0" smtClean="0"/>
              <a:t>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tag -d 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Delete an existing tag. Don’t delete tags that are part of public history.</a:t>
            </a:r>
          </a:p>
          <a:p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Push a single tag to origin.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--tags</a:t>
            </a:r>
          </a:p>
          <a:p>
            <a:pPr lvl="1"/>
            <a:r>
              <a:rPr lang="en-US" dirty="0" smtClean="0"/>
              <a:t>Push all tags to origin.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6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</a:t>
            </a:r>
          </a:p>
          <a:p>
            <a:pPr lvl="1"/>
            <a:r>
              <a:rPr lang="en-US" dirty="0" smtClean="0"/>
              <a:t>Move all </a:t>
            </a:r>
            <a:r>
              <a:rPr lang="en-US" dirty="0" err="1" smtClean="0"/>
              <a:t>unstaged</a:t>
            </a:r>
            <a:r>
              <a:rPr lang="en-US" dirty="0" smtClean="0"/>
              <a:t> and staged changes to tracked files onto a stack of changes that you can reapply at any time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save &lt;message&gt;</a:t>
            </a:r>
          </a:p>
          <a:p>
            <a:pPr lvl="1"/>
            <a:r>
              <a:rPr lang="en-US" dirty="0" smtClean="0"/>
              <a:t>Same as above, but also give the stash a descriptive message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list</a:t>
            </a:r>
          </a:p>
          <a:p>
            <a:pPr lvl="1"/>
            <a:r>
              <a:rPr lang="en-US" dirty="0" smtClean="0"/>
              <a:t>List all stashed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apply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the changes from the top stash on the stack to the working tree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apply &lt;stash&gt;</a:t>
            </a:r>
          </a:p>
          <a:p>
            <a:pPr lvl="1"/>
            <a:r>
              <a:rPr lang="en-US" dirty="0" smtClean="0"/>
              <a:t>Apply the changes from &lt;stash&gt; to the working tree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pop</a:t>
            </a:r>
          </a:p>
          <a:p>
            <a:pPr lvl="1"/>
            <a:r>
              <a:rPr lang="en-US" dirty="0" smtClean="0"/>
              <a:t>Reapply the top stash from the stack to the working tree and remove it from the stack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70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Commit 8 is a merge commit because it has 2 parents</a:t>
            </a:r>
          </a:p>
        </p:txBody>
      </p:sp>
      <p:pic>
        <p:nvPicPr>
          <p:cNvPr id="4" name="Picture 4" descr="C:\Users\PITTMAN-BE\Pictures\branche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048000" cy="43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32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archive --format=tar --prefix=v1.0release/ v1.0 -o v1.0release.tar</a:t>
            </a:r>
          </a:p>
          <a:p>
            <a:pPr lvl="1"/>
            <a:r>
              <a:rPr lang="en-US" dirty="0" smtClean="0"/>
              <a:t>Quickly generate a pristine copy of any point in the repository history</a:t>
            </a:r>
          </a:p>
          <a:p>
            <a:pPr lvl="1"/>
            <a:r>
              <a:rPr lang="en-US" dirty="0" smtClean="0"/>
              <a:t>No need to checkout first</a:t>
            </a:r>
          </a:p>
          <a:p>
            <a:pPr lvl="1"/>
            <a:r>
              <a:rPr lang="en-US" dirty="0" smtClean="0"/>
              <a:t>Particularly useful for generating a copy of a tagged point in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94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time HEAD is updated a new entry is added to the </a:t>
            </a:r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 smtClean="0"/>
          </a:p>
          <a:p>
            <a:pPr lvl="1"/>
            <a:r>
              <a:rPr lang="en-US" dirty="0" smtClean="0"/>
              <a:t>Display the </a:t>
            </a:r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--hard HEAD@{3}</a:t>
            </a:r>
          </a:p>
          <a:p>
            <a:pPr lvl="1"/>
            <a:r>
              <a:rPr lang="en-US" dirty="0" smtClean="0"/>
              <a:t>Reset the repository to the state of the 3</a:t>
            </a:r>
            <a:r>
              <a:rPr lang="en-US" baseline="30000" dirty="0" smtClean="0"/>
              <a:t>rd</a:t>
            </a:r>
            <a:r>
              <a:rPr lang="en-US" dirty="0" smtClean="0"/>
              <a:t> entry in the </a:t>
            </a:r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 err="1" smtClean="0"/>
              <a:t>git’s</a:t>
            </a:r>
            <a:r>
              <a:rPr lang="en-US" dirty="0" smtClean="0"/>
              <a:t> ultimate undo button</a:t>
            </a:r>
          </a:p>
          <a:p>
            <a:r>
              <a:rPr lang="en-US" dirty="0" smtClean="0"/>
              <a:t>Particularly useful for retrieving commits made on a detached HEAD, as their SHAs will still be listed in the </a:t>
            </a:r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Note that the </a:t>
            </a:r>
            <a:r>
              <a:rPr lang="en-US" dirty="0" err="1" smtClean="0"/>
              <a:t>reflog</a:t>
            </a:r>
            <a:r>
              <a:rPr lang="en-US" dirty="0" smtClean="0"/>
              <a:t> cannot help you recover changes that were never included in any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r>
              <a:rPr lang="en-US" dirty="0" smtClean="0"/>
              <a:t>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744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a binary search over a range of commits to find exactly when a bug was introduced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bisect start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bisect bad &lt;commit&gt;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bisect good &lt;commit&gt;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bisect reset</a:t>
            </a:r>
          </a:p>
          <a:p>
            <a:pPr lvl="1"/>
            <a:r>
              <a:rPr lang="en-US" dirty="0" smtClean="0"/>
              <a:t>Use this when finished to put </a:t>
            </a:r>
            <a:r>
              <a:rPr lang="en-US" smtClean="0"/>
              <a:t>your working tree back the way it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8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commits are great, but until you “</a:t>
            </a:r>
            <a:r>
              <a:rPr lang="en-US" dirty="0" err="1" smtClean="0"/>
              <a:t>git</a:t>
            </a:r>
            <a:r>
              <a:rPr lang="en-US" dirty="0" smtClean="0"/>
              <a:t> push” they exist only in your local repo</a:t>
            </a:r>
          </a:p>
          <a:p>
            <a:r>
              <a:rPr lang="en-US" dirty="0" smtClean="0"/>
              <a:t>If you have many local commits or branches that you don’t want to push back to the central repo, make sure they are backed up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2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help &lt;subcommand&gt;</a:t>
            </a:r>
          </a:p>
          <a:p>
            <a:pPr lvl="1"/>
            <a:r>
              <a:rPr lang="en-US" dirty="0" smtClean="0"/>
              <a:t>Show the </a:t>
            </a:r>
            <a:r>
              <a:rPr lang="en-US" dirty="0" err="1" smtClean="0"/>
              <a:t>git</a:t>
            </a:r>
            <a:r>
              <a:rPr lang="en-US" dirty="0" smtClean="0"/>
              <a:t> help for any </a:t>
            </a:r>
            <a:r>
              <a:rPr lang="en-US" dirty="0" err="1" smtClean="0"/>
              <a:t>git</a:t>
            </a:r>
            <a:r>
              <a:rPr lang="en-US" dirty="0" smtClean="0"/>
              <a:t> &lt;subcommand&gt;</a:t>
            </a:r>
          </a:p>
          <a:p>
            <a:r>
              <a:rPr lang="en-US" dirty="0">
                <a:hlinkClick r:id="rId2"/>
              </a:rPr>
              <a:t>http://eagain.net/articles/git-for-computer-scientists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If you really want to dive deep into the internals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xhaustive guide to using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0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HEAD is a special reference that points to the currently checked out branch </a:t>
            </a:r>
            <a:endParaRPr lang="en-US" dirty="0"/>
          </a:p>
        </p:txBody>
      </p:sp>
      <p:pic>
        <p:nvPicPr>
          <p:cNvPr id="3074" name="Picture 2" descr="C:\Users\PITTMAN-BE\Pictures\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3051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Git</a:t>
            </a:r>
            <a:r>
              <a:rPr lang="en-US" dirty="0" smtClean="0"/>
              <a:t>: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When you make a commit, the current branch ref moves</a:t>
            </a:r>
            <a:endParaRPr lang="en-US" dirty="0"/>
          </a:p>
        </p:txBody>
      </p:sp>
      <p:pic>
        <p:nvPicPr>
          <p:cNvPr id="4098" name="Picture 2" descr="C:\Users\PITTMAN-BE\Pictures\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542489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4367</Words>
  <Application>Microsoft Office PowerPoint</Application>
  <PresentationFormat>On-screen Show (4:3)</PresentationFormat>
  <Paragraphs>470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Git Training</vt:lpstr>
      <vt:lpstr>Obligatory XKCD</vt:lpstr>
      <vt:lpstr>Building Blocks of Git</vt:lpstr>
      <vt:lpstr>Building Blocks of Git: SHAs</vt:lpstr>
      <vt:lpstr>Building Blocks of Git: repositories</vt:lpstr>
      <vt:lpstr>Building Blocks of Git: Branches</vt:lpstr>
      <vt:lpstr>Building Blocks of Git: Merging</vt:lpstr>
      <vt:lpstr>Building Blocks of Git: HEAD</vt:lpstr>
      <vt:lpstr>Building Blocks of Git: Committing</vt:lpstr>
      <vt:lpstr>Building Blocks of Git: Tags</vt:lpstr>
      <vt:lpstr>Repository Setup: git init</vt:lpstr>
      <vt:lpstr>Repository Setup: git clone</vt:lpstr>
      <vt:lpstr>Workflow example: Make a repo from existing code</vt:lpstr>
      <vt:lpstr>Repository Setup: git config</vt:lpstr>
      <vt:lpstr>Making Changes: git add</vt:lpstr>
      <vt:lpstr>Making Changes: Staging Area</vt:lpstr>
      <vt:lpstr>Making changes: git commit</vt:lpstr>
      <vt:lpstr>Making changes: git commit</vt:lpstr>
      <vt:lpstr>Example</vt:lpstr>
      <vt:lpstr>Example Workflow</vt:lpstr>
      <vt:lpstr>Inspecting the Repo: Git status</vt:lpstr>
      <vt:lpstr>Inspecting the Repo: git log</vt:lpstr>
      <vt:lpstr>Inspecting the Repo: Identifying commits</vt:lpstr>
      <vt:lpstr>Inspecting the Repo: git grep</vt:lpstr>
      <vt:lpstr>Moving Between Commits: git checkout</vt:lpstr>
      <vt:lpstr>Tangent: Detached HEAD</vt:lpstr>
      <vt:lpstr>Tangent: Detached HEAD</vt:lpstr>
      <vt:lpstr>Tangent: Detached HEAD</vt:lpstr>
      <vt:lpstr>Tangent: Detached HEAD</vt:lpstr>
      <vt:lpstr>Tangent: Detached HEAD</vt:lpstr>
      <vt:lpstr>Undoing changes</vt:lpstr>
      <vt:lpstr>Undoing changes</vt:lpstr>
      <vt:lpstr>Undoing changes</vt:lpstr>
      <vt:lpstr>Undoing changes</vt:lpstr>
      <vt:lpstr>Example</vt:lpstr>
      <vt:lpstr>Rewriting History</vt:lpstr>
      <vt:lpstr>Rewriting History: rebase</vt:lpstr>
      <vt:lpstr>Rewriting History: rebase</vt:lpstr>
      <vt:lpstr>Rewriting History: rebase</vt:lpstr>
      <vt:lpstr>Rewriting History</vt:lpstr>
      <vt:lpstr>Rewriting History</vt:lpstr>
      <vt:lpstr>Example</vt:lpstr>
      <vt:lpstr>Collaborating</vt:lpstr>
      <vt:lpstr>Collaborating</vt:lpstr>
      <vt:lpstr>Collaborating: remote branches</vt:lpstr>
      <vt:lpstr>Collaborating: Example workflow</vt:lpstr>
      <vt:lpstr>Collaborating: git pull</vt:lpstr>
      <vt:lpstr>Example</vt:lpstr>
      <vt:lpstr>Collaborating: git push</vt:lpstr>
      <vt:lpstr>Branching and Merging</vt:lpstr>
      <vt:lpstr>Branching and Merging</vt:lpstr>
      <vt:lpstr>Branching and Merging</vt:lpstr>
      <vt:lpstr>Branching and Merging</vt:lpstr>
      <vt:lpstr>Branching and Merging</vt:lpstr>
      <vt:lpstr>Branching and Merging: Strategies</vt:lpstr>
      <vt:lpstr>Branching and Merging: Strategies</vt:lpstr>
      <vt:lpstr>Branching and Merging: Strategies</vt:lpstr>
      <vt:lpstr>Example</vt:lpstr>
      <vt:lpstr>Branching and Merging: Conflicts</vt:lpstr>
      <vt:lpstr>Branching and Merging: Conflicts</vt:lpstr>
      <vt:lpstr>Branching and Merging: Conflicts</vt:lpstr>
      <vt:lpstr>Branching and Merging: Conflicts</vt:lpstr>
      <vt:lpstr>Branching and Merging: Conflicts</vt:lpstr>
      <vt:lpstr>Branching and Merging: Conflicts</vt:lpstr>
      <vt:lpstr>Example</vt:lpstr>
      <vt:lpstr>Branching and Merging</vt:lpstr>
      <vt:lpstr>Tagging</vt:lpstr>
      <vt:lpstr>Stashing</vt:lpstr>
      <vt:lpstr>Example</vt:lpstr>
      <vt:lpstr>Archive</vt:lpstr>
      <vt:lpstr>Reflog</vt:lpstr>
      <vt:lpstr>Example</vt:lpstr>
      <vt:lpstr>Bisect</vt:lpstr>
      <vt:lpstr>Backups</vt:lpstr>
      <vt:lpstr>Other resources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PITTMAN-BE</dc:creator>
  <cp:lastModifiedBy>PITTMAN-BE</cp:lastModifiedBy>
  <cp:revision>136</cp:revision>
  <dcterms:created xsi:type="dcterms:W3CDTF">2015-12-02T16:24:52Z</dcterms:created>
  <dcterms:modified xsi:type="dcterms:W3CDTF">2015-12-06T20:28:02Z</dcterms:modified>
</cp:coreProperties>
</file>