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avi" ContentType="video/avi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5" r:id="rId3"/>
    <p:sldId id="257" r:id="rId4"/>
    <p:sldId id="277" r:id="rId5"/>
    <p:sldId id="278" r:id="rId6"/>
    <p:sldId id="279" r:id="rId7"/>
    <p:sldId id="280" r:id="rId8"/>
    <p:sldId id="272" r:id="rId9"/>
    <p:sldId id="260" r:id="rId10"/>
    <p:sldId id="275" r:id="rId11"/>
    <p:sldId id="276" r:id="rId12"/>
    <p:sldId id="273" r:id="rId13"/>
    <p:sldId id="270" r:id="rId14"/>
    <p:sldId id="271" r:id="rId15"/>
    <p:sldId id="281" r:id="rId16"/>
    <p:sldId id="282" r:id="rId17"/>
    <p:sldId id="274" r:id="rId18"/>
    <p:sldId id="267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6169F-F0AF-4286-96F8-88590B5964A8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0A168-1C79-4FDA-9DBB-D329A93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14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0A168-1C79-4FDA-9DBB-D329A9384AED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644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8163F50-262D-4B06-B660-EF805F49E910}" type="datetime1">
              <a:rPr lang="en-US" smtClean="0"/>
              <a:t>10/21/2014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23F58DF-FAF9-4241-8ED7-4C5C46AE9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A6DD54-5D4C-4CC9-966B-61A5CED87253}" type="datetime1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3F58DF-FAF9-4241-8ED7-4C5C46AE9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EBF465-7077-46BD-A071-1EF5F17C0541}" type="datetime1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3F58DF-FAF9-4241-8ED7-4C5C46AE9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C3620B-49FF-42BA-8B9D-E349AA598DD5}" type="datetime1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3F58DF-FAF9-4241-8ED7-4C5C46AE900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44C5BE-35B1-4E40-8B90-0836222554B2}" type="datetime1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3F58DF-FAF9-4241-8ED7-4C5C46AE900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DC8DA7-4745-40EF-8E8F-A0221A3D5B8B}" type="datetime1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3F58DF-FAF9-4241-8ED7-4C5C46AE900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D96BC2-EF5E-425B-8A71-6CC6666F9951}" type="datetime1">
              <a:rPr lang="en-US" smtClean="0"/>
              <a:t>10/21/2014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3F58DF-FAF9-4241-8ED7-4C5C46AE900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3C036B-71A3-4422-8869-D94017AC4E54}" type="datetime1">
              <a:rPr lang="en-US" smtClean="0"/>
              <a:t>10/21/2014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3F58DF-FAF9-4241-8ED7-4C5C46AE900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B163F8-C4AA-4C14-8593-6AEE28E6B6A7}" type="datetime1">
              <a:rPr lang="en-US" smtClean="0"/>
              <a:t>10/21/2014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3F58DF-FAF9-4241-8ED7-4C5C46AE9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E686D7C-8298-4B23-B3C3-41A4DFCC5255}" type="datetime1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3F58DF-FAF9-4241-8ED7-4C5C46AE900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4796CA7-CA7C-416E-96A9-F5E73F5E7765}" type="datetime1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23F58DF-FAF9-4241-8ED7-4C5C46AE900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4E90C87-5559-42B0-9092-0B082508F0B4}" type="datetime1">
              <a:rPr lang="en-US" smtClean="0"/>
              <a:t>10/21/2014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23F58DF-FAF9-4241-8ED7-4C5C46AE90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18297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Group 2 Project Presentation:</a:t>
            </a:r>
            <a:br>
              <a:rPr lang="en-US" dirty="0" smtClean="0"/>
            </a:br>
            <a:r>
              <a:rPr lang="en-US" dirty="0" smtClean="0"/>
              <a:t>Mid-Term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362200"/>
            <a:ext cx="8305800" cy="2449111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 smtClean="0"/>
              <a:t>Paul </a:t>
            </a:r>
            <a:r>
              <a:rPr lang="en-US" dirty="0" err="1" smtClean="0"/>
              <a:t>Kruchko</a:t>
            </a:r>
            <a:r>
              <a:rPr lang="en-US" dirty="0" smtClean="0"/>
              <a:t>- EE-Project Manager</a:t>
            </a:r>
          </a:p>
          <a:p>
            <a:pPr algn="ctr"/>
            <a:r>
              <a:rPr lang="en-US" dirty="0" smtClean="0"/>
              <a:t>Mike </a:t>
            </a:r>
            <a:r>
              <a:rPr lang="en-US" dirty="0" err="1" smtClean="0"/>
              <a:t>Laba</a:t>
            </a:r>
            <a:r>
              <a:rPr lang="en-US" dirty="0" smtClean="0"/>
              <a:t>-ME Design Lead</a:t>
            </a:r>
          </a:p>
          <a:p>
            <a:pPr algn="ctr"/>
            <a:r>
              <a:rPr lang="en-US" dirty="0" smtClean="0"/>
              <a:t>Bryan </a:t>
            </a:r>
            <a:r>
              <a:rPr lang="en-US" dirty="0" err="1" smtClean="0"/>
              <a:t>Jagielo</a:t>
            </a:r>
            <a:r>
              <a:rPr lang="en-US" dirty="0" smtClean="0"/>
              <a:t>-EE Design Lead</a:t>
            </a:r>
          </a:p>
          <a:p>
            <a:pPr algn="ctr"/>
            <a:r>
              <a:rPr lang="en-US" dirty="0" smtClean="0"/>
              <a:t>Monika </a:t>
            </a:r>
            <a:r>
              <a:rPr lang="en-US" dirty="0" err="1" smtClean="0"/>
              <a:t>Shaeff</a:t>
            </a:r>
            <a:r>
              <a:rPr lang="en-US" dirty="0" smtClean="0"/>
              <a:t>-CE</a:t>
            </a:r>
          </a:p>
          <a:p>
            <a:pPr algn="ctr"/>
            <a:r>
              <a:rPr lang="en-US" dirty="0" smtClean="0"/>
              <a:t>Ran </a:t>
            </a:r>
            <a:r>
              <a:rPr lang="en-US" dirty="0" err="1" smtClean="0"/>
              <a:t>Ao</a:t>
            </a:r>
            <a:r>
              <a:rPr lang="en-US" dirty="0" smtClean="0"/>
              <a:t> – ME</a:t>
            </a:r>
          </a:p>
          <a:p>
            <a:pPr algn="ctr"/>
            <a:r>
              <a:rPr lang="en-US" dirty="0" err="1" smtClean="0"/>
              <a:t>Xiaong</a:t>
            </a:r>
            <a:r>
              <a:rPr lang="en-US" dirty="0" smtClean="0"/>
              <a:t> Tong – EE</a:t>
            </a:r>
          </a:p>
          <a:p>
            <a:pPr algn="ctr"/>
            <a:r>
              <a:rPr lang="en-US" dirty="0" err="1" smtClean="0"/>
              <a:t>Xinfeng</a:t>
            </a:r>
            <a:r>
              <a:rPr lang="en-US" dirty="0" smtClean="0"/>
              <a:t> Shi - ME</a:t>
            </a:r>
          </a:p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172B-DE23-4453-B770-154399521D93}" type="datetime1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58DF-FAF9-4241-8ED7-4C5C46AE90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90872"/>
          </a:xfrm>
        </p:spPr>
        <p:txBody>
          <a:bodyPr/>
          <a:lstStyle/>
          <a:p>
            <a:pPr algn="ctr"/>
            <a:r>
              <a:rPr lang="en-US" dirty="0" smtClean="0"/>
              <a:t>functional block diagram of </a:t>
            </a:r>
            <a:endParaRPr lang="en-US" sz="2800" dirty="0"/>
          </a:p>
          <a:p>
            <a:pPr marL="109728" indent="0" algn="ctr">
              <a:buNone/>
            </a:pPr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20B-49FF-42BA-8B9D-E349AA598DD5}" type="datetime1">
              <a:rPr lang="en-US" smtClean="0">
                <a:solidFill>
                  <a:prstClr val="black"/>
                </a:solidFill>
              </a:rPr>
              <a:pPr/>
              <a:t>10/21/2014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Group2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58DF-FAF9-4241-8ED7-4C5C46AE9000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Rotating Feeder </a:t>
            </a:r>
            <a:r>
              <a:rPr lang="en-US" dirty="0" smtClean="0"/>
              <a:t>cont’d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52818" y="2607285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Hopper Bowl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250076" y="2813026"/>
            <a:ext cx="56932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62943" y="2607285"/>
            <a:ext cx="10276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Rotation &amp; Agitation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918857" y="2817896"/>
            <a:ext cx="56932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536077" y="2607285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prstClr val="white"/>
                </a:solidFill>
              </a:rPr>
              <a:t>Singulation</a:t>
            </a:r>
            <a:r>
              <a:rPr lang="en-US" sz="1200" dirty="0" smtClean="0">
                <a:solidFill>
                  <a:srgbClr val="FF0000"/>
                </a:solidFill>
              </a:rPr>
              <a:t>*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5726974" y="2813025"/>
            <a:ext cx="56932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324600" y="2607284"/>
            <a:ext cx="10276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Transportation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6815545" y="3066660"/>
            <a:ext cx="45719" cy="5909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24600" y="3721288"/>
            <a:ext cx="10276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Counting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flipH="1">
            <a:off x="6801936" y="4206481"/>
            <a:ext cx="72936" cy="5909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324600" y="4861110"/>
            <a:ext cx="10276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Holding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9" name="Left Arrow 18"/>
          <p:cNvSpPr/>
          <p:nvPr/>
        </p:nvSpPr>
        <p:spPr>
          <a:xfrm>
            <a:off x="3962400" y="3886200"/>
            <a:ext cx="2342606" cy="1396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891246" y="3737773"/>
            <a:ext cx="1027611" cy="440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prstClr val="white"/>
                </a:solidFill>
              </a:rPr>
              <a:t>Motor Speed Control</a:t>
            </a:r>
          </a:p>
        </p:txBody>
      </p:sp>
      <p:sp>
        <p:nvSpPr>
          <p:cNvPr id="21" name="Up Arrow 20"/>
          <p:cNvSpPr/>
          <p:nvPr/>
        </p:nvSpPr>
        <p:spPr>
          <a:xfrm>
            <a:off x="3376748" y="3128175"/>
            <a:ext cx="52252" cy="5560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Left Arrow 22"/>
          <p:cNvSpPr/>
          <p:nvPr/>
        </p:nvSpPr>
        <p:spPr>
          <a:xfrm>
            <a:off x="3970020" y="5048393"/>
            <a:ext cx="2342606" cy="1396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895055" y="4819793"/>
            <a:ext cx="10276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prstClr val="white"/>
                </a:solidFill>
              </a:rPr>
              <a:t>Dispensing</a:t>
            </a:r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25" name="Left Arrow 24"/>
          <p:cNvSpPr/>
          <p:nvPr/>
        </p:nvSpPr>
        <p:spPr>
          <a:xfrm>
            <a:off x="2195817" y="5048393"/>
            <a:ext cx="651883" cy="698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005462" y="4797420"/>
            <a:ext cx="1143000" cy="479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User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13857" y="5614780"/>
            <a:ext cx="3810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*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sz="800" dirty="0" smtClean="0">
                <a:solidFill>
                  <a:prstClr val="black"/>
                </a:solidFill>
              </a:rPr>
              <a:t>This term was taken from: </a:t>
            </a:r>
            <a:r>
              <a:rPr lang="en-US" sz="800" dirty="0">
                <a:solidFill>
                  <a:prstClr val="black"/>
                </a:solidFill>
              </a:rPr>
              <a:t>http://www.msl.ri.cmu.edu/projects/minifactory/partsfeeders.php</a:t>
            </a:r>
            <a:endParaRPr lang="en-US" sz="8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43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614" y="4095513"/>
            <a:ext cx="5060772" cy="2312431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20B-49FF-42BA-8B9D-E349AA598DD5}" type="datetime1">
              <a:rPr lang="en-US" smtClean="0">
                <a:solidFill>
                  <a:prstClr val="black"/>
                </a:solidFill>
              </a:rPr>
              <a:pPr/>
              <a:t>10/21/2014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Group2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58DF-FAF9-4241-8ED7-4C5C46AE9000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Rotating Feeder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489204"/>
            <a:ext cx="3139344" cy="2312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51166"/>
            <a:ext cx="2438399" cy="245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6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contacts to simulate. </a:t>
            </a:r>
          </a:p>
          <a:p>
            <a:r>
              <a:rPr lang="en-US" dirty="0" smtClean="0"/>
              <a:t>Motor rotating at </a:t>
            </a:r>
            <a:r>
              <a:rPr lang="en-US" dirty="0" smtClean="0"/>
              <a:t>20 RPM constantly</a:t>
            </a:r>
            <a:endParaRPr lang="en-US" dirty="0" smtClean="0"/>
          </a:p>
          <a:p>
            <a:r>
              <a:rPr lang="en-US" dirty="0" smtClean="0"/>
              <a:t>Bolts* are to scale models with threads for thread lock.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29400" y="6455272"/>
            <a:ext cx="1920240" cy="365760"/>
          </a:xfrm>
        </p:spPr>
        <p:txBody>
          <a:bodyPr/>
          <a:lstStyle/>
          <a:p>
            <a:fld id="{30C3620B-49FF-42BA-8B9D-E349AA598DD5}" type="datetime1">
              <a:rPr lang="en-US" smtClean="0">
                <a:solidFill>
                  <a:prstClr val="black"/>
                </a:solidFill>
              </a:rPr>
              <a:pPr/>
              <a:t>10/21/2014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5867400"/>
            <a:ext cx="4876800" cy="524669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*CADD model of 4x50mm machine screws taken from McMaster-</a:t>
            </a:r>
            <a:r>
              <a:rPr lang="en-US" dirty="0" err="1" smtClean="0">
                <a:solidFill>
                  <a:prstClr val="black"/>
                </a:solidFill>
              </a:rPr>
              <a:t>Carr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http://www.mcmaster.com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                                  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58DF-FAF9-4241-8ED7-4C5C46AE9000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Simulation of Rotating Feeder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ase Feeder ASSY 2.av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39024" y="3276600"/>
            <a:ext cx="7620000" cy="1962150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6324599" y="6400800"/>
            <a:ext cx="2350681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prstClr val="black"/>
                </a:solidFill>
              </a:rPr>
              <a:t>Group2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44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mathworks.com/help/examples/control_product/xxxFiguresdcdemofigures_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1676400"/>
            <a:ext cx="5334000" cy="4000501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3810000" cy="4525963"/>
          </a:xfrm>
        </p:spPr>
        <p:txBody>
          <a:bodyPr>
            <a:normAutofit/>
          </a:bodyPr>
          <a:lstStyle/>
          <a:p>
            <a:pPr marL="109728" lvl="0" indent="0">
              <a:buClr>
                <a:srgbClr val="2DA2BF"/>
              </a:buClr>
              <a:buNone/>
            </a:pPr>
            <a:endParaRPr lang="en-US" sz="2300" dirty="0" smtClean="0">
              <a:solidFill>
                <a:prstClr val="black"/>
              </a:solidFill>
            </a:endParaRPr>
          </a:p>
          <a:p>
            <a:r>
              <a:rPr lang="en-US" dirty="0" smtClean="0"/>
              <a:t>Validate motor selection</a:t>
            </a:r>
          </a:p>
          <a:p>
            <a:r>
              <a:rPr lang="en-US" dirty="0" smtClean="0"/>
              <a:t>Achieve speed control</a:t>
            </a:r>
          </a:p>
          <a:p>
            <a:r>
              <a:rPr lang="en-US" dirty="0" smtClean="0"/>
              <a:t>Account for variances in load torque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20B-49FF-42BA-8B9D-E349AA598DD5}" type="datetime1">
              <a:rPr lang="en-US" smtClean="0">
                <a:solidFill>
                  <a:prstClr val="black"/>
                </a:solidFill>
              </a:rPr>
              <a:pPr/>
              <a:t>10/21/2014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Group2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58DF-FAF9-4241-8ED7-4C5C46AE9000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Modeling: Motor Model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5791200"/>
            <a:ext cx="502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http://www.mathworks.com/help/control/examples/dc-motor-control.html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57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17570" t="40110" r="1344" b="26923"/>
          <a:stretch>
            <a:fillRect/>
          </a:stretch>
        </p:blipFill>
        <p:spPr bwMode="auto">
          <a:xfrm>
            <a:off x="1295400" y="4572000"/>
            <a:ext cx="7010400" cy="151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295400"/>
            <a:ext cx="43434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91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Implemented PID control</a:t>
            </a:r>
          </a:p>
          <a:p>
            <a:r>
              <a:rPr lang="en-US" dirty="0" smtClean="0"/>
              <a:t>Acceptable overshoot and settle time</a:t>
            </a:r>
          </a:p>
          <a:p>
            <a:r>
              <a:rPr lang="en-US" dirty="0" smtClean="0"/>
              <a:t>Ready for implementation on MCU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20B-49FF-42BA-8B9D-E349AA598DD5}" type="datetime1">
              <a:rPr lang="en-US" smtClean="0">
                <a:solidFill>
                  <a:prstClr val="black"/>
                </a:solidFill>
              </a:rPr>
              <a:pPr/>
              <a:t>10/21/2014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Group2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58DF-FAF9-4241-8ED7-4C5C46AE9000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Motor &amp; PID control simulation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81400" y="4724400"/>
            <a:ext cx="762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57800" y="4800600"/>
            <a:ext cx="76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00800" y="4724400"/>
            <a:ext cx="762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90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Security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8 parallel sensors in 2 levels</a:t>
            </a:r>
            <a:endParaRPr lang="zh-CN" altLang="zh-CN" sz="2000" dirty="0"/>
          </a:p>
          <a:p>
            <a:r>
              <a:rPr lang="en-US" altLang="zh-CN" dirty="0">
                <a:solidFill>
                  <a:srgbClr val="FF0000"/>
                </a:solidFill>
              </a:rPr>
              <a:t>Intensity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Variable luminance through LED’s resistance adjust</a:t>
            </a:r>
            <a:endParaRPr lang="zh-CN" altLang="zh-CN" sz="2000" dirty="0"/>
          </a:p>
          <a:p>
            <a:r>
              <a:rPr lang="en-US" altLang="zh-CN" dirty="0">
                <a:solidFill>
                  <a:srgbClr val="FF0000"/>
                </a:solidFill>
              </a:rPr>
              <a:t>Accuracy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34.51us reflection time of output </a:t>
            </a:r>
            <a:r>
              <a:rPr lang="en-US" altLang="zh-CN" sz="2000" dirty="0" smtClean="0"/>
              <a:t>signal</a:t>
            </a:r>
            <a:endParaRPr lang="zh-CN" altLang="zh-CN" sz="2000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Stability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Few signal noise, less external disturbing</a:t>
            </a:r>
            <a:endParaRPr lang="zh-CN" altLang="zh-CN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20B-49FF-42BA-8B9D-E349AA598DD5}" type="datetime1">
              <a:rPr lang="en-US" smtClean="0">
                <a:solidFill>
                  <a:prstClr val="black"/>
                </a:solidFill>
              </a:rPr>
              <a:pPr/>
              <a:t>10/21/2014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Group2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58DF-FAF9-4241-8ED7-4C5C46AE9000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Simulation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428" y="0"/>
            <a:ext cx="3617849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883150"/>
            <a:ext cx="3814216" cy="197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733800"/>
            <a:ext cx="243840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908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20B-49FF-42BA-8B9D-E349AA598DD5}" type="datetime1">
              <a:rPr lang="en-US" smtClean="0">
                <a:solidFill>
                  <a:prstClr val="black"/>
                </a:solidFill>
              </a:rPr>
              <a:pPr/>
              <a:t>10/21/2014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Group2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58DF-FAF9-4241-8ED7-4C5C46AE9000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Flow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143000"/>
            <a:ext cx="3998201" cy="5284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3505200" y="6400800"/>
            <a:ext cx="3200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62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90% of parts purchased </a:t>
            </a:r>
          </a:p>
          <a:p>
            <a:r>
              <a:rPr lang="en-US" dirty="0" smtClean="0"/>
              <a:t> Simulation: Correct motion achieved</a:t>
            </a:r>
          </a:p>
          <a:p>
            <a:r>
              <a:rPr lang="en-US" dirty="0" smtClean="0"/>
              <a:t> full simulation of 5 parts achieved.  </a:t>
            </a:r>
          </a:p>
          <a:p>
            <a:r>
              <a:rPr lang="en-US" dirty="0" smtClean="0"/>
              <a:t>FEA: Initiated for Box</a:t>
            </a:r>
          </a:p>
          <a:p>
            <a:r>
              <a:rPr lang="en-US" dirty="0" smtClean="0"/>
              <a:t>Control system designed, simulated, ready for implementation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20B-49FF-42BA-8B9D-E349AA598DD5}" type="datetime1">
              <a:rPr lang="en-US" smtClean="0">
                <a:solidFill>
                  <a:prstClr val="black"/>
                </a:solidFill>
              </a:rPr>
              <a:pPr/>
              <a:t>10/21/2014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Group2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58DF-FAF9-4241-8ED7-4C5C46AE9000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04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PID motor control in code</a:t>
            </a:r>
          </a:p>
          <a:p>
            <a:r>
              <a:rPr lang="en-US" dirty="0" smtClean="0"/>
              <a:t>Finalize and test code</a:t>
            </a:r>
          </a:p>
          <a:p>
            <a:r>
              <a:rPr lang="en-US" dirty="0" smtClean="0"/>
              <a:t>Prototype  and test circuits</a:t>
            </a:r>
          </a:p>
          <a:p>
            <a:r>
              <a:rPr lang="en-US" dirty="0" smtClean="0"/>
              <a:t>Mechanically assemble machine</a:t>
            </a:r>
          </a:p>
          <a:p>
            <a:r>
              <a:rPr lang="en-US" dirty="0" smtClean="0"/>
              <a:t>WIN THE COMPETITION!!!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20B-49FF-42BA-8B9D-E349AA598DD5}" type="datetime1">
              <a:rPr lang="en-US" smtClean="0"/>
              <a:t>10/21/2014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58DF-FAF9-4241-8ED7-4C5C46AE9000}" type="slidenum">
              <a:rPr lang="en-US" smtClean="0"/>
              <a:t>18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5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20B-49FF-42BA-8B9D-E349AA598DD5}" type="datetime1">
              <a:rPr lang="en-US" smtClean="0"/>
              <a:t>10/21/2014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58DF-FAF9-4241-8ED7-4C5C46AE9000}" type="slidenum">
              <a:rPr lang="en-US" smtClean="0"/>
              <a:t>19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5122" name="Picture 2" descr="C:\Users\krh\AppData\Local\Microsoft\Windows\Temporary Internet Files\Content.IE5\B27ODA2U\MP900315598[1]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439575"/>
            <a:ext cx="3657600" cy="26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31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Rotary Parts Feeder</a:t>
            </a:r>
          </a:p>
          <a:p>
            <a:pPr lvl="1"/>
            <a:r>
              <a:rPr lang="en-US" dirty="0" smtClean="0"/>
              <a:t>Inspiration for our design: bullet case feeder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20B-49FF-42BA-8B9D-E349AA598DD5}" type="datetime1">
              <a:rPr lang="en-US" smtClean="0"/>
              <a:t>10/21/2014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58DF-FAF9-4241-8ED7-4C5C46AE9000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Our Product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3000" y="5791198"/>
            <a:ext cx="3810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</a:t>
            </a:r>
            <a:r>
              <a:rPr lang="en-US" sz="800" dirty="0" smtClean="0"/>
              <a:t>Image of </a:t>
            </a:r>
            <a:r>
              <a:rPr lang="en-US" sz="800" dirty="0" err="1" smtClean="0"/>
              <a:t>Hornady</a:t>
            </a:r>
            <a:r>
              <a:rPr lang="en-US" sz="800" dirty="0" smtClean="0"/>
              <a:t> Case Feeder Lock-n-Load ® taken </a:t>
            </a:r>
            <a:r>
              <a:rPr lang="en-US" sz="800" dirty="0"/>
              <a:t>from http://www.hornady.com/store/Case-Feeder-Lock-N-Load-110-Volt/</a:t>
            </a:r>
            <a:endParaRPr lang="en-US" sz="8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134" y="2345602"/>
            <a:ext cx="1637284" cy="3352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98760"/>
            <a:ext cx="3046483" cy="304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50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Description: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 smtClean="0"/>
              <a:t>An adaptable small parts dispenser 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Application:</a:t>
            </a:r>
            <a:r>
              <a:rPr lang="en-US" sz="2000" dirty="0" smtClean="0"/>
              <a:t> A manufacturing or packaging environment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Motivation: </a:t>
            </a:r>
            <a:r>
              <a:rPr lang="en-US" sz="2000" dirty="0" smtClean="0"/>
              <a:t>Hundreds to thousands of parts discarded a day.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Agenda:</a:t>
            </a:r>
          </a:p>
          <a:p>
            <a:pPr lvl="1"/>
            <a:r>
              <a:rPr lang="en-US" sz="2000" dirty="0" smtClean="0"/>
              <a:t>Early concepts (brainstorming)</a:t>
            </a:r>
          </a:p>
          <a:p>
            <a:pPr lvl="1"/>
            <a:r>
              <a:rPr lang="en-US" sz="2000" dirty="0" smtClean="0"/>
              <a:t>First Design</a:t>
            </a:r>
          </a:p>
          <a:p>
            <a:pPr lvl="1"/>
            <a:r>
              <a:rPr lang="en-US" sz="2000" dirty="0" smtClean="0"/>
              <a:t>Re-design</a:t>
            </a:r>
          </a:p>
          <a:p>
            <a:pPr lvl="1"/>
            <a:r>
              <a:rPr lang="en-US" sz="2000" dirty="0" smtClean="0"/>
              <a:t>Motion simulation</a:t>
            </a:r>
          </a:p>
          <a:p>
            <a:pPr lvl="1"/>
            <a:r>
              <a:rPr lang="en-US" sz="2000" dirty="0" smtClean="0"/>
              <a:t>System Modeling</a:t>
            </a:r>
          </a:p>
          <a:p>
            <a:pPr lvl="1"/>
            <a:r>
              <a:rPr lang="en-US" sz="2000" dirty="0" smtClean="0"/>
              <a:t>Motor control simulation</a:t>
            </a:r>
          </a:p>
          <a:p>
            <a:pPr lvl="1"/>
            <a:r>
              <a:rPr lang="en-US" sz="2000" dirty="0" smtClean="0"/>
              <a:t>Sensor simulation</a:t>
            </a:r>
          </a:p>
          <a:p>
            <a:pPr lvl="1"/>
            <a:r>
              <a:rPr lang="en-US" sz="2000" dirty="0" smtClean="0"/>
              <a:t>Current status</a:t>
            </a:r>
          </a:p>
          <a:p>
            <a:pPr lvl="1"/>
            <a:r>
              <a:rPr lang="en-US" sz="2000" dirty="0" smtClean="0"/>
              <a:t>Next steps</a:t>
            </a:r>
          </a:p>
          <a:p>
            <a:pPr marL="393192" lvl="1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/>
              <a:t>	</a:t>
            </a:r>
            <a:endParaRPr lang="en-US" sz="20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20B-49FF-42BA-8B9D-E349AA598DD5}" type="datetime1">
              <a:rPr lang="en-US" smtClean="0"/>
              <a:t>10/21/2014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58DF-FAF9-4241-8ED7-4C5C46AE9000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cont’d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21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3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20B-49FF-42BA-8B9D-E349AA598DD5}" type="datetime1">
              <a:rPr lang="en-US" smtClean="0">
                <a:solidFill>
                  <a:prstClr val="black"/>
                </a:solidFill>
              </a:rPr>
              <a:pPr/>
              <a:t>10/21/2014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Group2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58DF-FAF9-4241-8ED7-4C5C46AE9000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Concepts </a:t>
            </a:r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1143000" y="23622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Item container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10000" y="2324100"/>
            <a:ext cx="1295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Flow limiter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48400" y="23622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O</a:t>
            </a:r>
            <a:r>
              <a:rPr lang="en-US" altLang="zh-CN" dirty="0" smtClean="0">
                <a:solidFill>
                  <a:prstClr val="white"/>
                </a:solidFill>
              </a:rPr>
              <a:t>rganizer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77000" y="44958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C</a:t>
            </a:r>
            <a:r>
              <a:rPr lang="en-US" altLang="zh-CN" dirty="0" smtClean="0">
                <a:solidFill>
                  <a:prstClr val="white"/>
                </a:solidFill>
              </a:rPr>
              <a:t>ounter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62400" y="4572000"/>
            <a:ext cx="1447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H</a:t>
            </a:r>
            <a:r>
              <a:rPr lang="en-US" altLang="zh-CN" dirty="0" smtClean="0">
                <a:solidFill>
                  <a:prstClr val="white"/>
                </a:solidFill>
              </a:rPr>
              <a:t>older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90785" y="4629151"/>
            <a:ext cx="1447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Dispenser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2667000" y="2590800"/>
            <a:ext cx="990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5181600" y="2590800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7010400" y="3352800"/>
            <a:ext cx="1905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右箭头 21"/>
          <p:cNvSpPr/>
          <p:nvPr/>
        </p:nvSpPr>
        <p:spPr>
          <a:xfrm rot="10800000">
            <a:off x="5638800" y="4991100"/>
            <a:ext cx="6858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右箭头 22"/>
          <p:cNvSpPr/>
          <p:nvPr/>
        </p:nvSpPr>
        <p:spPr>
          <a:xfrm rot="10800000">
            <a:off x="3162300" y="4914900"/>
            <a:ext cx="647700" cy="266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内容占位符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89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3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20B-49FF-42BA-8B9D-E349AA598DD5}" type="datetime1">
              <a:rPr lang="en-US" smtClean="0">
                <a:solidFill>
                  <a:prstClr val="black"/>
                </a:solidFill>
              </a:rPr>
              <a:pPr/>
              <a:t>10/21/2014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Group2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58DF-FAF9-4241-8ED7-4C5C46AE9000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Idea about Flow limiter</a:t>
            </a:r>
            <a:endParaRPr lang="zh-CN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143000"/>
            <a:ext cx="4572000" cy="4913059"/>
          </a:xfrm>
        </p:spPr>
      </p:pic>
      <p:sp>
        <p:nvSpPr>
          <p:cNvPr id="8" name="TextBox 7"/>
          <p:cNvSpPr txBox="1"/>
          <p:nvPr/>
        </p:nvSpPr>
        <p:spPr>
          <a:xfrm>
            <a:off x="533400" y="1339334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solidFill>
                  <a:srgbClr val="FF0000"/>
                </a:solidFill>
              </a:rPr>
              <a:t>Width and high limit!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638" y="2069068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>
                <a:solidFill>
                  <a:srgbClr val="FF0000"/>
                </a:solidFill>
              </a:rPr>
              <a:t>Speed limit </a:t>
            </a:r>
            <a:r>
              <a:rPr lang="zh-CN" altLang="en-US" b="1" i="1" dirty="0" smtClean="0">
                <a:solidFill>
                  <a:srgbClr val="FF0000"/>
                </a:solidFill>
              </a:rPr>
              <a:t>！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7876" y="2769577"/>
            <a:ext cx="263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solidFill>
                  <a:srgbClr val="FF0000"/>
                </a:solidFill>
              </a:rPr>
              <a:t>Fluency of track!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57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3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20B-49FF-42BA-8B9D-E349AA598DD5}" type="datetime1">
              <a:rPr lang="en-US" smtClean="0">
                <a:solidFill>
                  <a:prstClr val="black"/>
                </a:solidFill>
              </a:rPr>
              <a:pPr/>
              <a:t>10/21/2014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Group2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58DF-FAF9-4241-8ED7-4C5C46AE9000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Organizer and Counter</a:t>
            </a:r>
            <a:endParaRPr lang="zh-CN" altLang="en-US" dirty="0"/>
          </a:p>
        </p:txBody>
      </p:sp>
      <p:pic>
        <p:nvPicPr>
          <p:cNvPr id="7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2" y="1219200"/>
            <a:ext cx="4953000" cy="45339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24600" y="2057400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1. Gears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4600" y="2743200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2. Limit gate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5000" y="3733800"/>
            <a:ext cx="2326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How to count parts</a:t>
            </a:r>
          </a:p>
          <a:p>
            <a:r>
              <a:rPr lang="en-US" altLang="zh-CN" dirty="0" smtClean="0">
                <a:solidFill>
                  <a:prstClr val="black"/>
                </a:solidFill>
              </a:rPr>
              <a:t>IR sensor? </a:t>
            </a:r>
            <a:r>
              <a:rPr lang="en-US" altLang="zh-CN" dirty="0" smtClean="0">
                <a:solidFill>
                  <a:prstClr val="black"/>
                </a:solidFill>
              </a:rPr>
              <a:t>Laser</a:t>
            </a:r>
            <a:r>
              <a:rPr lang="en-US" altLang="zh-CN" dirty="0" smtClean="0">
                <a:solidFill>
                  <a:prstClr val="black"/>
                </a:solidFill>
              </a:rPr>
              <a:t>? </a:t>
            </a:r>
          </a:p>
          <a:p>
            <a:r>
              <a:rPr lang="en-US" altLang="zh-CN" dirty="0" smtClean="0">
                <a:solidFill>
                  <a:prstClr val="black"/>
                </a:solidFill>
              </a:rPr>
              <a:t>Pressure </a:t>
            </a:r>
            <a:r>
              <a:rPr lang="en-US" altLang="zh-CN" dirty="0" smtClean="0">
                <a:solidFill>
                  <a:prstClr val="black"/>
                </a:solidFill>
              </a:rPr>
              <a:t>sensor? 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5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20B-49FF-42BA-8B9D-E349AA598DD5}" type="datetime1">
              <a:rPr lang="en-US" smtClean="0">
                <a:solidFill>
                  <a:prstClr val="black"/>
                </a:solidFill>
              </a:rPr>
              <a:pPr/>
              <a:t>10/21/2014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Group2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58DF-FAF9-4241-8ED7-4C5C46AE9000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Dispenser</a:t>
            </a:r>
            <a:endParaRPr lang="zh-CN" altLang="en-US" dirty="0"/>
          </a:p>
        </p:txBody>
      </p:sp>
      <p:pic>
        <p:nvPicPr>
          <p:cNvPr id="1025" name="Picture 1" descr="C:\Users\xiaoang\Documents\Tencent Files\1029644170\Image\C2C\5468320E13DD8E191A5BE4A0F7750F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6608136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08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 From Major Industry.</a:t>
            </a:r>
          </a:p>
          <a:p>
            <a:r>
              <a:rPr lang="en-US" dirty="0" smtClean="0"/>
              <a:t>Uses Tangential and Normal Forces for Part flow.</a:t>
            </a:r>
          </a:p>
          <a:p>
            <a:r>
              <a:rPr lang="en-US" dirty="0" smtClean="0"/>
              <a:t>Bowl uses spiral and limiters for orientation. </a:t>
            </a:r>
          </a:p>
          <a:p>
            <a:r>
              <a:rPr lang="en-US" dirty="0" smtClean="0"/>
              <a:t>Down Stream counting and choosing method.</a:t>
            </a:r>
          </a:p>
          <a:p>
            <a:r>
              <a:rPr lang="en-US" dirty="0" smtClean="0"/>
              <a:t>Optional Rejection Bin.</a:t>
            </a:r>
          </a:p>
          <a:p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20B-49FF-42BA-8B9D-E349AA598DD5}" type="datetime1">
              <a:rPr lang="en-US" smtClean="0">
                <a:solidFill>
                  <a:prstClr val="black"/>
                </a:solidFill>
              </a:rPr>
              <a:pPr/>
              <a:t>10/21/2014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Group2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58DF-FAF9-4241-8ED7-4C5C46AE9000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Design: Vibrating Bowl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657600"/>
            <a:ext cx="2392104" cy="246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375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original design was too challenging</a:t>
            </a:r>
          </a:p>
          <a:p>
            <a:r>
              <a:rPr lang="en-US" dirty="0" smtClean="0"/>
              <a:t>Advantages of new design</a:t>
            </a:r>
          </a:p>
          <a:p>
            <a:pPr lvl="1"/>
            <a:r>
              <a:rPr lang="en-US" dirty="0" smtClean="0"/>
              <a:t>Cheaper</a:t>
            </a:r>
          </a:p>
          <a:p>
            <a:pPr lvl="1"/>
            <a:r>
              <a:rPr lang="en-US" dirty="0" smtClean="0"/>
              <a:t>Easier to implement</a:t>
            </a:r>
          </a:p>
          <a:p>
            <a:pPr lvl="1"/>
            <a:r>
              <a:rPr lang="en-US" dirty="0" smtClean="0"/>
              <a:t>Well defined models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Opportunity for jams</a:t>
            </a:r>
          </a:p>
          <a:p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620B-49FF-42BA-8B9D-E349AA598DD5}" type="datetime1">
              <a:rPr lang="en-US" smtClean="0"/>
              <a:t>10/21/2014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58DF-FAF9-4241-8ED7-4C5C46AE9000}" type="slidenum">
              <a:rPr lang="en-US" smtClean="0"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Re-design: Rotating Feeder 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505200"/>
            <a:ext cx="304165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597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680</TotalTime>
  <Words>459</Words>
  <Application>Microsoft Office PowerPoint</Application>
  <PresentationFormat>On-screen Show (4:3)</PresentationFormat>
  <Paragraphs>172</Paragraphs>
  <Slides>19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Group 2 Project Presentation: Mid-Term</vt:lpstr>
      <vt:lpstr>Introduction: Our Product</vt:lpstr>
      <vt:lpstr>Introduction cont’d</vt:lpstr>
      <vt:lpstr>Early Concepts </vt:lpstr>
      <vt:lpstr>Idea about Flow limiter</vt:lpstr>
      <vt:lpstr>Organizer and Counter</vt:lpstr>
      <vt:lpstr>Dispenser</vt:lpstr>
      <vt:lpstr>First Design: Vibrating Bowl </vt:lpstr>
      <vt:lpstr>Re-design: Rotating Feeder </vt:lpstr>
      <vt:lpstr>Rotating Feeder cont’d </vt:lpstr>
      <vt:lpstr>Rotating Feeder </vt:lpstr>
      <vt:lpstr>Simulation of Rotating Feeder  </vt:lpstr>
      <vt:lpstr>System Modeling: Motor Model </vt:lpstr>
      <vt:lpstr>Motor &amp; PID control simulation </vt:lpstr>
      <vt:lpstr>Sensor Simulation</vt:lpstr>
      <vt:lpstr>Program Flow</vt:lpstr>
      <vt:lpstr>Current Status </vt:lpstr>
      <vt:lpstr>Next Steps </vt:lpstr>
      <vt:lpstr>Questions?</vt:lpstr>
    </vt:vector>
  </TitlesOfParts>
  <Company>P3 Ingenieurgesellschaft 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Kruchko, Paul</dc:creator>
  <cp:lastModifiedBy>Kruchko, Paul</cp:lastModifiedBy>
  <cp:revision>39</cp:revision>
  <dcterms:created xsi:type="dcterms:W3CDTF">2014-10-07T01:15:23Z</dcterms:created>
  <dcterms:modified xsi:type="dcterms:W3CDTF">2014-10-21T16:16:45Z</dcterms:modified>
</cp:coreProperties>
</file>