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9" r:id="rId3"/>
    <p:sldId id="257" r:id="rId4"/>
    <p:sldId id="258" r:id="rId5"/>
    <p:sldId id="259" r:id="rId6"/>
    <p:sldId id="271" r:id="rId7"/>
    <p:sldId id="261" r:id="rId8"/>
    <p:sldId id="270" r:id="rId9"/>
    <p:sldId id="272" r:id="rId10"/>
    <p:sldId id="262" r:id="rId11"/>
    <p:sldId id="273" r:id="rId12"/>
    <p:sldId id="275" r:id="rId13"/>
    <p:sldId id="276" r:id="rId14"/>
    <p:sldId id="274" r:id="rId15"/>
    <p:sldId id="260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5" d="100"/>
          <a:sy n="55" d="100"/>
        </p:scale>
        <p:origin x="-1670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752-28A6-4847-83E7-F923FB388EE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EE90-C655-4561-8054-9B6DBD4E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7513"/>
            <a:ext cx="9144000" cy="309742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Paul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Kruchko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(EE)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Michael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Laba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(ME)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Bryan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Jagielo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(EE/CE)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Xiaoang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Tong (EE)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Monika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Shaeff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(CE)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 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(ME)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Xinfeng Shi (ME)</a:t>
            </a:r>
            <a:endParaRPr lang="en-US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1828"/>
            <a:ext cx="10515600" cy="1325563"/>
          </a:xfrm>
        </p:spPr>
        <p:txBody>
          <a:bodyPr/>
          <a:lstStyle/>
          <a:p>
            <a:r>
              <a:rPr lang="en-US" dirty="0" smtClean="0"/>
              <a:t>Device </a:t>
            </a:r>
            <a:r>
              <a:rPr lang="en-US" dirty="0" smtClean="0"/>
              <a:t>Performance and System controls (counting)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38200" y="21272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Detective System and </a:t>
            </a:r>
            <a:r>
              <a:rPr lang="en-US" altLang="zh-CN" dirty="0"/>
              <a:t>Counting System: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1.Sensor : high </a:t>
            </a:r>
            <a:r>
              <a:rPr lang="en-US" dirty="0" smtClean="0"/>
              <a:t>Sensitivity</a:t>
            </a:r>
            <a:r>
              <a:rPr lang="en-US" altLang="zh-CN" dirty="0" smtClean="0"/>
              <a:t>-15us for rising edge (10+ testing for each part proofed)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03825" y="3776027"/>
            <a:ext cx="5274310" cy="29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071707"/>
            <a:ext cx="10515600" cy="1325563"/>
          </a:xfrm>
        </p:spPr>
        <p:txBody>
          <a:bodyPr/>
          <a:lstStyle/>
          <a:p>
            <a:r>
              <a:rPr lang="en-US" altLang="zh-CN" dirty="0"/>
              <a:t>Device Performance and System controls (counting)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04408" y="3270407"/>
            <a:ext cx="4592868" cy="2582317"/>
          </a:xfrm>
        </p:spPr>
      </p:pic>
      <p:sp>
        <p:nvSpPr>
          <p:cNvPr id="3" name="TextBox 2"/>
          <p:cNvSpPr txBox="1"/>
          <p:nvPr/>
        </p:nvSpPr>
        <p:spPr>
          <a:xfrm>
            <a:off x="387926" y="2675599"/>
            <a:ext cx="9102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2.safety- 2 layers, grid structure . No gaps for parts escape detection system.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- closed space for sensor working, less external                disturbing will be happened during detection</a:t>
            </a:r>
          </a:p>
          <a:p>
            <a:r>
              <a:rPr lang="en-US" altLang="zh-CN" sz="2800" dirty="0" smtClean="0"/>
              <a:t>              - depend on gravity accelerate theory, when the part go through the </a:t>
            </a:r>
            <a:r>
              <a:rPr lang="en-US" altLang="zh-CN" sz="2800" dirty="0" err="1" smtClean="0"/>
              <a:t>sensor,the</a:t>
            </a:r>
            <a:r>
              <a:rPr lang="en-US" altLang="zh-CN" sz="2800" dirty="0" smtClean="0"/>
              <a:t> fastest speed is approximately 2.2m/s.  For a nut which has 4mm height, when it passes the sensor it will take 1.82ms which is much higher than our sensor’s reflection time 15us.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7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72" y="1043998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dirty="0"/>
              <a:t>Device Performance and System controls (counting)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364" y="26707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High efficiency </a:t>
            </a:r>
            <a:r>
              <a:rPr lang="en-US" altLang="zh-CN" dirty="0" smtClean="0"/>
              <a:t>Coding: uses state machine, </a:t>
            </a:r>
            <a:r>
              <a:rPr lang="en-US" altLang="zh-CN" dirty="0" err="1" smtClean="0"/>
              <a:t>typedef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boolen</a:t>
            </a:r>
            <a:r>
              <a:rPr lang="en-US" altLang="zh-CN" dirty="0" smtClean="0"/>
              <a:t> 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Minimize </a:t>
            </a:r>
            <a:r>
              <a:rPr lang="en-US" altLang="zh-CN" dirty="0" smtClean="0"/>
              <a:t>cost:</a:t>
            </a:r>
          </a:p>
          <a:p>
            <a:pPr marL="0" indent="0">
              <a:buNone/>
            </a:pPr>
            <a:r>
              <a:rPr lang="en-US" altLang="zh-CN" dirty="0" smtClean="0"/>
              <a:t>Detective system was built up with the most basic component, and technique of IR sensor is already a mature technique with super low price.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 descr="C:\Users\xiaoang\Desktop\WinRAR 64位\DSC_043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77" y="4977130"/>
            <a:ext cx="3390323" cy="188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xiaoang\Desktop\WinRAR 64位\DSC_044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7130"/>
            <a:ext cx="3345180" cy="1880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38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73" y="1265670"/>
            <a:ext cx="9940636" cy="881785"/>
          </a:xfrm>
        </p:spPr>
        <p:txBody>
          <a:bodyPr/>
          <a:lstStyle/>
          <a:p>
            <a:r>
              <a:rPr lang="en-US" altLang="zh-CN" dirty="0" smtClean="0"/>
              <a:t>Testing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654" y="2088862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4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54" y="1099416"/>
            <a:ext cx="10515600" cy="1325563"/>
          </a:xfrm>
        </p:spPr>
        <p:txBody>
          <a:bodyPr/>
          <a:lstStyle/>
          <a:p>
            <a:r>
              <a:rPr lang="en-US" altLang="zh-CN" dirty="0"/>
              <a:t>Device Performance </a:t>
            </a:r>
            <a:r>
              <a:rPr lang="en-US" altLang="zh-CN" dirty="0" smtClean="0"/>
              <a:t>and System </a:t>
            </a:r>
            <a:r>
              <a:rPr lang="en-US" altLang="zh-CN" dirty="0"/>
              <a:t>controls </a:t>
            </a:r>
            <a:r>
              <a:rPr lang="en-US" altLang="zh-CN" dirty="0" smtClean="0"/>
              <a:t>(motor)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528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motor performance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66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1273501"/>
            <a:ext cx="10515600" cy="1325563"/>
          </a:xfrm>
        </p:spPr>
        <p:txBody>
          <a:bodyPr/>
          <a:lstStyle/>
          <a:p>
            <a:r>
              <a:rPr lang="en-US" altLang="zh-CN" dirty="0"/>
              <a:t>Device Performance and System controls (motor)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800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 </a:t>
            </a:r>
            <a:r>
              <a:rPr lang="en-US" dirty="0" smtClean="0"/>
              <a:t>feedback on the motor allows for motor speed change when major part population has decreased. </a:t>
            </a:r>
            <a:endParaRPr lang="en-US" dirty="0"/>
          </a:p>
          <a:p>
            <a:r>
              <a:rPr lang="en-US" dirty="0" smtClean="0"/>
              <a:t>Examples.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708"/>
            <a:ext cx="10515600" cy="1325563"/>
          </a:xfrm>
        </p:spPr>
        <p:txBody>
          <a:bodyPr/>
          <a:lstStyle/>
          <a:p>
            <a:r>
              <a:rPr lang="en-US" smtClean="0"/>
              <a:t>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271"/>
            <a:ext cx="10515600" cy="4351338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Lcd</a:t>
            </a:r>
            <a:r>
              <a:rPr lang="en-US" dirty="0" smtClean="0"/>
              <a:t> Screen with button input that allows the user to select parts and counts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Humanity design for user which allows the user to pause the system working  and to go back to previous step with pause and cancel button. </a:t>
            </a:r>
            <a:endParaRPr lang="en-US" dirty="0" smtClean="0"/>
          </a:p>
          <a:p>
            <a:r>
              <a:rPr lang="en-US" dirty="0" smtClean="0"/>
              <a:t>LEDs alert user to when count is ready or if there is an error. </a:t>
            </a:r>
          </a:p>
          <a:p>
            <a:r>
              <a:rPr lang="en-US" dirty="0" smtClean="0"/>
              <a:t>Easy power up and power down. </a:t>
            </a:r>
          </a:p>
          <a:p>
            <a:r>
              <a:rPr lang="en-US" dirty="0" smtClean="0"/>
              <a:t>Part dispenser is user activated and provides feedback to user when parts are dispensed.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745" y="-1"/>
            <a:ext cx="2452255" cy="22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/>
          <a:lstStyle/>
          <a:p>
            <a:r>
              <a:rPr lang="en-US" dirty="0" smtClean="0"/>
              <a:t>How it all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are chosen and the machine is set up. </a:t>
            </a:r>
          </a:p>
          <a:p>
            <a:r>
              <a:rPr lang="en-US" dirty="0" smtClean="0"/>
              <a:t>User interface selects parts and part count</a:t>
            </a:r>
          </a:p>
          <a:p>
            <a:r>
              <a:rPr lang="en-US" dirty="0" smtClean="0"/>
              <a:t>Press start count button to activate machine</a:t>
            </a:r>
          </a:p>
          <a:p>
            <a:r>
              <a:rPr lang="en-US" dirty="0" smtClean="0"/>
              <a:t>The machine works for no more than 30sec before alerting the user that the count is ready. </a:t>
            </a:r>
          </a:p>
          <a:p>
            <a:r>
              <a:rPr lang="en-US" dirty="0" smtClean="0"/>
              <a:t>User pushes on the parts slider like a soap dispenser, dropping the parts into the user’s hand and signaling to the machine that the count has been delivered.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1960"/>
            <a:ext cx="10515600" cy="1325563"/>
          </a:xfrm>
        </p:spPr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7523"/>
            <a:ext cx="10515600" cy="4351338"/>
          </a:xfrm>
        </p:spPr>
        <p:txBody>
          <a:bodyPr/>
          <a:lstStyle/>
          <a:p>
            <a:r>
              <a:rPr lang="en-US" dirty="0" smtClean="0"/>
              <a:t>Product is easy to use and compact enough to fit in most shops or on the floor of a manufacturing facility. </a:t>
            </a:r>
          </a:p>
          <a:p>
            <a:r>
              <a:rPr lang="en-US" dirty="0" smtClean="0"/>
              <a:t>Parts are dispensed in 30 seconds and can be set to refill automatically after the user is finished dispensing. </a:t>
            </a:r>
          </a:p>
          <a:p>
            <a:r>
              <a:rPr lang="en-US" dirty="0" smtClean="0"/>
              <a:t>The sensors are layered and set in a grid to ensure correct count. </a:t>
            </a:r>
          </a:p>
          <a:p>
            <a:r>
              <a:rPr lang="en-US" dirty="0" smtClean="0"/>
              <a:t>All the ME/EE subsystems are all in the same whole frame, convenient to move and operate.(Optimized 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</a:t>
            </a:r>
            <a:r>
              <a:rPr lang="en-US" altLang="zh-CN" dirty="0" smtClean="0"/>
              <a:t>esign Overview: </a:t>
            </a:r>
            <a:r>
              <a:rPr lang="en-US" altLang="zh-CN" sz="2700" dirty="0" smtClean="0"/>
              <a:t>Definition of  our design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1837"/>
            <a:ext cx="10515600" cy="4035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 design is a </a:t>
            </a:r>
            <a:r>
              <a:rPr lang="en-US" dirty="0"/>
              <a:t>closed-loop, feed-back, electronically controlled rotating part feeder that agitates, actuates, and organizes a set of homogenous hardware components that are to be counted and dispensed into the awaiting hands of the operator/user.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1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8951"/>
            <a:ext cx="10515600" cy="1325563"/>
          </a:xfrm>
        </p:spPr>
        <p:txBody>
          <a:bodyPr/>
          <a:lstStyle/>
          <a:p>
            <a:r>
              <a:rPr lang="en-US" dirty="0" smtClean="0"/>
              <a:t>Why we are going to 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2154514"/>
            <a:ext cx="10515600" cy="4351338"/>
          </a:xfrm>
        </p:spPr>
        <p:txBody>
          <a:bodyPr/>
          <a:lstStyle/>
          <a:p>
            <a:r>
              <a:rPr lang="en-US" dirty="0" smtClean="0"/>
              <a:t>From testing we are able to dispense each part accurately for each number variation.</a:t>
            </a:r>
          </a:p>
          <a:p>
            <a:r>
              <a:rPr lang="en-US" dirty="0" smtClean="0"/>
              <a:t>We have organized all of our inserts and disks needed for each fastener.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5699"/>
            <a:ext cx="10515600" cy="1325563"/>
          </a:xfrm>
        </p:spPr>
        <p:txBody>
          <a:bodyPr/>
          <a:lstStyle/>
          <a:p>
            <a:r>
              <a:rPr lang="en-US" dirty="0" smtClean="0"/>
              <a:t>Part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60"/>
            <a:ext cx="10515600" cy="4351338"/>
          </a:xfrm>
        </p:spPr>
        <p:txBody>
          <a:bodyPr/>
          <a:lstStyle/>
          <a:p>
            <a:r>
              <a:rPr lang="en-US" dirty="0" smtClean="0"/>
              <a:t>Uses a bowl and wheel method to agitate, and dispense parts into awaiting presentation bin. </a:t>
            </a:r>
          </a:p>
          <a:p>
            <a:r>
              <a:rPr lang="en-US" dirty="0" smtClean="0"/>
              <a:t>Uses geometry of replaceable disks to orient and move parts one at a time. </a:t>
            </a:r>
          </a:p>
          <a:p>
            <a:r>
              <a:rPr lang="en-US" dirty="0" smtClean="0"/>
              <a:t>Gravity fed disk on 45 degrees.</a:t>
            </a:r>
          </a:p>
          <a:p>
            <a:r>
              <a:rPr lang="en-US" dirty="0" smtClean="0"/>
              <a:t>Uses adjustable motor speed from EMF feed back to ensure no parts are ejected from the machine.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708"/>
            <a:ext cx="10515600" cy="1325563"/>
          </a:xfrm>
        </p:spPr>
        <p:txBody>
          <a:bodyPr/>
          <a:lstStyle/>
          <a:p>
            <a:r>
              <a:rPr lang="en-US" dirty="0" smtClean="0"/>
              <a:t>Part Movement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7904"/>
            <a:ext cx="10515600" cy="4351338"/>
          </a:xfrm>
        </p:spPr>
        <p:txBody>
          <a:bodyPr/>
          <a:lstStyle/>
          <a:p>
            <a:r>
              <a:rPr lang="en-US" dirty="0" smtClean="0"/>
              <a:t>Gravity fed chute and presentation bin. </a:t>
            </a:r>
          </a:p>
          <a:p>
            <a:r>
              <a:rPr lang="en-US" dirty="0" smtClean="0"/>
              <a:t>When bin is activated parts are dispensed in a controlled manor. </a:t>
            </a:r>
          </a:p>
          <a:p>
            <a:r>
              <a:rPr lang="en-US" dirty="0" smtClean="0"/>
              <a:t>By limiting part feed to presentation bin to one at a time, we allow our sensors to accurately count each falling part. </a:t>
            </a:r>
          </a:p>
          <a:p>
            <a:r>
              <a:rPr lang="en-US" dirty="0" smtClean="0"/>
              <a:t>Limiting the number of parts the disk can move at any given time allows for time to shut down the machine when part counts have been reached.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8952"/>
            <a:ext cx="10515600" cy="1325563"/>
          </a:xfrm>
        </p:spPr>
        <p:txBody>
          <a:bodyPr/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156"/>
            <a:ext cx="10515600" cy="4351338"/>
          </a:xfrm>
        </p:spPr>
        <p:txBody>
          <a:bodyPr/>
          <a:lstStyle/>
          <a:p>
            <a:r>
              <a:rPr lang="en-US" dirty="0" smtClean="0"/>
              <a:t>All features are contained in our compact frame. </a:t>
            </a:r>
          </a:p>
          <a:p>
            <a:r>
              <a:rPr lang="en-US" dirty="0" smtClean="0"/>
              <a:t>Tight packaging in design limits our table space impact, also allows for the machine to be unplugged and moved. </a:t>
            </a:r>
          </a:p>
          <a:p>
            <a:r>
              <a:rPr lang="en-US" dirty="0" smtClean="0"/>
              <a:t>Machine weighs _____ pounds. Making it an easy machine to be moved by one person if needed. </a:t>
            </a:r>
          </a:p>
          <a:p>
            <a:r>
              <a:rPr lang="en-US" dirty="0" smtClean="0"/>
              <a:t>20mmx20mm 80/20 extrude allows for parts to be assembled easily and by means of fastener. This allows for higher </a:t>
            </a:r>
            <a:r>
              <a:rPr lang="en-US" dirty="0" err="1" smtClean="0"/>
              <a:t>survicablity</a:t>
            </a:r>
            <a:r>
              <a:rPr lang="en-US" dirty="0" smtClean="0"/>
              <a:t> if parts brake.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683" y="1690688"/>
            <a:ext cx="4760634" cy="41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2447"/>
            <a:ext cx="10515600" cy="1325563"/>
          </a:xfrm>
        </p:spPr>
        <p:txBody>
          <a:bodyPr/>
          <a:lstStyle/>
          <a:p>
            <a:r>
              <a:rPr lang="en-US" dirty="0" smtClean="0"/>
              <a:t>Printed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3190"/>
            <a:ext cx="10515600" cy="4351338"/>
          </a:xfrm>
        </p:spPr>
        <p:txBody>
          <a:bodyPr/>
          <a:lstStyle/>
          <a:p>
            <a:r>
              <a:rPr lang="en-US" dirty="0" smtClean="0"/>
              <a:t>Design had originally been 1 disk with inserts. (messy)</a:t>
            </a:r>
          </a:p>
          <a:p>
            <a:r>
              <a:rPr lang="en-US" dirty="0" smtClean="0"/>
              <a:t>Fast installation for part switch</a:t>
            </a:r>
          </a:p>
          <a:p>
            <a:r>
              <a:rPr lang="en-US" dirty="0" smtClean="0"/>
              <a:t>Maintain bowl inserts to keep disks thin and improve manufacturing time. </a:t>
            </a:r>
          </a:p>
          <a:p>
            <a:r>
              <a:rPr lang="en-US" dirty="0" smtClean="0"/>
              <a:t>Agitators are thin but effective in mixing and orienting main part population.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590" y="2003726"/>
            <a:ext cx="5147144" cy="31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7" y="1071706"/>
            <a:ext cx="10515600" cy="1325563"/>
          </a:xfrm>
        </p:spPr>
        <p:txBody>
          <a:bodyPr/>
          <a:lstStyle/>
          <a:p>
            <a:r>
              <a:rPr lang="en-US" altLang="zh-CN" dirty="0"/>
              <a:t>Device Performance and System controls (counting</a:t>
            </a:r>
            <a:r>
              <a:rPr lang="en-US" altLang="zh-CN" dirty="0" smtClean="0"/>
              <a:t>)-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032" y="2719836"/>
            <a:ext cx="7471848" cy="38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</TotalTime>
  <Words>826</Words>
  <Application>Microsoft Office PowerPoint</Application>
  <PresentationFormat>自定义</PresentationFormat>
  <Paragraphs>75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Group 2</vt:lpstr>
      <vt:lpstr>   Design Overview: Definition of  our design </vt:lpstr>
      <vt:lpstr>Part movement</vt:lpstr>
      <vt:lpstr>Part Movement continued</vt:lpstr>
      <vt:lpstr>Frame</vt:lpstr>
      <vt:lpstr>PowerPoint 演示文稿</vt:lpstr>
      <vt:lpstr>Printed Disks</vt:lpstr>
      <vt:lpstr>PowerPoint 演示文稿</vt:lpstr>
      <vt:lpstr>Device Performance and System controls (counting)- Flow chart</vt:lpstr>
      <vt:lpstr>Device Performance and System controls (counting)</vt:lpstr>
      <vt:lpstr>Device Performance and System controls (counting)</vt:lpstr>
      <vt:lpstr>Device Performance and System controls (counting)</vt:lpstr>
      <vt:lpstr>Testing results</vt:lpstr>
      <vt:lpstr>Device Performance and System controls (motor)</vt:lpstr>
      <vt:lpstr>Device Performance and System controls (motor)</vt:lpstr>
      <vt:lpstr>User interface </vt:lpstr>
      <vt:lpstr>How it all works</vt:lpstr>
      <vt:lpstr>Video</vt:lpstr>
      <vt:lpstr>Advantages </vt:lpstr>
      <vt:lpstr>Why we are going to win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Michael Russell Laba</dc:creator>
  <cp:lastModifiedBy>xiaoang Tong</cp:lastModifiedBy>
  <cp:revision>35</cp:revision>
  <dcterms:created xsi:type="dcterms:W3CDTF">2014-11-22T15:46:55Z</dcterms:created>
  <dcterms:modified xsi:type="dcterms:W3CDTF">2014-11-24T23:26:15Z</dcterms:modified>
</cp:coreProperties>
</file>