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DBA97B0-019D-410F-8912-213627476570}" type="datetimeFigureOut">
              <a:rPr lang="en-US" smtClean="0"/>
              <a:pPr/>
              <a:t>4/5/2020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DDBA97B0-019D-410F-8912-213627476570}" type="datetimeFigureOut">
              <a:rPr lang="en-US" smtClean="0"/>
              <a:pPr/>
              <a:t>4/5/2020</a:t>
            </a:fld>
            <a:endParaRPr lang="en-US"/>
          </a:p>
        </p:txBody>
      </p:sp>
      <p:sp>
        <p:nvSpPr>
          <p:cNvPr id="8" name="Slide Number Placeholder 7"/>
          <p:cNvSpPr>
            <a:spLocks noGrp="1"/>
          </p:cNvSpPr>
          <p:nvPr>
            <p:ph type="sldNum" sz="quarter" idx="11"/>
          </p:nvPr>
        </p:nvSpPr>
        <p:spPr/>
        <p:txBody>
          <a:bodyPr/>
          <a:lstStyle/>
          <a:p>
            <a:fld id="{8735AA3F-17C6-4379-A486-DCEBEF93F20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35AA3F-17C6-4379-A486-DCEBEF93F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DBA97B0-019D-410F-8912-21362747657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DBA97B0-019D-410F-8912-213627476570}" type="datetimeFigureOut">
              <a:rPr lang="en-US" smtClean="0"/>
              <a:pPr/>
              <a:t>4/5/2020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35AA3F-17C6-4379-A486-DCEBEF93F20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5" name="TextBox 4"/>
          <p:cNvSpPr txBox="1"/>
          <p:nvPr/>
        </p:nvSpPr>
        <p:spPr>
          <a:xfrm>
            <a:off x="5643570" y="4854714"/>
            <a:ext cx="3271830" cy="707886"/>
          </a:xfrm>
          <a:prstGeom prst="rect">
            <a:avLst/>
          </a:prstGeom>
          <a:noFill/>
        </p:spPr>
        <p:txBody>
          <a:bodyPr wrap="square" rtlCol="0">
            <a:spAutoFit/>
          </a:bodyPr>
          <a:lstStyle/>
          <a:p>
            <a:r>
              <a:rPr lang="en-US" sz="2000" b="1" dirty="0">
                <a:latin typeface="+mn-lt"/>
                <a:ea typeface="Cambria Math" panose="02040503050406030204" pitchFamily="18" charset="0"/>
              </a:rPr>
              <a:t> </a:t>
            </a:r>
            <a:r>
              <a:rPr lang="en-US" sz="2000" b="1" dirty="0">
                <a:solidFill>
                  <a:srgbClr val="00B050"/>
                </a:solidFill>
                <a:latin typeface="+mn-lt"/>
                <a:ea typeface="Cambria Math" panose="02040503050406030204" pitchFamily="18" charset="0"/>
              </a:rPr>
              <a:t>BY: </a:t>
            </a:r>
          </a:p>
          <a:p>
            <a:r>
              <a:rPr lang="en-US" sz="2000" b="1" dirty="0">
                <a:solidFill>
                  <a:srgbClr val="00B050"/>
                </a:solidFill>
                <a:ea typeface="Cambria Math" panose="02040503050406030204" pitchFamily="18" charset="0"/>
              </a:rPr>
              <a:t> Bhushan Kapkar</a:t>
            </a:r>
            <a:endParaRPr lang="en-US" sz="2000" dirty="0">
              <a:solidFill>
                <a:srgbClr val="00B05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System:</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a:bodyPr>
          <a:lstStyle/>
          <a:p>
            <a:pPr eaLnBrk="1" hangingPunct="1"/>
            <a:r>
              <a:rPr lang="en-US" sz="2600" dirty="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sz="2600" dirty="0">
              <a:latin typeface="Times New Roman" pitchFamily="18" charset="0"/>
              <a:ea typeface="宋体" pitchFamily="2" charset="-122"/>
              <a:cs typeface="Times New Roman" pitchFamily="18" charset="0"/>
            </a:endParaRP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a:solidFill>
                  <a:schemeClr val="accent2">
                    <a:lumMod val="60000"/>
                    <a:lumOff val="40000"/>
                  </a:schemeClr>
                </a:solidFill>
                <a:latin typeface="+mn-lt"/>
                <a:ea typeface="楷体_GB2312" pitchFamily="1" charset="-122"/>
                <a:cs typeface="幼圆"/>
              </a:rPr>
              <a:t>Modules:</a:t>
            </a:r>
            <a:r>
              <a:rPr lang="en-US" altLang="zh-CN" sz="4400" b="1" u="sng" dirty="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a:latin typeface="Times New Roman" pitchFamily="18" charset="0"/>
                <a:cs typeface="Times New Roman" pitchFamily="18" charset="0"/>
              </a:rPr>
              <a:t>Data fetching using pandas.</a:t>
            </a:r>
          </a:p>
          <a:p>
            <a:pPr marL="457200" indent="-457200" eaLnBrk="1" hangingPunct="1"/>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2)   Data 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Categorical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Visualizing data using matplotlib and seaborn.</a:t>
            </a:r>
          </a:p>
          <a:p>
            <a:endParaRPr lang="en-IN" sz="2600" dirty="0">
              <a:latin typeface="Times New Roman" pitchFamily="18" charset="0"/>
              <a:cs typeface="Times New Roman" pitchFamily="18" charset="0"/>
            </a:endParaRPr>
          </a:p>
          <a:p>
            <a:pPr marL="457200" indent="-457200">
              <a:buAutoNum type="arabicParenR" startAt="4"/>
            </a:pPr>
            <a:r>
              <a:rPr lang="en-US" sz="2600" dirty="0">
                <a:latin typeface="Times New Roman" pitchFamily="18" charset="0"/>
                <a:cs typeface="Times New Roman" pitchFamily="18" charset="0"/>
              </a:rPr>
              <a:t> Horizontal splitting of the data using train test split 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a:latin typeface="Times New Roman" pitchFamily="18" charset="0"/>
              <a:cs typeface="Times New Roman" pitchFamily="18" charset="0"/>
            </a:endParaRPr>
          </a:p>
          <a:p>
            <a:pPr marL="514350" indent="-514350" eaLnBrk="1" hangingPunct="1">
              <a:buAutoNum type="arabicParenR" startAt="6"/>
            </a:pPr>
            <a:r>
              <a:rPr lang="en-US" sz="2600" dirty="0">
                <a:latin typeface="Times New Roman" pitchFamily="18" charset="0"/>
                <a:cs typeface="Times New Roman" pitchFamily="18" charset="0"/>
              </a:rPr>
              <a:t>Analyzing result using confusion matrices for  various classifiers.</a:t>
            </a:r>
          </a:p>
          <a:p>
            <a:pPr marL="514350" indent="-514350" eaLnBrk="1" hangingPunct="1"/>
            <a:endParaRPr lang="en-US" sz="2600" dirty="0">
              <a:latin typeface="Times New Roman" pitchFamily="18" charset="0"/>
              <a:cs typeface="Times New Roman" pitchFamily="18" charset="0"/>
            </a:endParaRPr>
          </a:p>
          <a:p>
            <a:pPr eaLnBrk="1" hangingPunct="1"/>
            <a:r>
              <a:rPr lang="en-US" sz="2600" dirty="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r>
              <a:rPr lang="en-US" sz="4000" b="1" u="sng" dirty="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ea typeface="楷体_GB2312" pitchFamily="1" charset="-122"/>
                <a:cs typeface="幼圆"/>
              </a:rPr>
              <a:t>Object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fontScale="85000" lnSpcReduction="20000"/>
          </a:bodyPr>
          <a:lstStyle/>
          <a:p>
            <a:pPr eaLnBrk="1" hangingPunct="1"/>
            <a:endParaRPr lang="en-US" altLang="en-US" dirty="0">
              <a:ea typeface="幼圆"/>
              <a:cs typeface="幼圆"/>
            </a:endParaRPr>
          </a:p>
          <a:p>
            <a:pPr eaLnBrk="1" hangingPunct="1"/>
            <a:r>
              <a:rPr lang="en-US" dirty="0">
                <a:latin typeface="Times New Roman" pitchFamily="18" charset="0"/>
                <a:ea typeface="宋体" pitchFamily="2" charset="-122"/>
                <a:cs typeface="Times New Roman" pitchFamily="18" charset="0"/>
              </a:rPr>
              <a:t>This project was made for a chemical industry which had sensors installed in various parts of the factory to detect H2S gas which</a:t>
            </a:r>
          </a:p>
          <a:p>
            <a:pPr eaLnBrk="1" hangingPunct="1">
              <a:buNone/>
            </a:pPr>
            <a:r>
              <a:rPr lang="en-US" dirty="0">
                <a:latin typeface="Times New Roman" pitchFamily="18" charset="0"/>
                <a:ea typeface="宋体" pitchFamily="2" charset="-122"/>
                <a:cs typeface="Times New Roman" pitchFamily="18" charset="0"/>
              </a:rPr>
              <a:t>	is hazardous to health.</a:t>
            </a:r>
          </a:p>
          <a:p>
            <a:pPr eaLnBrk="1" hangingPunct="1"/>
            <a:endParaRPr lang="en-US" dirty="0">
              <a:latin typeface="Times New Roman" pitchFamily="18" charset="0"/>
              <a:ea typeface="宋体" pitchFamily="2" charset="-122"/>
              <a:cs typeface="Times New Roman" pitchFamily="18" charset="0"/>
            </a:endParaRPr>
          </a:p>
          <a:p>
            <a:pPr eaLnBrk="1" hangingPunct="1"/>
            <a:r>
              <a:rPr lang="en-US" dirty="0">
                <a:latin typeface="Times New Roman" pitchFamily="18" charset="0"/>
                <a:ea typeface="宋体" pitchFamily="2" charset="-122"/>
                <a:cs typeface="Times New Roman" pitchFamily="18" charset="0"/>
              </a:rPr>
              <a:t> Every time one or multiple sensors detected the H2S   </a:t>
            </a:r>
          </a:p>
          <a:p>
            <a:pPr eaLnBrk="1" hangingPunct="1">
              <a:buNone/>
            </a:pPr>
            <a:r>
              <a:rPr lang="en-US" dirty="0">
                <a:latin typeface="Times New Roman" pitchFamily="18" charset="0"/>
                <a:ea typeface="宋体" pitchFamily="2" charset="-122"/>
                <a:cs typeface="Times New Roman" pitchFamily="18" charset="0"/>
              </a:rPr>
              <a:t>     leak, an emergency alarm rings to alert the workers. </a:t>
            </a:r>
            <a:r>
              <a:rPr lang="en-US" dirty="0">
                <a:latin typeface="Times New Roman" pitchFamily="18" charset="0"/>
                <a:cs typeface="Times New Roman" pitchFamily="18" charset="0"/>
              </a:rPr>
              <a:t>for every alarm the industry calls a team, which sanitizes the place and check for the leak and this was  a big cost to the company.</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few of the alarms that ring are not even hazardous, the </a:t>
            </a:r>
          </a:p>
          <a:p>
            <a:pPr>
              <a:buNone/>
            </a:pPr>
            <a:r>
              <a:rPr lang="en-US" dirty="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dirty="0">
              <a:latin typeface="Times New Roman" pitchFamily="18" charset="0"/>
              <a:ea typeface="幼圆"/>
              <a:cs typeface="Times New Roman" pitchFamily="18" charset="0"/>
            </a:endParaRPr>
          </a:p>
          <a:p>
            <a:pPr eaLnBrk="1" hangingPunct="1">
              <a:buNone/>
            </a:pPr>
            <a:br>
              <a:rPr lang="en-US" sz="2800" dirty="0">
                <a:ea typeface="宋体" pitchFamily="2" charset="-122"/>
              </a:rPr>
            </a:br>
            <a:endParaRPr lang="en-US" altLang="en-US" sz="2800" dirty="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Use case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a:latin typeface="Times New Roman" pitchFamily="18" charset="0"/>
                <a:cs typeface="Times New Roman" pitchFamily="18" charset="0"/>
              </a:rPr>
              <a:t> Machine learning is a technique .We will provide data to machine,</a:t>
            </a:r>
          </a:p>
          <a:p>
            <a:pPr marL="457200" indent="-457200"/>
            <a:r>
              <a:rPr lang="en-US" sz="2400" dirty="0">
                <a:latin typeface="Times New Roman" pitchFamily="18" charset="0"/>
                <a:cs typeface="Times New Roman" pitchFamily="18" charset="0"/>
              </a:rPr>
              <a:t>       machine look the data it create some rules.</a:t>
            </a:r>
          </a:p>
          <a:p>
            <a:pPr marL="457200" indent="-457200"/>
            <a:endParaRPr lang="en-US" sz="2400" dirty="0">
              <a:latin typeface="Times New Roman" pitchFamily="18" charset="0"/>
              <a:cs typeface="Times New Roman" pitchFamily="18" charset="0"/>
            </a:endParaRPr>
          </a:p>
          <a:p>
            <a:pPr marL="457200" indent="-457200">
              <a:buFont typeface="Wingdings" pitchFamily="2" charset="2"/>
              <a:buChar char="Ø"/>
            </a:pPr>
            <a:r>
              <a:rPr lang="en-US" sz="2400" dirty="0">
                <a:latin typeface="Times New Roman" pitchFamily="18" charset="0"/>
                <a:cs typeface="Times New Roman" pitchFamily="18" charset="0"/>
              </a:rPr>
              <a:t>There are two type of machine learning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Unsupervised 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a:ea typeface="幼圆"/>
              <a:cs typeface="幼圆"/>
            </a:endParaRPr>
          </a:p>
          <a:p>
            <a:pPr lvl="0"/>
            <a:r>
              <a:rPr lang="en-US" sz="2600" dirty="0">
                <a:latin typeface="Times New Roman" pitchFamily="18" charset="0"/>
                <a:cs typeface="Times New Roman" pitchFamily="18" charset="0"/>
              </a:rPr>
              <a:t>The data was first pre-processed and analysis libraries like </a:t>
            </a:r>
          </a:p>
          <a:p>
            <a:pPr lvl="1">
              <a:buNone/>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and Pandas were used to make it ready to be utilized by </a:t>
            </a:r>
          </a:p>
          <a:p>
            <a:pPr lvl="1">
              <a:buNone/>
            </a:pPr>
            <a:r>
              <a:rPr lang="en-US" dirty="0">
                <a:latin typeface="Times New Roman" pitchFamily="18" charset="0"/>
                <a:cs typeface="Times New Roman" pitchFamily="18" charset="0"/>
              </a:rPr>
              <a:t>a machine learning algorithm.</a:t>
            </a:r>
          </a:p>
          <a:p>
            <a:pPr lvl="1">
              <a:buNone/>
            </a:pPr>
            <a:endParaRPr lang="en-US"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a:latin typeface="Times New Roman" pitchFamily="18" charset="0"/>
              <a:ea typeface="幼圆"/>
              <a:cs typeface="Times New Roman" pitchFamily="18" charset="0"/>
            </a:endParaRPr>
          </a:p>
          <a:p>
            <a:pPr eaLnBrk="1" hangingPunct="1">
              <a:buNone/>
            </a:pPr>
            <a:br>
              <a:rPr lang="en-US" sz="2600" dirty="0">
                <a:latin typeface="Times New Roman" pitchFamily="18" charset="0"/>
                <a:ea typeface="宋体" pitchFamily="2" charset="-122"/>
                <a:cs typeface="Times New Roman" pitchFamily="18" charset="0"/>
              </a:rPr>
            </a:b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Classification 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System work flow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rPr>
            </a:br>
            <a:br>
              <a:rPr lang="en-US" sz="4000" b="1" u="sng" dirty="0">
                <a:solidFill>
                  <a:schemeClr val="accent2">
                    <a:lumMod val="60000"/>
                    <a:lumOff val="40000"/>
                  </a:schemeClr>
                </a:solidFill>
              </a:rPr>
            </a:br>
            <a:br>
              <a:rPr lang="en-US" sz="4000" b="1" u="sng" dirty="0">
                <a:solidFill>
                  <a:schemeClr val="accent2">
                    <a:lumMod val="60000"/>
                    <a:lumOff val="40000"/>
                  </a:schemeClr>
                </a:solidFill>
              </a:rPr>
            </a:br>
            <a:r>
              <a:rPr lang="en-US" sz="4000" b="1" u="sng" dirty="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592935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a:solidFill>
                  <a:schemeClr val="accent2">
                    <a:lumMod val="60000"/>
                    <a:lumOff val="40000"/>
                  </a:schemeClr>
                </a:solidFill>
              </a:rPr>
              <a:t>Login Validation Page: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3999" cy="61436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7"/>
            <a:ext cx="9144000" cy="61436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p>
          <a:p>
            <a:pPr marL="0" indent="0" eaLnBrk="1" hangingPunct="1">
              <a:buFont typeface="Wingdings 2" pitchFamily="18" charset="2"/>
              <a:buNone/>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a:latin typeface="Times New Roman" pitchFamily="18" charset="0"/>
              <a:ea typeface="幼圆"/>
              <a:cs typeface="Times New Roman" pitchFamily="18" charset="0"/>
            </a:endParaRPr>
          </a:p>
          <a:p>
            <a:pPr eaLnBrk="1" hangingPunct="1">
              <a:buNone/>
              <a:defRPr/>
            </a:pP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r>
              <a:rPr lang="en-US" sz="4000" b="1" u="sng" dirty="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extLst>
                    <a:ext uri="{9D8B030D-6E8A-4147-A177-3AD203B41FA5}">
                      <a16:colId xmlns:a16="http://schemas.microsoft.com/office/drawing/2014/main" val="20000"/>
                    </a:ext>
                  </a:extLst>
                </a:gridCol>
                <a:gridCol w="1313538">
                  <a:extLst>
                    <a:ext uri="{9D8B030D-6E8A-4147-A177-3AD203B41FA5}">
                      <a16:colId xmlns:a16="http://schemas.microsoft.com/office/drawing/2014/main" val="20001"/>
                    </a:ext>
                  </a:extLst>
                </a:gridCol>
                <a:gridCol w="1100088">
                  <a:extLst>
                    <a:ext uri="{9D8B030D-6E8A-4147-A177-3AD203B41FA5}">
                      <a16:colId xmlns:a16="http://schemas.microsoft.com/office/drawing/2014/main" val="20002"/>
                    </a:ext>
                  </a:extLst>
                </a:gridCol>
                <a:gridCol w="820960">
                  <a:extLst>
                    <a:ext uri="{9D8B030D-6E8A-4147-A177-3AD203B41FA5}">
                      <a16:colId xmlns:a16="http://schemas.microsoft.com/office/drawing/2014/main" val="20003"/>
                    </a:ext>
                  </a:extLst>
                </a:gridCol>
                <a:gridCol w="1888209">
                  <a:extLst>
                    <a:ext uri="{9D8B030D-6E8A-4147-A177-3AD203B41FA5}">
                      <a16:colId xmlns:a16="http://schemas.microsoft.com/office/drawing/2014/main" val="20004"/>
                    </a:ext>
                  </a:extLst>
                </a:gridCol>
                <a:gridCol w="2265852">
                  <a:extLst>
                    <a:ext uri="{9D8B030D-6E8A-4147-A177-3AD203B41FA5}">
                      <a16:colId xmlns:a16="http://schemas.microsoft.com/office/drawing/2014/main" val="20005"/>
                    </a:ext>
                  </a:extLst>
                </a:gridCol>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extLst>
                    <a:ext uri="{9D8B030D-6E8A-4147-A177-3AD203B41FA5}">
                      <a16:colId xmlns:a16="http://schemas.microsoft.com/office/drawing/2014/main" val="20000"/>
                    </a:ext>
                  </a:extLst>
                </a:gridCol>
                <a:gridCol w="1523550">
                  <a:extLst>
                    <a:ext uri="{9D8B030D-6E8A-4147-A177-3AD203B41FA5}">
                      <a16:colId xmlns:a16="http://schemas.microsoft.com/office/drawing/2014/main" val="20001"/>
                    </a:ext>
                  </a:extLst>
                </a:gridCol>
                <a:gridCol w="1106490">
                  <a:extLst>
                    <a:ext uri="{9D8B030D-6E8A-4147-A177-3AD203B41FA5}">
                      <a16:colId xmlns:a16="http://schemas.microsoft.com/office/drawing/2014/main" val="20002"/>
                    </a:ext>
                  </a:extLst>
                </a:gridCol>
                <a:gridCol w="851146">
                  <a:extLst>
                    <a:ext uri="{9D8B030D-6E8A-4147-A177-3AD203B41FA5}">
                      <a16:colId xmlns:a16="http://schemas.microsoft.com/office/drawing/2014/main" val="20003"/>
                    </a:ext>
                  </a:extLst>
                </a:gridCol>
                <a:gridCol w="1846689">
                  <a:extLst>
                    <a:ext uri="{9D8B030D-6E8A-4147-A177-3AD203B41FA5}">
                      <a16:colId xmlns:a16="http://schemas.microsoft.com/office/drawing/2014/main" val="20004"/>
                    </a:ext>
                  </a:extLst>
                </a:gridCol>
                <a:gridCol w="2162205">
                  <a:extLst>
                    <a:ext uri="{9D8B030D-6E8A-4147-A177-3AD203B41FA5}">
                      <a16:colId xmlns:a16="http://schemas.microsoft.com/office/drawing/2014/main" val="20005"/>
                    </a:ext>
                  </a:extLst>
                </a:gridCol>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extLst>
                    <a:ext uri="{9D8B030D-6E8A-4147-A177-3AD203B41FA5}">
                      <a16:colId xmlns:a16="http://schemas.microsoft.com/office/drawing/2014/main" val="20000"/>
                    </a:ext>
                  </a:extLst>
                </a:gridCol>
                <a:gridCol w="1532461">
                  <a:extLst>
                    <a:ext uri="{9D8B030D-6E8A-4147-A177-3AD203B41FA5}">
                      <a16:colId xmlns:a16="http://schemas.microsoft.com/office/drawing/2014/main" val="20001"/>
                    </a:ext>
                  </a:extLst>
                </a:gridCol>
                <a:gridCol w="1031016">
                  <a:extLst>
                    <a:ext uri="{9D8B030D-6E8A-4147-A177-3AD203B41FA5}">
                      <a16:colId xmlns:a16="http://schemas.microsoft.com/office/drawing/2014/main" val="20002"/>
                    </a:ext>
                  </a:extLst>
                </a:gridCol>
                <a:gridCol w="824067">
                  <a:extLst>
                    <a:ext uri="{9D8B030D-6E8A-4147-A177-3AD203B41FA5}">
                      <a16:colId xmlns:a16="http://schemas.microsoft.com/office/drawing/2014/main" val="20003"/>
                    </a:ext>
                  </a:extLst>
                </a:gridCol>
                <a:gridCol w="1855083">
                  <a:extLst>
                    <a:ext uri="{9D8B030D-6E8A-4147-A177-3AD203B41FA5}">
                      <a16:colId xmlns:a16="http://schemas.microsoft.com/office/drawing/2014/main" val="20004"/>
                    </a:ext>
                  </a:extLst>
                </a:gridCol>
                <a:gridCol w="1935740">
                  <a:extLst>
                    <a:ext uri="{9D8B030D-6E8A-4147-A177-3AD203B41FA5}">
                      <a16:colId xmlns:a16="http://schemas.microsoft.com/office/drawing/2014/main" val="20005"/>
                    </a:ext>
                  </a:extLst>
                </a:gridCol>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extLst>
                    <a:ext uri="{9D8B030D-6E8A-4147-A177-3AD203B41FA5}">
                      <a16:colId xmlns:a16="http://schemas.microsoft.com/office/drawing/2014/main" val="20000"/>
                    </a:ext>
                  </a:extLst>
                </a:gridCol>
                <a:gridCol w="1865814">
                  <a:extLst>
                    <a:ext uri="{9D8B030D-6E8A-4147-A177-3AD203B41FA5}">
                      <a16:colId xmlns:a16="http://schemas.microsoft.com/office/drawing/2014/main" val="20001"/>
                    </a:ext>
                  </a:extLst>
                </a:gridCol>
                <a:gridCol w="970823">
                  <a:extLst>
                    <a:ext uri="{9D8B030D-6E8A-4147-A177-3AD203B41FA5}">
                      <a16:colId xmlns:a16="http://schemas.microsoft.com/office/drawing/2014/main" val="20002"/>
                    </a:ext>
                  </a:extLst>
                </a:gridCol>
                <a:gridCol w="907844">
                  <a:extLst>
                    <a:ext uri="{9D8B030D-6E8A-4147-A177-3AD203B41FA5}">
                      <a16:colId xmlns:a16="http://schemas.microsoft.com/office/drawing/2014/main" val="20003"/>
                    </a:ext>
                  </a:extLst>
                </a:gridCol>
                <a:gridCol w="1900706">
                  <a:extLst>
                    <a:ext uri="{9D8B030D-6E8A-4147-A177-3AD203B41FA5}">
                      <a16:colId xmlns:a16="http://schemas.microsoft.com/office/drawing/2014/main" val="20004"/>
                    </a:ext>
                  </a:extLst>
                </a:gridCol>
                <a:gridCol w="1937899">
                  <a:extLst>
                    <a:ext uri="{9D8B030D-6E8A-4147-A177-3AD203B41FA5}">
                      <a16:colId xmlns:a16="http://schemas.microsoft.com/office/drawing/2014/main" val="20005"/>
                    </a:ext>
                  </a:extLst>
                </a:gridCol>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extLst>
                    <a:ext uri="{9D8B030D-6E8A-4147-A177-3AD203B41FA5}">
                      <a16:colId xmlns:a16="http://schemas.microsoft.com/office/drawing/2014/main" val="20000"/>
                    </a:ext>
                  </a:extLst>
                </a:gridCol>
                <a:gridCol w="1476295">
                  <a:extLst>
                    <a:ext uri="{9D8B030D-6E8A-4147-A177-3AD203B41FA5}">
                      <a16:colId xmlns:a16="http://schemas.microsoft.com/office/drawing/2014/main" val="20001"/>
                    </a:ext>
                  </a:extLst>
                </a:gridCol>
                <a:gridCol w="1620450">
                  <a:extLst>
                    <a:ext uri="{9D8B030D-6E8A-4147-A177-3AD203B41FA5}">
                      <a16:colId xmlns:a16="http://schemas.microsoft.com/office/drawing/2014/main" val="20002"/>
                    </a:ext>
                  </a:extLst>
                </a:gridCol>
                <a:gridCol w="805014">
                  <a:extLst>
                    <a:ext uri="{9D8B030D-6E8A-4147-A177-3AD203B41FA5}">
                      <a16:colId xmlns:a16="http://schemas.microsoft.com/office/drawing/2014/main" val="20003"/>
                    </a:ext>
                  </a:extLst>
                </a:gridCol>
                <a:gridCol w="1875761">
                  <a:extLst>
                    <a:ext uri="{9D8B030D-6E8A-4147-A177-3AD203B41FA5}">
                      <a16:colId xmlns:a16="http://schemas.microsoft.com/office/drawing/2014/main" val="20004"/>
                    </a:ext>
                  </a:extLst>
                </a:gridCol>
                <a:gridCol w="1797605">
                  <a:extLst>
                    <a:ext uri="{9D8B030D-6E8A-4147-A177-3AD203B41FA5}">
                      <a16:colId xmlns:a16="http://schemas.microsoft.com/office/drawing/2014/main" val="20005"/>
                    </a:ext>
                  </a:extLst>
                </a:gridCol>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maintenance 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itchFamily="2" charset="2"/>
              <a:buChar char="Ø"/>
            </a:pPr>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If chemical industry help to provide new dataset to the     maintenance team they have to send it manually (now automatic reflection is not possible).</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Each module do not gives the accurate result hence every module is not perfect but every module is good.</a:t>
            </a:r>
          </a:p>
          <a:p>
            <a:pPr lvl="0"/>
            <a:endParaRPr lang="en-US" sz="2600" dirty="0">
              <a:latin typeface="Times New Roman" pitchFamily="18" charset="0"/>
              <a:cs typeface="Times New Roman" pitchFamily="18" charset="0"/>
            </a:endParaRPr>
          </a:p>
          <a:p>
            <a:r>
              <a:rPr lang="en-US" sz="2600" b="1" u="sng" dirty="0">
                <a:solidFill>
                  <a:srgbClr val="00B050"/>
                </a:solidFill>
                <a:latin typeface="Times New Roman" pitchFamily="18" charset="0"/>
                <a:cs typeface="Times New Roman" pitchFamily="18" charset="0"/>
              </a:rPr>
              <a:t>Limitations:</a:t>
            </a:r>
          </a:p>
          <a:p>
            <a:endParaRPr lang="en-US" sz="2600" b="1" u="sng" dirty="0">
              <a:solidFill>
                <a:srgbClr val="00B050"/>
              </a:solidFill>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The existing system has no machine learning algorithm.</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a:solidFill>
                  <a:schemeClr val="accent2">
                    <a:lumMod val="60000"/>
                    <a:lumOff val="40000"/>
                  </a:schemeClr>
                </a:solidFill>
                <a:latin typeface="+mn-lt"/>
              </a:rPr>
              <a:t>Proposed Enhancements:</a:t>
            </a:r>
            <a:endParaRPr lang="zh-CN" altLang="en-US" sz="3200" b="1" u="sng" dirty="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light. Else lighting the yellow light.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team.</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 Working on the project was good experience. I understand the important of planning and designing as a part of software development. The system which I developed is very much useful for chemical industry who interested to properly detection  of H2S gas. I 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a:latin typeface="Times New Roman" pitchFamily="18" charset="0"/>
                <a:cs typeface="Times New Roman" pitchFamily="18" charset="0"/>
              </a:rPr>
              <a:t>Python	</a:t>
            </a:r>
          </a:p>
          <a:p>
            <a:pPr lvl="2">
              <a:buFont typeface="Arial" pitchFamily="34" charset="0"/>
              <a:buChar char="•"/>
            </a:pPr>
            <a:r>
              <a:rPr lang="en-US" sz="2600" dirty="0" err="1">
                <a:latin typeface="Times New Roman" pitchFamily="18" charset="0"/>
                <a:cs typeface="Times New Roman" pitchFamily="18" charset="0"/>
              </a:rPr>
              <a:t>NumPy</a:t>
            </a:r>
            <a:r>
              <a:rPr lang="en-US" sz="2600" dirty="0">
                <a:latin typeface="Times New Roman" pitchFamily="18" charset="0"/>
                <a:cs typeface="Times New Roman" pitchFamily="18" charset="0"/>
              </a:rPr>
              <a:t>	</a:t>
            </a:r>
          </a:p>
          <a:p>
            <a:pPr lvl="2">
              <a:buFont typeface="Arial" pitchFamily="34" charset="0"/>
              <a:buChar char="•"/>
            </a:pPr>
            <a:r>
              <a:rPr lang="en-US" sz="2600" dirty="0">
                <a:latin typeface="Times New Roman" pitchFamily="18" charset="0"/>
                <a:cs typeface="Times New Roman" pitchFamily="18" charset="0"/>
              </a:rPr>
              <a:t>Pandas	</a:t>
            </a: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a:latin typeface="Times New Roman" pitchFamily="18" charset="0"/>
                <a:cs typeface="Times New Roman" pitchFamily="18" charset="0"/>
              </a:rPr>
              <a:t>Seaborn</a:t>
            </a:r>
          </a:p>
          <a:p>
            <a:pPr lvl="2">
              <a:buFont typeface="Arial" pitchFamily="34" charset="0"/>
              <a:buChar char="•"/>
            </a:pPr>
            <a:r>
              <a:rPr lang="en-US" sz="2600" dirty="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lvl="0"/>
            <a:r>
              <a:rPr lang="en-US" sz="2600" dirty="0">
                <a:latin typeface="Times New Roman" pitchFamily="18" charset="0"/>
                <a:cs typeface="Times New Roman" pitchFamily="18" charset="0"/>
              </a:rPr>
              <a:t>Reduce the cost of supporting team.</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alarm (bell) used to ring the labors used to get restless and everything used   to become more complex.</a:t>
            </a:r>
          </a:p>
          <a:p>
            <a:pPr lvl="0"/>
            <a:endParaRPr lang="en-US" sz="2600" dirty="0">
              <a:latin typeface="Times New Roman" pitchFamily="18" charset="0"/>
              <a:cs typeface="Times New Roman" pitchFamily="18" charset="0"/>
            </a:endParaRPr>
          </a:p>
          <a:p>
            <a:pPr lvl="0"/>
            <a:r>
              <a:rPr lang="en-US" sz="2400" dirty="0"/>
              <a:t>Security of all the peoples which work in chemical industry.</a:t>
            </a:r>
          </a:p>
          <a:p>
            <a:pPr>
              <a:buNone/>
              <a:defRPr/>
            </a:pPr>
            <a:endParaRPr lang="en-US" altLang="en-US" sz="2400" dirty="0">
              <a:latin typeface="Times New Roman" pitchFamily="18" charset="0"/>
              <a:ea typeface="幼圆"/>
              <a:cs typeface="Times New Roman" pitchFamily="18" charset="0"/>
            </a:endParaRPr>
          </a:p>
          <a:p>
            <a:pPr>
              <a:buNone/>
              <a:defRPr/>
            </a:pPr>
            <a:endParaRPr lang="en-IN" sz="2400" dirty="0">
              <a:latin typeface="Times New Roman" pitchFamily="18" charset="0"/>
              <a:cs typeface="Times New Roman" pitchFamily="18" charset="0"/>
            </a:endParaRPr>
          </a:p>
          <a:p>
            <a:pPr>
              <a:defRPr/>
            </a:pPr>
            <a:endParaRPr lang="en-US" altLang="en-US" sz="2400" dirty="0">
              <a:latin typeface="Times New Roman" pitchFamily="18" charset="0"/>
              <a:ea typeface="幼圆"/>
              <a:cs typeface="Times New Roman" pitchFamily="18" charset="0"/>
            </a:endParaRPr>
          </a:p>
          <a:p>
            <a:pPr marL="0" indent="0">
              <a:buNone/>
              <a:defRPr/>
            </a:pPr>
            <a:r>
              <a:rPr lang="en-US" altLang="en-US" sz="2400" dirty="0">
                <a:latin typeface="Times New Roman" pitchFamily="18" charset="0"/>
                <a:ea typeface="幼圆"/>
                <a:cs typeface="Times New Roman" pitchFamily="18" charset="0"/>
              </a:rPr>
              <a:t> </a:t>
            </a:r>
          </a:p>
          <a:p>
            <a:pPr lvl="0"/>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Need for</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785794"/>
            <a:ext cx="8699500" cy="6072206"/>
          </a:xfrm>
        </p:spPr>
        <p:txBody>
          <a:bodyPr>
            <a:noAutofit/>
          </a:bodyPr>
          <a:lstStyle/>
          <a:p>
            <a:r>
              <a:rPr lang="en-US" sz="2600" b="1" dirty="0">
                <a:solidFill>
                  <a:srgbClr val="00B050"/>
                </a:solidFill>
                <a:latin typeface="Times New Roman" pitchFamily="18" charset="0"/>
                <a:cs typeface="Times New Roman" pitchFamily="18" charset="0"/>
              </a:rPr>
              <a:t>HARDWARE :</a:t>
            </a:r>
            <a:endParaRPr lang="en-US" sz="2600" dirty="0">
              <a:solidFill>
                <a:srgbClr val="00B050"/>
              </a:solidFill>
              <a:latin typeface="Times New Roman" pitchFamily="18" charset="0"/>
              <a:cs typeface="Times New Roman" pitchFamily="18" charset="0"/>
            </a:endParaRPr>
          </a:p>
          <a:p>
            <a:pPr lvl="1"/>
            <a:r>
              <a:rPr lang="en-US" sz="2200" dirty="0">
                <a:latin typeface="Times New Roman" pitchFamily="18" charset="0"/>
                <a:cs typeface="Times New Roman" pitchFamily="18" charset="0"/>
              </a:rPr>
              <a:t>Operating System : Windows 10</a:t>
            </a:r>
          </a:p>
          <a:p>
            <a:pPr lvl="1"/>
            <a:r>
              <a:rPr lang="en-US" sz="2200" dirty="0">
                <a:latin typeface="Times New Roman" pitchFamily="18" charset="0"/>
                <a:cs typeface="Times New Roman" pitchFamily="18" charset="0"/>
              </a:rPr>
              <a:t>RAM : 6 GB</a:t>
            </a:r>
          </a:p>
          <a:p>
            <a:pPr lvl="1"/>
            <a:r>
              <a:rPr lang="en-US" sz="2200" dirty="0">
                <a:latin typeface="Times New Roman" pitchFamily="18" charset="0"/>
                <a:cs typeface="Times New Roman" pitchFamily="18" charset="0"/>
              </a:rPr>
              <a:t>Processor : Intel Pentium Series and above</a:t>
            </a:r>
          </a:p>
          <a:p>
            <a:pPr lvl="1"/>
            <a:r>
              <a:rPr lang="en-US" sz="2200" dirty="0">
                <a:latin typeface="Times New Roman" pitchFamily="18" charset="0"/>
                <a:cs typeface="Times New Roman" pitchFamily="18" charset="0"/>
              </a:rPr>
              <a:t>Hard Disk : 2 GB</a:t>
            </a:r>
          </a:p>
          <a:p>
            <a:pPr lvl="1">
              <a:buNone/>
            </a:pPr>
            <a:endParaRPr lang="en-US" sz="2200" dirty="0">
              <a:latin typeface="Times New Roman" pitchFamily="18" charset="0"/>
              <a:cs typeface="Times New Roman" pitchFamily="18" charset="0"/>
            </a:endParaRPr>
          </a:p>
          <a:p>
            <a:r>
              <a:rPr lang="en-US" sz="2600" b="1" dirty="0">
                <a:solidFill>
                  <a:srgbClr val="00B050"/>
                </a:solidFill>
                <a:latin typeface="Times New Roman" pitchFamily="18" charset="0"/>
                <a:cs typeface="Times New Roman" pitchFamily="18" charset="0"/>
              </a:rPr>
              <a:t>SOFTWARE :</a:t>
            </a:r>
            <a:endParaRPr lang="en-US" sz="2600" dirty="0">
              <a:solidFill>
                <a:srgbClr val="00B050"/>
              </a:solidFill>
              <a:latin typeface="Times New Roman" pitchFamily="18" charset="0"/>
              <a:cs typeface="Times New Roman" pitchFamily="18" charset="0"/>
            </a:endParaRPr>
          </a:p>
          <a:p>
            <a:pPr lvl="1"/>
            <a:r>
              <a:rPr lang="en-US" sz="2200" dirty="0">
                <a:latin typeface="Times New Roman" pitchFamily="18" charset="0"/>
                <a:cs typeface="Times New Roman" pitchFamily="18" charset="0"/>
              </a:rPr>
              <a:t>IDE :Pycharm.</a:t>
            </a:r>
          </a:p>
          <a:p>
            <a:pPr lvl="1"/>
            <a:r>
              <a:rPr lang="en-US" sz="2200" dirty="0">
                <a:latin typeface="Times New Roman" pitchFamily="18" charset="0"/>
                <a:cs typeface="Times New Roman" pitchFamily="18" charset="0"/>
              </a:rPr>
              <a:t>Browser : Chrome</a:t>
            </a:r>
          </a:p>
          <a:p>
            <a:pPr lvl="1"/>
            <a:r>
              <a:rPr lang="en-US" sz="2200" dirty="0">
                <a:latin typeface="Times New Roman" pitchFamily="18" charset="0"/>
                <a:cs typeface="Times New Roman" pitchFamily="18" charset="0"/>
              </a:rPr>
              <a:t>Server : Apache HTTP server</a:t>
            </a:r>
          </a:p>
          <a:p>
            <a:pPr lvl="1"/>
            <a:r>
              <a:rPr lang="en-US" sz="2200" dirty="0">
                <a:latin typeface="Times New Roman" pitchFamily="18" charset="0"/>
                <a:cs typeface="Times New Roman" pitchFamily="18" charset="0"/>
              </a:rPr>
              <a:t>Front End : HTML5, CSS3, JavaScript, Bootstrap </a:t>
            </a:r>
          </a:p>
          <a:p>
            <a:pPr lvl="1"/>
            <a:r>
              <a:rPr lang="en-US" sz="2200" dirty="0">
                <a:latin typeface="Times New Roman" pitchFamily="18" charset="0"/>
                <a:cs typeface="Times New Roman" pitchFamily="18" charset="0"/>
              </a:rPr>
              <a:t>Back End : SQLITE3</a:t>
            </a:r>
          </a:p>
          <a:p>
            <a:pPr lvl="1"/>
            <a:r>
              <a:rPr lang="en-US" sz="2200" dirty="0">
                <a:latin typeface="Times New Roman" pitchFamily="18" charset="0"/>
                <a:cs typeface="Times New Roman" pitchFamily="18" charset="0"/>
              </a:rPr>
              <a:t>Editor : Jupyter,Spyder</a:t>
            </a:r>
          </a:p>
          <a:p>
            <a:pPr lvl="1"/>
            <a:r>
              <a:rPr lang="en-US" sz="2200" dirty="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a:latin typeface="Times New Roman" pitchFamily="18" charset="0"/>
              <a:cs typeface="Times New Roman" pitchFamily="18" charset="0"/>
            </a:endParaRPr>
          </a:p>
          <a:p>
            <a:r>
              <a:rPr lang="en-IN" sz="2600" b="1" dirty="0">
                <a:solidFill>
                  <a:srgbClr val="00B050"/>
                </a:solidFill>
                <a:latin typeface="Times New Roman" pitchFamily="18" charset="0"/>
                <a:cs typeface="Times New Roman" pitchFamily="18" charset="0"/>
              </a:rPr>
              <a:t>HTML5</a:t>
            </a:r>
            <a:r>
              <a:rPr lang="en-IN" sz="2600" b="1" dirty="0">
                <a:latin typeface="Times New Roman" pitchFamily="18" charset="0"/>
                <a:cs typeface="Times New Roman" pitchFamily="18" charset="0"/>
              </a:rPr>
              <a:t> :- </a:t>
            </a:r>
            <a:r>
              <a:rPr lang="en-US" sz="2600" dirty="0">
                <a:latin typeface="Times New Roman" pitchFamily="18" charset="0"/>
                <a:cs typeface="Times New Roman" pitchFamily="18" charset="0"/>
              </a:rPr>
              <a:t>HTML is the standard markup language for creating</a:t>
            </a:r>
          </a:p>
          <a:p>
            <a:pPr>
              <a:buNone/>
            </a:pPr>
            <a:r>
              <a:rPr lang="en-US" sz="2600" dirty="0">
                <a:latin typeface="Times New Roman" pitchFamily="18" charset="0"/>
                <a:cs typeface="Times New Roman" pitchFamily="18" charset="0"/>
              </a:rPr>
              <a:t>	 Web pages.</a:t>
            </a:r>
            <a:endParaRPr lang="en-IN" sz="2600" dirty="0">
              <a:latin typeface="Times New Roman" pitchFamily="18" charset="0"/>
              <a:cs typeface="Times New Roman" pitchFamily="18" charset="0"/>
            </a:endParaRPr>
          </a:p>
          <a:p>
            <a:pPr>
              <a:lnSpc>
                <a:spcPct val="160000"/>
              </a:lnSpc>
            </a:pPr>
            <a:r>
              <a:rPr lang="en-IN" sz="2600" b="1" dirty="0">
                <a:solidFill>
                  <a:srgbClr val="00B050"/>
                </a:solidFill>
                <a:latin typeface="Times New Roman" pitchFamily="18" charset="0"/>
                <a:cs typeface="Times New Roman" pitchFamily="18" charset="0"/>
              </a:rPr>
              <a:t>CSS3</a:t>
            </a:r>
            <a:r>
              <a:rPr lang="en-IN" sz="2600" b="1" dirty="0">
                <a:latin typeface="Times New Roman" pitchFamily="18" charset="0"/>
                <a:cs typeface="Times New Roman" pitchFamily="18" charset="0"/>
              </a:rPr>
              <a:t> :</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CSS3 is the latest evolution of the Cascading Style Sheets language and it use for designing web pages. </a:t>
            </a:r>
            <a:endParaRPr lang="en-IN" sz="2600" dirty="0">
              <a:latin typeface="Times New Roman" pitchFamily="18" charset="0"/>
              <a:cs typeface="Times New Roman" pitchFamily="18" charset="0"/>
            </a:endParaRPr>
          </a:p>
          <a:p>
            <a:pPr>
              <a:lnSpc>
                <a:spcPct val="170000"/>
              </a:lnSpc>
            </a:pPr>
            <a:r>
              <a:rPr lang="en-IN" sz="2600" b="1" dirty="0">
                <a:solidFill>
                  <a:srgbClr val="00B050"/>
                </a:solidFill>
                <a:latin typeface="Times New Roman" pitchFamily="18" charset="0"/>
                <a:cs typeface="Times New Roman" pitchFamily="18" charset="0"/>
              </a:rPr>
              <a:t>Java Script </a:t>
            </a:r>
            <a:r>
              <a:rPr lang="en-IN"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a:solidFill>
                  <a:srgbClr val="00B050"/>
                </a:solidFill>
                <a:latin typeface="Times New Roman" pitchFamily="18" charset="0"/>
                <a:cs typeface="Times New Roman" pitchFamily="18" charset="0"/>
              </a:rPr>
              <a:t>SQLITE3</a:t>
            </a:r>
            <a:r>
              <a:rPr lang="en-US" sz="2600" b="1" dirty="0">
                <a:latin typeface="Times New Roman" pitchFamily="18" charset="0"/>
                <a:cs typeface="Times New Roman" pitchFamily="18" charset="0"/>
              </a:rPr>
              <a:t>: Sqlite</a:t>
            </a:r>
            <a:r>
              <a:rPr lang="en-US" sz="2600" dirty="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a:solidFill>
                  <a:srgbClr val="00B050"/>
                </a:solidFill>
                <a:latin typeface="Times New Roman" pitchFamily="18" charset="0"/>
                <a:cs typeface="Times New Roman" pitchFamily="18" charset="0"/>
              </a:rPr>
              <a:t>Python with ML</a:t>
            </a:r>
            <a:r>
              <a:rPr lang="en-US" sz="2600" b="1" dirty="0">
                <a:latin typeface="Times New Roman" pitchFamily="18" charset="0"/>
                <a:cs typeface="Times New Roman" pitchFamily="18" charset="0"/>
              </a:rPr>
              <a:t>:  : Python </a:t>
            </a:r>
            <a:r>
              <a:rPr lang="en-US" sz="2600" dirty="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a:solidFill>
                  <a:srgbClr val="00B050"/>
                </a:solidFill>
                <a:latin typeface="Times New Roman" pitchFamily="18" charset="0"/>
                <a:cs typeface="Times New Roman" pitchFamily="18" charset="0"/>
              </a:rPr>
              <a:t>Postman Tool</a:t>
            </a:r>
            <a:r>
              <a:rPr lang="en-US" sz="2600" dirty="0">
                <a:latin typeface="Times New Roman" pitchFamily="18" charset="0"/>
                <a:cs typeface="Times New Roman" pitchFamily="18" charset="0"/>
              </a:rPr>
              <a:t>: Postman is currently one of the most popular tools used in API testing. </a:t>
            </a:r>
          </a:p>
          <a:p>
            <a:pPr>
              <a:lnSpc>
                <a:spcPct val="170000"/>
              </a:lnSpc>
            </a:pPr>
            <a:r>
              <a:rPr lang="en-US" sz="2600" b="1" dirty="0">
                <a:solidFill>
                  <a:srgbClr val="00B050"/>
                </a:solidFill>
                <a:latin typeface="Times New Roman" pitchFamily="18" charset="0"/>
                <a:cs typeface="Times New Roman" pitchFamily="18" charset="0"/>
              </a:rPr>
              <a:t>Rest API</a:t>
            </a:r>
            <a:r>
              <a:rPr lang="en-US" sz="2600" dirty="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p>
          <a:p>
            <a:pPr eaLnBrk="1" hangingPunct="1">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149</TotalTime>
  <Words>1546</Words>
  <Application>Microsoft Office PowerPoint</Application>
  <PresentationFormat>On-screen Show (4:3)</PresentationFormat>
  <Paragraphs>376</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宋体</vt:lpstr>
      <vt:lpstr>Arial</vt:lpstr>
      <vt:lpstr>Calibri</vt:lpstr>
      <vt:lpstr>Cambria Math</vt:lpstr>
      <vt:lpstr>Franklin Gothic Book</vt:lpstr>
      <vt:lpstr>楷体_GB2312</vt:lpstr>
      <vt:lpstr>Mangal</vt:lpstr>
      <vt:lpstr>Times New Roman</vt:lpstr>
      <vt:lpstr>Wingdings</vt:lpstr>
      <vt:lpstr>Wingdings 2</vt:lpstr>
      <vt:lpstr>幼圆</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Kapkar, Bhushan</cp:lastModifiedBy>
  <cp:revision>10</cp:revision>
  <dcterms:created xsi:type="dcterms:W3CDTF">2019-04-15T08:06:44Z</dcterms:created>
  <dcterms:modified xsi:type="dcterms:W3CDTF">2020-04-05T10:06:43Z</dcterms:modified>
</cp:coreProperties>
</file>