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4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21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0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9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5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8883-BB37-4FA8-92CE-51895F098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Path Finder</a:t>
            </a:r>
            <a:br>
              <a:rPr lang="en-IN" dirty="0"/>
            </a:br>
            <a:r>
              <a:rPr lang="en-IN" dirty="0"/>
              <a:t>Q -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7489C-90AA-43FB-AA2F-35078E75C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Pavan Kumar </a:t>
            </a:r>
            <a:r>
              <a:rPr lang="en-IN" dirty="0" err="1"/>
              <a:t>Battula</a:t>
            </a:r>
            <a:endParaRPr lang="en-IN" dirty="0"/>
          </a:p>
          <a:p>
            <a:r>
              <a:rPr lang="en-IN" dirty="0"/>
              <a:t>Keerthi Kambam</a:t>
            </a:r>
          </a:p>
        </p:txBody>
      </p:sp>
    </p:spTree>
    <p:extLst>
      <p:ext uri="{BB962C8B-B14F-4D97-AF65-F5344CB8AC3E}">
        <p14:creationId xmlns:p14="http://schemas.microsoft.com/office/powerpoint/2010/main" val="138320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6179-D64A-47FC-8DF9-474B4A4D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finder execution with Q-learning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73BF-8D8A-425F-95E9-5AECEA09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5172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292929"/>
                </a:solidFill>
                <a:latin typeface="charter"/>
              </a:rPr>
              <a:t>Step2# Choose an 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92929"/>
                </a:solidFill>
                <a:latin typeface="charter"/>
              </a:rPr>
              <a:t>Step 3# Perform an 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harter"/>
              </a:rPr>
              <a:t>Both step2 and step3 are performed in a continuous pattern for specified number of iterations, which we decide to train the agent in the environment.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Step 4 : Measure Reward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                   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q_current_state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=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cur_state_reward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+(gamma*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nxt_state_reward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endParaRPr lang="en-IN" b="1" i="0" dirty="0">
              <a:solidFill>
                <a:srgbClr val="292929"/>
              </a:solidFill>
              <a:effectLst/>
              <a:latin typeface="chart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rgbClr val="292929"/>
                </a:solidFill>
                <a:effectLst/>
                <a:latin typeface="charter"/>
              </a:rPr>
              <a:t>Step 5 : Evaluate</a:t>
            </a:r>
            <a:endParaRPr lang="en-IN" dirty="0">
              <a:latin typeface="char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96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FF03-4C1B-4462-B5EF-93ED252E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finder execution with Q-learning algorithm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F9C44B-8CDC-4600-A791-4D212643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045" y="2769832"/>
            <a:ext cx="7892248" cy="346229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1C10B4-AE9F-4FEC-A89C-13507EFF59E0}"/>
              </a:ext>
            </a:extLst>
          </p:cNvPr>
          <p:cNvSpPr txBox="1"/>
          <p:nvPr/>
        </p:nvSpPr>
        <p:spPr>
          <a:xfrm>
            <a:off x="1136342" y="1606858"/>
            <a:ext cx="10830757" cy="87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Below is the updated q-table after sufficient training of the agent.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Q-table is normalized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23226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9899-055B-4771-87DD-358F24FB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Exploration Vs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ED9B-3A68-4B65-848C-448D43E3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432C"/>
                </a:solidFill>
                <a:effectLst/>
                <a:latin typeface="charter"/>
              </a:rPr>
              <a:t>Exploration is trying new possibilities in order to find better rewards. </a:t>
            </a:r>
          </a:p>
          <a:p>
            <a:r>
              <a:rPr lang="en-US" b="0" i="0" dirty="0">
                <a:solidFill>
                  <a:srgbClr val="2D432C"/>
                </a:solidFill>
                <a:effectLst/>
                <a:latin typeface="charter"/>
              </a:rPr>
              <a:t>Exploitation is to keep opting for same actions that has given some significant rewards in the past. 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During the process of exploration, the agent progressively becomes more confident in estimating the Q-values.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51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175F-A77D-42FA-B193-8AD7FAAA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finding execution with Q-learning Heuristic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949B-28F5-4A31-A7F5-97ABCF2F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the grid dimensions scale up in the real world, computation involved in this calculations becomes more challenging.</a:t>
            </a:r>
          </a:p>
          <a:p>
            <a:r>
              <a:rPr lang="en-IN" dirty="0"/>
              <a:t>We need approximations using linear functions or heuristic functions to optimize the Q-learning algorithm.</a:t>
            </a:r>
          </a:p>
          <a:p>
            <a:r>
              <a:rPr lang="en-IN" dirty="0"/>
              <a:t>In this example, we are using a heuristic function which cuts downs the agent transitions making a note of already visited states from a set of valid actions declared for the agent in the grid.</a:t>
            </a:r>
          </a:p>
        </p:txBody>
      </p:sp>
    </p:spTree>
    <p:extLst>
      <p:ext uri="{BB962C8B-B14F-4D97-AF65-F5344CB8AC3E}">
        <p14:creationId xmlns:p14="http://schemas.microsoft.com/office/powerpoint/2010/main" val="284708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9114-E96A-4522-839C-8932DDA2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Finder agent learning progress using Q-learning algorithm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8DA348-BB8B-462B-9C80-E6153DE51D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322" y="1881234"/>
            <a:ext cx="7000565" cy="40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7D3C4-11D7-4237-8061-369B7CE440C0}"/>
              </a:ext>
            </a:extLst>
          </p:cNvPr>
          <p:cNvSpPr txBox="1"/>
          <p:nvPr/>
        </p:nvSpPr>
        <p:spPr>
          <a:xfrm>
            <a:off x="710214" y="1881234"/>
            <a:ext cx="416362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harter"/>
              </a:rPr>
              <a:t>Without any heuristic function, agent’s learning rate is steeply increased for given 500 episodes of training making total of 10,000 state transitions.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harter"/>
              </a:rPr>
              <a:t>But with a heuristic function, for the same 500 episodes of training, agent only made 2000 state transitions to finish the same level of training.</a:t>
            </a:r>
          </a:p>
        </p:txBody>
      </p:sp>
    </p:spTree>
    <p:extLst>
      <p:ext uri="{BB962C8B-B14F-4D97-AF65-F5344CB8AC3E}">
        <p14:creationId xmlns:p14="http://schemas.microsoft.com/office/powerpoint/2010/main" val="225516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2C53-A519-4CA4-A8F2-8896C467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finder agent Total rewards</a:t>
            </a:r>
            <a:br>
              <a:rPr lang="en-IN" dirty="0"/>
            </a:br>
            <a:r>
              <a:rPr lang="en-IN" dirty="0"/>
              <a:t>Without Heuristic Vs With Heuristic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D17532-65D8-409E-BE9C-F2B5533956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25" y="2724784"/>
            <a:ext cx="10213975" cy="38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556F5-0B6C-4E43-AD90-8543D4A5E03E}"/>
              </a:ext>
            </a:extLst>
          </p:cNvPr>
          <p:cNvSpPr txBox="1"/>
          <p:nvPr/>
        </p:nvSpPr>
        <p:spPr>
          <a:xfrm>
            <a:off x="1189608" y="1793289"/>
            <a:ext cx="974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below graphs, when analysed, total rewards gained by the agent are high from the first 50 iterations of training when a heuristic function is applied.</a:t>
            </a:r>
          </a:p>
        </p:txBody>
      </p:sp>
    </p:spTree>
    <p:extLst>
      <p:ext uri="{BB962C8B-B14F-4D97-AF65-F5344CB8AC3E}">
        <p14:creationId xmlns:p14="http://schemas.microsoft.com/office/powerpoint/2010/main" val="140905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320E-3406-4534-BE57-544910B0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E3A7-359D-402E-ADD5-F2CF5AB4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Q-Learning Model using Heuristic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outperfom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 Simple Q-Learning Model in terms of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can see the huge reduction of total number of time steps for Q-Learning Model using Heuristic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Agent learns quickly in Q-Learning Model using Heuristic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7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E990-EB64-4BF4-B2AF-39686A54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5697-B1D7-4CC7-93C3-53CA6B85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Brief understanding of Reinforcement learning and Q-learning algorithm</a:t>
            </a:r>
          </a:p>
          <a:p>
            <a:r>
              <a:rPr lang="en-IN" dirty="0"/>
              <a:t>Explaining Q-learning algorithm with an example.</a:t>
            </a:r>
          </a:p>
          <a:p>
            <a:r>
              <a:rPr lang="en-IN" dirty="0"/>
              <a:t>Simple Q-learning algorithm Vs Q-learning algorithm with a heuristic function</a:t>
            </a:r>
          </a:p>
          <a:p>
            <a:r>
              <a:rPr lang="en-IN" dirty="0"/>
              <a:t>Test metrics</a:t>
            </a:r>
          </a:p>
          <a:p>
            <a:pPr marL="702900" lvl="1" indent="-342900">
              <a:buFont typeface="Wingdings" panose="05000000000000000000" pitchFamily="2" charset="2"/>
              <a:buChar char="q"/>
            </a:pPr>
            <a:r>
              <a:rPr lang="en-IN" dirty="0"/>
              <a:t>	learning curve of an agent over the episodes</a:t>
            </a:r>
          </a:p>
          <a:p>
            <a:pPr marL="702900" lvl="1" indent="-342900">
              <a:buFont typeface="Wingdings" panose="05000000000000000000" pitchFamily="2" charset="2"/>
              <a:buChar char="q"/>
            </a:pPr>
            <a:r>
              <a:rPr lang="en-IN" dirty="0"/>
              <a:t>   total rewards </a:t>
            </a:r>
          </a:p>
          <a:p>
            <a:pPr marL="702900" lvl="1" indent="-342900">
              <a:buFont typeface="Wingdings" panose="05000000000000000000" pitchFamily="2" charset="2"/>
              <a:buChar char="q"/>
            </a:pPr>
            <a:r>
              <a:rPr lang="en-IN" dirty="0"/>
              <a:t>  total regrets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5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5686-D257-4FE7-A513-69375AD4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CDD-B56A-4655-AF3D-22F741A3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00" y="1580225"/>
            <a:ext cx="11362399" cy="525533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Reinforcement Learning is the branch of science which makes optimal decisions using experiences of an agent. It involves these simple steps: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Observing the environment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Deciding how to act using some strategy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Acting accordingly                                                                   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Receiving a reward or penalty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Learning from the experiences and refining our strategy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Iterate until an optimal strategy is found</a:t>
            </a: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16B29E3-E7D2-4278-B02D-E0D3826F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544" y="2489293"/>
            <a:ext cx="40671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6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963A-737A-4C97-8248-405A00F7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67EC-017E-481B-8F05-0FED196E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are 2 main types of RL algorithms. They are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model-based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and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model-free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model-free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algorithm is an algorithm that estimates the optimal policy without using or estimating the dynamics (transition and reward functions) of the environment.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charter"/>
              </a:rPr>
              <a:t>Ex: Q-learning algorithm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Whereas, a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model-based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algorithm is an algorithm that uses the transition function (and the reward function) in order to estimate the optimal policy.</a:t>
            </a:r>
          </a:p>
          <a:p>
            <a:pPr algn="l"/>
            <a:r>
              <a:rPr lang="en-US" dirty="0">
                <a:solidFill>
                  <a:srgbClr val="292929"/>
                </a:solidFill>
                <a:latin typeface="charter"/>
              </a:rPr>
              <a:t>Ex: RL environment using Random Forest algorithm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61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06E3-9F61-457B-B5AE-86692A81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47C5-5DB6-4E02-A3AA-F6C927A3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Q*(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s,a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is the expected value (cumulative discounted reward) of doing action a in state s and then following the optimal policy.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Q-learning uses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Temporal Differences(TD)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to estimate the value of Q*(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s,a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). Temporal difference is an agent learning from an environment through episodes with no prior knowledge of the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agent maintains a table of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Q[S, A]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where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is the set of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states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and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A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is the set of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actions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Q[s, a] represents its current estimate of Q*(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s,a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54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790B-D835-4569-902D-C440E93B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3E55-2C3B-4542-8CA5-801C13299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Q-Table is the data structure used to calculate the maximum expected future rewards for action at each state.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Basically, this table will guide us to the best action at each state. To learn each value of the Q-table, Q-Learning algorithm is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8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E31F-3B1D-462C-BECE-01AF9E2E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3E91-0331-4478-959B-089ECB7D592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Q-function uses the Bellman equation and takes two inputs: state (s) and action (a).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0D4F5-B5FF-4999-B689-8A8BA628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4" y="2601120"/>
            <a:ext cx="4123308" cy="22098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A38035-EB80-448D-BE41-A1EAFBF4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08" y="2601120"/>
            <a:ext cx="56959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0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8B30-D79F-4E1A-A329-BFB15396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Q-learning with an example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AE59-A11B-4EF1-89C7-8CE0B4CB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is the grid designed to train the agent in reaching the goal state with an optimal policy.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37D3A-2774-40C7-B2BB-BE1ECE7EB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38" y="2610035"/>
            <a:ext cx="5265876" cy="37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2D3A-4E0F-42A5-A20A-CEA72CF2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finder execution with Q-learning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BC0A-7D42-471F-A994-25F3E368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1202600" cy="5172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292929"/>
                </a:solidFill>
                <a:latin typeface="charter"/>
              </a:rPr>
              <a:t>Step1#Initialize the Q-table</a:t>
            </a:r>
          </a:p>
          <a:p>
            <a:pPr>
              <a:lnSpc>
                <a:spcPct val="100000"/>
              </a:lnSpc>
            </a:pPr>
            <a:r>
              <a:rPr lang="en-IN" sz="1400" b="1" dirty="0">
                <a:latin typeface="charter"/>
              </a:rPr>
              <a:t>def initialize_q(m,n):</a:t>
            </a:r>
          </a:p>
          <a:p>
            <a:pPr>
              <a:lnSpc>
                <a:spcPct val="100000"/>
              </a:lnSpc>
            </a:pPr>
            <a:r>
              <a:rPr lang="en-IN" sz="1400" b="1" dirty="0">
                <a:latin typeface="charter"/>
              </a:rPr>
              <a:t>    return np.zeros((m,n))</a:t>
            </a:r>
          </a:p>
          <a:p>
            <a:pPr>
              <a:lnSpc>
                <a:spcPct val="100000"/>
              </a:lnSpc>
            </a:pPr>
            <a:r>
              <a:rPr lang="en-IN" sz="1400" b="1" dirty="0">
                <a:latin typeface="charter"/>
              </a:rPr>
              <a:t>q_matrix = initialize_q(11,11)</a:t>
            </a:r>
          </a:p>
          <a:p>
            <a:pPr>
              <a:lnSpc>
                <a:spcPct val="100000"/>
              </a:lnSpc>
            </a:pPr>
            <a:r>
              <a:rPr lang="en-IN" sz="1400" b="1" dirty="0">
                <a:latin typeface="charter"/>
              </a:rPr>
              <a:t>pd.DataFrame(q_matrix)</a:t>
            </a:r>
          </a:p>
          <a:p>
            <a:pPr>
              <a:lnSpc>
                <a:spcPct val="100000"/>
              </a:lnSpc>
            </a:pPr>
            <a:endParaRPr lang="en-IN" sz="1200" b="1" dirty="0"/>
          </a:p>
          <a:p>
            <a:pPr>
              <a:lnSpc>
                <a:spcPct val="100000"/>
              </a:lnSpc>
            </a:pPr>
            <a:endParaRPr lang="en-IN" sz="1200" b="1" dirty="0"/>
          </a:p>
          <a:p>
            <a:pPr>
              <a:buFont typeface="Wingdings" panose="05000000000000000000" pitchFamily="2" charset="2"/>
              <a:buChar char="Ø"/>
            </a:pPr>
            <a:endParaRPr lang="en-IN" sz="12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5FC138-79B5-4252-845D-0F5CDBBCA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6817"/>
              </p:ext>
            </p:extLst>
          </p:nvPr>
        </p:nvGraphicFramePr>
        <p:xfrm>
          <a:off x="4661994" y="2343711"/>
          <a:ext cx="6870096" cy="4119000"/>
        </p:xfrm>
        <a:graphic>
          <a:graphicData uri="http://schemas.openxmlformats.org/drawingml/2006/table">
            <a:tbl>
              <a:tblPr/>
              <a:tblGrid>
                <a:gridCol w="572508">
                  <a:extLst>
                    <a:ext uri="{9D8B030D-6E8A-4147-A177-3AD203B41FA5}">
                      <a16:colId xmlns:a16="http://schemas.microsoft.com/office/drawing/2014/main" val="1859642941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413646436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3527746657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3603650325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2955199867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2832687836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706594342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10009846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1780188330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2263267410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1920463433"/>
                    </a:ext>
                  </a:extLst>
                </a:gridCol>
                <a:gridCol w="572508">
                  <a:extLst>
                    <a:ext uri="{9D8B030D-6E8A-4147-A177-3AD203B41FA5}">
                      <a16:colId xmlns:a16="http://schemas.microsoft.com/office/drawing/2014/main" val="362996348"/>
                    </a:ext>
                  </a:extLst>
                </a:gridCol>
              </a:tblGrid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1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2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3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4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5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6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7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8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9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10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700"/>
                    </a:p>
                  </a:txBody>
                  <a:tcPr marL="84171" marR="84171" marT="42085" marB="4208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2665039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dirty="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86897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1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dirty="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318735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2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67596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3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40671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4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dirty="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386530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5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dirty="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42651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6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874294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7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982786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8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107998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9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311093"/>
                  </a:ext>
                </a:extLst>
              </a:tr>
              <a:tr h="3366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b="1">
                          <a:effectLst/>
                        </a:rPr>
                        <a:t>10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700" dirty="0">
                          <a:effectLst/>
                        </a:rPr>
                        <a:t>0.0</a:t>
                      </a:r>
                    </a:p>
                  </a:txBody>
                  <a:tcPr marL="84171" marR="84171" marT="42085" marB="420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61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29985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Frosty</Template>
  <TotalTime>324</TotalTime>
  <Words>967</Words>
  <Application>Microsoft Office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charter</vt:lpstr>
      <vt:lpstr>Goudy Old Style</vt:lpstr>
      <vt:lpstr>Helvetica Neue</vt:lpstr>
      <vt:lpstr>Wingdings</vt:lpstr>
      <vt:lpstr>FrostyVTI</vt:lpstr>
      <vt:lpstr>Path Finder Q - learning algorithm</vt:lpstr>
      <vt:lpstr>Topic of Interest</vt:lpstr>
      <vt:lpstr>Reinforcement learning</vt:lpstr>
      <vt:lpstr>Reinforcement learning</vt:lpstr>
      <vt:lpstr>Q-learning algorithm</vt:lpstr>
      <vt:lpstr>Q-Table</vt:lpstr>
      <vt:lpstr>Q-function</vt:lpstr>
      <vt:lpstr>Q-learning with an example </vt:lpstr>
      <vt:lpstr>Path finder execution with Q-learning algorithm </vt:lpstr>
      <vt:lpstr>Path finder execution with Q-learning algorithm</vt:lpstr>
      <vt:lpstr>Path finder execution with Q-learning algorithm</vt:lpstr>
      <vt:lpstr>Exploration Vs Exploitation</vt:lpstr>
      <vt:lpstr>Path finding execution with Q-learning Heuristic function</vt:lpstr>
      <vt:lpstr>Path Finder agent learning progress using Q-learning algorithm</vt:lpstr>
      <vt:lpstr>Path finder agent Total rewards Without Heuristic Vs With Heuristic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Finding agent -Q learning algorithm</dc:title>
  <dc:creator>Kambam, Keerthi</dc:creator>
  <cp:lastModifiedBy>Kambam, Keerthi</cp:lastModifiedBy>
  <cp:revision>26</cp:revision>
  <dcterms:created xsi:type="dcterms:W3CDTF">2021-12-06T19:58:49Z</dcterms:created>
  <dcterms:modified xsi:type="dcterms:W3CDTF">2021-12-07T01:22:59Z</dcterms:modified>
</cp:coreProperties>
</file>