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1"/>
  </p:notesMasterIdLst>
  <p:sldIdLst>
    <p:sldId id="258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>
        <p:scale>
          <a:sx n="112" d="100"/>
          <a:sy n="112" d="100"/>
        </p:scale>
        <p:origin x="179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9229-E3F7-4B08-B8B0-567DB9AE2DBD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60AF-08CF-488B-8265-5F1D88C1C64E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1802-9AAA-4EB8-B737-B207AD0C712F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7BB6-0FDA-4EDD-A5D1-79FFF12955B7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08FB-4F0B-44DE-8994-0595D6ECCDCE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B015-62A3-4A29-BC49-965FA4BE59CA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6181-5447-4050-89D3-AA326DE4DA13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0F08-CAEB-42BA-9362-548763B98147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26DC-D31F-40BA-B49D-47D87B9BA087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A99-F4C1-4E12-B7D3-A88A44F4EB10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7458-324C-48F7-80F5-74B19E1CAFEB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8CE2-82D3-4BA2-B844-E7281181CD7A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511-91B4-4318-A9F6-BECE1367AD14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CD9-90D5-49BD-B792-F7F07D136C39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rgbClr val="FFFFFF"/>
                </a:solidFill>
              </a:rPr>
              <a:t>Use of Long Short-Term Memory Recurrent Neural Network for Movie Review Classification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Brandon Langley </a:t>
            </a: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7045-F593-4D3C-A0ED-FDDB13DE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Problem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A6429-80A8-4ECC-9FDB-125C41BEC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explore Neural Networks and Deep Learning.</a:t>
            </a:r>
          </a:p>
          <a:p>
            <a:r>
              <a:rPr lang="en-US" dirty="0"/>
              <a:t>Use Python’s powerful Machine Learning Libraries to implement a Long Short Term Memory(LSTM) Recurrent Neural Network model </a:t>
            </a:r>
          </a:p>
          <a:p>
            <a:r>
              <a:rPr lang="en-US" dirty="0"/>
              <a:t>Develop a LSTM Neural Network, which given a sequence of words (a review) can predict the review sentiment as either positive or negative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5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39BC-B8AF-482B-898C-DB5BDEA2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DBB27-5422-4014-BCC3-6846422A9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465179"/>
            <a:ext cx="7647617" cy="2476001"/>
          </a:xfrm>
        </p:spPr>
        <p:txBody>
          <a:bodyPr>
            <a:normAutofit/>
          </a:bodyPr>
          <a:lstStyle/>
          <a:p>
            <a:r>
              <a:rPr lang="en-US" sz="1400" dirty="0"/>
              <a:t>Large Movie Review Dataset Dataset- originally compiled by Stanford Researchers in 2011</a:t>
            </a:r>
          </a:p>
          <a:p>
            <a:pPr lvl="1"/>
            <a:r>
              <a:rPr lang="en-US" sz="1400" dirty="0"/>
              <a:t>Contains 50,000 very polarized film reviews from the Internet Movie Database (IMDb) with classification information about the corresponding sentiment</a:t>
            </a:r>
          </a:p>
          <a:p>
            <a:r>
              <a:rPr lang="en-US" sz="1400" dirty="0" err="1"/>
              <a:t>Keras</a:t>
            </a:r>
            <a:r>
              <a:rPr lang="en-US" sz="1400" dirty="0"/>
              <a:t> Library includes a number of data sets with some preprocessing completed </a:t>
            </a:r>
          </a:p>
          <a:p>
            <a:endParaRPr lang="en-US" sz="1400" dirty="0"/>
          </a:p>
          <a:p>
            <a:r>
              <a:rPr lang="en-US" sz="1400" dirty="0"/>
              <a:t>Returns array containing a tokenized representation of the data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84D24-7F36-4627-B901-4DA9C7A651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876"/>
          <a:stretch/>
        </p:blipFill>
        <p:spPr>
          <a:xfrm>
            <a:off x="1092335" y="2702151"/>
            <a:ext cx="3352249" cy="3058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1B647E-6E3C-4EF7-BBCB-31481DFD957F}"/>
              </a:ext>
            </a:extLst>
          </p:cNvPr>
          <p:cNvSpPr txBox="1"/>
          <p:nvPr/>
        </p:nvSpPr>
        <p:spPr>
          <a:xfrm>
            <a:off x="593558" y="3520227"/>
            <a:ext cx="8526139" cy="332398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[1, </a:t>
            </a:r>
            <a:r>
              <a:rPr lang="en-US" sz="1400" dirty="0">
                <a:solidFill>
                  <a:srgbClr val="FF0000"/>
                </a:solidFill>
              </a:rPr>
              <a:t>13</a:t>
            </a:r>
            <a:r>
              <a:rPr lang="en-US" sz="1400" dirty="0"/>
              <a:t>, 872, 8, 106, 14, 31, 88, 45, 77, 2305, 18, 735, 14, 291, </a:t>
            </a:r>
            <a:r>
              <a:rPr lang="en-US" sz="1400" dirty="0">
                <a:solidFill>
                  <a:srgbClr val="FF0000"/>
                </a:solidFill>
              </a:rPr>
              <a:t>13</a:t>
            </a:r>
            <a:r>
              <a:rPr lang="en-US" sz="1400" dirty="0"/>
              <a:t>, 482, 17, 111, 1588, 133, </a:t>
            </a:r>
            <a:r>
              <a:rPr lang="en-US" sz="1400" dirty="0">
                <a:solidFill>
                  <a:srgbClr val="FF0000"/>
                </a:solidFill>
              </a:rPr>
              <a:t>13</a:t>
            </a:r>
            <a:r>
              <a:rPr lang="en-US" sz="1400" dirty="0"/>
              <a:t>, 66, 473, 8, 40, 14, 20, 21, 1054, </a:t>
            </a:r>
            <a:r>
              <a:rPr lang="en-US" sz="1400" dirty="0">
                <a:solidFill>
                  <a:srgbClr val="00B0F0"/>
                </a:solidFill>
              </a:rPr>
              <a:t>56</a:t>
            </a:r>
            <a:r>
              <a:rPr lang="en-US" sz="1400" dirty="0"/>
              <a:t>, 1100, 5, 685, 86, 136, 16, 608, 21, 4, 226, 360, 7, 4, 20, 11, 5088, 957, 370, 5440, 9, 66, 616, 10, 10, </a:t>
            </a:r>
            <a:r>
              <a:rPr lang="en-US" sz="1400" dirty="0">
                <a:solidFill>
                  <a:srgbClr val="FF0000"/>
                </a:solidFill>
              </a:rPr>
              <a:t>13</a:t>
            </a:r>
            <a:r>
              <a:rPr lang="en-US" sz="1400" dirty="0"/>
              <a:t>, 482, 4, 293, 282, 18, 231, 141, 6, 20, 5, 2, 12, 18, 735, 9, 14, 10, 10, 298, 1248, 1692, 84, 37, 166, 278, 23, 325, 2, 359,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35</a:t>
            </a:r>
            <a:r>
              <a:rPr lang="en-US" sz="1400" dirty="0"/>
              <a:t>, 1338, 42, 8508, 7, 325, 11, 4933, 34, 2, </a:t>
            </a:r>
            <a:r>
              <a:rPr lang="en-US" sz="1400" dirty="0">
                <a:solidFill>
                  <a:srgbClr val="00B0F0"/>
                </a:solidFill>
              </a:rPr>
              <a:t>56</a:t>
            </a:r>
            <a:r>
              <a:rPr lang="en-US" sz="1400" dirty="0"/>
              <a:t>, 142, 432, 7, 8922, 10, 10, 138, 134, 3818, 2048, 7, 167, 5, 4, 293, 109, 8, 6021, 4, 311, 19, </a:t>
            </a: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35</a:t>
            </a:r>
            <a:r>
              <a:rPr lang="en-US" sz="1400" dirty="0"/>
              <a:t>, 326, 7, 1715, 325, 40, 6, 1392, 449, 591, 216, 23, 51, 6, 2696, 10, 10, 106, 14, 8, 79,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35</a:t>
            </a:r>
            <a:r>
              <a:rPr lang="en-US" sz="1400" dirty="0"/>
              <a:t>, 326, 7, 89, 364, 4, 20, 1809, 70, 809]</a:t>
            </a:r>
          </a:p>
          <a:p>
            <a:r>
              <a:rPr lang="en-US" sz="1400" dirty="0"/>
              <a:t>________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/>
              <a:t> decided to watch this one because it's been nominated for </a:t>
            </a:r>
            <a:r>
              <a:rPr lang="en-US" sz="1400" dirty="0" err="1"/>
              <a:t>oscar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</a:t>
            </a:r>
            <a:r>
              <a:rPr lang="en-US" sz="1400" dirty="0"/>
              <a:t> year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/>
              <a:t> guess as many folks here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/>
              <a:t> really wanted to like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</a:t>
            </a:r>
            <a:r>
              <a:rPr lang="en-US" sz="1400" dirty="0"/>
              <a:t> movie but ended </a:t>
            </a:r>
            <a:r>
              <a:rPr lang="en-US" sz="1400" dirty="0">
                <a:solidFill>
                  <a:srgbClr val="00B0F0"/>
                </a:solidFill>
              </a:rPr>
              <a:t>up</a:t>
            </a:r>
            <a:r>
              <a:rPr lang="en-US" sz="1400" dirty="0"/>
              <a:t> bored and disappointed first scene was ok but the whole rest of the movie in shaky hands camera mode is really annoying </a:t>
            </a:r>
            <a:r>
              <a:rPr lang="en-US" sz="1400" dirty="0" err="1"/>
              <a:t>br</a:t>
            </a:r>
            <a:r>
              <a:rPr lang="en-US" sz="1400" dirty="0"/>
              <a:t> </a:t>
            </a:r>
            <a:r>
              <a:rPr lang="en-US" sz="1400" dirty="0" err="1"/>
              <a:t>br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/>
              <a:t> guess the main reason for making such a movie and ________ it for </a:t>
            </a:r>
            <a:r>
              <a:rPr lang="en-US" sz="1400" dirty="0" err="1"/>
              <a:t>oscar</a:t>
            </a:r>
            <a:r>
              <a:rPr lang="en-US" sz="1400" dirty="0"/>
              <a:t> is this </a:t>
            </a:r>
            <a:r>
              <a:rPr lang="en-US" sz="1400" dirty="0" err="1"/>
              <a:t>br</a:t>
            </a:r>
            <a:r>
              <a:rPr lang="en-US" sz="1400" dirty="0"/>
              <a:t> </a:t>
            </a:r>
            <a:r>
              <a:rPr lang="en-US" sz="1400" dirty="0" err="1"/>
              <a:t>br</a:t>
            </a:r>
            <a:r>
              <a:rPr lang="en-US" sz="1400" dirty="0"/>
              <a:t> </a:t>
            </a:r>
            <a:r>
              <a:rPr lang="en-US" sz="1400" dirty="0" err="1"/>
              <a:t>american</a:t>
            </a:r>
            <a:r>
              <a:rPr lang="en-US" sz="1400" dirty="0"/>
              <a:t> military machine people who makes money on war ________ need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</a:t>
            </a:r>
            <a:r>
              <a:rPr lang="en-US" sz="1400" dirty="0"/>
              <a:t> excuse or justification of war in </a:t>
            </a:r>
            <a:r>
              <a:rPr lang="en-US" sz="1400" dirty="0" err="1"/>
              <a:t>iraq</a:t>
            </a:r>
            <a:r>
              <a:rPr lang="en-US" sz="1400" dirty="0"/>
              <a:t> by ________ </a:t>
            </a:r>
            <a:r>
              <a:rPr lang="en-US" sz="1400" dirty="0">
                <a:solidFill>
                  <a:srgbClr val="00B0F0"/>
                </a:solidFill>
              </a:rPr>
              <a:t>up</a:t>
            </a:r>
            <a:r>
              <a:rPr lang="en-US" sz="1400" dirty="0"/>
              <a:t> something sort of patriotic </a:t>
            </a:r>
            <a:r>
              <a:rPr lang="en-US" sz="1400" dirty="0" err="1"/>
              <a:t>br</a:t>
            </a:r>
            <a:r>
              <a:rPr lang="en-US" sz="1400" dirty="0"/>
              <a:t> </a:t>
            </a:r>
            <a:r>
              <a:rPr lang="en-US" sz="1400" dirty="0" err="1"/>
              <a:t>br</a:t>
            </a:r>
            <a:r>
              <a:rPr lang="en-US" sz="1400" dirty="0"/>
              <a:t> why these heroic efforts of director and the main character to inspire the audience with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</a:t>
            </a:r>
            <a:r>
              <a:rPr lang="en-US" sz="1400" dirty="0"/>
              <a:t> idea of loving war like a drug oh please come on what a bore </a:t>
            </a:r>
            <a:r>
              <a:rPr lang="en-US" sz="1400" dirty="0" err="1"/>
              <a:t>br</a:t>
            </a:r>
            <a:r>
              <a:rPr lang="en-US" sz="1400" dirty="0"/>
              <a:t> </a:t>
            </a:r>
            <a:r>
              <a:rPr lang="en-US" sz="1400" dirty="0" err="1"/>
              <a:t>br</a:t>
            </a:r>
            <a:r>
              <a:rPr lang="en-US" sz="1400" dirty="0"/>
              <a:t> watch this to get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</a:t>
            </a:r>
            <a:r>
              <a:rPr lang="en-US" sz="1400" dirty="0"/>
              <a:t> idea of how low the movie academy can fall</a:t>
            </a:r>
          </a:p>
        </p:txBody>
      </p:sp>
    </p:spTree>
    <p:extLst>
      <p:ext uri="{BB962C8B-B14F-4D97-AF65-F5344CB8AC3E}">
        <p14:creationId xmlns:p14="http://schemas.microsoft.com/office/powerpoint/2010/main" val="89920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48E9-7A99-4AAF-95E3-986BDF6A8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Machine Learning Model and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976B6-093E-474B-8BD5-CEEE7E6F7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625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Deep Learning </a:t>
            </a:r>
          </a:p>
          <a:p>
            <a:pPr lvl="1"/>
            <a:r>
              <a:rPr lang="en-US" dirty="0"/>
              <a:t>Recurrent Neural Network </a:t>
            </a:r>
          </a:p>
          <a:p>
            <a:pPr lvl="2"/>
            <a:r>
              <a:rPr lang="en-US" dirty="0"/>
              <a:t>Long Short-Term memory</a:t>
            </a:r>
          </a:p>
          <a:p>
            <a:r>
              <a:rPr lang="en-US" dirty="0"/>
              <a:t>Plain Recurrent Neural Networks have a tendency, under certain circumstances, to trend toward either Zero or Infinity</a:t>
            </a:r>
          </a:p>
          <a:p>
            <a:pPr lvl="1"/>
            <a:r>
              <a:rPr lang="en-US" dirty="0"/>
              <a:t>Caused by the huge number of computations involved in back-propagating through a large network with long term memory </a:t>
            </a:r>
          </a:p>
          <a:p>
            <a:r>
              <a:rPr lang="en-US" dirty="0"/>
              <a:t>Using </a:t>
            </a:r>
            <a:r>
              <a:rPr lang="en-US" dirty="0" err="1"/>
              <a:t>Keras</a:t>
            </a:r>
            <a:r>
              <a:rPr lang="en-US" dirty="0"/>
              <a:t> building the model is fairly straight forward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Sequential- allows the linear creation of the model (</a:t>
            </a:r>
            <a:r>
              <a:rPr lang="en-US" dirty="0" err="1"/>
              <a:t>ie</a:t>
            </a:r>
            <a:r>
              <a:rPr lang="en-US" dirty="0"/>
              <a:t> each layer of the network is connected to the previous and next layer of the net </a:t>
            </a:r>
          </a:p>
          <a:p>
            <a:pPr lvl="1"/>
            <a:r>
              <a:rPr lang="en-US" dirty="0"/>
              <a:t>Embedding – takes the integer tokenized set of words and assigns random weights </a:t>
            </a:r>
          </a:p>
          <a:p>
            <a:pPr lvl="1"/>
            <a:r>
              <a:rPr lang="en-US" dirty="0"/>
              <a:t>LSTM-adds the LSTM layers to the network </a:t>
            </a:r>
          </a:p>
          <a:p>
            <a:pPr lvl="1"/>
            <a:r>
              <a:rPr lang="en-US" dirty="0"/>
              <a:t>Dense- the output layer, here a sigmoid activation is used since this is a classification problem 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D0BDB61-5D47-4402-94D5-3A221F4C3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7" y="4291871"/>
            <a:ext cx="6289768" cy="88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6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C72C-AFF7-41F0-B70E-D02ED9086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Training, Validating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D441D-62E4-4F55-8663-457EBBACF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652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While the robustness of the </a:t>
            </a:r>
            <a:r>
              <a:rPr lang="en-US" dirty="0" err="1"/>
              <a:t>Keras</a:t>
            </a:r>
            <a:r>
              <a:rPr lang="en-US" dirty="0"/>
              <a:t> made training straight forward it also complicated training because of the huge variety of variables to tweak  </a:t>
            </a:r>
          </a:p>
          <a:p>
            <a:pPr lvl="1"/>
            <a:r>
              <a:rPr lang="en-US" dirty="0" err="1"/>
              <a:t>Skip_top</a:t>
            </a:r>
            <a:r>
              <a:rPr lang="en-US" dirty="0"/>
              <a:t>- automatically skip n most common words </a:t>
            </a:r>
          </a:p>
          <a:p>
            <a:pPr lvl="1"/>
            <a:r>
              <a:rPr lang="en-US" dirty="0" err="1"/>
              <a:t>Maxlen</a:t>
            </a:r>
            <a:r>
              <a:rPr lang="en-US" dirty="0"/>
              <a:t>- only parse the first n words of each review </a:t>
            </a:r>
          </a:p>
          <a:p>
            <a:pPr lvl="1"/>
            <a:r>
              <a:rPr lang="en-US" dirty="0"/>
              <a:t>LSTM unit- the number of memory neuron in the network</a:t>
            </a:r>
          </a:p>
          <a:p>
            <a:pPr lvl="1"/>
            <a:r>
              <a:rPr lang="en-US" dirty="0"/>
              <a:t>Dropout- recurrent vs layer </a:t>
            </a:r>
          </a:p>
          <a:p>
            <a:r>
              <a:rPr lang="en-US" dirty="0"/>
              <a:t>Validation and testing was similar  in many ways to other classification problems we have worked on </a:t>
            </a:r>
          </a:p>
          <a:p>
            <a:pPr lvl="1"/>
            <a:r>
              <a:rPr lang="en-US" dirty="0"/>
              <a:t>Sigmoid classifier</a:t>
            </a:r>
          </a:p>
          <a:p>
            <a:pPr lvl="1"/>
            <a:r>
              <a:rPr lang="en-US" dirty="0"/>
              <a:t>Maximize accuracy </a:t>
            </a:r>
          </a:p>
          <a:p>
            <a:r>
              <a:rPr lang="en-US" dirty="0"/>
              <a:t>However, because of how the Network is built and trained in </a:t>
            </a:r>
            <a:r>
              <a:rPr lang="en-US" dirty="0" err="1"/>
              <a:t>Keras</a:t>
            </a:r>
            <a:r>
              <a:rPr lang="en-US" dirty="0"/>
              <a:t> the evaluation metric is defined while building the model so that that the resulting network has a metric upon which to grade itself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5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8639D7-3008-4233-8C9F-4C9F69491CB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760409"/>
              </p:ext>
            </p:extLst>
          </p:nvPr>
        </p:nvGraphicFramePr>
        <p:xfrm>
          <a:off x="4657455" y="1425562"/>
          <a:ext cx="5741987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3" imgW="8128080" imgH="7199280" progId="Word.OpenDocumentText.12">
                  <p:embed/>
                </p:oleObj>
              </mc:Choice>
              <mc:Fallback>
                <p:oleObj name="Document" r:id="rId3" imgW="8128080" imgH="71992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7455" y="1425562"/>
                        <a:ext cx="5741987" cy="5083175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9FAA242-DAD3-49D3-8F12-E41BB37D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Results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322547-0D75-4D5E-A859-5106BCB5A1B9}"/>
              </a:ext>
            </a:extLst>
          </p:cNvPr>
          <p:cNvSpPr txBox="1">
            <a:spLocks/>
          </p:cNvSpPr>
          <p:nvPr/>
        </p:nvSpPr>
        <p:spPr>
          <a:xfrm>
            <a:off x="597983" y="1685900"/>
            <a:ext cx="4065570" cy="456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After training my model I settled  on a model with 25 LSTM Cells </a:t>
            </a:r>
          </a:p>
          <a:p>
            <a:r>
              <a:rPr lang="en-US" dirty="0"/>
              <a:t>Here you can see the accuracy in the end is 84.63% </a:t>
            </a:r>
          </a:p>
          <a:p>
            <a:r>
              <a:rPr lang="en-US" dirty="0"/>
              <a:t>Looking at the training data this suggests the model may have been slightly over fit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001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7030A0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24F515-356D-4532-BE08-F6D7771916F0}">
  <ds:schemaRefs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16c05727-aa75-4e4a-9b5f-8a80a1165891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 design</Template>
  <TotalTime>0</TotalTime>
  <Words>852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OpenDocument Text</vt:lpstr>
      <vt:lpstr>Use of Long Short-Term Memory Recurrent Neural Network for Movie Review Classification </vt:lpstr>
      <vt:lpstr>Problem Description</vt:lpstr>
      <vt:lpstr>Data Description</vt:lpstr>
      <vt:lpstr>Machine Learning Model and Algorithm </vt:lpstr>
      <vt:lpstr>Training, Validating and Testing</vt:lpstr>
      <vt:lpstr>Evaluating Results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2019-11-20T14:13:16Z</dcterms:created>
  <dcterms:modified xsi:type="dcterms:W3CDTF">2019-11-22T06:28:24Z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