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8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2" d="100"/>
          <a:sy n="112" d="100"/>
        </p:scale>
        <p:origin x="179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Use of Long Short-Term Memory Recurrent Neural Network for Movie Review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Brandon Langley 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7045-F593-4D3C-A0ED-FDDB13DE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Problem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6429-80A8-4ECC-9FDB-125C41BE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explore Neural Networks and Deep Learning.</a:t>
            </a:r>
          </a:p>
          <a:p>
            <a:r>
              <a:rPr lang="en-US" dirty="0"/>
              <a:t>Use Python’s powerful Machine Learning Libraries to implement a Long Short Term Memory(LSTM) Recurrent Neural Network model </a:t>
            </a:r>
          </a:p>
          <a:p>
            <a:r>
              <a:rPr lang="en-US" dirty="0"/>
              <a:t>Develop a LSTM Neural Network, which given a sequence of words (a review) can predict the review sentiment as either positive or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39BC-B8AF-482B-898C-DB5BDEA2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BB27-5422-4014-BCC3-6846422A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465179"/>
            <a:ext cx="7647617" cy="2476001"/>
          </a:xfrm>
        </p:spPr>
        <p:txBody>
          <a:bodyPr>
            <a:normAutofit/>
          </a:bodyPr>
          <a:lstStyle/>
          <a:p>
            <a:r>
              <a:rPr lang="en-US" sz="1400" dirty="0"/>
              <a:t>Large Movie Review Dataset Dataset- originally compiled by Stanford Researchers in 2011</a:t>
            </a:r>
          </a:p>
          <a:p>
            <a:pPr lvl="1"/>
            <a:r>
              <a:rPr lang="en-US" sz="1400" dirty="0"/>
              <a:t>Contains 50,000 very polarized film reviews from the Internet Movie Database (IMDb) with classification information about the corresponding sentiment</a:t>
            </a:r>
          </a:p>
          <a:p>
            <a:r>
              <a:rPr lang="en-US" sz="1400" dirty="0" err="1"/>
              <a:t>Keras</a:t>
            </a:r>
            <a:r>
              <a:rPr lang="en-US" sz="1400" dirty="0"/>
              <a:t> Library includes a number of data sets with some preprocessing completed </a:t>
            </a:r>
          </a:p>
          <a:p>
            <a:endParaRPr lang="en-US" sz="1400" dirty="0"/>
          </a:p>
          <a:p>
            <a:r>
              <a:rPr lang="en-US" sz="1400" dirty="0"/>
              <a:t>Returns array containing a tokenized representation of the data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84D24-7F36-4627-B901-4DA9C7A65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76"/>
          <a:stretch/>
        </p:blipFill>
        <p:spPr>
          <a:xfrm>
            <a:off x="1092335" y="2702151"/>
            <a:ext cx="3352249" cy="30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B647E-6E3C-4EF7-BBCB-31481DFD957F}"/>
              </a:ext>
            </a:extLst>
          </p:cNvPr>
          <p:cNvSpPr txBox="1"/>
          <p:nvPr/>
        </p:nvSpPr>
        <p:spPr>
          <a:xfrm>
            <a:off x="593558" y="3520227"/>
            <a:ext cx="8526139" cy="3323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[1,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872, 8, 106, 14, 31, 88, 45, 77, 2305, 18, 735, 14, 291,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482, 17, 111, 1588, 133,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66, 473, 8, 40, 14, 20, 21, 1054, </a:t>
            </a:r>
            <a:r>
              <a:rPr lang="en-US" sz="1400" dirty="0">
                <a:solidFill>
                  <a:srgbClr val="00B0F0"/>
                </a:solidFill>
              </a:rPr>
              <a:t>56</a:t>
            </a:r>
            <a:r>
              <a:rPr lang="en-US" sz="1400" dirty="0"/>
              <a:t>, 1100, 5, 685, 86, 136, 16, 608, 21, 4, 226, 360, 7, 4, 20, 11, 5088, 957, 370, 5440, 9, 66, 616, 10, 10,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482, 4, 293, 282, 18, 231, 141, 6, 20, 5, 2, 12, 18, 735, 9, 14, 10, 10, 298, 1248, 1692, 84, 37, 166, 278, 23, 325, 2, 359,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35</a:t>
            </a:r>
            <a:r>
              <a:rPr lang="en-US" sz="1400" dirty="0"/>
              <a:t>, 1338, 42, 8508, 7, 325, 11, 4933, 34, 2, </a:t>
            </a:r>
            <a:r>
              <a:rPr lang="en-US" sz="1400" dirty="0">
                <a:solidFill>
                  <a:srgbClr val="00B0F0"/>
                </a:solidFill>
              </a:rPr>
              <a:t>56</a:t>
            </a:r>
            <a:r>
              <a:rPr lang="en-US" sz="1400" dirty="0"/>
              <a:t>, 142, 432, 7, 8922, 10, 10, 138, 134, 3818, 2048, 7, 167, 5, 4, 293, 109, 8, 6021, 4, 311, 19,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35</a:t>
            </a:r>
            <a:r>
              <a:rPr lang="en-US" sz="1400" dirty="0"/>
              <a:t>, 326, 7, 1715, 325, 40, 6, 1392, 449, 591, 216, 23, 51, 6, 2696, 10, 10, 106, 14, 8, 79,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35</a:t>
            </a:r>
            <a:r>
              <a:rPr lang="en-US" sz="1400" dirty="0"/>
              <a:t>, 326, 7, 89, 364, 4, 20, 1809, 70, 809]</a:t>
            </a:r>
          </a:p>
          <a:p>
            <a:r>
              <a:rPr lang="en-US" sz="1400" dirty="0"/>
              <a:t>________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decided to watch this one because it's been nominated for </a:t>
            </a:r>
            <a:r>
              <a:rPr lang="en-US" sz="1400" dirty="0" err="1"/>
              <a:t>oscar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1400" dirty="0"/>
              <a:t> year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guess as many folks here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really wanted to like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1400" dirty="0"/>
              <a:t> movie but ended </a:t>
            </a:r>
            <a:r>
              <a:rPr lang="en-US" sz="1400" dirty="0">
                <a:solidFill>
                  <a:srgbClr val="00B0F0"/>
                </a:solidFill>
              </a:rPr>
              <a:t>up</a:t>
            </a:r>
            <a:r>
              <a:rPr lang="en-US" sz="1400" dirty="0"/>
              <a:t> bored and disappointed first scene was ok but the whole rest of the movie in shaky hands camera mode is really annoying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guess the main reason for making such a movie and ________ it for </a:t>
            </a:r>
            <a:r>
              <a:rPr lang="en-US" sz="1400" dirty="0" err="1"/>
              <a:t>oscar</a:t>
            </a:r>
            <a:r>
              <a:rPr lang="en-US" sz="1400" dirty="0"/>
              <a:t> is this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american</a:t>
            </a:r>
            <a:r>
              <a:rPr lang="en-US" sz="1400" dirty="0"/>
              <a:t> military machine people who makes money on war ________ need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excuse or justification of war in </a:t>
            </a:r>
            <a:r>
              <a:rPr lang="en-US" sz="1400" dirty="0" err="1"/>
              <a:t>iraq</a:t>
            </a:r>
            <a:r>
              <a:rPr lang="en-US" sz="1400" dirty="0"/>
              <a:t> by ________ </a:t>
            </a:r>
            <a:r>
              <a:rPr lang="en-US" sz="1400" dirty="0">
                <a:solidFill>
                  <a:srgbClr val="00B0F0"/>
                </a:solidFill>
              </a:rPr>
              <a:t>up</a:t>
            </a:r>
            <a:r>
              <a:rPr lang="en-US" sz="1400" dirty="0"/>
              <a:t> something sort of patriotic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why these heroic efforts of director and the main character to inspire the audience with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idea of loving war like a drug oh please come on what a bore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watch this to get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idea of how low the movie academy can fall</a:t>
            </a:r>
          </a:p>
        </p:txBody>
      </p:sp>
    </p:spTree>
    <p:extLst>
      <p:ext uri="{BB962C8B-B14F-4D97-AF65-F5344CB8AC3E}">
        <p14:creationId xmlns:p14="http://schemas.microsoft.com/office/powerpoint/2010/main" val="8992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48E9-7A99-4AAF-95E3-986BDF6A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Machine Learning Model and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76B6-093E-474B-8BD5-CEEE7E6F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2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Deep Learning </a:t>
            </a:r>
          </a:p>
          <a:p>
            <a:pPr lvl="1"/>
            <a:r>
              <a:rPr lang="en-US" dirty="0"/>
              <a:t>Recurrent Neural Network </a:t>
            </a:r>
          </a:p>
          <a:p>
            <a:pPr lvl="2"/>
            <a:r>
              <a:rPr lang="en-US" dirty="0"/>
              <a:t>Long Short-Term memory</a:t>
            </a:r>
          </a:p>
          <a:p>
            <a:r>
              <a:rPr lang="en-US" dirty="0"/>
              <a:t>Plain Recurrent Neural Networks have a tendency, under certain circumstances, to trend toward either Zero or Infinity</a:t>
            </a:r>
          </a:p>
          <a:p>
            <a:pPr lvl="1"/>
            <a:r>
              <a:rPr lang="en-US" dirty="0"/>
              <a:t>Caused by the huge number of computations involved in back-propagating through a large network with long term memory </a:t>
            </a:r>
          </a:p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building the model is fairly straight forward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Sequential- allows the linear creation of the model (</a:t>
            </a:r>
            <a:r>
              <a:rPr lang="en-US" dirty="0" err="1"/>
              <a:t>ie</a:t>
            </a:r>
            <a:r>
              <a:rPr lang="en-US" dirty="0"/>
              <a:t> each layer of the network is connected to the previous and next layer of the net </a:t>
            </a:r>
          </a:p>
          <a:p>
            <a:pPr lvl="1"/>
            <a:r>
              <a:rPr lang="en-US" dirty="0"/>
              <a:t>Embedding – takes the integer tokenized set of words and assigns random weights </a:t>
            </a:r>
          </a:p>
          <a:p>
            <a:pPr lvl="1"/>
            <a:r>
              <a:rPr lang="en-US" dirty="0"/>
              <a:t>LSTM-adds the LSTM layers to the network </a:t>
            </a:r>
          </a:p>
          <a:p>
            <a:pPr lvl="1"/>
            <a:r>
              <a:rPr lang="en-US" dirty="0"/>
              <a:t>Dense- the output layer, here a sigmoid activation is used since this is a classification problem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0BDB61-5D47-4402-94D5-3A221F4C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7" y="4291871"/>
            <a:ext cx="6289768" cy="8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72C-AFF7-41F0-B70E-D02ED908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441D-62E4-4F55-8663-457EBBAC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While the robustness of the </a:t>
            </a:r>
            <a:r>
              <a:rPr lang="en-US" dirty="0" err="1"/>
              <a:t>Keras</a:t>
            </a:r>
            <a:r>
              <a:rPr lang="en-US" dirty="0"/>
              <a:t> made training straight forward it also complicated training because of the huge variety of variables to tweak  </a:t>
            </a:r>
          </a:p>
          <a:p>
            <a:pPr lvl="1"/>
            <a:r>
              <a:rPr lang="en-US" dirty="0" err="1"/>
              <a:t>Skip_top</a:t>
            </a:r>
            <a:r>
              <a:rPr lang="en-US" dirty="0"/>
              <a:t>- automatically skip n most common words </a:t>
            </a:r>
          </a:p>
          <a:p>
            <a:pPr lvl="1"/>
            <a:r>
              <a:rPr lang="en-US" dirty="0" err="1"/>
              <a:t>Maxlen</a:t>
            </a:r>
            <a:r>
              <a:rPr lang="en-US" dirty="0"/>
              <a:t>- only parse the first n words of each review </a:t>
            </a:r>
          </a:p>
          <a:p>
            <a:pPr lvl="1"/>
            <a:r>
              <a:rPr lang="en-US" dirty="0"/>
              <a:t>LSTM unit- the number of memory neuron in the network</a:t>
            </a:r>
          </a:p>
          <a:p>
            <a:pPr lvl="1"/>
            <a:r>
              <a:rPr lang="en-US" dirty="0"/>
              <a:t>Dropout- recurrent vs layer </a:t>
            </a:r>
          </a:p>
          <a:p>
            <a:r>
              <a:rPr lang="en-US" dirty="0"/>
              <a:t>Validation and testing was similar  in many ways to other classification problems we have worked on </a:t>
            </a:r>
          </a:p>
          <a:p>
            <a:pPr lvl="1"/>
            <a:r>
              <a:rPr lang="en-US" dirty="0"/>
              <a:t>Sigmoid classifier</a:t>
            </a:r>
          </a:p>
          <a:p>
            <a:pPr lvl="1"/>
            <a:r>
              <a:rPr lang="en-US" dirty="0"/>
              <a:t>Maximize accuracy </a:t>
            </a:r>
          </a:p>
          <a:p>
            <a:r>
              <a:rPr lang="en-US" dirty="0"/>
              <a:t>However, because of how the Network is built and trained in </a:t>
            </a:r>
            <a:r>
              <a:rPr lang="en-US" dirty="0" err="1"/>
              <a:t>Keras</a:t>
            </a:r>
            <a:r>
              <a:rPr lang="en-US" dirty="0"/>
              <a:t> the evaluation metric is defined while building the model so that that the resulting network has a metric upon which to grade itself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639D7-3008-4233-8C9F-4C9F69491CB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60409"/>
              </p:ext>
            </p:extLst>
          </p:nvPr>
        </p:nvGraphicFramePr>
        <p:xfrm>
          <a:off x="4657455" y="1425562"/>
          <a:ext cx="5741987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8128080" imgH="7199280" progId="Word.OpenDocumentText.12">
                  <p:embed/>
                </p:oleObj>
              </mc:Choice>
              <mc:Fallback>
                <p:oleObj name="Document" r:id="rId3" imgW="8128080" imgH="7199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455" y="1425562"/>
                        <a:ext cx="5741987" cy="508317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FAA242-DAD3-49D3-8F12-E41BB37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22547-0D75-4D5E-A859-5106BCB5A1B9}"/>
              </a:ext>
            </a:extLst>
          </p:cNvPr>
          <p:cNvSpPr txBox="1">
            <a:spLocks/>
          </p:cNvSpPr>
          <p:nvPr/>
        </p:nvSpPr>
        <p:spPr>
          <a:xfrm>
            <a:off x="597983" y="1685900"/>
            <a:ext cx="4065570" cy="45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training my model I settled  on a model with 25 LSTM Cells </a:t>
            </a:r>
          </a:p>
          <a:p>
            <a:r>
              <a:rPr lang="en-US" dirty="0"/>
              <a:t>Here you can see the accuracy in the end is 84.63% </a:t>
            </a:r>
          </a:p>
          <a:p>
            <a:r>
              <a:rPr lang="en-US" dirty="0"/>
              <a:t>Looking at the training data this suggests the model may have been slightly over fit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7030A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852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OpenDocument Text</vt:lpstr>
      <vt:lpstr>Use of Long Short-Term Memory Recurrent Neural Network for Movie Review Classification </vt:lpstr>
      <vt:lpstr>Problem Description</vt:lpstr>
      <vt:lpstr>Data Description</vt:lpstr>
      <vt:lpstr>Machine Learning Model and Algorithm </vt:lpstr>
      <vt:lpstr>Training, Validating and Testing</vt:lpstr>
      <vt:lpstr>Evaluating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2019-11-20T14:13:16Z</dcterms:created>
  <dcterms:modified xsi:type="dcterms:W3CDTF">2019-11-22T06:27:31Z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