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1" r:id="rId2"/>
    <p:sldId id="294" r:id="rId3"/>
    <p:sldId id="293" r:id="rId4"/>
    <p:sldId id="299" r:id="rId5"/>
    <p:sldId id="291" r:id="rId6"/>
    <p:sldId id="277" r:id="rId7"/>
    <p:sldId id="273" r:id="rId8"/>
    <p:sldId id="300" r:id="rId9"/>
    <p:sldId id="295" r:id="rId10"/>
    <p:sldId id="258" r:id="rId11"/>
    <p:sldId id="259" r:id="rId12"/>
    <p:sldId id="297" r:id="rId13"/>
    <p:sldId id="296" r:id="rId14"/>
    <p:sldId id="290" r:id="rId15"/>
    <p:sldId id="282" r:id="rId16"/>
    <p:sldId id="284" r:id="rId17"/>
    <p:sldId id="285" r:id="rId18"/>
    <p:sldId id="298" r:id="rId19"/>
    <p:sldId id="262" r:id="rId20"/>
    <p:sldId id="287" r:id="rId21"/>
    <p:sldId id="286" r:id="rId22"/>
    <p:sldId id="265" r:id="rId23"/>
    <p:sldId id="29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1" d="100"/>
          <a:sy n="151" d="100"/>
        </p:scale>
        <p:origin x="87"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a737bc6b61f2678c/ICDCS/slides/figures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a737bc6b61f2678c/ICDCS/slides/figures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a737bc6b61f2678c/ICDCS/slides/figures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a737bc6b61f2678c/ICDCS/slides/figures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a737bc6b61f2678c/ICDCS/slides/figures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a737bc6b61f2678c/ICDCS/slides/figures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a737bc6b61f2678c/ICDCS/slides/figures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a737bc6b61f2678c/ICDCS/slides/figures2.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Sheet1!$C$1</c:f>
              <c:strCache>
                <c:ptCount val="1"/>
                <c:pt idx="0">
                  <c:v>one-hop</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Sheet1!$B$2:$B$14</c:f>
              <c:numCache>
                <c:formatCode>General</c:formatCode>
                <c:ptCount val="13"/>
                <c:pt idx="0">
                  <c:v>0.02</c:v>
                </c:pt>
                <c:pt idx="1">
                  <c:v>0.05</c:v>
                </c:pt>
                <c:pt idx="2">
                  <c:v>0.1</c:v>
                </c:pt>
                <c:pt idx="3">
                  <c:v>0.15</c:v>
                </c:pt>
                <c:pt idx="4">
                  <c:v>0.2</c:v>
                </c:pt>
                <c:pt idx="5">
                  <c:v>0.25</c:v>
                </c:pt>
                <c:pt idx="6">
                  <c:v>0.3</c:v>
                </c:pt>
                <c:pt idx="7">
                  <c:v>0.35</c:v>
                </c:pt>
                <c:pt idx="8">
                  <c:v>0.4</c:v>
                </c:pt>
                <c:pt idx="9">
                  <c:v>0.44</c:v>
                </c:pt>
                <c:pt idx="10">
                  <c:v>0.46</c:v>
                </c:pt>
                <c:pt idx="11">
                  <c:v>0.48</c:v>
                </c:pt>
                <c:pt idx="12">
                  <c:v>0.5</c:v>
                </c:pt>
              </c:numCache>
            </c:numRef>
          </c:cat>
          <c:val>
            <c:numRef>
              <c:f>Sheet1!$C$2:$C$14</c:f>
              <c:numCache>
                <c:formatCode>General</c:formatCode>
                <c:ptCount val="13"/>
                <c:pt idx="0">
                  <c:v>1</c:v>
                </c:pt>
                <c:pt idx="1">
                  <c:v>1</c:v>
                </c:pt>
                <c:pt idx="2">
                  <c:v>1</c:v>
                </c:pt>
                <c:pt idx="3">
                  <c:v>1</c:v>
                </c:pt>
                <c:pt idx="4">
                  <c:v>1</c:v>
                </c:pt>
                <c:pt idx="5">
                  <c:v>1</c:v>
                </c:pt>
                <c:pt idx="6">
                  <c:v>1</c:v>
                </c:pt>
                <c:pt idx="7">
                  <c:v>1</c:v>
                </c:pt>
                <c:pt idx="8">
                  <c:v>1</c:v>
                </c:pt>
                <c:pt idx="9">
                  <c:v>0.91800000000000004</c:v>
                </c:pt>
                <c:pt idx="10">
                  <c:v>1.4999999999999999E-2</c:v>
                </c:pt>
                <c:pt idx="11">
                  <c:v>0</c:v>
                </c:pt>
                <c:pt idx="12">
                  <c:v>0</c:v>
                </c:pt>
              </c:numCache>
            </c:numRef>
          </c:val>
          <c:smooth val="0"/>
          <c:extLst>
            <c:ext xmlns:c16="http://schemas.microsoft.com/office/drawing/2014/chart" uri="{C3380CC4-5D6E-409C-BE32-E72D297353CC}">
              <c16:uniqueId val="{00000000-7CFE-4272-AB95-3FCA86CB7C64}"/>
            </c:ext>
          </c:extLst>
        </c:ser>
        <c:ser>
          <c:idx val="1"/>
          <c:order val="1"/>
          <c:tx>
            <c:strRef>
              <c:f>Sheet1!$D$1</c:f>
              <c:strCache>
                <c:ptCount val="1"/>
                <c:pt idx="0">
                  <c:v>adjusted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Sheet1!$B$2:$B$14</c:f>
              <c:numCache>
                <c:formatCode>General</c:formatCode>
                <c:ptCount val="13"/>
                <c:pt idx="0">
                  <c:v>0.02</c:v>
                </c:pt>
                <c:pt idx="1">
                  <c:v>0.05</c:v>
                </c:pt>
                <c:pt idx="2">
                  <c:v>0.1</c:v>
                </c:pt>
                <c:pt idx="3">
                  <c:v>0.15</c:v>
                </c:pt>
                <c:pt idx="4">
                  <c:v>0.2</c:v>
                </c:pt>
                <c:pt idx="5">
                  <c:v>0.25</c:v>
                </c:pt>
                <c:pt idx="6">
                  <c:v>0.3</c:v>
                </c:pt>
                <c:pt idx="7">
                  <c:v>0.35</c:v>
                </c:pt>
                <c:pt idx="8">
                  <c:v>0.4</c:v>
                </c:pt>
                <c:pt idx="9">
                  <c:v>0.44</c:v>
                </c:pt>
                <c:pt idx="10">
                  <c:v>0.46</c:v>
                </c:pt>
                <c:pt idx="11">
                  <c:v>0.48</c:v>
                </c:pt>
                <c:pt idx="12">
                  <c:v>0.5</c:v>
                </c:pt>
              </c:numCache>
            </c:numRef>
          </c:cat>
          <c:val>
            <c:numRef>
              <c:f>Sheet1!$D$2:$D$14</c:f>
              <c:numCache>
                <c:formatCode>General</c:formatCode>
                <c:ptCount val="13"/>
                <c:pt idx="0">
                  <c:v>1</c:v>
                </c:pt>
                <c:pt idx="1">
                  <c:v>1</c:v>
                </c:pt>
                <c:pt idx="2">
                  <c:v>1</c:v>
                </c:pt>
                <c:pt idx="3">
                  <c:v>1</c:v>
                </c:pt>
                <c:pt idx="4">
                  <c:v>1</c:v>
                </c:pt>
                <c:pt idx="5">
                  <c:v>1</c:v>
                </c:pt>
                <c:pt idx="6">
                  <c:v>1</c:v>
                </c:pt>
                <c:pt idx="7">
                  <c:v>1</c:v>
                </c:pt>
                <c:pt idx="8">
                  <c:v>1</c:v>
                </c:pt>
                <c:pt idx="9">
                  <c:v>1</c:v>
                </c:pt>
                <c:pt idx="10">
                  <c:v>0.998</c:v>
                </c:pt>
                <c:pt idx="11">
                  <c:v>0.16200000000000001</c:v>
                </c:pt>
                <c:pt idx="12">
                  <c:v>0</c:v>
                </c:pt>
              </c:numCache>
            </c:numRef>
          </c:val>
          <c:smooth val="0"/>
          <c:extLst>
            <c:ext xmlns:c16="http://schemas.microsoft.com/office/drawing/2014/chart" uri="{C3380CC4-5D6E-409C-BE32-E72D297353CC}">
              <c16:uniqueId val="{00000001-7CFE-4272-AB95-3FCA86CB7C64}"/>
            </c:ext>
          </c:extLst>
        </c:ser>
        <c:ser>
          <c:idx val="2"/>
          <c:order val="2"/>
          <c:tx>
            <c:strRef>
              <c:f>Sheet1!$E$1</c:f>
              <c:strCache>
                <c:ptCount val="1"/>
                <c:pt idx="0">
                  <c:v>multi-hop</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Sheet1!$B$2:$B$14</c:f>
              <c:numCache>
                <c:formatCode>General</c:formatCode>
                <c:ptCount val="13"/>
                <c:pt idx="0">
                  <c:v>0.02</c:v>
                </c:pt>
                <c:pt idx="1">
                  <c:v>0.05</c:v>
                </c:pt>
                <c:pt idx="2">
                  <c:v>0.1</c:v>
                </c:pt>
                <c:pt idx="3">
                  <c:v>0.15</c:v>
                </c:pt>
                <c:pt idx="4">
                  <c:v>0.2</c:v>
                </c:pt>
                <c:pt idx="5">
                  <c:v>0.25</c:v>
                </c:pt>
                <c:pt idx="6">
                  <c:v>0.3</c:v>
                </c:pt>
                <c:pt idx="7">
                  <c:v>0.35</c:v>
                </c:pt>
                <c:pt idx="8">
                  <c:v>0.4</c:v>
                </c:pt>
                <c:pt idx="9">
                  <c:v>0.44</c:v>
                </c:pt>
                <c:pt idx="10">
                  <c:v>0.46</c:v>
                </c:pt>
                <c:pt idx="11">
                  <c:v>0.48</c:v>
                </c:pt>
                <c:pt idx="12">
                  <c:v>0.5</c:v>
                </c:pt>
              </c:numCache>
            </c:numRef>
          </c:cat>
          <c:val>
            <c:numRef>
              <c:f>Sheet1!$E$2:$E$14</c:f>
              <c:numCache>
                <c:formatCode>General</c:formatCode>
                <c:ptCount val="13"/>
                <c:pt idx="0">
                  <c:v>1</c:v>
                </c:pt>
                <c:pt idx="1">
                  <c:v>1</c:v>
                </c:pt>
                <c:pt idx="2">
                  <c:v>1</c:v>
                </c:pt>
                <c:pt idx="3">
                  <c:v>1</c:v>
                </c:pt>
                <c:pt idx="4">
                  <c:v>1</c:v>
                </c:pt>
                <c:pt idx="5">
                  <c:v>1</c:v>
                </c:pt>
                <c:pt idx="6">
                  <c:v>1</c:v>
                </c:pt>
                <c:pt idx="7">
                  <c:v>1</c:v>
                </c:pt>
                <c:pt idx="8">
                  <c:v>1</c:v>
                </c:pt>
                <c:pt idx="9">
                  <c:v>1</c:v>
                </c:pt>
                <c:pt idx="10">
                  <c:v>0.99987882800000005</c:v>
                </c:pt>
                <c:pt idx="11">
                  <c:v>0.75274164200000004</c:v>
                </c:pt>
                <c:pt idx="12">
                  <c:v>5.1304940000000002E-3</c:v>
                </c:pt>
              </c:numCache>
            </c:numRef>
          </c:val>
          <c:smooth val="0"/>
          <c:extLst>
            <c:ext xmlns:c16="http://schemas.microsoft.com/office/drawing/2014/chart" uri="{C3380CC4-5D6E-409C-BE32-E72D297353CC}">
              <c16:uniqueId val="{00000002-7CFE-4272-AB95-3FCA86CB7C64}"/>
            </c:ext>
          </c:extLst>
        </c:ser>
        <c:dLbls>
          <c:showLegendKey val="0"/>
          <c:showVal val="0"/>
          <c:showCatName val="0"/>
          <c:showSerName val="0"/>
          <c:showPercent val="0"/>
          <c:showBubbleSize val="0"/>
        </c:dLbls>
        <c:marker val="1"/>
        <c:smooth val="0"/>
        <c:axId val="568764920"/>
        <c:axId val="568763280"/>
      </c:lineChart>
      <c:catAx>
        <c:axId val="568764920"/>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p</a:t>
                </a:r>
                <a:endParaRPr lang="zh-CN" sz="140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568763280"/>
        <c:crosses val="autoZero"/>
        <c:auto val="1"/>
        <c:lblAlgn val="ctr"/>
        <c:lblOffset val="100"/>
        <c:noMultiLvlLbl val="0"/>
      </c:catAx>
      <c:valAx>
        <c:axId val="568763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R</a:t>
                </a:r>
                <a:endParaRPr lang="zh-CN" sz="140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687649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Sheet1!$C$22</c:f>
              <c:strCache>
                <c:ptCount val="1"/>
                <c:pt idx="0">
                  <c:v>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Sheet1!$B$23:$B$38</c:f>
              <c:numCache>
                <c:formatCode>General</c:formatCode>
                <c:ptCount val="16"/>
                <c:pt idx="0">
                  <c:v>0.02</c:v>
                </c:pt>
                <c:pt idx="1">
                  <c:v>0.05</c:v>
                </c:pt>
                <c:pt idx="2">
                  <c:v>0.1</c:v>
                </c:pt>
                <c:pt idx="3">
                  <c:v>0.15</c:v>
                </c:pt>
                <c:pt idx="4">
                  <c:v>0.2</c:v>
                </c:pt>
                <c:pt idx="5">
                  <c:v>0.24</c:v>
                </c:pt>
                <c:pt idx="6">
                  <c:v>0.26</c:v>
                </c:pt>
                <c:pt idx="7">
                  <c:v>0.28000000000000003</c:v>
                </c:pt>
                <c:pt idx="8">
                  <c:v>0.3</c:v>
                </c:pt>
                <c:pt idx="9">
                  <c:v>0.35</c:v>
                </c:pt>
                <c:pt idx="10">
                  <c:v>0.4</c:v>
                </c:pt>
                <c:pt idx="11">
                  <c:v>0.42</c:v>
                </c:pt>
                <c:pt idx="12">
                  <c:v>0.44</c:v>
                </c:pt>
                <c:pt idx="13">
                  <c:v>0.46</c:v>
                </c:pt>
                <c:pt idx="14">
                  <c:v>0.48</c:v>
                </c:pt>
                <c:pt idx="15">
                  <c:v>0.5</c:v>
                </c:pt>
              </c:numCache>
            </c:numRef>
          </c:cat>
          <c:val>
            <c:numRef>
              <c:f>Sheet1!$C$23:$C$38</c:f>
              <c:numCache>
                <c:formatCode>General</c:formatCode>
                <c:ptCount val="1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numCache>
            </c:numRef>
          </c:val>
          <c:smooth val="0"/>
          <c:extLst>
            <c:ext xmlns:c16="http://schemas.microsoft.com/office/drawing/2014/chart" uri="{C3380CC4-5D6E-409C-BE32-E72D297353CC}">
              <c16:uniqueId val="{00000000-8DC6-4273-B356-5E5C2E6A53FF}"/>
            </c:ext>
          </c:extLst>
        </c:ser>
        <c:ser>
          <c:idx val="1"/>
          <c:order val="1"/>
          <c:tx>
            <c:strRef>
              <c:f>Sheet1!$D$22</c:f>
              <c:strCache>
                <c:ptCount val="1"/>
                <c:pt idx="0">
                  <c:v>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Sheet1!$B$23:$B$38</c:f>
              <c:numCache>
                <c:formatCode>General</c:formatCode>
                <c:ptCount val="16"/>
                <c:pt idx="0">
                  <c:v>0.02</c:v>
                </c:pt>
                <c:pt idx="1">
                  <c:v>0.05</c:v>
                </c:pt>
                <c:pt idx="2">
                  <c:v>0.1</c:v>
                </c:pt>
                <c:pt idx="3">
                  <c:v>0.15</c:v>
                </c:pt>
                <c:pt idx="4">
                  <c:v>0.2</c:v>
                </c:pt>
                <c:pt idx="5">
                  <c:v>0.24</c:v>
                </c:pt>
                <c:pt idx="6">
                  <c:v>0.26</c:v>
                </c:pt>
                <c:pt idx="7">
                  <c:v>0.28000000000000003</c:v>
                </c:pt>
                <c:pt idx="8">
                  <c:v>0.3</c:v>
                </c:pt>
                <c:pt idx="9">
                  <c:v>0.35</c:v>
                </c:pt>
                <c:pt idx="10">
                  <c:v>0.4</c:v>
                </c:pt>
                <c:pt idx="11">
                  <c:v>0.42</c:v>
                </c:pt>
                <c:pt idx="12">
                  <c:v>0.44</c:v>
                </c:pt>
                <c:pt idx="13">
                  <c:v>0.46</c:v>
                </c:pt>
                <c:pt idx="14">
                  <c:v>0.48</c:v>
                </c:pt>
                <c:pt idx="15">
                  <c:v>0.5</c:v>
                </c:pt>
              </c:numCache>
            </c:numRef>
          </c:cat>
          <c:val>
            <c:numRef>
              <c:f>Sheet1!$D$23:$D$38</c:f>
              <c:numCache>
                <c:formatCode>General</c:formatCode>
                <c:ptCount val="16"/>
                <c:pt idx="0">
                  <c:v>1</c:v>
                </c:pt>
                <c:pt idx="1">
                  <c:v>1</c:v>
                </c:pt>
                <c:pt idx="2">
                  <c:v>1</c:v>
                </c:pt>
                <c:pt idx="3">
                  <c:v>1</c:v>
                </c:pt>
                <c:pt idx="4">
                  <c:v>1</c:v>
                </c:pt>
                <c:pt idx="5">
                  <c:v>0.999</c:v>
                </c:pt>
                <c:pt idx="6">
                  <c:v>0.84</c:v>
                </c:pt>
                <c:pt idx="7">
                  <c:v>1.4E-2</c:v>
                </c:pt>
                <c:pt idx="8">
                  <c:v>0</c:v>
                </c:pt>
                <c:pt idx="9">
                  <c:v>0</c:v>
                </c:pt>
                <c:pt idx="10">
                  <c:v>0</c:v>
                </c:pt>
                <c:pt idx="11">
                  <c:v>0</c:v>
                </c:pt>
                <c:pt idx="12">
                  <c:v>0</c:v>
                </c:pt>
                <c:pt idx="13">
                  <c:v>0</c:v>
                </c:pt>
                <c:pt idx="14">
                  <c:v>0</c:v>
                </c:pt>
                <c:pt idx="15">
                  <c:v>0</c:v>
                </c:pt>
              </c:numCache>
            </c:numRef>
          </c:val>
          <c:smooth val="0"/>
          <c:extLst>
            <c:ext xmlns:c16="http://schemas.microsoft.com/office/drawing/2014/chart" uri="{C3380CC4-5D6E-409C-BE32-E72D297353CC}">
              <c16:uniqueId val="{00000001-8DC6-4273-B356-5E5C2E6A53FF}"/>
            </c:ext>
          </c:extLst>
        </c:ser>
        <c:ser>
          <c:idx val="2"/>
          <c:order val="2"/>
          <c:tx>
            <c:strRef>
              <c:f>Sheet1!$E$22</c:f>
              <c:strCache>
                <c:ptCount val="1"/>
                <c:pt idx="0">
                  <c:v>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Sheet1!$B$23:$B$38</c:f>
              <c:numCache>
                <c:formatCode>General</c:formatCode>
                <c:ptCount val="16"/>
                <c:pt idx="0">
                  <c:v>0.02</c:v>
                </c:pt>
                <c:pt idx="1">
                  <c:v>0.05</c:v>
                </c:pt>
                <c:pt idx="2">
                  <c:v>0.1</c:v>
                </c:pt>
                <c:pt idx="3">
                  <c:v>0.15</c:v>
                </c:pt>
                <c:pt idx="4">
                  <c:v>0.2</c:v>
                </c:pt>
                <c:pt idx="5">
                  <c:v>0.24</c:v>
                </c:pt>
                <c:pt idx="6">
                  <c:v>0.26</c:v>
                </c:pt>
                <c:pt idx="7">
                  <c:v>0.28000000000000003</c:v>
                </c:pt>
                <c:pt idx="8">
                  <c:v>0.3</c:v>
                </c:pt>
                <c:pt idx="9">
                  <c:v>0.35</c:v>
                </c:pt>
                <c:pt idx="10">
                  <c:v>0.4</c:v>
                </c:pt>
                <c:pt idx="11">
                  <c:v>0.42</c:v>
                </c:pt>
                <c:pt idx="12">
                  <c:v>0.44</c:v>
                </c:pt>
                <c:pt idx="13">
                  <c:v>0.46</c:v>
                </c:pt>
                <c:pt idx="14">
                  <c:v>0.48</c:v>
                </c:pt>
                <c:pt idx="15">
                  <c:v>0.5</c:v>
                </c:pt>
              </c:numCache>
            </c:numRef>
          </c:cat>
          <c:val>
            <c:numRef>
              <c:f>Sheet1!$E$23:$E$38</c:f>
              <c:numCache>
                <c:formatCode>General</c:formatCode>
                <c:ptCount val="16"/>
                <c:pt idx="0">
                  <c:v>1</c:v>
                </c:pt>
                <c:pt idx="1">
                  <c:v>1</c:v>
                </c:pt>
                <c:pt idx="2">
                  <c:v>1</c:v>
                </c:pt>
                <c:pt idx="3">
                  <c:v>1</c:v>
                </c:pt>
                <c:pt idx="4">
                  <c:v>1</c:v>
                </c:pt>
                <c:pt idx="5">
                  <c:v>1</c:v>
                </c:pt>
                <c:pt idx="6">
                  <c:v>1</c:v>
                </c:pt>
                <c:pt idx="7">
                  <c:v>1</c:v>
                </c:pt>
                <c:pt idx="8">
                  <c:v>1</c:v>
                </c:pt>
                <c:pt idx="9">
                  <c:v>1</c:v>
                </c:pt>
                <c:pt idx="10">
                  <c:v>0.99999318999999998</c:v>
                </c:pt>
                <c:pt idx="11">
                  <c:v>0.99726252599999998</c:v>
                </c:pt>
                <c:pt idx="12">
                  <c:v>0.86454191800000002</c:v>
                </c:pt>
                <c:pt idx="13">
                  <c:v>0.17073376300000001</c:v>
                </c:pt>
                <c:pt idx="14" formatCode="0.00E+00">
                  <c:v>1.9000000000000001E-4</c:v>
                </c:pt>
                <c:pt idx="15" formatCode="0.00E+00">
                  <c:v>3.3500000000000001E-11</c:v>
                </c:pt>
              </c:numCache>
            </c:numRef>
          </c:val>
          <c:smooth val="0"/>
          <c:extLst>
            <c:ext xmlns:c16="http://schemas.microsoft.com/office/drawing/2014/chart" uri="{C3380CC4-5D6E-409C-BE32-E72D297353CC}">
              <c16:uniqueId val="{00000002-8DC6-4273-B356-5E5C2E6A53FF}"/>
            </c:ext>
          </c:extLst>
        </c:ser>
        <c:dLbls>
          <c:showLegendKey val="0"/>
          <c:showVal val="0"/>
          <c:showCatName val="0"/>
          <c:showSerName val="0"/>
          <c:showPercent val="0"/>
          <c:showBubbleSize val="0"/>
        </c:dLbls>
        <c:marker val="1"/>
        <c:smooth val="0"/>
        <c:axId val="578124088"/>
        <c:axId val="578122120"/>
      </c:lineChart>
      <c:catAx>
        <c:axId val="578124088"/>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zh-CN" sz="1400"/>
                  <a:t>p</a:t>
                </a:r>
                <a:endParaRPr lang="zh-CN" altLang="en-US" sz="140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78122120"/>
        <c:crosses val="autoZero"/>
        <c:auto val="1"/>
        <c:lblAlgn val="ctr"/>
        <c:lblOffset val="100"/>
        <c:noMultiLvlLbl val="0"/>
      </c:catAx>
      <c:valAx>
        <c:axId val="5781221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zh-CN" sz="1400"/>
                  <a:t>R</a:t>
                </a:r>
                <a:endParaRPr lang="zh-CN" altLang="en-US" sz="140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781240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Sheet1!$C$42</c:f>
              <c:strCache>
                <c:ptCount val="1"/>
                <c:pt idx="0">
                  <c:v>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Sheet1!$B$43:$B$56</c:f>
              <c:numCache>
                <c:formatCode>General</c:formatCode>
                <c:ptCount val="14"/>
                <c:pt idx="0">
                  <c:v>0.02</c:v>
                </c:pt>
                <c:pt idx="1">
                  <c:v>0.05</c:v>
                </c:pt>
                <c:pt idx="2">
                  <c:v>0.1</c:v>
                </c:pt>
                <c:pt idx="3">
                  <c:v>0.15</c:v>
                </c:pt>
                <c:pt idx="4">
                  <c:v>0.2</c:v>
                </c:pt>
                <c:pt idx="5">
                  <c:v>0.25</c:v>
                </c:pt>
                <c:pt idx="6">
                  <c:v>0.3</c:v>
                </c:pt>
                <c:pt idx="7">
                  <c:v>0.32</c:v>
                </c:pt>
                <c:pt idx="8">
                  <c:v>0.34</c:v>
                </c:pt>
                <c:pt idx="9">
                  <c:v>0.36</c:v>
                </c:pt>
                <c:pt idx="10">
                  <c:v>0.38</c:v>
                </c:pt>
                <c:pt idx="11">
                  <c:v>0.4</c:v>
                </c:pt>
                <c:pt idx="12">
                  <c:v>0.45</c:v>
                </c:pt>
                <c:pt idx="13">
                  <c:v>0.5</c:v>
                </c:pt>
              </c:numCache>
            </c:numRef>
          </c:cat>
          <c:val>
            <c:numRef>
              <c:f>Sheet1!$C$43:$C$56</c:f>
              <c:numCache>
                <c:formatCode>General</c:formatCode>
                <c:ptCount val="14"/>
                <c:pt idx="0">
                  <c:v>0</c:v>
                </c:pt>
                <c:pt idx="1">
                  <c:v>0</c:v>
                </c:pt>
                <c:pt idx="2">
                  <c:v>0</c:v>
                </c:pt>
                <c:pt idx="3">
                  <c:v>0</c:v>
                </c:pt>
                <c:pt idx="4">
                  <c:v>0</c:v>
                </c:pt>
                <c:pt idx="5">
                  <c:v>0</c:v>
                </c:pt>
                <c:pt idx="6">
                  <c:v>0</c:v>
                </c:pt>
                <c:pt idx="7">
                  <c:v>0</c:v>
                </c:pt>
                <c:pt idx="8">
                  <c:v>0</c:v>
                </c:pt>
                <c:pt idx="9">
                  <c:v>0</c:v>
                </c:pt>
                <c:pt idx="10">
                  <c:v>0</c:v>
                </c:pt>
                <c:pt idx="11">
                  <c:v>0</c:v>
                </c:pt>
                <c:pt idx="12">
                  <c:v>0</c:v>
                </c:pt>
                <c:pt idx="13">
                  <c:v>0</c:v>
                </c:pt>
              </c:numCache>
            </c:numRef>
          </c:val>
          <c:smooth val="0"/>
          <c:extLst>
            <c:ext xmlns:c16="http://schemas.microsoft.com/office/drawing/2014/chart" uri="{C3380CC4-5D6E-409C-BE32-E72D297353CC}">
              <c16:uniqueId val="{00000000-FA74-4FF1-BEA6-C2CDCF1092DE}"/>
            </c:ext>
          </c:extLst>
        </c:ser>
        <c:ser>
          <c:idx val="1"/>
          <c:order val="1"/>
          <c:tx>
            <c:strRef>
              <c:f>Sheet1!$D$42</c:f>
              <c:strCache>
                <c:ptCount val="1"/>
                <c:pt idx="0">
                  <c:v>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Sheet1!$B$43:$B$56</c:f>
              <c:numCache>
                <c:formatCode>General</c:formatCode>
                <c:ptCount val="14"/>
                <c:pt idx="0">
                  <c:v>0.02</c:v>
                </c:pt>
                <c:pt idx="1">
                  <c:v>0.05</c:v>
                </c:pt>
                <c:pt idx="2">
                  <c:v>0.1</c:v>
                </c:pt>
                <c:pt idx="3">
                  <c:v>0.15</c:v>
                </c:pt>
                <c:pt idx="4">
                  <c:v>0.2</c:v>
                </c:pt>
                <c:pt idx="5">
                  <c:v>0.25</c:v>
                </c:pt>
                <c:pt idx="6">
                  <c:v>0.3</c:v>
                </c:pt>
                <c:pt idx="7">
                  <c:v>0.32</c:v>
                </c:pt>
                <c:pt idx="8">
                  <c:v>0.34</c:v>
                </c:pt>
                <c:pt idx="9">
                  <c:v>0.36</c:v>
                </c:pt>
                <c:pt idx="10">
                  <c:v>0.38</c:v>
                </c:pt>
                <c:pt idx="11">
                  <c:v>0.4</c:v>
                </c:pt>
                <c:pt idx="12">
                  <c:v>0.45</c:v>
                </c:pt>
                <c:pt idx="13">
                  <c:v>0.5</c:v>
                </c:pt>
              </c:numCache>
            </c:numRef>
          </c:cat>
          <c:val>
            <c:numRef>
              <c:f>Sheet1!$D$43:$D$56</c:f>
              <c:numCache>
                <c:formatCode>General</c:formatCode>
                <c:ptCount val="14"/>
                <c:pt idx="0">
                  <c:v>0</c:v>
                </c:pt>
                <c:pt idx="1">
                  <c:v>0</c:v>
                </c:pt>
                <c:pt idx="2">
                  <c:v>0</c:v>
                </c:pt>
                <c:pt idx="3">
                  <c:v>0</c:v>
                </c:pt>
                <c:pt idx="4">
                  <c:v>0</c:v>
                </c:pt>
                <c:pt idx="5">
                  <c:v>0</c:v>
                </c:pt>
                <c:pt idx="6">
                  <c:v>0</c:v>
                </c:pt>
                <c:pt idx="7">
                  <c:v>0</c:v>
                </c:pt>
                <c:pt idx="8">
                  <c:v>0</c:v>
                </c:pt>
                <c:pt idx="9">
                  <c:v>0</c:v>
                </c:pt>
                <c:pt idx="10">
                  <c:v>0</c:v>
                </c:pt>
                <c:pt idx="11">
                  <c:v>0</c:v>
                </c:pt>
                <c:pt idx="12">
                  <c:v>0</c:v>
                </c:pt>
                <c:pt idx="13">
                  <c:v>0</c:v>
                </c:pt>
              </c:numCache>
            </c:numRef>
          </c:val>
          <c:smooth val="0"/>
          <c:extLst>
            <c:ext xmlns:c16="http://schemas.microsoft.com/office/drawing/2014/chart" uri="{C3380CC4-5D6E-409C-BE32-E72D297353CC}">
              <c16:uniqueId val="{00000001-FA74-4FF1-BEA6-C2CDCF1092DE}"/>
            </c:ext>
          </c:extLst>
        </c:ser>
        <c:ser>
          <c:idx val="2"/>
          <c:order val="2"/>
          <c:tx>
            <c:strRef>
              <c:f>Sheet1!$E$42</c:f>
              <c:strCache>
                <c:ptCount val="1"/>
                <c:pt idx="0">
                  <c:v>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Sheet1!$B$43:$B$56</c:f>
              <c:numCache>
                <c:formatCode>General</c:formatCode>
                <c:ptCount val="14"/>
                <c:pt idx="0">
                  <c:v>0.02</c:v>
                </c:pt>
                <c:pt idx="1">
                  <c:v>0.05</c:v>
                </c:pt>
                <c:pt idx="2">
                  <c:v>0.1</c:v>
                </c:pt>
                <c:pt idx="3">
                  <c:v>0.15</c:v>
                </c:pt>
                <c:pt idx="4">
                  <c:v>0.2</c:v>
                </c:pt>
                <c:pt idx="5">
                  <c:v>0.25</c:v>
                </c:pt>
                <c:pt idx="6">
                  <c:v>0.3</c:v>
                </c:pt>
                <c:pt idx="7">
                  <c:v>0.32</c:v>
                </c:pt>
                <c:pt idx="8">
                  <c:v>0.34</c:v>
                </c:pt>
                <c:pt idx="9">
                  <c:v>0.36</c:v>
                </c:pt>
                <c:pt idx="10">
                  <c:v>0.38</c:v>
                </c:pt>
                <c:pt idx="11">
                  <c:v>0.4</c:v>
                </c:pt>
                <c:pt idx="12">
                  <c:v>0.45</c:v>
                </c:pt>
                <c:pt idx="13">
                  <c:v>0.5</c:v>
                </c:pt>
              </c:numCache>
            </c:numRef>
          </c:cat>
          <c:val>
            <c:numRef>
              <c:f>Sheet1!$E$43:$E$56</c:f>
              <c:numCache>
                <c:formatCode>General</c:formatCode>
                <c:ptCount val="14"/>
                <c:pt idx="0">
                  <c:v>1</c:v>
                </c:pt>
                <c:pt idx="1">
                  <c:v>1</c:v>
                </c:pt>
                <c:pt idx="2">
                  <c:v>1</c:v>
                </c:pt>
                <c:pt idx="3">
                  <c:v>1</c:v>
                </c:pt>
                <c:pt idx="4">
                  <c:v>1</c:v>
                </c:pt>
                <c:pt idx="5">
                  <c:v>0.99999991300000002</c:v>
                </c:pt>
                <c:pt idx="6">
                  <c:v>0.99977792799999998</c:v>
                </c:pt>
                <c:pt idx="7">
                  <c:v>0.99563006300000001</c:v>
                </c:pt>
                <c:pt idx="8">
                  <c:v>0.95573246099999998</c:v>
                </c:pt>
                <c:pt idx="9">
                  <c:v>0.73461823699999995</c:v>
                </c:pt>
                <c:pt idx="10">
                  <c:v>0.26900435900000003</c:v>
                </c:pt>
                <c:pt idx="11">
                  <c:v>1.5384790000000001E-2</c:v>
                </c:pt>
                <c:pt idx="12" formatCode="0.00E+00">
                  <c:v>9.2099999999999997E-11</c:v>
                </c:pt>
                <c:pt idx="13" formatCode="0.00E+00">
                  <c:v>1.0399999999999999E-47</c:v>
                </c:pt>
              </c:numCache>
            </c:numRef>
          </c:val>
          <c:smooth val="0"/>
          <c:extLst>
            <c:ext xmlns:c16="http://schemas.microsoft.com/office/drawing/2014/chart" uri="{C3380CC4-5D6E-409C-BE32-E72D297353CC}">
              <c16:uniqueId val="{00000002-FA74-4FF1-BEA6-C2CDCF1092DE}"/>
            </c:ext>
          </c:extLst>
        </c:ser>
        <c:dLbls>
          <c:showLegendKey val="0"/>
          <c:showVal val="0"/>
          <c:showCatName val="0"/>
          <c:showSerName val="0"/>
          <c:showPercent val="0"/>
          <c:showBubbleSize val="0"/>
        </c:dLbls>
        <c:marker val="1"/>
        <c:smooth val="0"/>
        <c:axId val="576710136"/>
        <c:axId val="576717352"/>
      </c:lineChart>
      <c:catAx>
        <c:axId val="576710136"/>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zh-CN" sz="1400"/>
                  <a:t>p</a:t>
                </a:r>
                <a:endParaRPr lang="zh-CN" altLang="en-US" sz="140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76717352"/>
        <c:crosses val="autoZero"/>
        <c:auto val="1"/>
        <c:lblAlgn val="ctr"/>
        <c:lblOffset val="100"/>
        <c:noMultiLvlLbl val="0"/>
      </c:catAx>
      <c:valAx>
        <c:axId val="576717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zh-CN" sz="1400"/>
                  <a:t>R</a:t>
                </a:r>
                <a:endParaRPr lang="zh-CN" altLang="en-US" sz="140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767101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Sheet1!$C$62</c:f>
              <c:strCache>
                <c:ptCount val="1"/>
                <c:pt idx="0">
                  <c:v>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Sheet1!$B$63:$B$76</c:f>
              <c:numCache>
                <c:formatCode>General</c:formatCode>
                <c:ptCount val="14"/>
                <c:pt idx="0">
                  <c:v>0.02</c:v>
                </c:pt>
                <c:pt idx="1">
                  <c:v>0.06</c:v>
                </c:pt>
                <c:pt idx="2">
                  <c:v>0.1</c:v>
                </c:pt>
                <c:pt idx="3">
                  <c:v>0.14000000000000001</c:v>
                </c:pt>
                <c:pt idx="4">
                  <c:v>0.16</c:v>
                </c:pt>
                <c:pt idx="5">
                  <c:v>0.18</c:v>
                </c:pt>
                <c:pt idx="6">
                  <c:v>0.2</c:v>
                </c:pt>
                <c:pt idx="7">
                  <c:v>0.22</c:v>
                </c:pt>
                <c:pt idx="8">
                  <c:v>0.25</c:v>
                </c:pt>
                <c:pt idx="9">
                  <c:v>0.3</c:v>
                </c:pt>
                <c:pt idx="10">
                  <c:v>0.35</c:v>
                </c:pt>
                <c:pt idx="11">
                  <c:v>0.4</c:v>
                </c:pt>
                <c:pt idx="12">
                  <c:v>0.45</c:v>
                </c:pt>
                <c:pt idx="13">
                  <c:v>0.5</c:v>
                </c:pt>
              </c:numCache>
            </c:numRef>
          </c:cat>
          <c:val>
            <c:numRef>
              <c:f>Sheet1!$C$63:$C$76</c:f>
              <c:numCache>
                <c:formatCode>General</c:formatCode>
                <c:ptCount val="14"/>
                <c:pt idx="0">
                  <c:v>0</c:v>
                </c:pt>
                <c:pt idx="1">
                  <c:v>0</c:v>
                </c:pt>
                <c:pt idx="2">
                  <c:v>0</c:v>
                </c:pt>
                <c:pt idx="3">
                  <c:v>0</c:v>
                </c:pt>
                <c:pt idx="4">
                  <c:v>0</c:v>
                </c:pt>
                <c:pt idx="5">
                  <c:v>0</c:v>
                </c:pt>
                <c:pt idx="6">
                  <c:v>0</c:v>
                </c:pt>
                <c:pt idx="7">
                  <c:v>0</c:v>
                </c:pt>
                <c:pt idx="8">
                  <c:v>0</c:v>
                </c:pt>
                <c:pt idx="9">
                  <c:v>0</c:v>
                </c:pt>
                <c:pt idx="10">
                  <c:v>0</c:v>
                </c:pt>
                <c:pt idx="11">
                  <c:v>0</c:v>
                </c:pt>
                <c:pt idx="12">
                  <c:v>0</c:v>
                </c:pt>
                <c:pt idx="13">
                  <c:v>0</c:v>
                </c:pt>
              </c:numCache>
            </c:numRef>
          </c:val>
          <c:smooth val="0"/>
          <c:extLst>
            <c:ext xmlns:c16="http://schemas.microsoft.com/office/drawing/2014/chart" uri="{C3380CC4-5D6E-409C-BE32-E72D297353CC}">
              <c16:uniqueId val="{00000000-F7EB-4CBC-B728-F047CE6F40CB}"/>
            </c:ext>
          </c:extLst>
        </c:ser>
        <c:ser>
          <c:idx val="1"/>
          <c:order val="1"/>
          <c:tx>
            <c:strRef>
              <c:f>Sheet1!$D$62</c:f>
              <c:strCache>
                <c:ptCount val="1"/>
                <c:pt idx="0">
                  <c:v>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Sheet1!$B$63:$B$76</c:f>
              <c:numCache>
                <c:formatCode>General</c:formatCode>
                <c:ptCount val="14"/>
                <c:pt idx="0">
                  <c:v>0.02</c:v>
                </c:pt>
                <c:pt idx="1">
                  <c:v>0.06</c:v>
                </c:pt>
                <c:pt idx="2">
                  <c:v>0.1</c:v>
                </c:pt>
                <c:pt idx="3">
                  <c:v>0.14000000000000001</c:v>
                </c:pt>
                <c:pt idx="4">
                  <c:v>0.16</c:v>
                </c:pt>
                <c:pt idx="5">
                  <c:v>0.18</c:v>
                </c:pt>
                <c:pt idx="6">
                  <c:v>0.2</c:v>
                </c:pt>
                <c:pt idx="7">
                  <c:v>0.22</c:v>
                </c:pt>
                <c:pt idx="8">
                  <c:v>0.25</c:v>
                </c:pt>
                <c:pt idx="9">
                  <c:v>0.3</c:v>
                </c:pt>
                <c:pt idx="10">
                  <c:v>0.35</c:v>
                </c:pt>
                <c:pt idx="11">
                  <c:v>0.4</c:v>
                </c:pt>
                <c:pt idx="12">
                  <c:v>0.45</c:v>
                </c:pt>
                <c:pt idx="13">
                  <c:v>0.5</c:v>
                </c:pt>
              </c:numCache>
            </c:numRef>
          </c:cat>
          <c:val>
            <c:numRef>
              <c:f>Sheet1!$D$63:$D$76</c:f>
              <c:numCache>
                <c:formatCode>General</c:formatCode>
                <c:ptCount val="14"/>
                <c:pt idx="0">
                  <c:v>0</c:v>
                </c:pt>
                <c:pt idx="1">
                  <c:v>0</c:v>
                </c:pt>
                <c:pt idx="2">
                  <c:v>0</c:v>
                </c:pt>
                <c:pt idx="3">
                  <c:v>0</c:v>
                </c:pt>
                <c:pt idx="4">
                  <c:v>0</c:v>
                </c:pt>
                <c:pt idx="5">
                  <c:v>0</c:v>
                </c:pt>
                <c:pt idx="6">
                  <c:v>0</c:v>
                </c:pt>
                <c:pt idx="7">
                  <c:v>0</c:v>
                </c:pt>
                <c:pt idx="8">
                  <c:v>0</c:v>
                </c:pt>
                <c:pt idx="9">
                  <c:v>0</c:v>
                </c:pt>
                <c:pt idx="10">
                  <c:v>0</c:v>
                </c:pt>
                <c:pt idx="11">
                  <c:v>0</c:v>
                </c:pt>
                <c:pt idx="12">
                  <c:v>0</c:v>
                </c:pt>
                <c:pt idx="13">
                  <c:v>0</c:v>
                </c:pt>
              </c:numCache>
            </c:numRef>
          </c:val>
          <c:smooth val="0"/>
          <c:extLst>
            <c:ext xmlns:c16="http://schemas.microsoft.com/office/drawing/2014/chart" uri="{C3380CC4-5D6E-409C-BE32-E72D297353CC}">
              <c16:uniqueId val="{00000001-F7EB-4CBC-B728-F047CE6F40CB}"/>
            </c:ext>
          </c:extLst>
        </c:ser>
        <c:ser>
          <c:idx val="2"/>
          <c:order val="2"/>
          <c:tx>
            <c:strRef>
              <c:f>Sheet1!$E$62</c:f>
              <c:strCache>
                <c:ptCount val="1"/>
                <c:pt idx="0">
                  <c:v>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Sheet1!$B$63:$B$76</c:f>
              <c:numCache>
                <c:formatCode>General</c:formatCode>
                <c:ptCount val="14"/>
                <c:pt idx="0">
                  <c:v>0.02</c:v>
                </c:pt>
                <c:pt idx="1">
                  <c:v>0.06</c:v>
                </c:pt>
                <c:pt idx="2">
                  <c:v>0.1</c:v>
                </c:pt>
                <c:pt idx="3">
                  <c:v>0.14000000000000001</c:v>
                </c:pt>
                <c:pt idx="4">
                  <c:v>0.16</c:v>
                </c:pt>
                <c:pt idx="5">
                  <c:v>0.18</c:v>
                </c:pt>
                <c:pt idx="6">
                  <c:v>0.2</c:v>
                </c:pt>
                <c:pt idx="7">
                  <c:v>0.22</c:v>
                </c:pt>
                <c:pt idx="8">
                  <c:v>0.25</c:v>
                </c:pt>
                <c:pt idx="9">
                  <c:v>0.3</c:v>
                </c:pt>
                <c:pt idx="10">
                  <c:v>0.35</c:v>
                </c:pt>
                <c:pt idx="11">
                  <c:v>0.4</c:v>
                </c:pt>
                <c:pt idx="12">
                  <c:v>0.45</c:v>
                </c:pt>
                <c:pt idx="13">
                  <c:v>0.5</c:v>
                </c:pt>
              </c:numCache>
            </c:numRef>
          </c:cat>
          <c:val>
            <c:numRef>
              <c:f>Sheet1!$E$63:$E$76</c:f>
              <c:numCache>
                <c:formatCode>General</c:formatCode>
                <c:ptCount val="14"/>
                <c:pt idx="0">
                  <c:v>1</c:v>
                </c:pt>
                <c:pt idx="1">
                  <c:v>0.99999995399999997</c:v>
                </c:pt>
                <c:pt idx="2">
                  <c:v>0.999890575</c:v>
                </c:pt>
                <c:pt idx="3">
                  <c:v>0.98926186999999999</c:v>
                </c:pt>
                <c:pt idx="4">
                  <c:v>0.94516818999999996</c:v>
                </c:pt>
                <c:pt idx="5">
                  <c:v>0.79389140300000005</c:v>
                </c:pt>
                <c:pt idx="6">
                  <c:v>0.52140787</c:v>
                </c:pt>
                <c:pt idx="7">
                  <c:v>0.20203752799999999</c:v>
                </c:pt>
                <c:pt idx="8">
                  <c:v>2.9346385999999999E-2</c:v>
                </c:pt>
                <c:pt idx="9" formatCode="0.00E+00">
                  <c:v>6.5500000000000006E-11</c:v>
                </c:pt>
                <c:pt idx="10" formatCode="0.00E+00">
                  <c:v>2.4300000000000001E-24</c:v>
                </c:pt>
                <c:pt idx="11" formatCode="0.00E+00">
                  <c:v>2.9499999999999999E-66</c:v>
                </c:pt>
                <c:pt idx="12" formatCode="0.00E+00">
                  <c:v>3.4799999999999998E-108</c:v>
                </c:pt>
                <c:pt idx="13" formatCode="0.00E+00">
                  <c:v>2.5999999999999998E-203</c:v>
                </c:pt>
              </c:numCache>
            </c:numRef>
          </c:val>
          <c:smooth val="0"/>
          <c:extLst>
            <c:ext xmlns:c16="http://schemas.microsoft.com/office/drawing/2014/chart" uri="{C3380CC4-5D6E-409C-BE32-E72D297353CC}">
              <c16:uniqueId val="{00000002-F7EB-4CBC-B728-F047CE6F40CB}"/>
            </c:ext>
          </c:extLst>
        </c:ser>
        <c:dLbls>
          <c:showLegendKey val="0"/>
          <c:showVal val="0"/>
          <c:showCatName val="0"/>
          <c:showSerName val="0"/>
          <c:showPercent val="0"/>
          <c:showBubbleSize val="0"/>
        </c:dLbls>
        <c:marker val="1"/>
        <c:smooth val="0"/>
        <c:axId val="570796144"/>
        <c:axId val="570803688"/>
      </c:lineChart>
      <c:catAx>
        <c:axId val="570796144"/>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p</a:t>
                </a:r>
                <a:endParaRPr lang="zh-CN" sz="140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70803688"/>
        <c:crosses val="autoZero"/>
        <c:auto val="1"/>
        <c:lblAlgn val="ctr"/>
        <c:lblOffset val="100"/>
        <c:noMultiLvlLbl val="0"/>
      </c:catAx>
      <c:valAx>
        <c:axId val="5708036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R</a:t>
                </a:r>
                <a:endParaRPr lang="zh-CN" sz="140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707961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Sheet1!$P$3</c:f>
              <c:strCache>
                <c:ptCount val="1"/>
                <c:pt idx="0">
                  <c:v>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Sheet1!$O$4:$O$16</c:f>
              <c:numCache>
                <c:formatCode>General</c:formatCode>
                <c:ptCount val="13"/>
                <c:pt idx="0">
                  <c:v>0.02</c:v>
                </c:pt>
                <c:pt idx="1">
                  <c:v>0.06</c:v>
                </c:pt>
                <c:pt idx="2">
                  <c:v>0.1</c:v>
                </c:pt>
                <c:pt idx="3">
                  <c:v>0.14000000000000001</c:v>
                </c:pt>
                <c:pt idx="4">
                  <c:v>0.18</c:v>
                </c:pt>
                <c:pt idx="5">
                  <c:v>0.22</c:v>
                </c:pt>
                <c:pt idx="6">
                  <c:v>0.26</c:v>
                </c:pt>
                <c:pt idx="7">
                  <c:v>0.3</c:v>
                </c:pt>
                <c:pt idx="8">
                  <c:v>0.34</c:v>
                </c:pt>
                <c:pt idx="9">
                  <c:v>0.38</c:v>
                </c:pt>
                <c:pt idx="10">
                  <c:v>0.42</c:v>
                </c:pt>
                <c:pt idx="11">
                  <c:v>0.46</c:v>
                </c:pt>
                <c:pt idx="12">
                  <c:v>0.5</c:v>
                </c:pt>
              </c:numCache>
            </c:numRef>
          </c:cat>
          <c:val>
            <c:numRef>
              <c:f>Sheet1!$P$4:$P$16</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val>
          <c:smooth val="0"/>
          <c:extLst>
            <c:ext xmlns:c16="http://schemas.microsoft.com/office/drawing/2014/chart" uri="{C3380CC4-5D6E-409C-BE32-E72D297353CC}">
              <c16:uniqueId val="{00000000-30C3-47FF-BC48-EC1444774434}"/>
            </c:ext>
          </c:extLst>
        </c:ser>
        <c:ser>
          <c:idx val="1"/>
          <c:order val="1"/>
          <c:tx>
            <c:strRef>
              <c:f>Sheet1!$Q$3</c:f>
              <c:strCache>
                <c:ptCount val="1"/>
                <c:pt idx="0">
                  <c:v>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Sheet1!$O$4:$O$16</c:f>
              <c:numCache>
                <c:formatCode>General</c:formatCode>
                <c:ptCount val="13"/>
                <c:pt idx="0">
                  <c:v>0.02</c:v>
                </c:pt>
                <c:pt idx="1">
                  <c:v>0.06</c:v>
                </c:pt>
                <c:pt idx="2">
                  <c:v>0.1</c:v>
                </c:pt>
                <c:pt idx="3">
                  <c:v>0.14000000000000001</c:v>
                </c:pt>
                <c:pt idx="4">
                  <c:v>0.18</c:v>
                </c:pt>
                <c:pt idx="5">
                  <c:v>0.22</c:v>
                </c:pt>
                <c:pt idx="6">
                  <c:v>0.26</c:v>
                </c:pt>
                <c:pt idx="7">
                  <c:v>0.3</c:v>
                </c:pt>
                <c:pt idx="8">
                  <c:v>0.34</c:v>
                </c:pt>
                <c:pt idx="9">
                  <c:v>0.38</c:v>
                </c:pt>
                <c:pt idx="10">
                  <c:v>0.42</c:v>
                </c:pt>
                <c:pt idx="11">
                  <c:v>0.46</c:v>
                </c:pt>
                <c:pt idx="12">
                  <c:v>0.5</c:v>
                </c:pt>
              </c:numCache>
            </c:numRef>
          </c:cat>
          <c:val>
            <c:numRef>
              <c:f>Sheet1!$Q$4:$Q$16</c:f>
              <c:numCache>
                <c:formatCode>General</c:formatCode>
                <c:ptCount val="13"/>
                <c:pt idx="0">
                  <c:v>0.86599999999999999</c:v>
                </c:pt>
                <c:pt idx="1">
                  <c:v>0.72599999999999998</c:v>
                </c:pt>
                <c:pt idx="2">
                  <c:v>0.59</c:v>
                </c:pt>
                <c:pt idx="3">
                  <c:v>0.35099999999999998</c:v>
                </c:pt>
                <c:pt idx="4">
                  <c:v>0.112</c:v>
                </c:pt>
                <c:pt idx="5">
                  <c:v>1.7000000000000001E-2</c:v>
                </c:pt>
                <c:pt idx="6">
                  <c:v>2E-3</c:v>
                </c:pt>
                <c:pt idx="7">
                  <c:v>1E-3</c:v>
                </c:pt>
                <c:pt idx="8">
                  <c:v>0</c:v>
                </c:pt>
                <c:pt idx="9">
                  <c:v>0</c:v>
                </c:pt>
                <c:pt idx="10">
                  <c:v>0</c:v>
                </c:pt>
                <c:pt idx="11">
                  <c:v>0</c:v>
                </c:pt>
                <c:pt idx="12">
                  <c:v>0</c:v>
                </c:pt>
              </c:numCache>
            </c:numRef>
          </c:val>
          <c:smooth val="0"/>
          <c:extLst>
            <c:ext xmlns:c16="http://schemas.microsoft.com/office/drawing/2014/chart" uri="{C3380CC4-5D6E-409C-BE32-E72D297353CC}">
              <c16:uniqueId val="{00000001-30C3-47FF-BC48-EC1444774434}"/>
            </c:ext>
          </c:extLst>
        </c:ser>
        <c:ser>
          <c:idx val="2"/>
          <c:order val="2"/>
          <c:tx>
            <c:strRef>
              <c:f>Sheet1!$R$3</c:f>
              <c:strCache>
                <c:ptCount val="1"/>
                <c:pt idx="0">
                  <c:v>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Sheet1!$O$4:$O$16</c:f>
              <c:numCache>
                <c:formatCode>General</c:formatCode>
                <c:ptCount val="13"/>
                <c:pt idx="0">
                  <c:v>0.02</c:v>
                </c:pt>
                <c:pt idx="1">
                  <c:v>0.06</c:v>
                </c:pt>
                <c:pt idx="2">
                  <c:v>0.1</c:v>
                </c:pt>
                <c:pt idx="3">
                  <c:v>0.14000000000000001</c:v>
                </c:pt>
                <c:pt idx="4">
                  <c:v>0.18</c:v>
                </c:pt>
                <c:pt idx="5">
                  <c:v>0.22</c:v>
                </c:pt>
                <c:pt idx="6">
                  <c:v>0.26</c:v>
                </c:pt>
                <c:pt idx="7">
                  <c:v>0.3</c:v>
                </c:pt>
                <c:pt idx="8">
                  <c:v>0.34</c:v>
                </c:pt>
                <c:pt idx="9">
                  <c:v>0.38</c:v>
                </c:pt>
                <c:pt idx="10">
                  <c:v>0.42</c:v>
                </c:pt>
                <c:pt idx="11">
                  <c:v>0.46</c:v>
                </c:pt>
                <c:pt idx="12">
                  <c:v>0.5</c:v>
                </c:pt>
              </c:numCache>
            </c:numRef>
          </c:cat>
          <c:val>
            <c:numRef>
              <c:f>Sheet1!$R$4:$R$16</c:f>
              <c:numCache>
                <c:formatCode>General</c:formatCode>
                <c:ptCount val="13"/>
                <c:pt idx="0">
                  <c:v>0.99999999799999995</c:v>
                </c:pt>
                <c:pt idx="1">
                  <c:v>0.999965981</c:v>
                </c:pt>
                <c:pt idx="2">
                  <c:v>0.99817105900000003</c:v>
                </c:pt>
                <c:pt idx="3">
                  <c:v>0.98502876800000005</c:v>
                </c:pt>
                <c:pt idx="4">
                  <c:v>0.94017915299999999</c:v>
                </c:pt>
                <c:pt idx="5">
                  <c:v>0.83821811199999996</c:v>
                </c:pt>
                <c:pt idx="6">
                  <c:v>0.67043283600000003</c:v>
                </c:pt>
                <c:pt idx="7">
                  <c:v>0.43166734400000001</c:v>
                </c:pt>
                <c:pt idx="8">
                  <c:v>0.20145632099999999</c:v>
                </c:pt>
                <c:pt idx="9">
                  <c:v>6.5916531E-2</c:v>
                </c:pt>
                <c:pt idx="10">
                  <c:v>1.4418228E-2</c:v>
                </c:pt>
                <c:pt idx="11">
                  <c:v>2.8617909999999998E-3</c:v>
                </c:pt>
                <c:pt idx="12" formatCode="0.00E+00">
                  <c:v>4.28E-4</c:v>
                </c:pt>
              </c:numCache>
            </c:numRef>
          </c:val>
          <c:smooth val="0"/>
          <c:extLst>
            <c:ext xmlns:c16="http://schemas.microsoft.com/office/drawing/2014/chart" uri="{C3380CC4-5D6E-409C-BE32-E72D297353CC}">
              <c16:uniqueId val="{00000002-30C3-47FF-BC48-EC1444774434}"/>
            </c:ext>
          </c:extLst>
        </c:ser>
        <c:dLbls>
          <c:showLegendKey val="0"/>
          <c:showVal val="0"/>
          <c:showCatName val="0"/>
          <c:showSerName val="0"/>
          <c:showPercent val="0"/>
          <c:showBubbleSize val="0"/>
        </c:dLbls>
        <c:marker val="1"/>
        <c:smooth val="0"/>
        <c:axId val="576693736"/>
        <c:axId val="576689144"/>
      </c:lineChart>
      <c:catAx>
        <c:axId val="576693736"/>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p</a:t>
                </a:r>
                <a:endParaRPr lang="zh-CN" sz="140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76689144"/>
        <c:crosses val="autoZero"/>
        <c:auto val="1"/>
        <c:lblAlgn val="ctr"/>
        <c:lblOffset val="100"/>
        <c:noMultiLvlLbl val="0"/>
      </c:catAx>
      <c:valAx>
        <c:axId val="5766891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R</a:t>
                </a:r>
                <a:endParaRPr lang="zh-CN" sz="140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766937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Sheet1!$P$27</c:f>
              <c:strCache>
                <c:ptCount val="1"/>
                <c:pt idx="0">
                  <c:v>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Sheet1!$O$28:$O$46</c:f>
              <c:numCache>
                <c:formatCode>General</c:formatCode>
                <c:ptCount val="19"/>
                <c:pt idx="0">
                  <c:v>0.02</c:v>
                </c:pt>
                <c:pt idx="1">
                  <c:v>0.06</c:v>
                </c:pt>
                <c:pt idx="2">
                  <c:v>0.08</c:v>
                </c:pt>
                <c:pt idx="3">
                  <c:v>0.1</c:v>
                </c:pt>
                <c:pt idx="4">
                  <c:v>0.12</c:v>
                </c:pt>
                <c:pt idx="5">
                  <c:v>0.14000000000000001</c:v>
                </c:pt>
                <c:pt idx="6">
                  <c:v>0.18</c:v>
                </c:pt>
                <c:pt idx="7">
                  <c:v>0.22</c:v>
                </c:pt>
                <c:pt idx="8">
                  <c:v>0.26</c:v>
                </c:pt>
                <c:pt idx="9">
                  <c:v>0.3</c:v>
                </c:pt>
                <c:pt idx="10">
                  <c:v>0.32</c:v>
                </c:pt>
                <c:pt idx="11">
                  <c:v>0.34</c:v>
                </c:pt>
                <c:pt idx="12">
                  <c:v>0.36</c:v>
                </c:pt>
                <c:pt idx="13">
                  <c:v>0.38</c:v>
                </c:pt>
                <c:pt idx="14">
                  <c:v>0.4</c:v>
                </c:pt>
                <c:pt idx="15">
                  <c:v>0.42</c:v>
                </c:pt>
                <c:pt idx="16">
                  <c:v>0.46</c:v>
                </c:pt>
                <c:pt idx="17">
                  <c:v>0.48</c:v>
                </c:pt>
                <c:pt idx="18">
                  <c:v>0.5</c:v>
                </c:pt>
              </c:numCache>
            </c:numRef>
          </c:cat>
          <c:val>
            <c:numRef>
              <c:f>Sheet1!$P$28:$P$46</c:f>
              <c:numCache>
                <c:formatCode>General</c:formatCode>
                <c:ptCount val="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numCache>
            </c:numRef>
          </c:val>
          <c:smooth val="0"/>
          <c:extLst>
            <c:ext xmlns:c16="http://schemas.microsoft.com/office/drawing/2014/chart" uri="{C3380CC4-5D6E-409C-BE32-E72D297353CC}">
              <c16:uniqueId val="{00000000-B628-4920-82B7-198B80E95F6C}"/>
            </c:ext>
          </c:extLst>
        </c:ser>
        <c:ser>
          <c:idx val="1"/>
          <c:order val="1"/>
          <c:tx>
            <c:strRef>
              <c:f>Sheet1!$Q$27</c:f>
              <c:strCache>
                <c:ptCount val="1"/>
                <c:pt idx="0">
                  <c:v>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Sheet1!$O$28:$O$46</c:f>
              <c:numCache>
                <c:formatCode>General</c:formatCode>
                <c:ptCount val="19"/>
                <c:pt idx="0">
                  <c:v>0.02</c:v>
                </c:pt>
                <c:pt idx="1">
                  <c:v>0.06</c:v>
                </c:pt>
                <c:pt idx="2">
                  <c:v>0.08</c:v>
                </c:pt>
                <c:pt idx="3">
                  <c:v>0.1</c:v>
                </c:pt>
                <c:pt idx="4">
                  <c:v>0.12</c:v>
                </c:pt>
                <c:pt idx="5">
                  <c:v>0.14000000000000001</c:v>
                </c:pt>
                <c:pt idx="6">
                  <c:v>0.18</c:v>
                </c:pt>
                <c:pt idx="7">
                  <c:v>0.22</c:v>
                </c:pt>
                <c:pt idx="8">
                  <c:v>0.26</c:v>
                </c:pt>
                <c:pt idx="9">
                  <c:v>0.3</c:v>
                </c:pt>
                <c:pt idx="10">
                  <c:v>0.32</c:v>
                </c:pt>
                <c:pt idx="11">
                  <c:v>0.34</c:v>
                </c:pt>
                <c:pt idx="12">
                  <c:v>0.36</c:v>
                </c:pt>
                <c:pt idx="13">
                  <c:v>0.38</c:v>
                </c:pt>
                <c:pt idx="14">
                  <c:v>0.4</c:v>
                </c:pt>
                <c:pt idx="15">
                  <c:v>0.42</c:v>
                </c:pt>
                <c:pt idx="16">
                  <c:v>0.46</c:v>
                </c:pt>
                <c:pt idx="17">
                  <c:v>0.48</c:v>
                </c:pt>
                <c:pt idx="18">
                  <c:v>0.5</c:v>
                </c:pt>
              </c:numCache>
            </c:numRef>
          </c:cat>
          <c:val>
            <c:numRef>
              <c:f>Sheet1!$Q$28:$Q$46</c:f>
              <c:numCache>
                <c:formatCode>General</c:formatCode>
                <c:ptCount val="19"/>
                <c:pt idx="0">
                  <c:v>1</c:v>
                </c:pt>
                <c:pt idx="1">
                  <c:v>0.97099999999999997</c:v>
                </c:pt>
                <c:pt idx="2">
                  <c:v>0.871</c:v>
                </c:pt>
                <c:pt idx="3">
                  <c:v>0.70099999999999996</c:v>
                </c:pt>
                <c:pt idx="4">
                  <c:v>0.48199999999999998</c:v>
                </c:pt>
                <c:pt idx="5">
                  <c:v>6.8000000000000005E-2</c:v>
                </c:pt>
                <c:pt idx="6">
                  <c:v>0</c:v>
                </c:pt>
                <c:pt idx="7">
                  <c:v>0</c:v>
                </c:pt>
                <c:pt idx="8">
                  <c:v>0</c:v>
                </c:pt>
                <c:pt idx="9">
                  <c:v>0</c:v>
                </c:pt>
                <c:pt idx="10">
                  <c:v>0</c:v>
                </c:pt>
                <c:pt idx="11">
                  <c:v>0</c:v>
                </c:pt>
                <c:pt idx="12">
                  <c:v>0</c:v>
                </c:pt>
                <c:pt idx="13">
                  <c:v>0</c:v>
                </c:pt>
                <c:pt idx="14">
                  <c:v>0</c:v>
                </c:pt>
                <c:pt idx="15">
                  <c:v>0</c:v>
                </c:pt>
                <c:pt idx="16">
                  <c:v>0</c:v>
                </c:pt>
                <c:pt idx="17">
                  <c:v>0</c:v>
                </c:pt>
                <c:pt idx="18">
                  <c:v>0</c:v>
                </c:pt>
              </c:numCache>
            </c:numRef>
          </c:val>
          <c:smooth val="0"/>
          <c:extLst>
            <c:ext xmlns:c16="http://schemas.microsoft.com/office/drawing/2014/chart" uri="{C3380CC4-5D6E-409C-BE32-E72D297353CC}">
              <c16:uniqueId val="{00000001-B628-4920-82B7-198B80E95F6C}"/>
            </c:ext>
          </c:extLst>
        </c:ser>
        <c:ser>
          <c:idx val="2"/>
          <c:order val="2"/>
          <c:tx>
            <c:strRef>
              <c:f>Sheet1!$R$27</c:f>
              <c:strCache>
                <c:ptCount val="1"/>
                <c:pt idx="0">
                  <c:v>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Sheet1!$O$28:$O$46</c:f>
              <c:numCache>
                <c:formatCode>General</c:formatCode>
                <c:ptCount val="19"/>
                <c:pt idx="0">
                  <c:v>0.02</c:v>
                </c:pt>
                <c:pt idx="1">
                  <c:v>0.06</c:v>
                </c:pt>
                <c:pt idx="2">
                  <c:v>0.08</c:v>
                </c:pt>
                <c:pt idx="3">
                  <c:v>0.1</c:v>
                </c:pt>
                <c:pt idx="4">
                  <c:v>0.12</c:v>
                </c:pt>
                <c:pt idx="5">
                  <c:v>0.14000000000000001</c:v>
                </c:pt>
                <c:pt idx="6">
                  <c:v>0.18</c:v>
                </c:pt>
                <c:pt idx="7">
                  <c:v>0.22</c:v>
                </c:pt>
                <c:pt idx="8">
                  <c:v>0.26</c:v>
                </c:pt>
                <c:pt idx="9">
                  <c:v>0.3</c:v>
                </c:pt>
                <c:pt idx="10">
                  <c:v>0.32</c:v>
                </c:pt>
                <c:pt idx="11">
                  <c:v>0.34</c:v>
                </c:pt>
                <c:pt idx="12">
                  <c:v>0.36</c:v>
                </c:pt>
                <c:pt idx="13">
                  <c:v>0.38</c:v>
                </c:pt>
                <c:pt idx="14">
                  <c:v>0.4</c:v>
                </c:pt>
                <c:pt idx="15">
                  <c:v>0.42</c:v>
                </c:pt>
                <c:pt idx="16">
                  <c:v>0.46</c:v>
                </c:pt>
                <c:pt idx="17">
                  <c:v>0.48</c:v>
                </c:pt>
                <c:pt idx="18">
                  <c:v>0.5</c:v>
                </c:pt>
              </c:numCache>
            </c:numRef>
          </c:cat>
          <c:val>
            <c:numRef>
              <c:f>Sheet1!$R$28:$R$46</c:f>
              <c:numCache>
                <c:formatCode>General</c:formatCode>
                <c:ptCount val="19"/>
                <c:pt idx="0">
                  <c:v>1</c:v>
                </c:pt>
                <c:pt idx="1">
                  <c:v>1</c:v>
                </c:pt>
                <c:pt idx="2">
                  <c:v>1</c:v>
                </c:pt>
                <c:pt idx="3">
                  <c:v>1</c:v>
                </c:pt>
                <c:pt idx="4">
                  <c:v>1</c:v>
                </c:pt>
                <c:pt idx="5">
                  <c:v>1</c:v>
                </c:pt>
                <c:pt idx="6">
                  <c:v>1</c:v>
                </c:pt>
                <c:pt idx="7">
                  <c:v>0.99999978</c:v>
                </c:pt>
                <c:pt idx="8">
                  <c:v>0.99986825300000004</c:v>
                </c:pt>
                <c:pt idx="9">
                  <c:v>0.99095705599999995</c:v>
                </c:pt>
                <c:pt idx="10">
                  <c:v>0.95998660099999999</c:v>
                </c:pt>
                <c:pt idx="11">
                  <c:v>0.87690454100000004</c:v>
                </c:pt>
                <c:pt idx="12">
                  <c:v>0.70198493500000003</c:v>
                </c:pt>
                <c:pt idx="13">
                  <c:v>0.43329073200000001</c:v>
                </c:pt>
                <c:pt idx="14">
                  <c:v>0.15934758399999999</c:v>
                </c:pt>
                <c:pt idx="15">
                  <c:v>2.9902497E-2</c:v>
                </c:pt>
                <c:pt idx="16" formatCode="0.00E+00">
                  <c:v>1.9100000000000001E-4</c:v>
                </c:pt>
                <c:pt idx="17" formatCode="0.00E+00">
                  <c:v>4.3100000000000002E-6</c:v>
                </c:pt>
                <c:pt idx="18" formatCode="0.00E+00">
                  <c:v>3.92E-8</c:v>
                </c:pt>
              </c:numCache>
            </c:numRef>
          </c:val>
          <c:smooth val="0"/>
          <c:extLst>
            <c:ext xmlns:c16="http://schemas.microsoft.com/office/drawing/2014/chart" uri="{C3380CC4-5D6E-409C-BE32-E72D297353CC}">
              <c16:uniqueId val="{00000002-B628-4920-82B7-198B80E95F6C}"/>
            </c:ext>
          </c:extLst>
        </c:ser>
        <c:dLbls>
          <c:showLegendKey val="0"/>
          <c:showVal val="0"/>
          <c:showCatName val="0"/>
          <c:showSerName val="0"/>
          <c:showPercent val="0"/>
          <c:showBubbleSize val="0"/>
        </c:dLbls>
        <c:marker val="1"/>
        <c:smooth val="0"/>
        <c:axId val="577472192"/>
        <c:axId val="577474488"/>
      </c:lineChart>
      <c:catAx>
        <c:axId val="577472192"/>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zh-CN" sz="1400"/>
                  <a:t>p</a:t>
                </a:r>
                <a:endParaRPr lang="zh-CN" altLang="en-US" sz="140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77474488"/>
        <c:crosses val="autoZero"/>
        <c:auto val="1"/>
        <c:lblAlgn val="ctr"/>
        <c:lblOffset val="100"/>
        <c:noMultiLvlLbl val="0"/>
      </c:catAx>
      <c:valAx>
        <c:axId val="5774744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zh-CN" sz="1400"/>
                  <a:t>R</a:t>
                </a:r>
                <a:endParaRPr lang="zh-CN" altLang="en-US" sz="140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774721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Sheet1!$P$50</c:f>
              <c:strCache>
                <c:ptCount val="1"/>
                <c:pt idx="0">
                  <c:v>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Sheet1!$O$51:$O$65</c:f>
              <c:numCache>
                <c:formatCode>General</c:formatCode>
                <c:ptCount val="15"/>
                <c:pt idx="0">
                  <c:v>0.02</c:v>
                </c:pt>
                <c:pt idx="1">
                  <c:v>0.08</c:v>
                </c:pt>
                <c:pt idx="2">
                  <c:v>0.1</c:v>
                </c:pt>
                <c:pt idx="3">
                  <c:v>0.12</c:v>
                </c:pt>
                <c:pt idx="4">
                  <c:v>0.16</c:v>
                </c:pt>
                <c:pt idx="5">
                  <c:v>0.2</c:v>
                </c:pt>
                <c:pt idx="6">
                  <c:v>0.24</c:v>
                </c:pt>
                <c:pt idx="7">
                  <c:v>0.28000000000000003</c:v>
                </c:pt>
                <c:pt idx="8">
                  <c:v>0.32</c:v>
                </c:pt>
                <c:pt idx="9">
                  <c:v>0.36</c:v>
                </c:pt>
                <c:pt idx="10">
                  <c:v>0.4</c:v>
                </c:pt>
                <c:pt idx="11">
                  <c:v>0.42</c:v>
                </c:pt>
                <c:pt idx="12">
                  <c:v>0.44</c:v>
                </c:pt>
                <c:pt idx="13">
                  <c:v>0.46</c:v>
                </c:pt>
                <c:pt idx="14">
                  <c:v>0.5</c:v>
                </c:pt>
              </c:numCache>
            </c:numRef>
          </c:cat>
          <c:val>
            <c:numRef>
              <c:f>Sheet1!$P$51:$P$65</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smooth val="0"/>
          <c:extLst>
            <c:ext xmlns:c16="http://schemas.microsoft.com/office/drawing/2014/chart" uri="{C3380CC4-5D6E-409C-BE32-E72D297353CC}">
              <c16:uniqueId val="{00000000-BE3D-41F0-8178-67E7BE67B1EF}"/>
            </c:ext>
          </c:extLst>
        </c:ser>
        <c:ser>
          <c:idx val="1"/>
          <c:order val="1"/>
          <c:tx>
            <c:strRef>
              <c:f>Sheet1!$Q$50</c:f>
              <c:strCache>
                <c:ptCount val="1"/>
                <c:pt idx="0">
                  <c:v>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Sheet1!$O$51:$O$65</c:f>
              <c:numCache>
                <c:formatCode>General</c:formatCode>
                <c:ptCount val="15"/>
                <c:pt idx="0">
                  <c:v>0.02</c:v>
                </c:pt>
                <c:pt idx="1">
                  <c:v>0.08</c:v>
                </c:pt>
                <c:pt idx="2">
                  <c:v>0.1</c:v>
                </c:pt>
                <c:pt idx="3">
                  <c:v>0.12</c:v>
                </c:pt>
                <c:pt idx="4">
                  <c:v>0.16</c:v>
                </c:pt>
                <c:pt idx="5">
                  <c:v>0.2</c:v>
                </c:pt>
                <c:pt idx="6">
                  <c:v>0.24</c:v>
                </c:pt>
                <c:pt idx="7">
                  <c:v>0.28000000000000003</c:v>
                </c:pt>
                <c:pt idx="8">
                  <c:v>0.32</c:v>
                </c:pt>
                <c:pt idx="9">
                  <c:v>0.36</c:v>
                </c:pt>
                <c:pt idx="10">
                  <c:v>0.4</c:v>
                </c:pt>
                <c:pt idx="11">
                  <c:v>0.42</c:v>
                </c:pt>
                <c:pt idx="12">
                  <c:v>0.44</c:v>
                </c:pt>
                <c:pt idx="13">
                  <c:v>0.46</c:v>
                </c:pt>
                <c:pt idx="14">
                  <c:v>0.5</c:v>
                </c:pt>
              </c:numCache>
            </c:numRef>
          </c:cat>
          <c:val>
            <c:numRef>
              <c:f>Sheet1!$Q$51:$Q$65</c:f>
              <c:numCache>
                <c:formatCode>General</c:formatCode>
                <c:ptCount val="15"/>
                <c:pt idx="0">
                  <c:v>1</c:v>
                </c:pt>
                <c:pt idx="1">
                  <c:v>0.998</c:v>
                </c:pt>
                <c:pt idx="2">
                  <c:v>0.89300000000000002</c:v>
                </c:pt>
                <c:pt idx="3">
                  <c:v>0.439</c:v>
                </c:pt>
                <c:pt idx="4">
                  <c:v>0</c:v>
                </c:pt>
                <c:pt idx="5">
                  <c:v>0</c:v>
                </c:pt>
                <c:pt idx="6">
                  <c:v>0</c:v>
                </c:pt>
                <c:pt idx="7">
                  <c:v>0</c:v>
                </c:pt>
                <c:pt idx="8">
                  <c:v>0</c:v>
                </c:pt>
                <c:pt idx="9">
                  <c:v>0</c:v>
                </c:pt>
                <c:pt idx="10">
                  <c:v>0</c:v>
                </c:pt>
                <c:pt idx="11">
                  <c:v>0</c:v>
                </c:pt>
                <c:pt idx="12">
                  <c:v>0</c:v>
                </c:pt>
                <c:pt idx="13">
                  <c:v>0</c:v>
                </c:pt>
                <c:pt idx="14">
                  <c:v>0</c:v>
                </c:pt>
              </c:numCache>
            </c:numRef>
          </c:val>
          <c:smooth val="0"/>
          <c:extLst>
            <c:ext xmlns:c16="http://schemas.microsoft.com/office/drawing/2014/chart" uri="{C3380CC4-5D6E-409C-BE32-E72D297353CC}">
              <c16:uniqueId val="{00000001-BE3D-41F0-8178-67E7BE67B1EF}"/>
            </c:ext>
          </c:extLst>
        </c:ser>
        <c:ser>
          <c:idx val="2"/>
          <c:order val="2"/>
          <c:tx>
            <c:strRef>
              <c:f>Sheet1!$R$50</c:f>
              <c:strCache>
                <c:ptCount val="1"/>
                <c:pt idx="0">
                  <c:v>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Sheet1!$O$51:$O$65</c:f>
              <c:numCache>
                <c:formatCode>General</c:formatCode>
                <c:ptCount val="15"/>
                <c:pt idx="0">
                  <c:v>0.02</c:v>
                </c:pt>
                <c:pt idx="1">
                  <c:v>0.08</c:v>
                </c:pt>
                <c:pt idx="2">
                  <c:v>0.1</c:v>
                </c:pt>
                <c:pt idx="3">
                  <c:v>0.12</c:v>
                </c:pt>
                <c:pt idx="4">
                  <c:v>0.16</c:v>
                </c:pt>
                <c:pt idx="5">
                  <c:v>0.2</c:v>
                </c:pt>
                <c:pt idx="6">
                  <c:v>0.24</c:v>
                </c:pt>
                <c:pt idx="7">
                  <c:v>0.28000000000000003</c:v>
                </c:pt>
                <c:pt idx="8">
                  <c:v>0.32</c:v>
                </c:pt>
                <c:pt idx="9">
                  <c:v>0.36</c:v>
                </c:pt>
                <c:pt idx="10">
                  <c:v>0.4</c:v>
                </c:pt>
                <c:pt idx="11">
                  <c:v>0.42</c:v>
                </c:pt>
                <c:pt idx="12">
                  <c:v>0.44</c:v>
                </c:pt>
                <c:pt idx="13">
                  <c:v>0.46</c:v>
                </c:pt>
                <c:pt idx="14">
                  <c:v>0.5</c:v>
                </c:pt>
              </c:numCache>
            </c:numRef>
          </c:cat>
          <c:val>
            <c:numRef>
              <c:f>Sheet1!$R$51:$R$65</c:f>
              <c:numCache>
                <c:formatCode>General</c:formatCode>
                <c:ptCount val="15"/>
                <c:pt idx="0">
                  <c:v>1</c:v>
                </c:pt>
                <c:pt idx="1">
                  <c:v>1</c:v>
                </c:pt>
                <c:pt idx="2">
                  <c:v>1</c:v>
                </c:pt>
                <c:pt idx="3">
                  <c:v>1</c:v>
                </c:pt>
                <c:pt idx="4">
                  <c:v>1</c:v>
                </c:pt>
                <c:pt idx="5">
                  <c:v>1</c:v>
                </c:pt>
                <c:pt idx="6">
                  <c:v>1</c:v>
                </c:pt>
                <c:pt idx="7">
                  <c:v>1</c:v>
                </c:pt>
                <c:pt idx="8">
                  <c:v>0.99999997699999998</c:v>
                </c:pt>
                <c:pt idx="9">
                  <c:v>0.99960047900000004</c:v>
                </c:pt>
                <c:pt idx="10">
                  <c:v>0.890859018</c:v>
                </c:pt>
                <c:pt idx="11">
                  <c:v>0.48492769099999999</c:v>
                </c:pt>
                <c:pt idx="12">
                  <c:v>5.9239488999999999E-2</c:v>
                </c:pt>
                <c:pt idx="13" formatCode="0.00E+00">
                  <c:v>5.7200000000000003E-4</c:v>
                </c:pt>
                <c:pt idx="14" formatCode="0.00E+00">
                  <c:v>8.0600000000000005E-14</c:v>
                </c:pt>
              </c:numCache>
            </c:numRef>
          </c:val>
          <c:smooth val="0"/>
          <c:extLst>
            <c:ext xmlns:c16="http://schemas.microsoft.com/office/drawing/2014/chart" uri="{C3380CC4-5D6E-409C-BE32-E72D297353CC}">
              <c16:uniqueId val="{00000002-BE3D-41F0-8178-67E7BE67B1EF}"/>
            </c:ext>
          </c:extLst>
        </c:ser>
        <c:dLbls>
          <c:showLegendKey val="0"/>
          <c:showVal val="0"/>
          <c:showCatName val="0"/>
          <c:showSerName val="0"/>
          <c:showPercent val="0"/>
          <c:showBubbleSize val="0"/>
        </c:dLbls>
        <c:marker val="1"/>
        <c:smooth val="0"/>
        <c:axId val="576713744"/>
        <c:axId val="576719320"/>
      </c:lineChart>
      <c:catAx>
        <c:axId val="576713744"/>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p</a:t>
                </a:r>
                <a:endParaRPr lang="zh-CN" sz="140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76719320"/>
        <c:crosses val="autoZero"/>
        <c:auto val="1"/>
        <c:lblAlgn val="ctr"/>
        <c:lblOffset val="100"/>
        <c:noMultiLvlLbl val="0"/>
      </c:catAx>
      <c:valAx>
        <c:axId val="576719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R</a:t>
                </a:r>
                <a:endParaRPr lang="zh-CN" sz="140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767137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Sheet1!$P$69</c:f>
              <c:strCache>
                <c:ptCount val="1"/>
                <c:pt idx="0">
                  <c:v>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Sheet1!$O$70:$O$84</c:f>
              <c:numCache>
                <c:formatCode>General</c:formatCode>
                <c:ptCount val="15"/>
                <c:pt idx="0">
                  <c:v>0.02</c:v>
                </c:pt>
                <c:pt idx="1">
                  <c:v>0.06</c:v>
                </c:pt>
                <c:pt idx="2">
                  <c:v>0.1</c:v>
                </c:pt>
                <c:pt idx="3">
                  <c:v>0.12</c:v>
                </c:pt>
                <c:pt idx="4">
                  <c:v>0.14000000000000001</c:v>
                </c:pt>
                <c:pt idx="5">
                  <c:v>0.18</c:v>
                </c:pt>
                <c:pt idx="6">
                  <c:v>0.22</c:v>
                </c:pt>
                <c:pt idx="7">
                  <c:v>0.26</c:v>
                </c:pt>
                <c:pt idx="8">
                  <c:v>0.3</c:v>
                </c:pt>
                <c:pt idx="9">
                  <c:v>0.34</c:v>
                </c:pt>
                <c:pt idx="10">
                  <c:v>0.38</c:v>
                </c:pt>
                <c:pt idx="11">
                  <c:v>0.42</c:v>
                </c:pt>
                <c:pt idx="12">
                  <c:v>0.44</c:v>
                </c:pt>
                <c:pt idx="13">
                  <c:v>0.46</c:v>
                </c:pt>
                <c:pt idx="14">
                  <c:v>0.5</c:v>
                </c:pt>
              </c:numCache>
            </c:numRef>
          </c:cat>
          <c:val>
            <c:numRef>
              <c:f>Sheet1!$P$70:$P$84</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smooth val="0"/>
          <c:extLst>
            <c:ext xmlns:c16="http://schemas.microsoft.com/office/drawing/2014/chart" uri="{C3380CC4-5D6E-409C-BE32-E72D297353CC}">
              <c16:uniqueId val="{00000000-0F93-4494-94D3-EE61A6CF199E}"/>
            </c:ext>
          </c:extLst>
        </c:ser>
        <c:ser>
          <c:idx val="1"/>
          <c:order val="1"/>
          <c:tx>
            <c:strRef>
              <c:f>Sheet1!$Q$69</c:f>
              <c:strCache>
                <c:ptCount val="1"/>
                <c:pt idx="0">
                  <c:v>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Sheet1!$O$70:$O$84</c:f>
              <c:numCache>
                <c:formatCode>General</c:formatCode>
                <c:ptCount val="15"/>
                <c:pt idx="0">
                  <c:v>0.02</c:v>
                </c:pt>
                <c:pt idx="1">
                  <c:v>0.06</c:v>
                </c:pt>
                <c:pt idx="2">
                  <c:v>0.1</c:v>
                </c:pt>
                <c:pt idx="3">
                  <c:v>0.12</c:v>
                </c:pt>
                <c:pt idx="4">
                  <c:v>0.14000000000000001</c:v>
                </c:pt>
                <c:pt idx="5">
                  <c:v>0.18</c:v>
                </c:pt>
                <c:pt idx="6">
                  <c:v>0.22</c:v>
                </c:pt>
                <c:pt idx="7">
                  <c:v>0.26</c:v>
                </c:pt>
                <c:pt idx="8">
                  <c:v>0.3</c:v>
                </c:pt>
                <c:pt idx="9">
                  <c:v>0.34</c:v>
                </c:pt>
                <c:pt idx="10">
                  <c:v>0.38</c:v>
                </c:pt>
                <c:pt idx="11">
                  <c:v>0.42</c:v>
                </c:pt>
                <c:pt idx="12">
                  <c:v>0.44</c:v>
                </c:pt>
                <c:pt idx="13">
                  <c:v>0.46</c:v>
                </c:pt>
                <c:pt idx="14">
                  <c:v>0.5</c:v>
                </c:pt>
              </c:numCache>
            </c:numRef>
          </c:cat>
          <c:val>
            <c:numRef>
              <c:f>Sheet1!$Q$70:$Q$84</c:f>
              <c:numCache>
                <c:formatCode>General</c:formatCode>
                <c:ptCount val="15"/>
                <c:pt idx="0">
                  <c:v>1</c:v>
                </c:pt>
                <c:pt idx="1">
                  <c:v>1</c:v>
                </c:pt>
                <c:pt idx="2">
                  <c:v>0.97</c:v>
                </c:pt>
                <c:pt idx="3">
                  <c:v>0.41799999999999998</c:v>
                </c:pt>
                <c:pt idx="4">
                  <c:v>0</c:v>
                </c:pt>
                <c:pt idx="5">
                  <c:v>0</c:v>
                </c:pt>
                <c:pt idx="6">
                  <c:v>0</c:v>
                </c:pt>
                <c:pt idx="7">
                  <c:v>0</c:v>
                </c:pt>
                <c:pt idx="8">
                  <c:v>0</c:v>
                </c:pt>
                <c:pt idx="9">
                  <c:v>0</c:v>
                </c:pt>
                <c:pt idx="10">
                  <c:v>0</c:v>
                </c:pt>
                <c:pt idx="11">
                  <c:v>0</c:v>
                </c:pt>
                <c:pt idx="12">
                  <c:v>0</c:v>
                </c:pt>
                <c:pt idx="13">
                  <c:v>0</c:v>
                </c:pt>
                <c:pt idx="14">
                  <c:v>0</c:v>
                </c:pt>
              </c:numCache>
            </c:numRef>
          </c:val>
          <c:smooth val="0"/>
          <c:extLst>
            <c:ext xmlns:c16="http://schemas.microsoft.com/office/drawing/2014/chart" uri="{C3380CC4-5D6E-409C-BE32-E72D297353CC}">
              <c16:uniqueId val="{00000001-0F93-4494-94D3-EE61A6CF199E}"/>
            </c:ext>
          </c:extLst>
        </c:ser>
        <c:ser>
          <c:idx val="2"/>
          <c:order val="2"/>
          <c:tx>
            <c:strRef>
              <c:f>Sheet1!$R$69</c:f>
              <c:strCache>
                <c:ptCount val="1"/>
                <c:pt idx="0">
                  <c:v>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Sheet1!$O$70:$O$84</c:f>
              <c:numCache>
                <c:formatCode>General</c:formatCode>
                <c:ptCount val="15"/>
                <c:pt idx="0">
                  <c:v>0.02</c:v>
                </c:pt>
                <c:pt idx="1">
                  <c:v>0.06</c:v>
                </c:pt>
                <c:pt idx="2">
                  <c:v>0.1</c:v>
                </c:pt>
                <c:pt idx="3">
                  <c:v>0.12</c:v>
                </c:pt>
                <c:pt idx="4">
                  <c:v>0.14000000000000001</c:v>
                </c:pt>
                <c:pt idx="5">
                  <c:v>0.18</c:v>
                </c:pt>
                <c:pt idx="6">
                  <c:v>0.22</c:v>
                </c:pt>
                <c:pt idx="7">
                  <c:v>0.26</c:v>
                </c:pt>
                <c:pt idx="8">
                  <c:v>0.3</c:v>
                </c:pt>
                <c:pt idx="9">
                  <c:v>0.34</c:v>
                </c:pt>
                <c:pt idx="10">
                  <c:v>0.38</c:v>
                </c:pt>
                <c:pt idx="11">
                  <c:v>0.42</c:v>
                </c:pt>
                <c:pt idx="12">
                  <c:v>0.44</c:v>
                </c:pt>
                <c:pt idx="13">
                  <c:v>0.46</c:v>
                </c:pt>
                <c:pt idx="14">
                  <c:v>0.5</c:v>
                </c:pt>
              </c:numCache>
            </c:numRef>
          </c:cat>
          <c:val>
            <c:numRef>
              <c:f>Sheet1!$R$70:$R$84</c:f>
              <c:numCache>
                <c:formatCode>General</c:formatCode>
                <c:ptCount val="15"/>
                <c:pt idx="0">
                  <c:v>1</c:v>
                </c:pt>
                <c:pt idx="1">
                  <c:v>1</c:v>
                </c:pt>
                <c:pt idx="2">
                  <c:v>1</c:v>
                </c:pt>
                <c:pt idx="3">
                  <c:v>1</c:v>
                </c:pt>
                <c:pt idx="4">
                  <c:v>1</c:v>
                </c:pt>
                <c:pt idx="5">
                  <c:v>1</c:v>
                </c:pt>
                <c:pt idx="6">
                  <c:v>1</c:v>
                </c:pt>
                <c:pt idx="7">
                  <c:v>1</c:v>
                </c:pt>
                <c:pt idx="8">
                  <c:v>1</c:v>
                </c:pt>
                <c:pt idx="9">
                  <c:v>1</c:v>
                </c:pt>
                <c:pt idx="10">
                  <c:v>0.99994828400000002</c:v>
                </c:pt>
                <c:pt idx="11">
                  <c:v>0.86991410800000002</c:v>
                </c:pt>
                <c:pt idx="12">
                  <c:v>0.27211914999999998</c:v>
                </c:pt>
                <c:pt idx="13">
                  <c:v>3.1004000000000001E-3</c:v>
                </c:pt>
                <c:pt idx="14" formatCode="0.00E+00">
                  <c:v>3.2199999999999998E-17</c:v>
                </c:pt>
              </c:numCache>
            </c:numRef>
          </c:val>
          <c:smooth val="0"/>
          <c:extLst>
            <c:ext xmlns:c16="http://schemas.microsoft.com/office/drawing/2014/chart" uri="{C3380CC4-5D6E-409C-BE32-E72D297353CC}">
              <c16:uniqueId val="{00000002-0F93-4494-94D3-EE61A6CF199E}"/>
            </c:ext>
          </c:extLst>
        </c:ser>
        <c:dLbls>
          <c:showLegendKey val="0"/>
          <c:showVal val="0"/>
          <c:showCatName val="0"/>
          <c:showSerName val="0"/>
          <c:showPercent val="0"/>
          <c:showBubbleSize val="0"/>
        </c:dLbls>
        <c:marker val="1"/>
        <c:smooth val="0"/>
        <c:axId val="576706528"/>
        <c:axId val="576706856"/>
      </c:lineChart>
      <c:catAx>
        <c:axId val="576706528"/>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p</a:t>
                </a:r>
                <a:endParaRPr lang="zh-CN" sz="140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76706856"/>
        <c:crosses val="autoZero"/>
        <c:auto val="1"/>
        <c:lblAlgn val="ctr"/>
        <c:lblOffset val="100"/>
        <c:noMultiLvlLbl val="0"/>
      </c:catAx>
      <c:valAx>
        <c:axId val="5767068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R</a:t>
                </a:r>
                <a:endParaRPr lang="zh-CN" sz="140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767065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E0A2A4-DDB7-4D06-BBE9-F1CD1DFC5CC6}" type="datetimeFigureOut">
              <a:rPr lang="en-US" smtClean="0"/>
              <a:t>6/24/2017</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10A1D6-6837-495B-A081-641E8099313C}" type="slidenum">
              <a:rPr lang="en-US" smtClean="0"/>
              <a:t>‹#›</a:t>
            </a:fld>
            <a:endParaRPr lang="en-US"/>
          </a:p>
        </p:txBody>
      </p:sp>
    </p:spTree>
    <p:extLst>
      <p:ext uri="{BB962C8B-B14F-4D97-AF65-F5344CB8AC3E}">
        <p14:creationId xmlns:p14="http://schemas.microsoft.com/office/powerpoint/2010/main" val="276725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B10A1D6-6837-495B-A081-641E8099313C}" type="slidenum">
              <a:rPr lang="en-US" smtClean="0"/>
              <a:t>22</a:t>
            </a:fld>
            <a:endParaRPr lang="en-US"/>
          </a:p>
        </p:txBody>
      </p:sp>
    </p:spTree>
    <p:extLst>
      <p:ext uri="{BB962C8B-B14F-4D97-AF65-F5344CB8AC3E}">
        <p14:creationId xmlns:p14="http://schemas.microsoft.com/office/powerpoint/2010/main" val="4203176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日期占位符 3"/>
          <p:cNvSpPr>
            <a:spLocks noGrp="1"/>
          </p:cNvSpPr>
          <p:nvPr>
            <p:ph type="dt" sz="half" idx="10"/>
          </p:nvPr>
        </p:nvSpPr>
        <p:spPr/>
        <p:txBody>
          <a:bodyPr/>
          <a:lstStyle/>
          <a:p>
            <a:fld id="{28ED324A-F7CD-4A80-9FDA-B1167E00F0C1}" type="datetimeFigureOut">
              <a:rPr lang="en-US" smtClean="0"/>
              <a:t>6/24/2017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0F5D2AF3-FA79-43AA-9011-D7C3D9E7AF5E}" type="slidenum">
              <a:rPr lang="en-US" smtClean="0"/>
              <a:t>‹#›</a:t>
            </a:fld>
            <a:endParaRPr lang="en-US"/>
          </a:p>
        </p:txBody>
      </p:sp>
    </p:spTree>
    <p:extLst>
      <p:ext uri="{BB962C8B-B14F-4D97-AF65-F5344CB8AC3E}">
        <p14:creationId xmlns:p14="http://schemas.microsoft.com/office/powerpoint/2010/main" val="1849126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28ED324A-F7CD-4A80-9FDA-B1167E00F0C1}" type="datetimeFigureOut">
              <a:rPr lang="en-US" smtClean="0"/>
              <a:t>6/24/2017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0F5D2AF3-FA79-43AA-9011-D7C3D9E7AF5E}" type="slidenum">
              <a:rPr lang="en-US" smtClean="0"/>
              <a:t>‹#›</a:t>
            </a:fld>
            <a:endParaRPr lang="en-US"/>
          </a:p>
        </p:txBody>
      </p:sp>
    </p:spTree>
    <p:extLst>
      <p:ext uri="{BB962C8B-B14F-4D97-AF65-F5344CB8AC3E}">
        <p14:creationId xmlns:p14="http://schemas.microsoft.com/office/powerpoint/2010/main" val="332625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28ED324A-F7CD-4A80-9FDA-B1167E00F0C1}" type="datetimeFigureOut">
              <a:rPr lang="en-US" smtClean="0"/>
              <a:t>6/24/2017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0F5D2AF3-FA79-43AA-9011-D7C3D9E7AF5E}" type="slidenum">
              <a:rPr lang="en-US" smtClean="0"/>
              <a:t>‹#›</a:t>
            </a:fld>
            <a:endParaRPr lang="en-US"/>
          </a:p>
        </p:txBody>
      </p:sp>
    </p:spTree>
    <p:extLst>
      <p:ext uri="{BB962C8B-B14F-4D97-AF65-F5344CB8AC3E}">
        <p14:creationId xmlns:p14="http://schemas.microsoft.com/office/powerpoint/2010/main" val="2794243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28ED324A-F7CD-4A80-9FDA-B1167E00F0C1}" type="datetimeFigureOut">
              <a:rPr lang="en-US" smtClean="0"/>
              <a:t>6/24/2017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0F5D2AF3-FA79-43AA-9011-D7C3D9E7AF5E}" type="slidenum">
              <a:rPr lang="en-US" smtClean="0"/>
              <a:t>‹#›</a:t>
            </a:fld>
            <a:endParaRPr lang="en-US"/>
          </a:p>
        </p:txBody>
      </p:sp>
    </p:spTree>
    <p:extLst>
      <p:ext uri="{BB962C8B-B14F-4D97-AF65-F5344CB8AC3E}">
        <p14:creationId xmlns:p14="http://schemas.microsoft.com/office/powerpoint/2010/main" val="2012999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8ED324A-F7CD-4A80-9FDA-B1167E00F0C1}" type="datetimeFigureOut">
              <a:rPr lang="en-US" smtClean="0"/>
              <a:t>6/24/2017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0F5D2AF3-FA79-43AA-9011-D7C3D9E7AF5E}" type="slidenum">
              <a:rPr lang="en-US" smtClean="0"/>
              <a:t>‹#›</a:t>
            </a:fld>
            <a:endParaRPr lang="en-US"/>
          </a:p>
        </p:txBody>
      </p:sp>
    </p:spTree>
    <p:extLst>
      <p:ext uri="{BB962C8B-B14F-4D97-AF65-F5344CB8AC3E}">
        <p14:creationId xmlns:p14="http://schemas.microsoft.com/office/powerpoint/2010/main" val="3521921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28ED324A-F7CD-4A80-9FDA-B1167E00F0C1}" type="datetimeFigureOut">
              <a:rPr lang="en-US" smtClean="0"/>
              <a:t>6/24/2017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0F5D2AF3-FA79-43AA-9011-D7C3D9E7AF5E}" type="slidenum">
              <a:rPr lang="en-US" smtClean="0"/>
              <a:t>‹#›</a:t>
            </a:fld>
            <a:endParaRPr lang="en-US"/>
          </a:p>
        </p:txBody>
      </p:sp>
    </p:spTree>
    <p:extLst>
      <p:ext uri="{BB962C8B-B14F-4D97-AF65-F5344CB8AC3E}">
        <p14:creationId xmlns:p14="http://schemas.microsoft.com/office/powerpoint/2010/main" val="198565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28ED324A-F7CD-4A80-9FDA-B1167E00F0C1}" type="datetimeFigureOut">
              <a:rPr lang="en-US" smtClean="0"/>
              <a:t>6/24/2017</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0F5D2AF3-FA79-43AA-9011-D7C3D9E7AF5E}" type="slidenum">
              <a:rPr lang="en-US" smtClean="0"/>
              <a:t>‹#›</a:t>
            </a:fld>
            <a:endParaRPr lang="en-US"/>
          </a:p>
        </p:txBody>
      </p:sp>
    </p:spTree>
    <p:extLst>
      <p:ext uri="{BB962C8B-B14F-4D97-AF65-F5344CB8AC3E}">
        <p14:creationId xmlns:p14="http://schemas.microsoft.com/office/powerpoint/2010/main" val="1593481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28ED324A-F7CD-4A80-9FDA-B1167E00F0C1}" type="datetimeFigureOut">
              <a:rPr lang="en-US" smtClean="0"/>
              <a:t>6/24/2017</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0F5D2AF3-FA79-43AA-9011-D7C3D9E7AF5E}" type="slidenum">
              <a:rPr lang="en-US" smtClean="0"/>
              <a:t>‹#›</a:t>
            </a:fld>
            <a:endParaRPr lang="en-US"/>
          </a:p>
        </p:txBody>
      </p:sp>
    </p:spTree>
    <p:extLst>
      <p:ext uri="{BB962C8B-B14F-4D97-AF65-F5344CB8AC3E}">
        <p14:creationId xmlns:p14="http://schemas.microsoft.com/office/powerpoint/2010/main" val="196115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ED324A-F7CD-4A80-9FDA-B1167E00F0C1}" type="datetimeFigureOut">
              <a:rPr lang="en-US" smtClean="0"/>
              <a:t>6/24/2017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0F5D2AF3-FA79-43AA-9011-D7C3D9E7AF5E}" type="slidenum">
              <a:rPr lang="en-US" smtClean="0"/>
              <a:t>‹#›</a:t>
            </a:fld>
            <a:endParaRPr lang="en-US"/>
          </a:p>
        </p:txBody>
      </p:sp>
    </p:spTree>
    <p:extLst>
      <p:ext uri="{BB962C8B-B14F-4D97-AF65-F5344CB8AC3E}">
        <p14:creationId xmlns:p14="http://schemas.microsoft.com/office/powerpoint/2010/main" val="2392571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8ED324A-F7CD-4A80-9FDA-B1167E00F0C1}" type="datetimeFigureOut">
              <a:rPr lang="en-US" smtClean="0"/>
              <a:t>6/24/2017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0F5D2AF3-FA79-43AA-9011-D7C3D9E7AF5E}" type="slidenum">
              <a:rPr lang="en-US" smtClean="0"/>
              <a:t>‹#›</a:t>
            </a:fld>
            <a:endParaRPr lang="en-US"/>
          </a:p>
        </p:txBody>
      </p:sp>
    </p:spTree>
    <p:extLst>
      <p:ext uri="{BB962C8B-B14F-4D97-AF65-F5344CB8AC3E}">
        <p14:creationId xmlns:p14="http://schemas.microsoft.com/office/powerpoint/2010/main" val="312914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8ED324A-F7CD-4A80-9FDA-B1167E00F0C1}" type="datetimeFigureOut">
              <a:rPr lang="en-US" smtClean="0"/>
              <a:t>6/24/2017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0F5D2AF3-FA79-43AA-9011-D7C3D9E7AF5E}" type="slidenum">
              <a:rPr lang="en-US" smtClean="0"/>
              <a:t>‹#›</a:t>
            </a:fld>
            <a:endParaRPr lang="en-US"/>
          </a:p>
        </p:txBody>
      </p:sp>
    </p:spTree>
    <p:extLst>
      <p:ext uri="{BB962C8B-B14F-4D97-AF65-F5344CB8AC3E}">
        <p14:creationId xmlns:p14="http://schemas.microsoft.com/office/powerpoint/2010/main" val="2448322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D324A-F7CD-4A80-9FDA-B1167E00F0C1}" type="datetimeFigureOut">
              <a:rPr lang="en-US" smtClean="0"/>
              <a:t>6/24/2017</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5D2AF3-FA79-43AA-9011-D7C3D9E7AF5E}" type="slidenum">
              <a:rPr lang="en-US" smtClean="0"/>
              <a:t>‹#›</a:t>
            </a:fld>
            <a:endParaRPr lang="en-US"/>
          </a:p>
        </p:txBody>
      </p:sp>
    </p:spTree>
    <p:extLst>
      <p:ext uri="{BB962C8B-B14F-4D97-AF65-F5344CB8AC3E}">
        <p14:creationId xmlns:p14="http://schemas.microsoft.com/office/powerpoint/2010/main" val="3321029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8.svg"/><Relationship Id="rId3" Type="http://schemas.openxmlformats.org/officeDocument/2006/relationships/image" Target="../media/image14.svg"/><Relationship Id="rId7" Type="http://schemas.openxmlformats.org/officeDocument/2006/relationships/image" Target="../media/image6.svg"/><Relationship Id="rId12" Type="http://schemas.openxmlformats.org/officeDocument/2006/relationships/image" Target="../media/image37.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36.svg"/><Relationship Id="rId5" Type="http://schemas.openxmlformats.org/officeDocument/2006/relationships/image" Target="../media/image4.svg"/><Relationship Id="rId10" Type="http://schemas.openxmlformats.org/officeDocument/2006/relationships/image" Target="../media/image35.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39.png"/></Relationships>
</file>

<file path=ppt/slides/_rels/slide1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41.svg"/><Relationship Id="rId7" Type="http://schemas.openxmlformats.org/officeDocument/2006/relationships/image" Target="../media/image14.svg"/><Relationship Id="rId2"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43.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45.png"/><Relationship Id="rId7" Type="http://schemas.openxmlformats.org/officeDocument/2006/relationships/image" Target="../media/image15.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svg"/><Relationship Id="rId5" Type="http://schemas.openxmlformats.org/officeDocument/2006/relationships/image" Target="../media/image47.png"/><Relationship Id="rId10" Type="http://schemas.openxmlformats.org/officeDocument/2006/relationships/image" Target="../media/image41.svg"/><Relationship Id="rId4" Type="http://schemas.openxmlformats.org/officeDocument/2006/relationships/image" Target="../media/image46.svg"/><Relationship Id="rId9" Type="http://schemas.openxmlformats.org/officeDocument/2006/relationships/image" Target="../media/image40.png"/></Relationships>
</file>

<file path=ppt/slides/_rels/slide15.xml.rels><?xml version="1.0" encoding="UTF-8" standalone="yes"?>
<Relationships xmlns="http://schemas.openxmlformats.org/package/2006/relationships"><Relationship Id="rId8" Type="http://schemas.openxmlformats.org/officeDocument/2006/relationships/image" Target="../media/image440.png"/><Relationship Id="rId13" Type="http://schemas.openxmlformats.org/officeDocument/2006/relationships/image" Target="../media/image52.png"/><Relationship Id="rId18" Type="http://schemas.openxmlformats.org/officeDocument/2006/relationships/image" Target="../media/image53.png"/><Relationship Id="rId3" Type="http://schemas.openxmlformats.org/officeDocument/2006/relationships/image" Target="../media/image48.svg"/><Relationship Id="rId7" Type="http://schemas.openxmlformats.org/officeDocument/2006/relationships/image" Target="../media/image43.png"/><Relationship Id="rId12" Type="http://schemas.openxmlformats.org/officeDocument/2006/relationships/image" Target="../media/image51.svg"/><Relationship Id="rId2" Type="http://schemas.openxmlformats.org/officeDocument/2006/relationships/image" Target="../media/image47.png"/><Relationship Id="rId16" Type="http://schemas.openxmlformats.org/officeDocument/2006/relationships/image" Target="../media/image55.svg"/><Relationship Id="rId1" Type="http://schemas.openxmlformats.org/officeDocument/2006/relationships/slideLayout" Target="../slideLayouts/slideLayout2.xml"/><Relationship Id="rId6" Type="http://schemas.openxmlformats.org/officeDocument/2006/relationships/image" Target="../media/image420.png"/><Relationship Id="rId11" Type="http://schemas.openxmlformats.org/officeDocument/2006/relationships/image" Target="../media/image50.png"/><Relationship Id="rId5" Type="http://schemas.openxmlformats.org/officeDocument/2006/relationships/image" Target="../media/image41.png"/><Relationship Id="rId15" Type="http://schemas.openxmlformats.org/officeDocument/2006/relationships/image" Target="../media/image54.png"/><Relationship Id="rId10" Type="http://schemas.openxmlformats.org/officeDocument/2006/relationships/image" Target="../media/image46.svg"/><Relationship Id="rId4" Type="http://schemas.openxmlformats.org/officeDocument/2006/relationships/image" Target="../media/image49.png"/><Relationship Id="rId9" Type="http://schemas.openxmlformats.org/officeDocument/2006/relationships/image" Target="../media/image450.png"/><Relationship Id="rId14" Type="http://schemas.openxmlformats.org/officeDocument/2006/relationships/image" Target="../media/image53.svg"/></Relationships>
</file>

<file path=ppt/slides/_rels/slide16.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51.svg"/><Relationship Id="rId18" Type="http://schemas.openxmlformats.org/officeDocument/2006/relationships/image" Target="../media/image59.png"/><Relationship Id="rId3" Type="http://schemas.openxmlformats.org/officeDocument/2006/relationships/image" Target="../media/image48.svg"/><Relationship Id="rId7" Type="http://schemas.openxmlformats.org/officeDocument/2006/relationships/image" Target="../media/image56.png"/><Relationship Id="rId12" Type="http://schemas.openxmlformats.org/officeDocument/2006/relationships/image" Target="../media/image50.png"/><Relationship Id="rId2" Type="http://schemas.openxmlformats.org/officeDocument/2006/relationships/image" Target="../media/image47.png"/><Relationship Id="rId16" Type="http://schemas.openxmlformats.org/officeDocument/2006/relationships/image" Target="../media/image55.sv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46.svg"/><Relationship Id="rId5" Type="http://schemas.openxmlformats.org/officeDocument/2006/relationships/image" Target="../media/image540.png"/><Relationship Id="rId15" Type="http://schemas.openxmlformats.org/officeDocument/2006/relationships/image" Target="../media/image53.svg"/><Relationship Id="rId10" Type="http://schemas.openxmlformats.org/officeDocument/2006/relationships/image" Target="../media/image45.png"/><Relationship Id="rId19" Type="http://schemas.openxmlformats.org/officeDocument/2006/relationships/image" Target="../media/image60.png"/><Relationship Id="rId4" Type="http://schemas.openxmlformats.org/officeDocument/2006/relationships/image" Target="../media/image49.png"/><Relationship Id="rId9" Type="http://schemas.openxmlformats.org/officeDocument/2006/relationships/image" Target="../media/image58.png"/><Relationship Id="rId14" Type="http://schemas.openxmlformats.org/officeDocument/2006/relationships/image" Target="../media/image52.png"/></Relationships>
</file>

<file path=ppt/slides/_rels/slide17.xml.rels><?xml version="1.0" encoding="UTF-8" standalone="yes"?>
<Relationships xmlns="http://schemas.openxmlformats.org/package/2006/relationships"><Relationship Id="rId8" Type="http://schemas.openxmlformats.org/officeDocument/2006/relationships/image" Target="../media/image64.svg"/><Relationship Id="rId13" Type="http://schemas.openxmlformats.org/officeDocument/2006/relationships/image" Target="../media/image69.png"/><Relationship Id="rId18" Type="http://schemas.openxmlformats.org/officeDocument/2006/relationships/image" Target="../media/image74.svg"/><Relationship Id="rId26" Type="http://schemas.openxmlformats.org/officeDocument/2006/relationships/image" Target="../media/image82.svg"/><Relationship Id="rId39" Type="http://schemas.openxmlformats.org/officeDocument/2006/relationships/image" Target="../media/image55.svg"/><Relationship Id="rId3" Type="http://schemas.openxmlformats.org/officeDocument/2006/relationships/image" Target="../media/image48.svg"/><Relationship Id="rId21" Type="http://schemas.openxmlformats.org/officeDocument/2006/relationships/image" Target="../media/image77.png"/><Relationship Id="rId34" Type="http://schemas.openxmlformats.org/officeDocument/2006/relationships/image" Target="../media/image50.png"/><Relationship Id="rId7" Type="http://schemas.openxmlformats.org/officeDocument/2006/relationships/image" Target="../media/image63.png"/><Relationship Id="rId12" Type="http://schemas.openxmlformats.org/officeDocument/2006/relationships/image" Target="../media/image68.svg"/><Relationship Id="rId17" Type="http://schemas.openxmlformats.org/officeDocument/2006/relationships/image" Target="../media/image73.png"/><Relationship Id="rId25" Type="http://schemas.openxmlformats.org/officeDocument/2006/relationships/image" Target="../media/image81.svg"/><Relationship Id="rId33" Type="http://schemas.openxmlformats.org/officeDocument/2006/relationships/image" Target="../media/image87.png"/><Relationship Id="rId38" Type="http://schemas.openxmlformats.org/officeDocument/2006/relationships/image" Target="../media/image54.png"/><Relationship Id="rId2" Type="http://schemas.openxmlformats.org/officeDocument/2006/relationships/image" Target="../media/image47.png"/><Relationship Id="rId16" Type="http://schemas.openxmlformats.org/officeDocument/2006/relationships/image" Target="../media/image72.svg"/><Relationship Id="rId20" Type="http://schemas.openxmlformats.org/officeDocument/2006/relationships/image" Target="../media/image76.svg"/><Relationship Id="rId29" Type="http://schemas.openxmlformats.org/officeDocument/2006/relationships/image" Target="../media/image46.svg"/><Relationship Id="rId1" Type="http://schemas.openxmlformats.org/officeDocument/2006/relationships/slideLayout" Target="../slideLayouts/slideLayout2.xml"/><Relationship Id="rId6" Type="http://schemas.openxmlformats.org/officeDocument/2006/relationships/image" Target="../media/image62.svg"/><Relationship Id="rId11" Type="http://schemas.openxmlformats.org/officeDocument/2006/relationships/image" Target="../media/image67.png"/><Relationship Id="rId24" Type="http://schemas.openxmlformats.org/officeDocument/2006/relationships/image" Target="../media/image80.svg"/><Relationship Id="rId32" Type="http://schemas.openxmlformats.org/officeDocument/2006/relationships/image" Target="../media/image86.png"/><Relationship Id="rId37" Type="http://schemas.openxmlformats.org/officeDocument/2006/relationships/image" Target="../media/image89.png"/><Relationship Id="rId5" Type="http://schemas.openxmlformats.org/officeDocument/2006/relationships/image" Target="../media/image61.png"/><Relationship Id="rId15" Type="http://schemas.openxmlformats.org/officeDocument/2006/relationships/image" Target="../media/image71.png"/><Relationship Id="rId23" Type="http://schemas.openxmlformats.org/officeDocument/2006/relationships/image" Target="../media/image79.svg"/><Relationship Id="rId28" Type="http://schemas.openxmlformats.org/officeDocument/2006/relationships/image" Target="../media/image45.png"/><Relationship Id="rId36" Type="http://schemas.openxmlformats.org/officeDocument/2006/relationships/image" Target="../media/image88.png"/><Relationship Id="rId10" Type="http://schemas.openxmlformats.org/officeDocument/2006/relationships/image" Target="../media/image66.svg"/><Relationship Id="rId19" Type="http://schemas.openxmlformats.org/officeDocument/2006/relationships/image" Target="../media/image75.png"/><Relationship Id="rId31" Type="http://schemas.openxmlformats.org/officeDocument/2006/relationships/image" Target="../media/image85.png"/><Relationship Id="rId4" Type="http://schemas.openxmlformats.org/officeDocument/2006/relationships/image" Target="../media/image49.png"/><Relationship Id="rId9" Type="http://schemas.openxmlformats.org/officeDocument/2006/relationships/image" Target="../media/image65.png"/><Relationship Id="rId14" Type="http://schemas.openxmlformats.org/officeDocument/2006/relationships/image" Target="../media/image70.svg"/><Relationship Id="rId22" Type="http://schemas.openxmlformats.org/officeDocument/2006/relationships/image" Target="../media/image78.svg"/><Relationship Id="rId27" Type="http://schemas.openxmlformats.org/officeDocument/2006/relationships/image" Target="../media/image83.svg"/><Relationship Id="rId30" Type="http://schemas.openxmlformats.org/officeDocument/2006/relationships/image" Target="../media/image84.png"/><Relationship Id="rId35" Type="http://schemas.openxmlformats.org/officeDocument/2006/relationships/image" Target="../media/image51.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2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90.png"/><Relationship Id="rId1" Type="http://schemas.openxmlformats.org/officeDocument/2006/relationships/slideLayout" Target="../slideLayouts/slideLayout1.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sv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14.sv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16.svg"/><Relationship Id="rId2" Type="http://schemas.openxmlformats.org/officeDocument/2006/relationships/image" Target="../media/image13.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image" Target="../media/image17.png"/><Relationship Id="rId9" Type="http://schemas.openxmlformats.org/officeDocument/2006/relationships/image" Target="../media/image28.png"/><Relationship Id="rId14" Type="http://schemas.openxmlformats.org/officeDocument/2006/relationships/image" Target="../media/image3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9092" y="420066"/>
            <a:ext cx="9712751" cy="2323135"/>
          </a:xfrm>
        </p:spPr>
        <p:txBody>
          <a:bodyPr>
            <a:normAutofit/>
          </a:bodyPr>
          <a:lstStyle/>
          <a:p>
            <a:r>
              <a:rPr lang="en-US" sz="4800" b="1" dirty="0"/>
              <a:t>Emerge: Self-emerging Data Release using Cloud Data Storage</a:t>
            </a:r>
          </a:p>
        </p:txBody>
      </p:sp>
      <p:sp>
        <p:nvSpPr>
          <p:cNvPr id="3" name="Subtitle 2"/>
          <p:cNvSpPr>
            <a:spLocks noGrp="1"/>
          </p:cNvSpPr>
          <p:nvPr>
            <p:ph type="subTitle" idx="1"/>
          </p:nvPr>
        </p:nvSpPr>
        <p:spPr/>
        <p:txBody>
          <a:bodyPr>
            <a:normAutofit lnSpcReduction="10000"/>
          </a:bodyPr>
          <a:lstStyle/>
          <a:p>
            <a:r>
              <a:rPr lang="en-US" altLang="zh-CN" dirty="0"/>
              <a:t>Chao Li, Balaji Palanisamy</a:t>
            </a:r>
          </a:p>
          <a:p>
            <a:endParaRPr lang="en-US" altLang="zh-CN" dirty="0"/>
          </a:p>
          <a:p>
            <a:r>
              <a:rPr lang="en-US" dirty="0"/>
              <a:t>School of Information Sciences</a:t>
            </a:r>
          </a:p>
          <a:p>
            <a:r>
              <a:rPr lang="en-US" dirty="0"/>
              <a:t>University of Pittsburgh</a:t>
            </a:r>
            <a:endParaRPr lang="en-US" altLang="zh-CN" dirty="0"/>
          </a:p>
          <a:p>
            <a:endParaRPr lang="en-US" dirty="0"/>
          </a:p>
        </p:txBody>
      </p:sp>
      <p:pic>
        <p:nvPicPr>
          <p:cNvPr id="4" name="Picture 10" descr="http://cloudfront.sproutfund.org/files/2013/06/pitt-e1371655192798.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06235" y="4944291"/>
            <a:ext cx="2871215" cy="191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8210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5686" y="239713"/>
            <a:ext cx="7736926" cy="646331"/>
          </a:xfrm>
          <a:prstGeom prst="rect">
            <a:avLst/>
          </a:prstGeom>
          <a:noFill/>
        </p:spPr>
        <p:txBody>
          <a:bodyPr wrap="none" rtlCol="0">
            <a:spAutoFit/>
          </a:bodyPr>
          <a:lstStyle/>
          <a:p>
            <a:r>
              <a:rPr lang="en-US" sz="3600" dirty="0"/>
              <a:t>Self-emerging cloud data storage system</a:t>
            </a:r>
          </a:p>
        </p:txBody>
      </p:sp>
      <p:pic>
        <p:nvPicPr>
          <p:cNvPr id="4" name="图形 3" descr="男士"/>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5411" y="3932183"/>
            <a:ext cx="1684714" cy="1684714"/>
          </a:xfrm>
          <a:prstGeom prst="rect">
            <a:avLst/>
          </a:prstGeom>
        </p:spPr>
      </p:pic>
      <p:pic>
        <p:nvPicPr>
          <p:cNvPr id="5" name="图形 4" descr="文档"/>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34615" y="4495540"/>
            <a:ext cx="746760" cy="746760"/>
          </a:xfrm>
          <a:prstGeom prst="rect">
            <a:avLst/>
          </a:prstGeom>
        </p:spPr>
      </p:pic>
      <p:pic>
        <p:nvPicPr>
          <p:cNvPr id="7" name="图形 6" descr="信封"/>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116262">
            <a:off x="2290466" y="5569221"/>
            <a:ext cx="726076" cy="726076"/>
          </a:xfrm>
          <a:prstGeom prst="rect">
            <a:avLst/>
          </a:prstGeom>
        </p:spPr>
      </p:pic>
      <p:pic>
        <p:nvPicPr>
          <p:cNvPr id="9" name="图形 8" descr="钥匙"/>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0309357">
            <a:off x="2146838" y="3228880"/>
            <a:ext cx="827028" cy="827028"/>
          </a:xfrm>
          <a:prstGeom prst="rect">
            <a:avLst/>
          </a:prstGeom>
        </p:spPr>
      </p:pic>
      <p:pic>
        <p:nvPicPr>
          <p:cNvPr id="10" name="图形 9" descr="钥匙"/>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4872955">
            <a:off x="359801" y="4217449"/>
            <a:ext cx="914400" cy="914400"/>
          </a:xfrm>
          <a:prstGeom prst="rect">
            <a:avLst/>
          </a:prstGeom>
        </p:spPr>
      </p:pic>
      <p:pic>
        <p:nvPicPr>
          <p:cNvPr id="12" name="图形 11" descr="箭头: 顺时针弯曲"/>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4298911">
            <a:off x="2339723" y="2375477"/>
            <a:ext cx="914400" cy="3182112"/>
          </a:xfrm>
          <a:prstGeom prst="rect">
            <a:avLst/>
          </a:prstGeom>
        </p:spPr>
      </p:pic>
      <p:pic>
        <p:nvPicPr>
          <p:cNvPr id="14" name="图形 13" descr="箭头: 轻微弯曲"/>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664913">
            <a:off x="1593383" y="5161505"/>
            <a:ext cx="2988599" cy="914400"/>
          </a:xfrm>
          <a:prstGeom prst="rect">
            <a:avLst/>
          </a:prstGeom>
        </p:spPr>
      </p:pic>
      <p:pic>
        <p:nvPicPr>
          <p:cNvPr id="17" name="图片 1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72217" y="5332179"/>
            <a:ext cx="2807035" cy="1406573"/>
          </a:xfrm>
          <a:prstGeom prst="rect">
            <a:avLst/>
          </a:prstGeom>
        </p:spPr>
      </p:pic>
      <p:grpSp>
        <p:nvGrpSpPr>
          <p:cNvPr id="18" name="组合 17"/>
          <p:cNvGrpSpPr/>
          <p:nvPr/>
        </p:nvGrpSpPr>
        <p:grpSpPr>
          <a:xfrm>
            <a:off x="4558256" y="2454041"/>
            <a:ext cx="2893926" cy="2825749"/>
            <a:chOff x="7393832" y="4257581"/>
            <a:chExt cx="2333357" cy="2154462"/>
          </a:xfrm>
        </p:grpSpPr>
        <p:sp>
          <p:nvSpPr>
            <p:cNvPr id="19" name="Oval 73"/>
            <p:cNvSpPr/>
            <p:nvPr/>
          </p:nvSpPr>
          <p:spPr>
            <a:xfrm>
              <a:off x="7504322" y="4357200"/>
              <a:ext cx="2102124" cy="1931163"/>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800"/>
            </a:p>
          </p:txBody>
        </p:sp>
        <p:sp>
          <p:nvSpPr>
            <p:cNvPr id="20" name="Oval 88"/>
            <p:cNvSpPr/>
            <p:nvPr/>
          </p:nvSpPr>
          <p:spPr>
            <a:xfrm>
              <a:off x="7393832" y="5214338"/>
              <a:ext cx="265431" cy="247359"/>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800"/>
            </a:p>
          </p:txBody>
        </p:sp>
        <p:sp>
          <p:nvSpPr>
            <p:cNvPr id="21" name="Oval 88"/>
            <p:cNvSpPr/>
            <p:nvPr/>
          </p:nvSpPr>
          <p:spPr>
            <a:xfrm>
              <a:off x="9461758" y="5199101"/>
              <a:ext cx="265431" cy="247360"/>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800"/>
            </a:p>
          </p:txBody>
        </p:sp>
        <p:sp>
          <p:nvSpPr>
            <p:cNvPr id="22" name="Oval 88"/>
            <p:cNvSpPr/>
            <p:nvPr/>
          </p:nvSpPr>
          <p:spPr>
            <a:xfrm>
              <a:off x="8397086" y="4257581"/>
              <a:ext cx="265431" cy="247360"/>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800" dirty="0"/>
            </a:p>
          </p:txBody>
        </p:sp>
        <p:sp>
          <p:nvSpPr>
            <p:cNvPr id="23" name="Oval 88"/>
            <p:cNvSpPr/>
            <p:nvPr/>
          </p:nvSpPr>
          <p:spPr>
            <a:xfrm>
              <a:off x="7515227" y="4746175"/>
              <a:ext cx="265431" cy="247360"/>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800"/>
            </a:p>
          </p:txBody>
        </p:sp>
        <p:sp>
          <p:nvSpPr>
            <p:cNvPr id="24" name="Oval 88"/>
            <p:cNvSpPr/>
            <p:nvPr/>
          </p:nvSpPr>
          <p:spPr>
            <a:xfrm>
              <a:off x="9341015" y="4742392"/>
              <a:ext cx="265431" cy="247360"/>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800"/>
            </a:p>
          </p:txBody>
        </p:sp>
        <p:sp>
          <p:nvSpPr>
            <p:cNvPr id="25" name="Oval 88"/>
            <p:cNvSpPr/>
            <p:nvPr/>
          </p:nvSpPr>
          <p:spPr>
            <a:xfrm>
              <a:off x="8958212" y="6049999"/>
              <a:ext cx="265431" cy="247360"/>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800"/>
            </a:p>
          </p:txBody>
        </p:sp>
        <p:sp>
          <p:nvSpPr>
            <p:cNvPr id="26" name="Oval 88"/>
            <p:cNvSpPr/>
            <p:nvPr/>
          </p:nvSpPr>
          <p:spPr>
            <a:xfrm>
              <a:off x="9342330" y="5686956"/>
              <a:ext cx="265431" cy="247360"/>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800"/>
            </a:p>
          </p:txBody>
        </p:sp>
        <p:sp>
          <p:nvSpPr>
            <p:cNvPr id="27" name="Oval 88"/>
            <p:cNvSpPr/>
            <p:nvPr/>
          </p:nvSpPr>
          <p:spPr>
            <a:xfrm>
              <a:off x="8422668" y="6164683"/>
              <a:ext cx="265431" cy="247360"/>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800"/>
            </a:p>
          </p:txBody>
        </p:sp>
        <p:sp>
          <p:nvSpPr>
            <p:cNvPr id="28" name="Oval 88"/>
            <p:cNvSpPr/>
            <p:nvPr/>
          </p:nvSpPr>
          <p:spPr>
            <a:xfrm>
              <a:off x="7882820" y="6058995"/>
              <a:ext cx="265431" cy="247360"/>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800"/>
            </a:p>
          </p:txBody>
        </p:sp>
        <p:sp>
          <p:nvSpPr>
            <p:cNvPr id="29" name="Oval 88"/>
            <p:cNvSpPr/>
            <p:nvPr/>
          </p:nvSpPr>
          <p:spPr>
            <a:xfrm>
              <a:off x="7522376" y="5707974"/>
              <a:ext cx="265431" cy="247360"/>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800"/>
            </a:p>
          </p:txBody>
        </p:sp>
        <p:sp>
          <p:nvSpPr>
            <p:cNvPr id="30" name="Oval 88"/>
            <p:cNvSpPr/>
            <p:nvPr/>
          </p:nvSpPr>
          <p:spPr>
            <a:xfrm>
              <a:off x="7868821" y="4397888"/>
              <a:ext cx="265431" cy="247360"/>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800"/>
            </a:p>
          </p:txBody>
        </p:sp>
        <p:sp>
          <p:nvSpPr>
            <p:cNvPr id="31" name="Oval 88"/>
            <p:cNvSpPr/>
            <p:nvPr/>
          </p:nvSpPr>
          <p:spPr>
            <a:xfrm>
              <a:off x="8958213" y="4381261"/>
              <a:ext cx="265431" cy="247360"/>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800"/>
            </a:p>
          </p:txBody>
        </p:sp>
      </p:grpSp>
      <p:sp>
        <p:nvSpPr>
          <p:cNvPr id="155" name="弧形 154"/>
          <p:cNvSpPr/>
          <p:nvPr/>
        </p:nvSpPr>
        <p:spPr>
          <a:xfrm rot="7898187">
            <a:off x="5173216" y="1552408"/>
            <a:ext cx="1554868" cy="1608109"/>
          </a:xfrm>
          <a:prstGeom prst="arc">
            <a:avLst>
              <a:gd name="adj1" fmla="val 16236256"/>
              <a:gd name="adj2" fmla="val 21544940"/>
            </a:avLst>
          </a:prstGeom>
          <a:ln w="38100">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56" name="弧形 155"/>
          <p:cNvSpPr/>
          <p:nvPr/>
        </p:nvSpPr>
        <p:spPr>
          <a:xfrm rot="4165345">
            <a:off x="4173335" y="2527504"/>
            <a:ext cx="1216484" cy="1356809"/>
          </a:xfrm>
          <a:prstGeom prst="arc">
            <a:avLst>
              <a:gd name="adj1" fmla="val 16236256"/>
              <a:gd name="adj2" fmla="val 697252"/>
            </a:avLst>
          </a:prstGeom>
          <a:ln w="38100">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57" name="弧形 156"/>
          <p:cNvSpPr/>
          <p:nvPr/>
        </p:nvSpPr>
        <p:spPr>
          <a:xfrm rot="11629243">
            <a:off x="6544917" y="2420423"/>
            <a:ext cx="1329772" cy="1316041"/>
          </a:xfrm>
          <a:prstGeom prst="arc">
            <a:avLst>
              <a:gd name="adj1" fmla="val 15700617"/>
              <a:gd name="adj2" fmla="val 21565751"/>
            </a:avLst>
          </a:prstGeom>
          <a:ln w="38100">
            <a:solidFill>
              <a:schemeClr val="tx1"/>
            </a:solidFill>
            <a:prstDash val="sysDot"/>
            <a:headEnd type="arrow"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58" name="弧形 157"/>
          <p:cNvSpPr/>
          <p:nvPr/>
        </p:nvSpPr>
        <p:spPr>
          <a:xfrm rot="17434655" flipV="1">
            <a:off x="4086778" y="3787329"/>
            <a:ext cx="1306025" cy="1443784"/>
          </a:xfrm>
          <a:prstGeom prst="arc">
            <a:avLst>
              <a:gd name="adj1" fmla="val 16236256"/>
              <a:gd name="adj2" fmla="val 329146"/>
            </a:avLst>
          </a:prstGeom>
          <a:ln w="38100">
            <a:solidFill>
              <a:schemeClr val="tx1"/>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59" name="弧形 158"/>
          <p:cNvSpPr/>
          <p:nvPr/>
        </p:nvSpPr>
        <p:spPr>
          <a:xfrm rot="12788465" flipV="1">
            <a:off x="5369064" y="4170568"/>
            <a:ext cx="1953514" cy="1838565"/>
          </a:xfrm>
          <a:prstGeom prst="arc">
            <a:avLst>
              <a:gd name="adj1" fmla="val 15710941"/>
              <a:gd name="adj2" fmla="val 882972"/>
            </a:avLst>
          </a:prstGeom>
          <a:ln w="38100">
            <a:solidFill>
              <a:schemeClr val="tx1"/>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60" name="弧形 159"/>
          <p:cNvSpPr/>
          <p:nvPr/>
        </p:nvSpPr>
        <p:spPr>
          <a:xfrm rot="9009081" flipV="1">
            <a:off x="6888715" y="3896796"/>
            <a:ext cx="624088" cy="557443"/>
          </a:xfrm>
          <a:prstGeom prst="arc">
            <a:avLst>
              <a:gd name="adj1" fmla="val 15274514"/>
              <a:gd name="adj2" fmla="val 881442"/>
            </a:avLst>
          </a:prstGeom>
          <a:ln w="38100">
            <a:solidFill>
              <a:schemeClr val="tx1"/>
            </a:solidFill>
            <a:prstDash val="solid"/>
            <a:headEnd type="arrow"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64" name="弧形 163"/>
          <p:cNvSpPr/>
          <p:nvPr/>
        </p:nvSpPr>
        <p:spPr>
          <a:xfrm rot="18291296" flipV="1">
            <a:off x="4479260" y="3970127"/>
            <a:ext cx="609703" cy="570595"/>
          </a:xfrm>
          <a:prstGeom prst="arc">
            <a:avLst>
              <a:gd name="adj1" fmla="val 16236256"/>
              <a:gd name="adj2" fmla="val 1161750"/>
            </a:avLst>
          </a:prstGeom>
          <a:ln w="38100">
            <a:solidFill>
              <a:schemeClr val="tx1"/>
            </a:solidFill>
            <a:prstDash val="dash"/>
            <a:headEnd type="non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65" name="弧形 164"/>
          <p:cNvSpPr/>
          <p:nvPr/>
        </p:nvSpPr>
        <p:spPr>
          <a:xfrm rot="15848599" flipV="1">
            <a:off x="4643169" y="4272756"/>
            <a:ext cx="1232849" cy="1443784"/>
          </a:xfrm>
          <a:prstGeom prst="arc">
            <a:avLst>
              <a:gd name="adj1" fmla="val 16236256"/>
              <a:gd name="adj2" fmla="val 856687"/>
            </a:avLst>
          </a:prstGeom>
          <a:ln w="38100">
            <a:solidFill>
              <a:schemeClr val="tx1"/>
            </a:solidFill>
            <a:prstDash val="dash"/>
            <a:headEnd type="non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66" name="弧形 165"/>
          <p:cNvSpPr/>
          <p:nvPr/>
        </p:nvSpPr>
        <p:spPr>
          <a:xfrm rot="10800000" flipV="1">
            <a:off x="5986507" y="3842215"/>
            <a:ext cx="1994892" cy="2019072"/>
          </a:xfrm>
          <a:prstGeom prst="arc">
            <a:avLst>
              <a:gd name="adj1" fmla="val 15950687"/>
              <a:gd name="adj2" fmla="val 13118"/>
            </a:avLst>
          </a:prstGeom>
          <a:ln w="38100">
            <a:solidFill>
              <a:schemeClr val="tx1"/>
            </a:solidFill>
            <a:prstDash val="dash"/>
            <a:headEnd type="arrow"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67" name="矩形 166"/>
          <p:cNvSpPr/>
          <p:nvPr/>
        </p:nvSpPr>
        <p:spPr>
          <a:xfrm>
            <a:off x="4585123" y="2188989"/>
            <a:ext cx="2867060" cy="14185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0800000" scaled="1"/>
            <a:tileRect/>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矩形 167"/>
          <p:cNvSpPr/>
          <p:nvPr/>
        </p:nvSpPr>
        <p:spPr>
          <a:xfrm>
            <a:off x="4637326" y="2075216"/>
            <a:ext cx="152051" cy="368561"/>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0800000" scaled="1"/>
            <a:tileRect/>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文本框 168"/>
          <p:cNvSpPr txBox="1"/>
          <p:nvPr/>
        </p:nvSpPr>
        <p:spPr>
          <a:xfrm>
            <a:off x="7534664" y="2028083"/>
            <a:ext cx="881973" cy="461665"/>
          </a:xfrm>
          <a:prstGeom prst="rect">
            <a:avLst/>
          </a:prstGeom>
          <a:noFill/>
        </p:spPr>
        <p:txBody>
          <a:bodyPr wrap="none" rtlCol="0">
            <a:spAutoFit/>
          </a:bodyPr>
          <a:lstStyle/>
          <a:p>
            <a:r>
              <a:rPr lang="en-US" sz="2400" b="1" dirty="0"/>
              <a:t>timer</a:t>
            </a:r>
          </a:p>
        </p:txBody>
      </p:sp>
      <p:sp>
        <p:nvSpPr>
          <p:cNvPr id="173" name="矩形: 圆角 172"/>
          <p:cNvSpPr/>
          <p:nvPr/>
        </p:nvSpPr>
        <p:spPr>
          <a:xfrm>
            <a:off x="4513197" y="2398031"/>
            <a:ext cx="3021467" cy="2881758"/>
          </a:xfrm>
          <a:prstGeom prst="round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5" name="图形 174" descr="箭头: 轻微弯曲"/>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20326035">
            <a:off x="7631501" y="5295425"/>
            <a:ext cx="2232831" cy="914400"/>
          </a:xfrm>
          <a:prstGeom prst="rect">
            <a:avLst/>
          </a:prstGeom>
        </p:spPr>
      </p:pic>
      <p:pic>
        <p:nvPicPr>
          <p:cNvPr id="176" name="图形 175" descr="男士"/>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79895" y="3932183"/>
            <a:ext cx="1684714" cy="1684714"/>
          </a:xfrm>
          <a:prstGeom prst="rect">
            <a:avLst/>
          </a:prstGeom>
        </p:spPr>
      </p:pic>
      <p:pic>
        <p:nvPicPr>
          <p:cNvPr id="177" name="图形 176" descr="箭头: 顺时针弯曲"/>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7325927">
            <a:off x="8282594" y="2614247"/>
            <a:ext cx="914400" cy="2593795"/>
          </a:xfrm>
          <a:prstGeom prst="rect">
            <a:avLst/>
          </a:prstGeom>
        </p:spPr>
      </p:pic>
      <p:pic>
        <p:nvPicPr>
          <p:cNvPr id="178" name="图形 177" descr="钥匙"/>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668412">
            <a:off x="8577557" y="3206553"/>
            <a:ext cx="827028" cy="827028"/>
          </a:xfrm>
          <a:prstGeom prst="rect">
            <a:avLst/>
          </a:prstGeom>
        </p:spPr>
      </p:pic>
      <p:pic>
        <p:nvPicPr>
          <p:cNvPr id="179" name="图形 178" descr="信封"/>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536424">
            <a:off x="8454618" y="5833535"/>
            <a:ext cx="726076" cy="726076"/>
          </a:xfrm>
          <a:prstGeom prst="rect">
            <a:avLst/>
          </a:prstGeom>
        </p:spPr>
      </p:pic>
      <p:pic>
        <p:nvPicPr>
          <p:cNvPr id="180" name="图形 179" descr="文档"/>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68213" y="4372967"/>
            <a:ext cx="746760" cy="746760"/>
          </a:xfrm>
          <a:prstGeom prst="rect">
            <a:avLst/>
          </a:prstGeom>
        </p:spPr>
      </p:pic>
      <p:sp>
        <p:nvSpPr>
          <p:cNvPr id="2" name="矩形 1">
            <a:extLst>
              <a:ext uri="{FF2B5EF4-FFF2-40B4-BE49-F238E27FC236}">
                <a16:creationId xmlns:a16="http://schemas.microsoft.com/office/drawing/2014/main" id="{2120A64F-1622-4E5E-B00B-03EAE4C25597}"/>
              </a:ext>
            </a:extLst>
          </p:cNvPr>
          <p:cNvSpPr/>
          <p:nvPr/>
        </p:nvSpPr>
        <p:spPr>
          <a:xfrm>
            <a:off x="500225" y="749822"/>
            <a:ext cx="10933813" cy="1354217"/>
          </a:xfrm>
          <a:prstGeom prst="rect">
            <a:avLst/>
          </a:prstGeom>
        </p:spPr>
        <p:txBody>
          <a:bodyPr wrap="square">
            <a:spAutoFit/>
          </a:bodyPr>
          <a:lstStyle/>
          <a:p>
            <a:r>
              <a:rPr lang="en-US" sz="1600" dirty="0"/>
              <a:t>There are four major entities in the self-emerging cloud data storage system:</a:t>
            </a:r>
          </a:p>
          <a:p>
            <a:pPr marL="285750" indent="-285750">
              <a:buFont typeface="Arial" panose="020B0604020202020204" pitchFamily="34" charset="0"/>
              <a:buChar char="•"/>
            </a:pPr>
            <a:r>
              <a:rPr lang="en-US" sz="1600" b="1" dirty="0"/>
              <a:t>Data sender</a:t>
            </a:r>
            <a:r>
              <a:rPr lang="en-US" sz="1600" dirty="0"/>
              <a:t>: the entity who wants to send data to the data receiver.</a:t>
            </a:r>
          </a:p>
          <a:p>
            <a:pPr marL="285750" indent="-285750">
              <a:buFont typeface="Arial" panose="020B0604020202020204" pitchFamily="34" charset="0"/>
              <a:buChar char="•"/>
            </a:pPr>
            <a:r>
              <a:rPr lang="en-US" sz="1600" b="1" dirty="0"/>
              <a:t>Data receiver</a:t>
            </a:r>
            <a:r>
              <a:rPr lang="en-US" sz="1600" dirty="0"/>
              <a:t>: the entity who wants to get access to the message sent by the data sender.</a:t>
            </a:r>
          </a:p>
          <a:p>
            <a:pPr marL="285750" indent="-285750">
              <a:buFont typeface="Arial" panose="020B0604020202020204" pitchFamily="34" charset="0"/>
              <a:buChar char="•"/>
            </a:pPr>
            <a:r>
              <a:rPr lang="en-US" sz="1600" b="1" dirty="0"/>
              <a:t>DHT network</a:t>
            </a:r>
            <a:r>
              <a:rPr lang="en-US" sz="1600" dirty="0"/>
              <a:t>: It is required to hold and hide the secret key before the release time.</a:t>
            </a:r>
          </a:p>
          <a:p>
            <a:pPr marL="285750" indent="-285750">
              <a:buFont typeface="Arial" panose="020B0604020202020204" pitchFamily="34" charset="0"/>
              <a:buChar char="•"/>
            </a:pPr>
            <a:r>
              <a:rPr lang="en-US" sz="1600" b="1" dirty="0"/>
              <a:t>Cloud</a:t>
            </a:r>
            <a:r>
              <a:rPr lang="en-US" sz="1600" dirty="0"/>
              <a:t>: it is required to store the encrypted data.</a:t>
            </a:r>
          </a:p>
        </p:txBody>
      </p:sp>
    </p:spTree>
    <p:extLst>
      <p:ext uri="{BB962C8B-B14F-4D97-AF65-F5344CB8AC3E}">
        <p14:creationId xmlns:p14="http://schemas.microsoft.com/office/powerpoint/2010/main" val="241412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par>
                                <p:cTn id="13" presetID="14" presetClass="entr" presetSubtype="1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49" presetClass="entr" presetSubtype="0" decel="10000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 calcmode="lin" valueType="num">
                                      <p:cBhvr>
                                        <p:cTn id="22" dur="500" fill="hold"/>
                                        <p:tgtEl>
                                          <p:spTgt spid="10"/>
                                        </p:tgtEl>
                                        <p:attrNameLst>
                                          <p:attrName>style.rotation</p:attrName>
                                        </p:attrNameLst>
                                      </p:cBhvr>
                                      <p:tavLst>
                                        <p:tav tm="0">
                                          <p:val>
                                            <p:fltVal val="360"/>
                                          </p:val>
                                        </p:tav>
                                        <p:tav tm="100000">
                                          <p:val>
                                            <p:fltVal val="0"/>
                                          </p:val>
                                        </p:tav>
                                      </p:tavLst>
                                    </p:anim>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p:cTn id="28" dur="500" fill="hold"/>
                                        <p:tgtEl>
                                          <p:spTgt spid="18"/>
                                        </p:tgtEl>
                                        <p:attrNameLst>
                                          <p:attrName>ppt_w</p:attrName>
                                        </p:attrNameLst>
                                      </p:cBhvr>
                                      <p:tavLst>
                                        <p:tav tm="0">
                                          <p:val>
                                            <p:fltVal val="0"/>
                                          </p:val>
                                        </p:tav>
                                        <p:tav tm="100000">
                                          <p:val>
                                            <p:strVal val="#ppt_w"/>
                                          </p:val>
                                        </p:tav>
                                      </p:tavLst>
                                    </p:anim>
                                    <p:anim calcmode="lin" valueType="num">
                                      <p:cBhvr>
                                        <p:cTn id="29" dur="500" fill="hold"/>
                                        <p:tgtEl>
                                          <p:spTgt spid="18"/>
                                        </p:tgtEl>
                                        <p:attrNameLst>
                                          <p:attrName>ppt_h</p:attrName>
                                        </p:attrNameLst>
                                      </p:cBhvr>
                                      <p:tavLst>
                                        <p:tav tm="0">
                                          <p:val>
                                            <p:fltVal val="0"/>
                                          </p:val>
                                        </p:tav>
                                        <p:tav tm="100000">
                                          <p:val>
                                            <p:strVal val="#ppt_h"/>
                                          </p:val>
                                        </p:tav>
                                      </p:tavLst>
                                    </p:anim>
                                  </p:childTnLst>
                                </p:cTn>
                              </p:par>
                              <p:par>
                                <p:cTn id="30" presetID="23" presetClass="entr" presetSubtype="16"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par>
                                <p:cTn id="39" presetID="22" presetClass="entr" presetSubtype="8" fill="hold"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par>
                                <p:cTn id="42" presetID="22" presetClass="entr" presetSubtype="8"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par>
                                <p:cTn id="45" presetID="22" presetClass="entr" presetSubtype="8"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par>
                                <p:cTn id="48" presetID="1" presetClass="exit" presetSubtype="0" fill="hold" nodeType="withEffect">
                                  <p:stCondLst>
                                    <p:cond delay="0"/>
                                  </p:stCondLst>
                                  <p:childTnLst>
                                    <p:set>
                                      <p:cBhvr>
                                        <p:cTn id="49" dur="1" fill="hold">
                                          <p:stCondLst>
                                            <p:cond delay="0"/>
                                          </p:stCondLst>
                                        </p:cTn>
                                        <p:tgtEl>
                                          <p:spTgt spid="10"/>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47" presetClass="entr" presetSubtype="0" fill="hold" grpId="0" nodeType="clickEffect">
                                  <p:stCondLst>
                                    <p:cond delay="0"/>
                                  </p:stCondLst>
                                  <p:childTnLst>
                                    <p:set>
                                      <p:cBhvr>
                                        <p:cTn id="53" dur="1" fill="hold">
                                          <p:stCondLst>
                                            <p:cond delay="0"/>
                                          </p:stCondLst>
                                        </p:cTn>
                                        <p:tgtEl>
                                          <p:spTgt spid="167"/>
                                        </p:tgtEl>
                                        <p:attrNameLst>
                                          <p:attrName>style.visibility</p:attrName>
                                        </p:attrNameLst>
                                      </p:cBhvr>
                                      <p:to>
                                        <p:strVal val="visible"/>
                                      </p:to>
                                    </p:set>
                                    <p:animEffect transition="in" filter="fade">
                                      <p:cBhvr>
                                        <p:cTn id="54" dur="1000"/>
                                        <p:tgtEl>
                                          <p:spTgt spid="167"/>
                                        </p:tgtEl>
                                      </p:cBhvr>
                                    </p:animEffect>
                                    <p:anim calcmode="lin" valueType="num">
                                      <p:cBhvr>
                                        <p:cTn id="55" dur="1000" fill="hold"/>
                                        <p:tgtEl>
                                          <p:spTgt spid="167"/>
                                        </p:tgtEl>
                                        <p:attrNameLst>
                                          <p:attrName>ppt_x</p:attrName>
                                        </p:attrNameLst>
                                      </p:cBhvr>
                                      <p:tavLst>
                                        <p:tav tm="0">
                                          <p:val>
                                            <p:strVal val="#ppt_x"/>
                                          </p:val>
                                        </p:tav>
                                        <p:tav tm="100000">
                                          <p:val>
                                            <p:strVal val="#ppt_x"/>
                                          </p:val>
                                        </p:tav>
                                      </p:tavLst>
                                    </p:anim>
                                    <p:anim calcmode="lin" valueType="num">
                                      <p:cBhvr>
                                        <p:cTn id="56" dur="1000" fill="hold"/>
                                        <p:tgtEl>
                                          <p:spTgt spid="167"/>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0"/>
                                  </p:stCondLst>
                                  <p:childTnLst>
                                    <p:set>
                                      <p:cBhvr>
                                        <p:cTn id="58" dur="1" fill="hold">
                                          <p:stCondLst>
                                            <p:cond delay="0"/>
                                          </p:stCondLst>
                                        </p:cTn>
                                        <p:tgtEl>
                                          <p:spTgt spid="168"/>
                                        </p:tgtEl>
                                        <p:attrNameLst>
                                          <p:attrName>style.visibility</p:attrName>
                                        </p:attrNameLst>
                                      </p:cBhvr>
                                      <p:to>
                                        <p:strVal val="visible"/>
                                      </p:to>
                                    </p:set>
                                    <p:animEffect transition="in" filter="fade">
                                      <p:cBhvr>
                                        <p:cTn id="59" dur="1000"/>
                                        <p:tgtEl>
                                          <p:spTgt spid="168"/>
                                        </p:tgtEl>
                                      </p:cBhvr>
                                    </p:animEffect>
                                    <p:anim calcmode="lin" valueType="num">
                                      <p:cBhvr>
                                        <p:cTn id="60" dur="1000" fill="hold"/>
                                        <p:tgtEl>
                                          <p:spTgt spid="168"/>
                                        </p:tgtEl>
                                        <p:attrNameLst>
                                          <p:attrName>ppt_x</p:attrName>
                                        </p:attrNameLst>
                                      </p:cBhvr>
                                      <p:tavLst>
                                        <p:tav tm="0">
                                          <p:val>
                                            <p:strVal val="#ppt_x"/>
                                          </p:val>
                                        </p:tav>
                                        <p:tav tm="100000">
                                          <p:val>
                                            <p:strVal val="#ppt_x"/>
                                          </p:val>
                                        </p:tav>
                                      </p:tavLst>
                                    </p:anim>
                                    <p:anim calcmode="lin" valueType="num">
                                      <p:cBhvr>
                                        <p:cTn id="61" dur="1000" fill="hold"/>
                                        <p:tgtEl>
                                          <p:spTgt spid="168"/>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0"/>
                                  </p:stCondLst>
                                  <p:childTnLst>
                                    <p:set>
                                      <p:cBhvr>
                                        <p:cTn id="63" dur="1" fill="hold">
                                          <p:stCondLst>
                                            <p:cond delay="0"/>
                                          </p:stCondLst>
                                        </p:cTn>
                                        <p:tgtEl>
                                          <p:spTgt spid="169"/>
                                        </p:tgtEl>
                                        <p:attrNameLst>
                                          <p:attrName>style.visibility</p:attrName>
                                        </p:attrNameLst>
                                      </p:cBhvr>
                                      <p:to>
                                        <p:strVal val="visible"/>
                                      </p:to>
                                    </p:set>
                                    <p:animEffect transition="in" filter="fade">
                                      <p:cBhvr>
                                        <p:cTn id="64" dur="1000"/>
                                        <p:tgtEl>
                                          <p:spTgt spid="169"/>
                                        </p:tgtEl>
                                      </p:cBhvr>
                                    </p:animEffect>
                                    <p:anim calcmode="lin" valueType="num">
                                      <p:cBhvr>
                                        <p:cTn id="65" dur="1000" fill="hold"/>
                                        <p:tgtEl>
                                          <p:spTgt spid="169"/>
                                        </p:tgtEl>
                                        <p:attrNameLst>
                                          <p:attrName>ppt_x</p:attrName>
                                        </p:attrNameLst>
                                      </p:cBhvr>
                                      <p:tavLst>
                                        <p:tav tm="0">
                                          <p:val>
                                            <p:strVal val="#ppt_x"/>
                                          </p:val>
                                        </p:tav>
                                        <p:tav tm="100000">
                                          <p:val>
                                            <p:strVal val="#ppt_x"/>
                                          </p:val>
                                        </p:tav>
                                      </p:tavLst>
                                    </p:anim>
                                    <p:anim calcmode="lin" valueType="num">
                                      <p:cBhvr>
                                        <p:cTn id="66" dur="1000" fill="hold"/>
                                        <p:tgtEl>
                                          <p:spTgt spid="169"/>
                                        </p:tgtEl>
                                        <p:attrNameLst>
                                          <p:attrName>ppt_y</p:attrName>
                                        </p:attrNameLst>
                                      </p:cBhvr>
                                      <p:tavLst>
                                        <p:tav tm="0">
                                          <p:val>
                                            <p:strVal val="#ppt_y-.1"/>
                                          </p:val>
                                        </p:tav>
                                        <p:tav tm="100000">
                                          <p:val>
                                            <p:strVal val="#ppt_y"/>
                                          </p:val>
                                        </p:tav>
                                      </p:tavLst>
                                    </p:anim>
                                  </p:childTnLst>
                                </p:cTn>
                              </p:par>
                              <p:par>
                                <p:cTn id="67" presetID="10" presetClass="entr" presetSubtype="0" fill="hold" grpId="0" nodeType="withEffect">
                                  <p:stCondLst>
                                    <p:cond delay="0"/>
                                  </p:stCondLst>
                                  <p:childTnLst>
                                    <p:set>
                                      <p:cBhvr>
                                        <p:cTn id="68" dur="1" fill="hold">
                                          <p:stCondLst>
                                            <p:cond delay="0"/>
                                          </p:stCondLst>
                                        </p:cTn>
                                        <p:tgtEl>
                                          <p:spTgt spid="173"/>
                                        </p:tgtEl>
                                        <p:attrNameLst>
                                          <p:attrName>style.visibility</p:attrName>
                                        </p:attrNameLst>
                                      </p:cBhvr>
                                      <p:to>
                                        <p:strVal val="visible"/>
                                      </p:to>
                                    </p:set>
                                    <p:animEffect transition="in" filter="fade">
                                      <p:cBhvr>
                                        <p:cTn id="69" dur="500"/>
                                        <p:tgtEl>
                                          <p:spTgt spid="173"/>
                                        </p:tgtEl>
                                      </p:cBhvr>
                                    </p:animEffect>
                                  </p:childTnLst>
                                </p:cTn>
                              </p:par>
                            </p:childTnLst>
                          </p:cTn>
                        </p:par>
                        <p:par>
                          <p:cTn id="70" fill="hold">
                            <p:stCondLst>
                              <p:cond delay="1000"/>
                            </p:stCondLst>
                            <p:childTnLst>
                              <p:par>
                                <p:cTn id="71" presetID="22" presetClass="entr" presetSubtype="8" fill="hold" grpId="0" nodeType="afterEffect">
                                  <p:stCondLst>
                                    <p:cond delay="0"/>
                                  </p:stCondLst>
                                  <p:childTnLst>
                                    <p:set>
                                      <p:cBhvr>
                                        <p:cTn id="72" dur="1" fill="hold">
                                          <p:stCondLst>
                                            <p:cond delay="0"/>
                                          </p:stCondLst>
                                        </p:cTn>
                                        <p:tgtEl>
                                          <p:spTgt spid="156"/>
                                        </p:tgtEl>
                                        <p:attrNameLst>
                                          <p:attrName>style.visibility</p:attrName>
                                        </p:attrNameLst>
                                      </p:cBhvr>
                                      <p:to>
                                        <p:strVal val="visible"/>
                                      </p:to>
                                    </p:set>
                                    <p:animEffect transition="in" filter="wipe(left)">
                                      <p:cBhvr>
                                        <p:cTn id="73" dur="500"/>
                                        <p:tgtEl>
                                          <p:spTgt spid="156"/>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158"/>
                                        </p:tgtEl>
                                        <p:attrNameLst>
                                          <p:attrName>style.visibility</p:attrName>
                                        </p:attrNameLst>
                                      </p:cBhvr>
                                      <p:to>
                                        <p:strVal val="visible"/>
                                      </p:to>
                                    </p:set>
                                    <p:animEffect transition="in" filter="wipe(left)">
                                      <p:cBhvr>
                                        <p:cTn id="76" dur="500"/>
                                        <p:tgtEl>
                                          <p:spTgt spid="158"/>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164"/>
                                        </p:tgtEl>
                                        <p:attrNameLst>
                                          <p:attrName>style.visibility</p:attrName>
                                        </p:attrNameLst>
                                      </p:cBhvr>
                                      <p:to>
                                        <p:strVal val="visible"/>
                                      </p:to>
                                    </p:set>
                                    <p:animEffect transition="in" filter="wipe(left)">
                                      <p:cBhvr>
                                        <p:cTn id="79" dur="500"/>
                                        <p:tgtEl>
                                          <p:spTgt spid="164"/>
                                        </p:tgtEl>
                                      </p:cBhvr>
                                    </p:animEffect>
                                  </p:childTnLst>
                                </p:cTn>
                              </p:par>
                            </p:childTnLst>
                          </p:cTn>
                        </p:par>
                        <p:par>
                          <p:cTn id="80" fill="hold">
                            <p:stCondLst>
                              <p:cond delay="1500"/>
                            </p:stCondLst>
                            <p:childTnLst>
                              <p:par>
                                <p:cTn id="81" presetID="42" presetClass="path" presetSubtype="0" accel="50000" decel="50000" fill="hold" grpId="1" nodeType="afterEffect">
                                  <p:stCondLst>
                                    <p:cond delay="0"/>
                                  </p:stCondLst>
                                  <p:childTnLst>
                                    <p:animMotion origin="layout" path="M 1.45833E-6 1.85185E-6 L 0.10443 0.00092 " pathEditMode="relative" rAng="0" ptsTypes="AA">
                                      <p:cBhvr>
                                        <p:cTn id="82" dur="1300" fill="hold"/>
                                        <p:tgtEl>
                                          <p:spTgt spid="168"/>
                                        </p:tgtEl>
                                        <p:attrNameLst>
                                          <p:attrName>ppt_x</p:attrName>
                                          <p:attrName>ppt_y</p:attrName>
                                        </p:attrNameLst>
                                      </p:cBhvr>
                                      <p:rCtr x="5221" y="46"/>
                                    </p:animMotion>
                                  </p:childTnLst>
                                </p:cTn>
                              </p:par>
                            </p:childTnLst>
                          </p:cTn>
                        </p:par>
                        <p:par>
                          <p:cTn id="83" fill="hold">
                            <p:stCondLst>
                              <p:cond delay="2800"/>
                            </p:stCondLst>
                            <p:childTnLst>
                              <p:par>
                                <p:cTn id="84" presetID="22" presetClass="entr" presetSubtype="8" fill="hold" grpId="0" nodeType="afterEffect">
                                  <p:stCondLst>
                                    <p:cond delay="0"/>
                                  </p:stCondLst>
                                  <p:childTnLst>
                                    <p:set>
                                      <p:cBhvr>
                                        <p:cTn id="85" dur="1" fill="hold">
                                          <p:stCondLst>
                                            <p:cond delay="0"/>
                                          </p:stCondLst>
                                        </p:cTn>
                                        <p:tgtEl>
                                          <p:spTgt spid="155"/>
                                        </p:tgtEl>
                                        <p:attrNameLst>
                                          <p:attrName>style.visibility</p:attrName>
                                        </p:attrNameLst>
                                      </p:cBhvr>
                                      <p:to>
                                        <p:strVal val="visible"/>
                                      </p:to>
                                    </p:set>
                                    <p:animEffect transition="in" filter="wipe(left)">
                                      <p:cBhvr>
                                        <p:cTn id="86" dur="500"/>
                                        <p:tgtEl>
                                          <p:spTgt spid="155"/>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159"/>
                                        </p:tgtEl>
                                        <p:attrNameLst>
                                          <p:attrName>style.visibility</p:attrName>
                                        </p:attrNameLst>
                                      </p:cBhvr>
                                      <p:to>
                                        <p:strVal val="visible"/>
                                      </p:to>
                                    </p:set>
                                    <p:animEffect transition="in" filter="wipe(left)">
                                      <p:cBhvr>
                                        <p:cTn id="89" dur="500"/>
                                        <p:tgtEl>
                                          <p:spTgt spid="159"/>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165"/>
                                        </p:tgtEl>
                                        <p:attrNameLst>
                                          <p:attrName>style.visibility</p:attrName>
                                        </p:attrNameLst>
                                      </p:cBhvr>
                                      <p:to>
                                        <p:strVal val="visible"/>
                                      </p:to>
                                    </p:set>
                                    <p:animEffect transition="in" filter="wipe(left)">
                                      <p:cBhvr>
                                        <p:cTn id="92" dur="500"/>
                                        <p:tgtEl>
                                          <p:spTgt spid="165"/>
                                        </p:tgtEl>
                                      </p:cBhvr>
                                    </p:animEffect>
                                  </p:childTnLst>
                                </p:cTn>
                              </p:par>
                            </p:childTnLst>
                          </p:cTn>
                        </p:par>
                        <p:par>
                          <p:cTn id="93" fill="hold">
                            <p:stCondLst>
                              <p:cond delay="3300"/>
                            </p:stCondLst>
                            <p:childTnLst>
                              <p:par>
                                <p:cTn id="94" presetID="42" presetClass="path" presetSubtype="0" accel="50000" decel="50000" fill="hold" grpId="2" nodeType="afterEffect">
                                  <p:stCondLst>
                                    <p:cond delay="0"/>
                                  </p:stCondLst>
                                  <p:childTnLst>
                                    <p:animMotion origin="layout" path="M 0.10443 0.00092 L 0.21237 -0.00116 " pathEditMode="relative" rAng="0" ptsTypes="AA">
                                      <p:cBhvr>
                                        <p:cTn id="95" dur="1300" fill="hold"/>
                                        <p:tgtEl>
                                          <p:spTgt spid="168"/>
                                        </p:tgtEl>
                                        <p:attrNameLst>
                                          <p:attrName>ppt_x</p:attrName>
                                          <p:attrName>ppt_y</p:attrName>
                                        </p:attrNameLst>
                                      </p:cBhvr>
                                      <p:rCtr x="5391" y="-116"/>
                                    </p:animMotion>
                                  </p:childTnLst>
                                </p:cTn>
                              </p:par>
                            </p:childTnLst>
                          </p:cTn>
                        </p:par>
                        <p:par>
                          <p:cTn id="96" fill="hold">
                            <p:stCondLst>
                              <p:cond delay="4600"/>
                            </p:stCondLst>
                            <p:childTnLst>
                              <p:par>
                                <p:cTn id="97" presetID="22" presetClass="entr" presetSubtype="8" fill="hold" grpId="0" nodeType="afterEffect">
                                  <p:stCondLst>
                                    <p:cond delay="0"/>
                                  </p:stCondLst>
                                  <p:childTnLst>
                                    <p:set>
                                      <p:cBhvr>
                                        <p:cTn id="98" dur="1" fill="hold">
                                          <p:stCondLst>
                                            <p:cond delay="0"/>
                                          </p:stCondLst>
                                        </p:cTn>
                                        <p:tgtEl>
                                          <p:spTgt spid="157"/>
                                        </p:tgtEl>
                                        <p:attrNameLst>
                                          <p:attrName>style.visibility</p:attrName>
                                        </p:attrNameLst>
                                      </p:cBhvr>
                                      <p:to>
                                        <p:strVal val="visible"/>
                                      </p:to>
                                    </p:set>
                                    <p:animEffect transition="in" filter="wipe(left)">
                                      <p:cBhvr>
                                        <p:cTn id="99" dur="500"/>
                                        <p:tgtEl>
                                          <p:spTgt spid="157"/>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166"/>
                                        </p:tgtEl>
                                        <p:attrNameLst>
                                          <p:attrName>style.visibility</p:attrName>
                                        </p:attrNameLst>
                                      </p:cBhvr>
                                      <p:to>
                                        <p:strVal val="visible"/>
                                      </p:to>
                                    </p:set>
                                    <p:animEffect transition="in" filter="wipe(left)">
                                      <p:cBhvr>
                                        <p:cTn id="102" dur="500"/>
                                        <p:tgtEl>
                                          <p:spTgt spid="166"/>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160"/>
                                        </p:tgtEl>
                                        <p:attrNameLst>
                                          <p:attrName>style.visibility</p:attrName>
                                        </p:attrNameLst>
                                      </p:cBhvr>
                                      <p:to>
                                        <p:strVal val="visible"/>
                                      </p:to>
                                    </p:set>
                                    <p:animEffect transition="in" filter="wipe(left)">
                                      <p:cBhvr>
                                        <p:cTn id="105" dur="500"/>
                                        <p:tgtEl>
                                          <p:spTgt spid="160"/>
                                        </p:tgtEl>
                                      </p:cBhvr>
                                    </p:animEffect>
                                  </p:childTnLst>
                                </p:cTn>
                              </p:par>
                            </p:childTnLst>
                          </p:cTn>
                        </p:par>
                      </p:childTnLst>
                    </p:cTn>
                  </p:par>
                  <p:par>
                    <p:cTn id="106" fill="hold">
                      <p:stCondLst>
                        <p:cond delay="indefinite"/>
                      </p:stCondLst>
                      <p:childTnLst>
                        <p:par>
                          <p:cTn id="107" fill="hold">
                            <p:stCondLst>
                              <p:cond delay="0"/>
                            </p:stCondLst>
                            <p:childTnLst>
                              <p:par>
                                <p:cTn id="108" presetID="14" presetClass="entr" presetSubtype="10" fill="hold" nodeType="clickEffect">
                                  <p:stCondLst>
                                    <p:cond delay="0"/>
                                  </p:stCondLst>
                                  <p:childTnLst>
                                    <p:set>
                                      <p:cBhvr>
                                        <p:cTn id="109" dur="1" fill="hold">
                                          <p:stCondLst>
                                            <p:cond delay="0"/>
                                          </p:stCondLst>
                                        </p:cTn>
                                        <p:tgtEl>
                                          <p:spTgt spid="176"/>
                                        </p:tgtEl>
                                        <p:attrNameLst>
                                          <p:attrName>style.visibility</p:attrName>
                                        </p:attrNameLst>
                                      </p:cBhvr>
                                      <p:to>
                                        <p:strVal val="visible"/>
                                      </p:to>
                                    </p:set>
                                    <p:animEffect transition="in" filter="randombar(horizontal)">
                                      <p:cBhvr>
                                        <p:cTn id="110" dur="500"/>
                                        <p:tgtEl>
                                          <p:spTgt spid="176"/>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175"/>
                                        </p:tgtEl>
                                        <p:attrNameLst>
                                          <p:attrName>style.visibility</p:attrName>
                                        </p:attrNameLst>
                                      </p:cBhvr>
                                      <p:to>
                                        <p:strVal val="visible"/>
                                      </p:to>
                                    </p:set>
                                    <p:animEffect transition="in" filter="wipe(left)">
                                      <p:cBhvr>
                                        <p:cTn id="115" dur="500"/>
                                        <p:tgtEl>
                                          <p:spTgt spid="175"/>
                                        </p:tgtEl>
                                      </p:cBhvr>
                                    </p:animEffect>
                                  </p:childTnLst>
                                </p:cTn>
                              </p:par>
                              <p:par>
                                <p:cTn id="116" presetID="22" presetClass="entr" presetSubtype="8" fill="hold" nodeType="withEffect">
                                  <p:stCondLst>
                                    <p:cond delay="0"/>
                                  </p:stCondLst>
                                  <p:childTnLst>
                                    <p:set>
                                      <p:cBhvr>
                                        <p:cTn id="117" dur="1" fill="hold">
                                          <p:stCondLst>
                                            <p:cond delay="0"/>
                                          </p:stCondLst>
                                        </p:cTn>
                                        <p:tgtEl>
                                          <p:spTgt spid="178"/>
                                        </p:tgtEl>
                                        <p:attrNameLst>
                                          <p:attrName>style.visibility</p:attrName>
                                        </p:attrNameLst>
                                      </p:cBhvr>
                                      <p:to>
                                        <p:strVal val="visible"/>
                                      </p:to>
                                    </p:set>
                                    <p:animEffect transition="in" filter="wipe(left)">
                                      <p:cBhvr>
                                        <p:cTn id="118" dur="500"/>
                                        <p:tgtEl>
                                          <p:spTgt spid="178"/>
                                        </p:tgtEl>
                                      </p:cBhvr>
                                    </p:animEffect>
                                  </p:childTnLst>
                                </p:cTn>
                              </p:par>
                              <p:par>
                                <p:cTn id="119" presetID="22" presetClass="entr" presetSubtype="8" fill="hold" nodeType="withEffect">
                                  <p:stCondLst>
                                    <p:cond delay="0"/>
                                  </p:stCondLst>
                                  <p:childTnLst>
                                    <p:set>
                                      <p:cBhvr>
                                        <p:cTn id="120" dur="1" fill="hold">
                                          <p:stCondLst>
                                            <p:cond delay="0"/>
                                          </p:stCondLst>
                                        </p:cTn>
                                        <p:tgtEl>
                                          <p:spTgt spid="177"/>
                                        </p:tgtEl>
                                        <p:attrNameLst>
                                          <p:attrName>style.visibility</p:attrName>
                                        </p:attrNameLst>
                                      </p:cBhvr>
                                      <p:to>
                                        <p:strVal val="visible"/>
                                      </p:to>
                                    </p:set>
                                    <p:animEffect transition="in" filter="wipe(left)">
                                      <p:cBhvr>
                                        <p:cTn id="121" dur="500"/>
                                        <p:tgtEl>
                                          <p:spTgt spid="177"/>
                                        </p:tgtEl>
                                      </p:cBhvr>
                                    </p:animEffect>
                                  </p:childTnLst>
                                </p:cTn>
                              </p:par>
                              <p:par>
                                <p:cTn id="122" presetID="22" presetClass="entr" presetSubtype="8" fill="hold" nodeType="withEffect">
                                  <p:stCondLst>
                                    <p:cond delay="0"/>
                                  </p:stCondLst>
                                  <p:childTnLst>
                                    <p:set>
                                      <p:cBhvr>
                                        <p:cTn id="123" dur="1" fill="hold">
                                          <p:stCondLst>
                                            <p:cond delay="0"/>
                                          </p:stCondLst>
                                        </p:cTn>
                                        <p:tgtEl>
                                          <p:spTgt spid="179"/>
                                        </p:tgtEl>
                                        <p:attrNameLst>
                                          <p:attrName>style.visibility</p:attrName>
                                        </p:attrNameLst>
                                      </p:cBhvr>
                                      <p:to>
                                        <p:strVal val="visible"/>
                                      </p:to>
                                    </p:set>
                                    <p:animEffect transition="in" filter="wipe(left)">
                                      <p:cBhvr>
                                        <p:cTn id="124" dur="500"/>
                                        <p:tgtEl>
                                          <p:spTgt spid="179"/>
                                        </p:tgtEl>
                                      </p:cBhvr>
                                    </p:animEffect>
                                  </p:childTnLst>
                                </p:cTn>
                              </p:par>
                            </p:childTnLst>
                          </p:cTn>
                        </p:par>
                      </p:childTnLst>
                    </p:cTn>
                  </p:par>
                  <p:par>
                    <p:cTn id="125" fill="hold">
                      <p:stCondLst>
                        <p:cond delay="indefinite"/>
                      </p:stCondLst>
                      <p:childTnLst>
                        <p:par>
                          <p:cTn id="126" fill="hold">
                            <p:stCondLst>
                              <p:cond delay="0"/>
                            </p:stCondLst>
                            <p:childTnLst>
                              <p:par>
                                <p:cTn id="127" presetID="49" presetClass="entr" presetSubtype="0" decel="100000" fill="hold" nodeType="clickEffect">
                                  <p:stCondLst>
                                    <p:cond delay="0"/>
                                  </p:stCondLst>
                                  <p:childTnLst>
                                    <p:set>
                                      <p:cBhvr>
                                        <p:cTn id="128" dur="1" fill="hold">
                                          <p:stCondLst>
                                            <p:cond delay="0"/>
                                          </p:stCondLst>
                                        </p:cTn>
                                        <p:tgtEl>
                                          <p:spTgt spid="180"/>
                                        </p:tgtEl>
                                        <p:attrNameLst>
                                          <p:attrName>style.visibility</p:attrName>
                                        </p:attrNameLst>
                                      </p:cBhvr>
                                      <p:to>
                                        <p:strVal val="visible"/>
                                      </p:to>
                                    </p:set>
                                    <p:anim calcmode="lin" valueType="num">
                                      <p:cBhvr>
                                        <p:cTn id="129" dur="500" fill="hold"/>
                                        <p:tgtEl>
                                          <p:spTgt spid="180"/>
                                        </p:tgtEl>
                                        <p:attrNameLst>
                                          <p:attrName>ppt_w</p:attrName>
                                        </p:attrNameLst>
                                      </p:cBhvr>
                                      <p:tavLst>
                                        <p:tav tm="0">
                                          <p:val>
                                            <p:fltVal val="0"/>
                                          </p:val>
                                        </p:tav>
                                        <p:tav tm="100000">
                                          <p:val>
                                            <p:strVal val="#ppt_w"/>
                                          </p:val>
                                        </p:tav>
                                      </p:tavLst>
                                    </p:anim>
                                    <p:anim calcmode="lin" valueType="num">
                                      <p:cBhvr>
                                        <p:cTn id="130" dur="500" fill="hold"/>
                                        <p:tgtEl>
                                          <p:spTgt spid="180"/>
                                        </p:tgtEl>
                                        <p:attrNameLst>
                                          <p:attrName>ppt_h</p:attrName>
                                        </p:attrNameLst>
                                      </p:cBhvr>
                                      <p:tavLst>
                                        <p:tav tm="0">
                                          <p:val>
                                            <p:fltVal val="0"/>
                                          </p:val>
                                        </p:tav>
                                        <p:tav tm="100000">
                                          <p:val>
                                            <p:strVal val="#ppt_h"/>
                                          </p:val>
                                        </p:tav>
                                      </p:tavLst>
                                    </p:anim>
                                    <p:anim calcmode="lin" valueType="num">
                                      <p:cBhvr>
                                        <p:cTn id="131" dur="500" fill="hold"/>
                                        <p:tgtEl>
                                          <p:spTgt spid="180"/>
                                        </p:tgtEl>
                                        <p:attrNameLst>
                                          <p:attrName>style.rotation</p:attrName>
                                        </p:attrNameLst>
                                      </p:cBhvr>
                                      <p:tavLst>
                                        <p:tav tm="0">
                                          <p:val>
                                            <p:fltVal val="360"/>
                                          </p:val>
                                        </p:tav>
                                        <p:tav tm="100000">
                                          <p:val>
                                            <p:fltVal val="0"/>
                                          </p:val>
                                        </p:tav>
                                      </p:tavLst>
                                    </p:anim>
                                    <p:animEffect transition="in" filter="fade">
                                      <p:cBhvr>
                                        <p:cTn id="132" dur="5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156" grpId="0" animBg="1"/>
      <p:bldP spid="157" grpId="0" animBg="1"/>
      <p:bldP spid="158" grpId="0" animBg="1"/>
      <p:bldP spid="159" grpId="0" animBg="1"/>
      <p:bldP spid="160" grpId="0" animBg="1"/>
      <p:bldP spid="164" grpId="0" animBg="1"/>
      <p:bldP spid="165" grpId="0" animBg="1"/>
      <p:bldP spid="166" grpId="0" animBg="1"/>
      <p:bldP spid="167" grpId="0" animBg="1"/>
      <p:bldP spid="168" grpId="0" animBg="1"/>
      <p:bldP spid="168" grpId="1" animBg="1"/>
      <p:bldP spid="168" grpId="2" animBg="1"/>
      <p:bldP spid="169" grpId="0"/>
      <p:bldP spid="173" grpId="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a:cxnSpLocks/>
          </p:cNvCxnSpPr>
          <p:nvPr/>
        </p:nvCxnSpPr>
        <p:spPr>
          <a:xfrm>
            <a:off x="1352950" y="4252931"/>
            <a:ext cx="96837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88"/>
          <p:cNvSpPr/>
          <p:nvPr/>
        </p:nvSpPr>
        <p:spPr>
          <a:xfrm>
            <a:off x="5119360" y="3951303"/>
            <a:ext cx="638423" cy="603251"/>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800"/>
          </a:p>
        </p:txBody>
      </p:sp>
      <p:pic>
        <p:nvPicPr>
          <p:cNvPr id="20" name="图形 19" descr="关闭"/>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30453" y="3826735"/>
            <a:ext cx="816236" cy="816236"/>
          </a:xfrm>
          <a:prstGeom prst="rect">
            <a:avLst/>
          </a:prstGeom>
        </p:spPr>
      </p:pic>
      <p:sp>
        <p:nvSpPr>
          <p:cNvPr id="3" name="文本框 2"/>
          <p:cNvSpPr txBox="1"/>
          <p:nvPr/>
        </p:nvSpPr>
        <p:spPr>
          <a:xfrm>
            <a:off x="465686" y="239713"/>
            <a:ext cx="2656625" cy="646331"/>
          </a:xfrm>
          <a:prstGeom prst="rect">
            <a:avLst/>
          </a:prstGeom>
          <a:noFill/>
        </p:spPr>
        <p:txBody>
          <a:bodyPr wrap="none" rtlCol="0">
            <a:spAutoFit/>
          </a:bodyPr>
          <a:lstStyle/>
          <a:p>
            <a:r>
              <a:rPr lang="en-US" sz="3600" dirty="0"/>
              <a:t>Attack model</a:t>
            </a:r>
          </a:p>
        </p:txBody>
      </p:sp>
      <p:sp>
        <p:nvSpPr>
          <p:cNvPr id="4" name="Oval 88"/>
          <p:cNvSpPr/>
          <p:nvPr/>
        </p:nvSpPr>
        <p:spPr>
          <a:xfrm>
            <a:off x="2488571" y="3951303"/>
            <a:ext cx="638423" cy="603251"/>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800"/>
          </a:p>
        </p:txBody>
      </p:sp>
      <p:sp>
        <p:nvSpPr>
          <p:cNvPr id="8" name="Oval 88"/>
          <p:cNvSpPr/>
          <p:nvPr/>
        </p:nvSpPr>
        <p:spPr>
          <a:xfrm>
            <a:off x="6435699" y="3951304"/>
            <a:ext cx="638423" cy="603251"/>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800"/>
          </a:p>
        </p:txBody>
      </p:sp>
      <p:sp>
        <p:nvSpPr>
          <p:cNvPr id="9" name="Oval 88"/>
          <p:cNvSpPr/>
          <p:nvPr/>
        </p:nvSpPr>
        <p:spPr>
          <a:xfrm>
            <a:off x="7750149" y="3951304"/>
            <a:ext cx="638423" cy="603251"/>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800"/>
          </a:p>
        </p:txBody>
      </p:sp>
      <p:sp>
        <p:nvSpPr>
          <p:cNvPr id="10" name="Oval 88"/>
          <p:cNvSpPr/>
          <p:nvPr/>
        </p:nvSpPr>
        <p:spPr>
          <a:xfrm>
            <a:off x="9064599" y="3951305"/>
            <a:ext cx="638423" cy="603251"/>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800"/>
          </a:p>
        </p:txBody>
      </p:sp>
      <p:sp>
        <p:nvSpPr>
          <p:cNvPr id="11" name="Oval 88"/>
          <p:cNvSpPr/>
          <p:nvPr/>
        </p:nvSpPr>
        <p:spPr>
          <a:xfrm>
            <a:off x="3804910" y="3951303"/>
            <a:ext cx="638423" cy="603251"/>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800"/>
          </a:p>
        </p:txBody>
      </p:sp>
      <p:pic>
        <p:nvPicPr>
          <p:cNvPr id="13" name="图形 12" descr="钥匙"/>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0645" y="3951302"/>
            <a:ext cx="567101" cy="567101"/>
          </a:xfrm>
          <a:prstGeom prst="rect">
            <a:avLst/>
          </a:prstGeom>
        </p:spPr>
      </p:pic>
      <p:pic>
        <p:nvPicPr>
          <p:cNvPr id="14" name="图形 13" descr="男士"/>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0734" y="3724863"/>
            <a:ext cx="1154634" cy="1154634"/>
          </a:xfrm>
          <a:prstGeom prst="rect">
            <a:avLst/>
          </a:prstGeom>
        </p:spPr>
      </p:pic>
      <p:pic>
        <p:nvPicPr>
          <p:cNvPr id="15" name="图形 14" descr="男士"/>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97397" y="3675611"/>
            <a:ext cx="1154634" cy="1154634"/>
          </a:xfrm>
          <a:prstGeom prst="rect">
            <a:avLst/>
          </a:prstGeom>
        </p:spPr>
      </p:pic>
      <p:sp>
        <p:nvSpPr>
          <p:cNvPr id="22" name="AutoShape 16"/>
          <p:cNvSpPr>
            <a:spLocks noChangeArrowheads="1"/>
          </p:cNvSpPr>
          <p:nvPr/>
        </p:nvSpPr>
        <p:spPr bwMode="auto">
          <a:xfrm>
            <a:off x="747633" y="1435908"/>
            <a:ext cx="4582481" cy="714515"/>
          </a:xfrm>
          <a:prstGeom prst="roundRect">
            <a:avLst>
              <a:gd name="adj" fmla="val 16667"/>
            </a:avLst>
          </a:prstGeom>
          <a:solidFill>
            <a:schemeClr val="accent1">
              <a:lumMod val="40000"/>
              <a:lumOff val="60000"/>
            </a:schemeClr>
          </a:solidFill>
          <a:ln w="38100">
            <a:solidFill>
              <a:schemeClr val="tx1"/>
            </a:solidFill>
            <a:round/>
            <a:headEnd/>
            <a:tailEnd/>
          </a:ln>
        </p:spPr>
        <p:txBody>
          <a:bodyPr wrap="none" anchor="ct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en-US" altLang="en-US" sz="2800" i="1" dirty="0">
                <a:latin typeface="Arial" panose="020B0604020202020204" pitchFamily="34" charset="0"/>
              </a:rPr>
              <a:t>Release-ahead attack</a:t>
            </a:r>
          </a:p>
        </p:txBody>
      </p:sp>
      <p:sp>
        <p:nvSpPr>
          <p:cNvPr id="23" name="AutoShape 16"/>
          <p:cNvSpPr>
            <a:spLocks noChangeArrowheads="1"/>
          </p:cNvSpPr>
          <p:nvPr/>
        </p:nvSpPr>
        <p:spPr bwMode="auto">
          <a:xfrm>
            <a:off x="5757783" y="1435907"/>
            <a:ext cx="4582481" cy="714515"/>
          </a:xfrm>
          <a:prstGeom prst="roundRect">
            <a:avLst>
              <a:gd name="adj" fmla="val 16667"/>
            </a:avLst>
          </a:prstGeom>
          <a:solidFill>
            <a:schemeClr val="accent4">
              <a:lumMod val="40000"/>
              <a:lumOff val="60000"/>
            </a:schemeClr>
          </a:solidFill>
          <a:ln w="38100">
            <a:solidFill>
              <a:schemeClr val="tx1"/>
            </a:solidFill>
            <a:round/>
            <a:headEnd/>
            <a:tailEnd/>
          </a:ln>
        </p:spPr>
        <p:txBody>
          <a:bodyPr wrap="none" anchor="ct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en-US" altLang="en-US" sz="2800" i="1" dirty="0">
                <a:latin typeface="Arial" panose="020B0604020202020204" pitchFamily="34" charset="0"/>
              </a:rPr>
              <a:t>Drop attack</a:t>
            </a:r>
          </a:p>
        </p:txBody>
      </p:sp>
      <p:pic>
        <p:nvPicPr>
          <p:cNvPr id="25" name="图形 24" descr="钥匙"/>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9020" y="3951301"/>
            <a:ext cx="567101" cy="567101"/>
          </a:xfrm>
          <a:prstGeom prst="rect">
            <a:avLst/>
          </a:prstGeom>
        </p:spPr>
      </p:pic>
      <p:pic>
        <p:nvPicPr>
          <p:cNvPr id="26" name="图形 25" descr="箭头: 顺时针弯曲"/>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4298911">
            <a:off x="5588085" y="2881830"/>
            <a:ext cx="530732" cy="1374387"/>
          </a:xfrm>
          <a:prstGeom prst="rect">
            <a:avLst/>
          </a:prstGeom>
        </p:spPr>
      </p:pic>
      <p:pic>
        <p:nvPicPr>
          <p:cNvPr id="27" name="图形 26" descr="箭头: 顺时针弯曲"/>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4510601">
            <a:off x="4852104" y="4293073"/>
            <a:ext cx="530732" cy="1374387"/>
          </a:xfrm>
          <a:prstGeom prst="rect">
            <a:avLst/>
          </a:prstGeom>
        </p:spPr>
      </p:pic>
      <p:sp>
        <p:nvSpPr>
          <p:cNvPr id="28" name="文本框 27"/>
          <p:cNvSpPr txBox="1"/>
          <p:nvPr/>
        </p:nvSpPr>
        <p:spPr>
          <a:xfrm>
            <a:off x="6356750" y="3143158"/>
            <a:ext cx="1258678" cy="523220"/>
          </a:xfrm>
          <a:prstGeom prst="rect">
            <a:avLst/>
          </a:prstGeom>
          <a:noFill/>
        </p:spPr>
        <p:txBody>
          <a:bodyPr wrap="none" rtlCol="0">
            <a:spAutoFit/>
          </a:bodyPr>
          <a:lstStyle/>
          <a:p>
            <a:r>
              <a:rPr lang="en-US" sz="2800" b="1" i="1" dirty="0">
                <a:solidFill>
                  <a:srgbClr val="FF0000"/>
                </a:solidFill>
              </a:rPr>
              <a:t>release</a:t>
            </a:r>
          </a:p>
        </p:txBody>
      </p:sp>
      <p:sp>
        <p:nvSpPr>
          <p:cNvPr id="29" name="文本框 28"/>
          <p:cNvSpPr txBox="1"/>
          <p:nvPr/>
        </p:nvSpPr>
        <p:spPr>
          <a:xfrm>
            <a:off x="3799241" y="4879497"/>
            <a:ext cx="878767" cy="523220"/>
          </a:xfrm>
          <a:prstGeom prst="rect">
            <a:avLst/>
          </a:prstGeom>
          <a:noFill/>
        </p:spPr>
        <p:txBody>
          <a:bodyPr wrap="none" rtlCol="0">
            <a:spAutoFit/>
          </a:bodyPr>
          <a:lstStyle/>
          <a:p>
            <a:r>
              <a:rPr lang="en-US" sz="2800" b="1" i="1" dirty="0">
                <a:solidFill>
                  <a:srgbClr val="FF0000"/>
                </a:solidFill>
              </a:rPr>
              <a:t>drop</a:t>
            </a:r>
          </a:p>
        </p:txBody>
      </p:sp>
      <p:sp>
        <p:nvSpPr>
          <p:cNvPr id="2" name="矩形 1">
            <a:extLst>
              <a:ext uri="{FF2B5EF4-FFF2-40B4-BE49-F238E27FC236}">
                <a16:creationId xmlns:a16="http://schemas.microsoft.com/office/drawing/2014/main" id="{807FC85F-3F0A-478C-B9F5-014CEFCC306A}"/>
              </a:ext>
            </a:extLst>
          </p:cNvPr>
          <p:cNvSpPr/>
          <p:nvPr/>
        </p:nvSpPr>
        <p:spPr>
          <a:xfrm>
            <a:off x="811913" y="2131226"/>
            <a:ext cx="4547928" cy="1477328"/>
          </a:xfrm>
          <a:prstGeom prst="rect">
            <a:avLst/>
          </a:prstGeom>
        </p:spPr>
        <p:txBody>
          <a:bodyPr wrap="square">
            <a:spAutoFit/>
          </a:bodyPr>
          <a:lstStyle/>
          <a:p>
            <a:r>
              <a:rPr lang="en-US" dirty="0"/>
              <a:t>In release ahead attack, the adversary, which may include the legitimate receiver, aims to extract the encryption key from the DHT network to decrypt the data before the release time.</a:t>
            </a:r>
          </a:p>
        </p:txBody>
      </p:sp>
      <p:sp>
        <p:nvSpPr>
          <p:cNvPr id="12" name="矩形 11">
            <a:extLst>
              <a:ext uri="{FF2B5EF4-FFF2-40B4-BE49-F238E27FC236}">
                <a16:creationId xmlns:a16="http://schemas.microsoft.com/office/drawing/2014/main" id="{BA08CC06-BD84-4CC7-9CB4-1DE3355BD0EA}"/>
              </a:ext>
            </a:extLst>
          </p:cNvPr>
          <p:cNvSpPr/>
          <p:nvPr/>
        </p:nvSpPr>
        <p:spPr>
          <a:xfrm>
            <a:off x="5728056" y="2110589"/>
            <a:ext cx="4577273" cy="1200329"/>
          </a:xfrm>
          <a:prstGeom prst="rect">
            <a:avLst/>
          </a:prstGeom>
        </p:spPr>
        <p:txBody>
          <a:bodyPr wrap="square">
            <a:spAutoFit/>
          </a:bodyPr>
          <a:lstStyle/>
          <a:p>
            <a:r>
              <a:rPr lang="en-US" dirty="0"/>
              <a:t>In drop attack, the adversary aims to prevent the encryption key to be received by the legitimate receiver to decrypt the data in the cloud at release time.</a:t>
            </a:r>
          </a:p>
        </p:txBody>
      </p:sp>
    </p:spTree>
    <p:extLst>
      <p:ext uri="{BB962C8B-B14F-4D97-AF65-F5344CB8AC3E}">
        <p14:creationId xmlns:p14="http://schemas.microsoft.com/office/powerpoint/2010/main" val="95599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par>
                                <p:cTn id="23" presetID="22" presetClass="entr" presetSubtype="8"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par>
                                <p:cTn id="26" presetID="14" presetClass="entr" presetSubtype="1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randombar(horizontal)">
                                      <p:cBhvr>
                                        <p:cTn id="28" dur="500"/>
                                        <p:tgtEl>
                                          <p:spTgt spid="15"/>
                                        </p:tgtEl>
                                      </p:cBhvr>
                                    </p:animEffect>
                                  </p:childTnLst>
                                </p:cTn>
                              </p:par>
                              <p:par>
                                <p:cTn id="29" presetID="14" presetClass="entr" presetSubtype="1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randombar(horizontal)">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49" presetClass="entr" presetSubtype="0" decel="100000"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 calcmode="lin" valueType="num">
                                      <p:cBhvr>
                                        <p:cTn id="38" dur="500" fill="hold"/>
                                        <p:tgtEl>
                                          <p:spTgt spid="13"/>
                                        </p:tgtEl>
                                        <p:attrNameLst>
                                          <p:attrName>style.rotation</p:attrName>
                                        </p:attrNameLst>
                                      </p:cBhvr>
                                      <p:tavLst>
                                        <p:tav tm="0">
                                          <p:val>
                                            <p:fltVal val="360"/>
                                          </p:val>
                                        </p:tav>
                                        <p:tav tm="100000">
                                          <p:val>
                                            <p:fltVal val="0"/>
                                          </p:val>
                                        </p:tav>
                                      </p:tavLst>
                                    </p:anim>
                                    <p:animEffect transition="in" filter="fade">
                                      <p:cBhvr>
                                        <p:cTn id="39" dur="500"/>
                                        <p:tgtEl>
                                          <p:spTgt spid="13"/>
                                        </p:tgtEl>
                                      </p:cBhvr>
                                    </p:animEffect>
                                  </p:childTnLst>
                                </p:cTn>
                              </p:par>
                            </p:childTnLst>
                          </p:cTn>
                        </p:par>
                        <p:par>
                          <p:cTn id="40" fill="hold">
                            <p:stCondLst>
                              <p:cond delay="500"/>
                            </p:stCondLst>
                            <p:childTnLst>
                              <p:par>
                                <p:cTn id="41" presetID="37" presetClass="path" presetSubtype="0" accel="50000" decel="50000" fill="hold" nodeType="afterEffect">
                                  <p:stCondLst>
                                    <p:cond delay="0"/>
                                  </p:stCondLst>
                                  <p:childTnLst>
                                    <p:animMotion origin="layout" path="M -2.91667E-6 -1.11111E-6 L 0.03138 -0.02106 C 0.03789 -0.02569 0.04766 -0.02824 0.05795 -0.02824 C 0.06966 -0.02824 0.07904 -0.02569 0.08555 -0.02106 L 0.11706 -1.11111E-6 " pathEditMode="relative" rAng="0" ptsTypes="AAAAA">
                                      <p:cBhvr>
                                        <p:cTn id="42" dur="500" fill="hold"/>
                                        <p:tgtEl>
                                          <p:spTgt spid="13"/>
                                        </p:tgtEl>
                                        <p:attrNameLst>
                                          <p:attrName>ppt_x</p:attrName>
                                          <p:attrName>ppt_y</p:attrName>
                                        </p:attrNameLst>
                                      </p:cBhvr>
                                      <p:rCtr x="5846" y="-1412"/>
                                    </p:animMotion>
                                  </p:childTnLst>
                                </p:cTn>
                              </p:par>
                            </p:childTnLst>
                          </p:cTn>
                        </p:par>
                        <p:par>
                          <p:cTn id="43" fill="hold">
                            <p:stCondLst>
                              <p:cond delay="1000"/>
                            </p:stCondLst>
                            <p:childTnLst>
                              <p:par>
                                <p:cTn id="44" presetID="37" presetClass="path" presetSubtype="0" accel="50000" decel="50000" fill="hold" nodeType="afterEffect">
                                  <p:stCondLst>
                                    <p:cond delay="0"/>
                                  </p:stCondLst>
                                  <p:childTnLst>
                                    <p:animMotion origin="layout" path="M 0.11706 -1.11111E-6 L 0.14675 -0.02106 C 0.15287 -0.02569 0.16224 -0.02824 0.17201 -0.02824 C 0.18308 -0.02824 0.19193 -0.02569 0.19818 -0.02106 L 0.228 -1.11111E-6 " pathEditMode="relative" rAng="0" ptsTypes="AAAAA">
                                      <p:cBhvr>
                                        <p:cTn id="45" dur="500" fill="hold"/>
                                        <p:tgtEl>
                                          <p:spTgt spid="13"/>
                                        </p:tgtEl>
                                        <p:attrNameLst>
                                          <p:attrName>ppt_x</p:attrName>
                                          <p:attrName>ppt_y</p:attrName>
                                        </p:attrNameLst>
                                      </p:cBhvr>
                                      <p:rCtr x="5547" y="-1412"/>
                                    </p:animMotion>
                                  </p:childTnLst>
                                </p:cTn>
                              </p:par>
                            </p:childTnLst>
                          </p:cTn>
                        </p:par>
                        <p:par>
                          <p:cTn id="46" fill="hold">
                            <p:stCondLst>
                              <p:cond delay="1500"/>
                            </p:stCondLst>
                            <p:childTnLst>
                              <p:par>
                                <p:cTn id="47" presetID="37" presetClass="path" presetSubtype="0" accel="50000" decel="50000" fill="hold" nodeType="afterEffect">
                                  <p:stCondLst>
                                    <p:cond delay="0"/>
                                  </p:stCondLst>
                                  <p:childTnLst>
                                    <p:animMotion origin="layout" path="M 0.228 -1.11111E-6 L 0.25677 -0.02106 C 0.26289 -0.02569 0.27175 -0.02824 0.28125 -0.02824 C 0.29206 -0.02824 0.30065 -0.02569 0.30664 -0.02106 L 0.33581 -1.11111E-6 " pathEditMode="relative" rAng="0" ptsTypes="AAAAA">
                                      <p:cBhvr>
                                        <p:cTn id="48" dur="500" fill="hold"/>
                                        <p:tgtEl>
                                          <p:spTgt spid="13"/>
                                        </p:tgtEl>
                                        <p:attrNameLst>
                                          <p:attrName>ppt_x</p:attrName>
                                          <p:attrName>ppt_y</p:attrName>
                                        </p:attrNameLst>
                                      </p:cBhvr>
                                      <p:rCtr x="5391" y="-1412"/>
                                    </p:animMotion>
                                  </p:childTnLst>
                                </p:cTn>
                              </p:par>
                            </p:childTnLst>
                          </p:cTn>
                        </p:par>
                        <p:par>
                          <p:cTn id="49" fill="hold">
                            <p:stCondLst>
                              <p:cond delay="2000"/>
                            </p:stCondLst>
                            <p:childTnLst>
                              <p:par>
                                <p:cTn id="50" presetID="37" presetClass="path" presetSubtype="0" accel="50000" decel="50000" fill="hold" nodeType="afterEffect">
                                  <p:stCondLst>
                                    <p:cond delay="0"/>
                                  </p:stCondLst>
                                  <p:childTnLst>
                                    <p:animMotion origin="layout" path="M 0.33581 -1.11111E-6 L 0.36407 -0.02106 C 0.36992 -0.02569 0.37878 -0.02824 0.38815 -0.02824 C 0.3987 -0.02824 0.40716 -0.02569 0.41302 -0.02106 L 0.44154 -1.11111E-6 " pathEditMode="relative" rAng="0" ptsTypes="AAAAA">
                                      <p:cBhvr>
                                        <p:cTn id="51" dur="500" fill="hold"/>
                                        <p:tgtEl>
                                          <p:spTgt spid="13"/>
                                        </p:tgtEl>
                                        <p:attrNameLst>
                                          <p:attrName>ppt_x</p:attrName>
                                          <p:attrName>ppt_y</p:attrName>
                                        </p:attrNameLst>
                                      </p:cBhvr>
                                      <p:rCtr x="5286" y="-1412"/>
                                    </p:animMotion>
                                  </p:childTnLst>
                                </p:cTn>
                              </p:par>
                            </p:childTnLst>
                          </p:cTn>
                        </p:par>
                        <p:par>
                          <p:cTn id="52" fill="hold">
                            <p:stCondLst>
                              <p:cond delay="2500"/>
                            </p:stCondLst>
                            <p:childTnLst>
                              <p:par>
                                <p:cTn id="53" presetID="37" presetClass="path" presetSubtype="0" accel="50000" decel="50000" fill="hold" nodeType="afterEffect">
                                  <p:stCondLst>
                                    <p:cond delay="0"/>
                                  </p:stCondLst>
                                  <p:childTnLst>
                                    <p:animMotion origin="layout" path="M 0.44154 -1.11111E-6 L 0.47097 -0.02106 C 0.47709 -0.02569 0.48633 -0.02824 0.4961 -0.02824 C 0.50703 -0.02824 0.51589 -0.02569 0.52201 -0.02106 L 0.5517 -1.11111E-6 " pathEditMode="relative" rAng="0" ptsTypes="AAAAA">
                                      <p:cBhvr>
                                        <p:cTn id="54" dur="500" fill="hold"/>
                                        <p:tgtEl>
                                          <p:spTgt spid="13"/>
                                        </p:tgtEl>
                                        <p:attrNameLst>
                                          <p:attrName>ppt_x</p:attrName>
                                          <p:attrName>ppt_y</p:attrName>
                                        </p:attrNameLst>
                                      </p:cBhvr>
                                      <p:rCtr x="5508" y="-1412"/>
                                    </p:animMotion>
                                  </p:childTnLst>
                                </p:cTn>
                              </p:par>
                            </p:childTnLst>
                          </p:cTn>
                        </p:par>
                        <p:par>
                          <p:cTn id="55" fill="hold">
                            <p:stCondLst>
                              <p:cond delay="3000"/>
                            </p:stCondLst>
                            <p:childTnLst>
                              <p:par>
                                <p:cTn id="56" presetID="37" presetClass="path" presetSubtype="0" accel="50000" decel="50000" fill="hold" nodeType="afterEffect">
                                  <p:stCondLst>
                                    <p:cond delay="0"/>
                                  </p:stCondLst>
                                  <p:childTnLst>
                                    <p:animMotion origin="layout" path="M 0.5517 -1.11111E-6 L 0.58047 -0.02176 C 0.58659 -0.02662 0.59558 -0.02917 0.60508 -0.02917 C 0.61589 -0.02917 0.62461 -0.02662 0.6306 -0.02176 L 0.65964 -1.11111E-6 " pathEditMode="relative" rAng="0" ptsTypes="AAAAA">
                                      <p:cBhvr>
                                        <p:cTn id="57" dur="500" fill="hold"/>
                                        <p:tgtEl>
                                          <p:spTgt spid="13"/>
                                        </p:tgtEl>
                                        <p:attrNameLst>
                                          <p:attrName>ppt_x</p:attrName>
                                          <p:attrName>ppt_y</p:attrName>
                                        </p:attrNameLst>
                                      </p:cBhvr>
                                      <p:rCtr x="5391" y="-1458"/>
                                    </p:animMotion>
                                  </p:childTnLst>
                                </p:cTn>
                              </p:par>
                            </p:childTnLst>
                          </p:cTn>
                        </p:par>
                        <p:par>
                          <p:cTn id="58" fill="hold">
                            <p:stCondLst>
                              <p:cond delay="3500"/>
                            </p:stCondLst>
                            <p:childTnLst>
                              <p:par>
                                <p:cTn id="59" presetID="37" presetClass="path" presetSubtype="0" accel="50000" decel="50000" fill="hold" nodeType="afterEffect">
                                  <p:stCondLst>
                                    <p:cond delay="0"/>
                                  </p:stCondLst>
                                  <p:childTnLst>
                                    <p:animMotion origin="layout" path="M 0.65964 -1.11111E-6 L 0.69714 -0.02685 C 0.70508 -0.03287 0.71693 -0.03588 0.7293 -0.03588 C 0.74323 -0.03588 0.75456 -0.03287 0.7625 -0.02685 L 0.80039 -1.11111E-6 " pathEditMode="relative" rAng="0" ptsTypes="AAAAA">
                                      <p:cBhvr>
                                        <p:cTn id="60" dur="500" fill="hold"/>
                                        <p:tgtEl>
                                          <p:spTgt spid="13"/>
                                        </p:tgtEl>
                                        <p:attrNameLst>
                                          <p:attrName>ppt_x</p:attrName>
                                          <p:attrName>ppt_y</p:attrName>
                                        </p:attrNameLst>
                                      </p:cBhvr>
                                      <p:rCtr x="7031" y="-1806"/>
                                    </p:animMotion>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13"/>
                                        </p:tgtEl>
                                        <p:attrNameLst>
                                          <p:attrName>style.visibility</p:attrName>
                                        </p:attrNameLst>
                                      </p:cBhvr>
                                      <p:to>
                                        <p:strVal val="hidden"/>
                                      </p:to>
                                    </p:set>
                                  </p:childTnLst>
                                </p:cTn>
                              </p:par>
                              <p:par>
                                <p:cTn id="65" presetID="49" presetClass="entr" presetSubtype="0" decel="100000" fill="hold"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 calcmode="lin" valueType="num">
                                      <p:cBhvr>
                                        <p:cTn id="69" dur="500" fill="hold"/>
                                        <p:tgtEl>
                                          <p:spTgt spid="20"/>
                                        </p:tgtEl>
                                        <p:attrNameLst>
                                          <p:attrName>style.rotation</p:attrName>
                                        </p:attrNameLst>
                                      </p:cBhvr>
                                      <p:tavLst>
                                        <p:tav tm="0">
                                          <p:val>
                                            <p:fltVal val="360"/>
                                          </p:val>
                                        </p:tav>
                                        <p:tav tm="100000">
                                          <p:val>
                                            <p:fltVal val="0"/>
                                          </p:val>
                                        </p:tav>
                                      </p:tavLst>
                                    </p:anim>
                                    <p:animEffect transition="in" filter="fade">
                                      <p:cBhvr>
                                        <p:cTn id="70" dur="500"/>
                                        <p:tgtEl>
                                          <p:spTgt spid="20"/>
                                        </p:tgtEl>
                                      </p:cBhvr>
                                    </p:animEffect>
                                  </p:childTnLst>
                                </p:cTn>
                              </p:par>
                            </p:childTnLst>
                          </p:cTn>
                        </p:par>
                      </p:childTnLst>
                    </p:cTn>
                  </p:par>
                  <p:par>
                    <p:cTn id="71" fill="hold">
                      <p:stCondLst>
                        <p:cond delay="indefinite"/>
                      </p:stCondLst>
                      <p:childTnLst>
                        <p:par>
                          <p:cTn id="72" fill="hold">
                            <p:stCondLst>
                              <p:cond delay="0"/>
                            </p:stCondLst>
                            <p:childTnLst>
                              <p:par>
                                <p:cTn id="73" presetID="49" presetClass="entr" presetSubtype="0" decel="100000" fill="hold" nodeType="clickEffect">
                                  <p:stCondLst>
                                    <p:cond delay="0"/>
                                  </p:stCondLst>
                                  <p:childTnLst>
                                    <p:set>
                                      <p:cBhvr>
                                        <p:cTn id="74" dur="1" fill="hold">
                                          <p:stCondLst>
                                            <p:cond delay="0"/>
                                          </p:stCondLst>
                                        </p:cTn>
                                        <p:tgtEl>
                                          <p:spTgt spid="25"/>
                                        </p:tgtEl>
                                        <p:attrNameLst>
                                          <p:attrName>style.visibility</p:attrName>
                                        </p:attrNameLst>
                                      </p:cBhvr>
                                      <p:to>
                                        <p:strVal val="visible"/>
                                      </p:to>
                                    </p:set>
                                    <p:anim calcmode="lin" valueType="num">
                                      <p:cBhvr>
                                        <p:cTn id="75" dur="500" fill="hold"/>
                                        <p:tgtEl>
                                          <p:spTgt spid="25"/>
                                        </p:tgtEl>
                                        <p:attrNameLst>
                                          <p:attrName>ppt_w</p:attrName>
                                        </p:attrNameLst>
                                      </p:cBhvr>
                                      <p:tavLst>
                                        <p:tav tm="0">
                                          <p:val>
                                            <p:fltVal val="0"/>
                                          </p:val>
                                        </p:tav>
                                        <p:tav tm="100000">
                                          <p:val>
                                            <p:strVal val="#ppt_w"/>
                                          </p:val>
                                        </p:tav>
                                      </p:tavLst>
                                    </p:anim>
                                    <p:anim calcmode="lin" valueType="num">
                                      <p:cBhvr>
                                        <p:cTn id="76" dur="500" fill="hold"/>
                                        <p:tgtEl>
                                          <p:spTgt spid="25"/>
                                        </p:tgtEl>
                                        <p:attrNameLst>
                                          <p:attrName>ppt_h</p:attrName>
                                        </p:attrNameLst>
                                      </p:cBhvr>
                                      <p:tavLst>
                                        <p:tav tm="0">
                                          <p:val>
                                            <p:fltVal val="0"/>
                                          </p:val>
                                        </p:tav>
                                        <p:tav tm="100000">
                                          <p:val>
                                            <p:strVal val="#ppt_h"/>
                                          </p:val>
                                        </p:tav>
                                      </p:tavLst>
                                    </p:anim>
                                    <p:anim calcmode="lin" valueType="num">
                                      <p:cBhvr>
                                        <p:cTn id="77" dur="500" fill="hold"/>
                                        <p:tgtEl>
                                          <p:spTgt spid="25"/>
                                        </p:tgtEl>
                                        <p:attrNameLst>
                                          <p:attrName>style.rotation</p:attrName>
                                        </p:attrNameLst>
                                      </p:cBhvr>
                                      <p:tavLst>
                                        <p:tav tm="0">
                                          <p:val>
                                            <p:fltVal val="360"/>
                                          </p:val>
                                        </p:tav>
                                        <p:tav tm="100000">
                                          <p:val>
                                            <p:fltVal val="0"/>
                                          </p:val>
                                        </p:tav>
                                      </p:tavLst>
                                    </p:anim>
                                    <p:animEffect transition="in" filter="fade">
                                      <p:cBhvr>
                                        <p:cTn id="78" dur="500"/>
                                        <p:tgtEl>
                                          <p:spTgt spid="25"/>
                                        </p:tgtEl>
                                      </p:cBhvr>
                                    </p:animEffect>
                                  </p:childTnLst>
                                </p:cTn>
                              </p:par>
                            </p:childTnLst>
                          </p:cTn>
                        </p:par>
                        <p:par>
                          <p:cTn id="79" fill="hold">
                            <p:stCondLst>
                              <p:cond delay="500"/>
                            </p:stCondLst>
                            <p:childTnLst>
                              <p:par>
                                <p:cTn id="80" presetID="37" presetClass="path" presetSubtype="0" accel="50000" decel="50000" fill="hold" nodeType="afterEffect">
                                  <p:stCondLst>
                                    <p:cond delay="0"/>
                                  </p:stCondLst>
                                  <p:childTnLst>
                                    <p:animMotion origin="layout" path="M -3.95833E-6 -1.11111E-6 L 0.03138 -0.02106 C 0.03789 -0.02569 0.04766 -0.02824 0.05795 -0.02824 C 0.06967 -0.02824 0.07904 -0.02569 0.08555 -0.02106 L 0.11706 -1.11111E-6 " pathEditMode="relative" rAng="0" ptsTypes="AAAAA">
                                      <p:cBhvr>
                                        <p:cTn id="81" dur="500" fill="hold"/>
                                        <p:tgtEl>
                                          <p:spTgt spid="25"/>
                                        </p:tgtEl>
                                        <p:attrNameLst>
                                          <p:attrName>ppt_x</p:attrName>
                                          <p:attrName>ppt_y</p:attrName>
                                        </p:attrNameLst>
                                      </p:cBhvr>
                                      <p:rCtr x="5846" y="-1412"/>
                                    </p:animMotion>
                                  </p:childTnLst>
                                </p:cTn>
                              </p:par>
                            </p:childTnLst>
                          </p:cTn>
                        </p:par>
                        <p:par>
                          <p:cTn id="82" fill="hold">
                            <p:stCondLst>
                              <p:cond delay="1000"/>
                            </p:stCondLst>
                            <p:childTnLst>
                              <p:par>
                                <p:cTn id="83" presetID="37" presetClass="path" presetSubtype="0" accel="50000" decel="50000" fill="hold" nodeType="afterEffect">
                                  <p:stCondLst>
                                    <p:cond delay="0"/>
                                  </p:stCondLst>
                                  <p:childTnLst>
                                    <p:animMotion origin="layout" path="M 0.11706 -1.11111E-6 L 0.14675 -0.02106 C 0.15287 -0.02569 0.16224 -0.02824 0.17201 -0.02824 C 0.18308 -0.02824 0.19193 -0.02569 0.19818 -0.02106 L 0.228 -1.11111E-6 " pathEditMode="relative" rAng="0" ptsTypes="AAAAA">
                                      <p:cBhvr>
                                        <p:cTn id="84" dur="500" fill="hold"/>
                                        <p:tgtEl>
                                          <p:spTgt spid="25"/>
                                        </p:tgtEl>
                                        <p:attrNameLst>
                                          <p:attrName>ppt_x</p:attrName>
                                          <p:attrName>ppt_y</p:attrName>
                                        </p:attrNameLst>
                                      </p:cBhvr>
                                      <p:rCtr x="5547" y="-1412"/>
                                    </p:animMotion>
                                  </p:childTnLst>
                                </p:cTn>
                              </p:par>
                            </p:childTnLst>
                          </p:cTn>
                        </p:par>
                        <p:par>
                          <p:cTn id="85" fill="hold">
                            <p:stCondLst>
                              <p:cond delay="1500"/>
                            </p:stCondLst>
                            <p:childTnLst>
                              <p:par>
                                <p:cTn id="86" presetID="37" presetClass="path" presetSubtype="0" accel="50000" decel="50000" fill="hold" nodeType="afterEffect">
                                  <p:stCondLst>
                                    <p:cond delay="0"/>
                                  </p:stCondLst>
                                  <p:childTnLst>
                                    <p:animMotion origin="layout" path="M 0.228 -1.11111E-6 L 0.25677 -0.02106 C 0.26289 -0.02569 0.27175 -0.02824 0.28125 -0.02824 C 0.29206 -0.02824 0.30066 -0.02569 0.30664 -0.02106 L 0.33581 -1.11111E-6 " pathEditMode="relative" rAng="0" ptsTypes="AAAAA">
                                      <p:cBhvr>
                                        <p:cTn id="87" dur="500" fill="hold"/>
                                        <p:tgtEl>
                                          <p:spTgt spid="25"/>
                                        </p:tgtEl>
                                        <p:attrNameLst>
                                          <p:attrName>ppt_x</p:attrName>
                                          <p:attrName>ppt_y</p:attrName>
                                        </p:attrNameLst>
                                      </p:cBhvr>
                                      <p:rCtr x="5391" y="-1412"/>
                                    </p:animMotion>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fade">
                                      <p:cBhvr>
                                        <p:cTn id="92" dur="500"/>
                                        <p:tgtEl>
                                          <p:spTgt spid="22"/>
                                        </p:tgtEl>
                                      </p:cBhvr>
                                    </p:animEffect>
                                  </p:childTnLst>
                                </p:cTn>
                              </p:par>
                              <p:par>
                                <p:cTn id="93" presetID="22" presetClass="entr" presetSubtype="8" fill="hold" nodeType="withEffect">
                                  <p:stCondLst>
                                    <p:cond delay="100"/>
                                  </p:stCondLst>
                                  <p:childTnLst>
                                    <p:set>
                                      <p:cBhvr>
                                        <p:cTn id="94" dur="1" fill="hold">
                                          <p:stCondLst>
                                            <p:cond delay="0"/>
                                          </p:stCondLst>
                                        </p:cTn>
                                        <p:tgtEl>
                                          <p:spTgt spid="26"/>
                                        </p:tgtEl>
                                        <p:attrNameLst>
                                          <p:attrName>style.visibility</p:attrName>
                                        </p:attrNameLst>
                                      </p:cBhvr>
                                      <p:to>
                                        <p:strVal val="visible"/>
                                      </p:to>
                                    </p:set>
                                    <p:animEffect transition="in" filter="wipe(left)">
                                      <p:cBhvr>
                                        <p:cTn id="95" dur="500"/>
                                        <p:tgtEl>
                                          <p:spTgt spid="26"/>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28"/>
                                        </p:tgtEl>
                                        <p:attrNameLst>
                                          <p:attrName>style.visibility</p:attrName>
                                        </p:attrNameLst>
                                      </p:cBhvr>
                                      <p:to>
                                        <p:strVal val="visible"/>
                                      </p:to>
                                    </p:set>
                                    <p:animEffect transition="in" filter="wipe(left)">
                                      <p:cBhvr>
                                        <p:cTn id="98" dur="500"/>
                                        <p:tgtEl>
                                          <p:spTgt spid="28"/>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
                                        </p:tgtEl>
                                        <p:attrNameLst>
                                          <p:attrName>style.visibility</p:attrName>
                                        </p:attrNameLst>
                                      </p:cBhvr>
                                      <p:to>
                                        <p:strVal val="visible"/>
                                      </p:to>
                                    </p:set>
                                    <p:animEffect transition="in" filter="fade">
                                      <p:cBhvr>
                                        <p:cTn id="101" dur="500"/>
                                        <p:tgtEl>
                                          <p:spTgt spid="2"/>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fade">
                                      <p:cBhvr>
                                        <p:cTn id="106" dur="400"/>
                                        <p:tgtEl>
                                          <p:spTgt spid="23"/>
                                        </p:tgtEl>
                                      </p:cBhvr>
                                    </p:animEffect>
                                  </p:childTnLst>
                                </p:cTn>
                              </p:par>
                              <p:par>
                                <p:cTn id="107" presetID="22" presetClass="entr" presetSubtype="2" fill="hold" nodeType="withEffect">
                                  <p:stCondLst>
                                    <p:cond delay="0"/>
                                  </p:stCondLst>
                                  <p:childTnLst>
                                    <p:set>
                                      <p:cBhvr>
                                        <p:cTn id="108" dur="1" fill="hold">
                                          <p:stCondLst>
                                            <p:cond delay="0"/>
                                          </p:stCondLst>
                                        </p:cTn>
                                        <p:tgtEl>
                                          <p:spTgt spid="27"/>
                                        </p:tgtEl>
                                        <p:attrNameLst>
                                          <p:attrName>style.visibility</p:attrName>
                                        </p:attrNameLst>
                                      </p:cBhvr>
                                      <p:to>
                                        <p:strVal val="visible"/>
                                      </p:to>
                                    </p:set>
                                    <p:animEffect transition="in" filter="wipe(right)">
                                      <p:cBhvr>
                                        <p:cTn id="109" dur="500"/>
                                        <p:tgtEl>
                                          <p:spTgt spid="27"/>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29"/>
                                        </p:tgtEl>
                                        <p:attrNameLst>
                                          <p:attrName>style.visibility</p:attrName>
                                        </p:attrNameLst>
                                      </p:cBhvr>
                                      <p:to>
                                        <p:strVal val="visible"/>
                                      </p:to>
                                    </p:set>
                                    <p:animEffect transition="in" filter="wipe(right)">
                                      <p:cBhvr>
                                        <p:cTn id="112" dur="500"/>
                                        <p:tgtEl>
                                          <p:spTgt spid="29"/>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
                                        </p:tgtEl>
                                        <p:attrNameLst>
                                          <p:attrName>style.visibility</p:attrName>
                                        </p:attrNameLst>
                                      </p:cBhvr>
                                      <p:to>
                                        <p:strVal val="visible"/>
                                      </p:to>
                                    </p:set>
                                    <p:animEffect transition="in" filter="fade">
                                      <p:cBhvr>
                                        <p:cTn id="1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P spid="8" grpId="0" animBg="1"/>
      <p:bldP spid="9" grpId="0" animBg="1"/>
      <p:bldP spid="10" grpId="0" animBg="1"/>
      <p:bldP spid="11" grpId="0" animBg="1"/>
      <p:bldP spid="22" grpId="0" animBg="1"/>
      <p:bldP spid="23" grpId="0" animBg="1"/>
      <p:bldP spid="28" grpId="0"/>
      <p:bldP spid="29" grpId="0"/>
      <p:bldP spid="2"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5686" y="239713"/>
            <a:ext cx="1317990" cy="646331"/>
          </a:xfrm>
          <a:prstGeom prst="rect">
            <a:avLst/>
          </a:prstGeom>
          <a:noFill/>
        </p:spPr>
        <p:txBody>
          <a:bodyPr wrap="none" rtlCol="0">
            <a:spAutoFit/>
          </a:bodyPr>
          <a:lstStyle/>
          <a:p>
            <a:r>
              <a:rPr lang="en-US" sz="3600" dirty="0"/>
              <a:t>Churn</a:t>
            </a:r>
          </a:p>
        </p:txBody>
      </p:sp>
      <p:sp>
        <p:nvSpPr>
          <p:cNvPr id="2" name="矩形 1">
            <a:extLst>
              <a:ext uri="{FF2B5EF4-FFF2-40B4-BE49-F238E27FC236}">
                <a16:creationId xmlns:a16="http://schemas.microsoft.com/office/drawing/2014/main" id="{1C201DDB-858F-42E6-BC67-2EC0D504050D}"/>
              </a:ext>
            </a:extLst>
          </p:cNvPr>
          <p:cNvSpPr/>
          <p:nvPr/>
        </p:nvSpPr>
        <p:spPr>
          <a:xfrm>
            <a:off x="548428" y="886044"/>
            <a:ext cx="8614555" cy="2862322"/>
          </a:xfrm>
          <a:prstGeom prst="rect">
            <a:avLst/>
          </a:prstGeom>
        </p:spPr>
        <p:txBody>
          <a:bodyPr wrap="square">
            <a:spAutoFit/>
          </a:bodyPr>
          <a:lstStyle/>
          <a:p>
            <a:r>
              <a:rPr lang="en-US" sz="2000" dirty="0"/>
              <a:t>The data storage in DHT networks always suffers from the </a:t>
            </a:r>
            <a:r>
              <a:rPr lang="en-US" sz="2000" b="1" dirty="0"/>
              <a:t>churn</a:t>
            </a:r>
            <a:r>
              <a:rPr lang="en-US" sz="2000" dirty="0"/>
              <a:t> issue, namely the phenomenon that nodes frequent join and leave the network.</a:t>
            </a:r>
          </a:p>
          <a:p>
            <a:endParaRPr lang="en-US" sz="2000" dirty="0"/>
          </a:p>
          <a:p>
            <a:r>
              <a:rPr lang="en-US" sz="2000" b="1" dirty="0"/>
              <a:t>Impact of churn</a:t>
            </a:r>
            <a:r>
              <a:rPr lang="en-US" sz="2000" dirty="0"/>
              <a:t>: A node is ‘dead’ when it leaves the network for a long time and its ID and responsibility in the data package routing is deprived.</a:t>
            </a:r>
          </a:p>
          <a:p>
            <a:endParaRPr lang="en-US" sz="2000" dirty="0"/>
          </a:p>
          <a:p>
            <a:r>
              <a:rPr lang="en-US" sz="2000" b="1" dirty="0"/>
              <a:t>Design goal</a:t>
            </a:r>
            <a:r>
              <a:rPr lang="en-US" sz="2000" dirty="0"/>
              <a:t>: The proposed  Emerge protocols for the DHT network can carefully package and route the encryption key to handle </a:t>
            </a:r>
            <a:r>
              <a:rPr lang="en-US" sz="2000" b="1" dirty="0"/>
              <a:t>both the attack models and churn</a:t>
            </a:r>
            <a:r>
              <a:rPr lang="en-US" sz="2000" dirty="0"/>
              <a:t>.</a:t>
            </a:r>
          </a:p>
        </p:txBody>
      </p:sp>
    </p:spTree>
    <p:extLst>
      <p:ext uri="{BB962C8B-B14F-4D97-AF65-F5344CB8AC3E}">
        <p14:creationId xmlns:p14="http://schemas.microsoft.com/office/powerpoint/2010/main" val="332501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3" name="Content Placeholder 2"/>
          <p:cNvSpPr>
            <a:spLocks noGrp="1"/>
          </p:cNvSpPr>
          <p:nvPr>
            <p:ph idx="1"/>
          </p:nvPr>
        </p:nvSpPr>
        <p:spPr/>
        <p:txBody>
          <a:bodyPr/>
          <a:lstStyle/>
          <a:p>
            <a:r>
              <a:rPr lang="en-US" dirty="0"/>
              <a:t>Introduction</a:t>
            </a:r>
          </a:p>
          <a:p>
            <a:r>
              <a:rPr lang="en-US" altLang="zh-CN" dirty="0"/>
              <a:t>System and models</a:t>
            </a:r>
          </a:p>
          <a:p>
            <a:r>
              <a:rPr lang="en-US" b="1" dirty="0">
                <a:solidFill>
                  <a:srgbClr val="FF0000"/>
                </a:solidFill>
              </a:rPr>
              <a:t>Emerge protocols</a:t>
            </a:r>
          </a:p>
          <a:p>
            <a:r>
              <a:rPr lang="en-US" dirty="0"/>
              <a:t>Experiments</a:t>
            </a:r>
          </a:p>
          <a:p>
            <a:r>
              <a:rPr lang="en-US" dirty="0"/>
              <a:t>Conclusion</a:t>
            </a:r>
          </a:p>
        </p:txBody>
      </p:sp>
    </p:spTree>
    <p:extLst>
      <p:ext uri="{BB962C8B-B14F-4D97-AF65-F5344CB8AC3E}">
        <p14:creationId xmlns:p14="http://schemas.microsoft.com/office/powerpoint/2010/main" val="1998384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8267" y="288088"/>
            <a:ext cx="2936830" cy="646331"/>
          </a:xfrm>
          <a:prstGeom prst="rect">
            <a:avLst/>
          </a:prstGeom>
          <a:noFill/>
        </p:spPr>
        <p:txBody>
          <a:bodyPr wrap="none" rtlCol="0">
            <a:spAutoFit/>
          </a:bodyPr>
          <a:lstStyle/>
          <a:p>
            <a:r>
              <a:rPr lang="en-US" altLang="zh-CN" sz="3600" dirty="0"/>
              <a:t>Erasure coding</a:t>
            </a:r>
            <a:endParaRPr lang="en-US" sz="3600" dirty="0"/>
          </a:p>
        </p:txBody>
      </p:sp>
      <mc:AlternateContent xmlns:mc="http://schemas.openxmlformats.org/markup-compatibility/2006">
        <mc:Choice xmlns:a14="http://schemas.microsoft.com/office/drawing/2010/main" Requires="a14">
          <p:sp>
            <p:nvSpPr>
              <p:cNvPr id="5" name="文本框 4"/>
              <p:cNvSpPr txBox="1"/>
              <p:nvPr/>
            </p:nvSpPr>
            <p:spPr>
              <a:xfrm>
                <a:off x="678267" y="921487"/>
                <a:ext cx="8753116" cy="2246769"/>
              </a:xfrm>
              <a:prstGeom prst="rect">
                <a:avLst/>
              </a:prstGeom>
              <a:noFill/>
            </p:spPr>
            <p:txBody>
              <a:bodyPr wrap="square" rtlCol="0">
                <a:spAutoFit/>
              </a:bodyPr>
              <a:lstStyle/>
              <a:p>
                <a:r>
                  <a:rPr lang="en-US" sz="2800" dirty="0"/>
                  <a:t>Our design is based on the erasure coding.</a:t>
                </a:r>
              </a:p>
              <a:p>
                <a:endParaRPr lang="en-US" sz="2800" dirty="0"/>
              </a:p>
              <a:p>
                <a:r>
                  <a:rPr lang="en-US" sz="2800" dirty="0"/>
                  <a:t>Erasure coding can divide a data package to </a:t>
                </a:r>
                <a14:m>
                  <m:oMath xmlns:m="http://schemas.openxmlformats.org/officeDocument/2006/math">
                    <m:r>
                      <a:rPr lang="en-US" sz="2800" i="1">
                        <a:latin typeface="Cambria Math" panose="02040503050406030204" pitchFamily="18" charset="0"/>
                      </a:rPr>
                      <m:t>𝑚</m:t>
                    </m:r>
                  </m:oMath>
                </a14:m>
                <a:r>
                  <a:rPr lang="en-US" sz="2800" dirty="0"/>
                  <a:t> fragments and recode them into </a:t>
                </a:r>
                <a14:m>
                  <m:oMath xmlns:m="http://schemas.openxmlformats.org/officeDocument/2006/math">
                    <m:r>
                      <a:rPr lang="en-US" sz="2800" i="1">
                        <a:latin typeface="Cambria Math" panose="02040503050406030204" pitchFamily="18" charset="0"/>
                        <a:ea typeface="Cambria Math" panose="02040503050406030204" pitchFamily="18" charset="0"/>
                      </a:rPr>
                      <m:t>𝑛</m:t>
                    </m:r>
                  </m:oMath>
                </a14:m>
                <a:r>
                  <a:rPr lang="en-US" sz="2800" dirty="0"/>
                  <a:t> fragments so that the package can be recovered from any </a:t>
                </a:r>
                <a14:m>
                  <m:oMath xmlns:m="http://schemas.openxmlformats.org/officeDocument/2006/math">
                    <m:r>
                      <a:rPr lang="en-US" sz="2800" i="1">
                        <a:latin typeface="Cambria Math" panose="02040503050406030204" pitchFamily="18" charset="0"/>
                      </a:rPr>
                      <m:t>𝑚</m:t>
                    </m:r>
                  </m:oMath>
                </a14:m>
                <a:r>
                  <a:rPr lang="en-US" sz="2800" dirty="0"/>
                  <a:t> fragments (</a:t>
                </a:r>
                <a14:m>
                  <m:oMath xmlns:m="http://schemas.openxmlformats.org/officeDocument/2006/math">
                    <m:r>
                      <a:rPr lang="en-US" sz="2800" b="0" i="1" smtClean="0">
                        <a:latin typeface="Cambria Math" panose="02040503050406030204" pitchFamily="18" charset="0"/>
                      </a:rPr>
                      <m:t>𝑚</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oMath>
                </a14:m>
                <a:r>
                  <a:rPr lang="en-US" sz="2800" dirty="0"/>
                  <a:t>).</a:t>
                </a:r>
              </a:p>
            </p:txBody>
          </p:sp>
        </mc:Choice>
        <mc:Fallback>
          <p:sp>
            <p:nvSpPr>
              <p:cNvPr id="5" name="文本框 4"/>
              <p:cNvSpPr txBox="1">
                <a:spLocks noRot="1" noChangeAspect="1" noMove="1" noResize="1" noEditPoints="1" noAdjustHandles="1" noChangeArrowheads="1" noChangeShapeType="1" noTextEdit="1"/>
              </p:cNvSpPr>
              <p:nvPr/>
            </p:nvSpPr>
            <p:spPr>
              <a:xfrm>
                <a:off x="678267" y="921487"/>
                <a:ext cx="8753116" cy="2246769"/>
              </a:xfrm>
              <a:prstGeom prst="rect">
                <a:avLst/>
              </a:prstGeom>
              <a:blipFill>
                <a:blip r:embed="rId2"/>
                <a:stretch>
                  <a:fillRect l="-1393" t="-2439" r="-905" b="-6775"/>
                </a:stretch>
              </a:blipFill>
            </p:spPr>
            <p:txBody>
              <a:bodyPr/>
              <a:lstStyle/>
              <a:p>
                <a:r>
                  <a:rPr lang="en-US">
                    <a:noFill/>
                  </a:rPr>
                  <a:t> </a:t>
                </a:r>
              </a:p>
            </p:txBody>
          </p:sp>
        </mc:Fallback>
      </mc:AlternateContent>
      <p:pic>
        <p:nvPicPr>
          <p:cNvPr id="6" name="图形 5" descr="信封"/>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64027" y="4506959"/>
            <a:ext cx="625368" cy="594375"/>
          </a:xfrm>
          <a:prstGeom prst="rect">
            <a:avLst/>
          </a:prstGeom>
        </p:spPr>
      </p:pic>
      <p:grpSp>
        <p:nvGrpSpPr>
          <p:cNvPr id="7" name="组合 6"/>
          <p:cNvGrpSpPr/>
          <p:nvPr/>
        </p:nvGrpSpPr>
        <p:grpSpPr>
          <a:xfrm>
            <a:off x="5659313" y="3692417"/>
            <a:ext cx="525191" cy="716112"/>
            <a:chOff x="10374082" y="1895012"/>
            <a:chExt cx="345787" cy="445504"/>
          </a:xfrm>
        </p:grpSpPr>
        <p:pic>
          <p:nvPicPr>
            <p:cNvPr id="8" name="图形 7" descr="信封"/>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74082" y="1895012"/>
              <a:ext cx="341105" cy="445504"/>
            </a:xfrm>
            <a:prstGeom prst="rect">
              <a:avLst/>
            </a:prstGeom>
          </p:spPr>
        </p:pic>
        <p:sp>
          <p:nvSpPr>
            <p:cNvPr id="9" name="等腰三角形 8"/>
            <p:cNvSpPr/>
            <p:nvPr/>
          </p:nvSpPr>
          <p:spPr>
            <a:xfrm>
              <a:off x="10542565" y="190747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等腰三角形 9"/>
            <p:cNvSpPr/>
            <p:nvPr/>
          </p:nvSpPr>
          <p:spPr>
            <a:xfrm>
              <a:off x="10543309" y="200808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等腰三角形 10"/>
            <p:cNvSpPr/>
            <p:nvPr/>
          </p:nvSpPr>
          <p:spPr>
            <a:xfrm>
              <a:off x="10544641" y="209435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矩形 11"/>
            <p:cNvSpPr/>
            <p:nvPr/>
          </p:nvSpPr>
          <p:spPr>
            <a:xfrm>
              <a:off x="10603289" y="1974221"/>
              <a:ext cx="89828" cy="2861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cxnSp>
          <p:nvCxnSpPr>
            <p:cNvPr id="13" name="直接连接符 12"/>
            <p:cNvCxnSpPr>
              <a:cxnSpLocks/>
              <a:endCxn id="9" idx="2"/>
            </p:cNvCxnSpPr>
            <p:nvPr/>
          </p:nvCxnSpPr>
          <p:spPr>
            <a:xfrm flipH="1">
              <a:off x="10542565" y="1998137"/>
              <a:ext cx="21951" cy="619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a:stCxn id="9" idx="2"/>
              <a:endCxn id="10" idx="1"/>
            </p:cNvCxnSpPr>
            <p:nvPr/>
          </p:nvCxnSpPr>
          <p:spPr>
            <a:xfrm>
              <a:off x="10542565" y="2060117"/>
              <a:ext cx="31106" cy="24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cxnSpLocks/>
              <a:stCxn id="10" idx="1"/>
            </p:cNvCxnSpPr>
            <p:nvPr/>
          </p:nvCxnSpPr>
          <p:spPr>
            <a:xfrm flipH="1">
              <a:off x="10538628" y="2084407"/>
              <a:ext cx="35043" cy="619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cxnSpLocks/>
              <a:endCxn id="11" idx="1"/>
            </p:cNvCxnSpPr>
            <p:nvPr/>
          </p:nvCxnSpPr>
          <p:spPr>
            <a:xfrm>
              <a:off x="10541825" y="2140880"/>
              <a:ext cx="33178" cy="297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a:stCxn id="11" idx="1"/>
            </p:cNvCxnSpPr>
            <p:nvPr/>
          </p:nvCxnSpPr>
          <p:spPr>
            <a:xfrm flipH="1">
              <a:off x="10547283" y="2170677"/>
              <a:ext cx="27721" cy="564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等腰三角形 17"/>
            <p:cNvSpPr/>
            <p:nvPr/>
          </p:nvSpPr>
          <p:spPr>
            <a:xfrm>
              <a:off x="10611970" y="2086855"/>
              <a:ext cx="107899" cy="15852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19" name="组合 18"/>
          <p:cNvGrpSpPr/>
          <p:nvPr/>
        </p:nvGrpSpPr>
        <p:grpSpPr>
          <a:xfrm>
            <a:off x="5677561" y="4493195"/>
            <a:ext cx="525191" cy="716112"/>
            <a:chOff x="10374082" y="1895012"/>
            <a:chExt cx="345787" cy="445504"/>
          </a:xfrm>
        </p:grpSpPr>
        <p:pic>
          <p:nvPicPr>
            <p:cNvPr id="20" name="图形 19" descr="信封"/>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74082" y="1895012"/>
              <a:ext cx="341105" cy="445504"/>
            </a:xfrm>
            <a:prstGeom prst="rect">
              <a:avLst/>
            </a:prstGeom>
          </p:spPr>
        </p:pic>
        <p:sp>
          <p:nvSpPr>
            <p:cNvPr id="21" name="等腰三角形 20"/>
            <p:cNvSpPr/>
            <p:nvPr/>
          </p:nvSpPr>
          <p:spPr>
            <a:xfrm>
              <a:off x="10542565" y="190747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2" name="等腰三角形 21"/>
            <p:cNvSpPr/>
            <p:nvPr/>
          </p:nvSpPr>
          <p:spPr>
            <a:xfrm>
              <a:off x="10543309" y="200808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3" name="等腰三角形 22"/>
            <p:cNvSpPr/>
            <p:nvPr/>
          </p:nvSpPr>
          <p:spPr>
            <a:xfrm>
              <a:off x="10544641" y="209435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 name="矩形 23"/>
            <p:cNvSpPr/>
            <p:nvPr/>
          </p:nvSpPr>
          <p:spPr>
            <a:xfrm>
              <a:off x="10603289" y="1974221"/>
              <a:ext cx="89828" cy="2861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cxnSp>
          <p:nvCxnSpPr>
            <p:cNvPr id="25" name="直接连接符 24"/>
            <p:cNvCxnSpPr>
              <a:cxnSpLocks/>
              <a:endCxn id="21" idx="2"/>
            </p:cNvCxnSpPr>
            <p:nvPr/>
          </p:nvCxnSpPr>
          <p:spPr>
            <a:xfrm flipH="1">
              <a:off x="10542565" y="1998137"/>
              <a:ext cx="21951" cy="619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cxnSpLocks/>
              <a:stCxn id="21" idx="2"/>
              <a:endCxn id="22" idx="1"/>
            </p:cNvCxnSpPr>
            <p:nvPr/>
          </p:nvCxnSpPr>
          <p:spPr>
            <a:xfrm>
              <a:off x="10542565" y="2060117"/>
              <a:ext cx="31106" cy="24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cxnSpLocks/>
              <a:stCxn id="22" idx="1"/>
            </p:cNvCxnSpPr>
            <p:nvPr/>
          </p:nvCxnSpPr>
          <p:spPr>
            <a:xfrm flipH="1">
              <a:off x="10538628" y="2084407"/>
              <a:ext cx="35043" cy="619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cxnSpLocks/>
              <a:endCxn id="23" idx="1"/>
            </p:cNvCxnSpPr>
            <p:nvPr/>
          </p:nvCxnSpPr>
          <p:spPr>
            <a:xfrm>
              <a:off x="10541825" y="2140880"/>
              <a:ext cx="33178" cy="297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cxnSpLocks/>
              <a:stCxn id="23" idx="1"/>
            </p:cNvCxnSpPr>
            <p:nvPr/>
          </p:nvCxnSpPr>
          <p:spPr>
            <a:xfrm flipH="1">
              <a:off x="10547283" y="2170677"/>
              <a:ext cx="27721" cy="564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等腰三角形 29"/>
            <p:cNvSpPr/>
            <p:nvPr/>
          </p:nvSpPr>
          <p:spPr>
            <a:xfrm>
              <a:off x="10611970" y="2086855"/>
              <a:ext cx="107899" cy="15852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31" name="组合 30"/>
          <p:cNvGrpSpPr/>
          <p:nvPr/>
        </p:nvGrpSpPr>
        <p:grpSpPr>
          <a:xfrm>
            <a:off x="2684741" y="3552793"/>
            <a:ext cx="1710909" cy="496870"/>
            <a:chOff x="4313102" y="4933934"/>
            <a:chExt cx="2402494" cy="1557993"/>
          </a:xfrm>
        </p:grpSpPr>
        <p:sp>
          <p:nvSpPr>
            <p:cNvPr id="32" name="矩形: 圆角 31"/>
            <p:cNvSpPr/>
            <p:nvPr/>
          </p:nvSpPr>
          <p:spPr>
            <a:xfrm>
              <a:off x="4313102" y="4933934"/>
              <a:ext cx="2402494" cy="1557993"/>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文本框 32"/>
            <p:cNvSpPr txBox="1"/>
            <p:nvPr/>
          </p:nvSpPr>
          <p:spPr>
            <a:xfrm>
              <a:off x="4407231" y="5207661"/>
              <a:ext cx="2262846" cy="1254591"/>
            </a:xfrm>
            <a:prstGeom prst="rect">
              <a:avLst/>
            </a:prstGeom>
            <a:solidFill>
              <a:schemeClr val="accent4">
                <a:lumMod val="20000"/>
                <a:lumOff val="80000"/>
              </a:schemeClr>
            </a:solidFill>
          </p:spPr>
          <p:txBody>
            <a:bodyPr wrap="square" rtlCol="0">
              <a:spAutoFit/>
            </a:bodyPr>
            <a:lstStyle/>
            <a:p>
              <a:r>
                <a:rPr lang="en-US" altLang="zh-CN" sz="2000" b="1" dirty="0"/>
                <a:t>m = 2, n = 3</a:t>
              </a:r>
            </a:p>
          </p:txBody>
        </p:sp>
      </p:grpSp>
      <p:grpSp>
        <p:nvGrpSpPr>
          <p:cNvPr id="34" name="组合 33"/>
          <p:cNvGrpSpPr/>
          <p:nvPr/>
        </p:nvGrpSpPr>
        <p:grpSpPr>
          <a:xfrm>
            <a:off x="5664882" y="5331983"/>
            <a:ext cx="525191" cy="716112"/>
            <a:chOff x="10374082" y="1895012"/>
            <a:chExt cx="345787" cy="445504"/>
          </a:xfrm>
        </p:grpSpPr>
        <p:pic>
          <p:nvPicPr>
            <p:cNvPr id="35" name="图形 34" descr="信封"/>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74082" y="1895012"/>
              <a:ext cx="341105" cy="445504"/>
            </a:xfrm>
            <a:prstGeom prst="rect">
              <a:avLst/>
            </a:prstGeom>
          </p:spPr>
        </p:pic>
        <p:sp>
          <p:nvSpPr>
            <p:cNvPr id="36" name="等腰三角形 35"/>
            <p:cNvSpPr/>
            <p:nvPr/>
          </p:nvSpPr>
          <p:spPr>
            <a:xfrm>
              <a:off x="10542565" y="190747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7" name="等腰三角形 36"/>
            <p:cNvSpPr/>
            <p:nvPr/>
          </p:nvSpPr>
          <p:spPr>
            <a:xfrm>
              <a:off x="10543309" y="200808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8" name="等腰三角形 37"/>
            <p:cNvSpPr/>
            <p:nvPr/>
          </p:nvSpPr>
          <p:spPr>
            <a:xfrm>
              <a:off x="10544641" y="209435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9" name="矩形 38"/>
            <p:cNvSpPr/>
            <p:nvPr/>
          </p:nvSpPr>
          <p:spPr>
            <a:xfrm>
              <a:off x="10603289" y="1974221"/>
              <a:ext cx="89828" cy="2861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cxnSp>
          <p:nvCxnSpPr>
            <p:cNvPr id="40" name="直接连接符 39"/>
            <p:cNvCxnSpPr>
              <a:cxnSpLocks/>
              <a:endCxn id="36" idx="2"/>
            </p:cNvCxnSpPr>
            <p:nvPr/>
          </p:nvCxnSpPr>
          <p:spPr>
            <a:xfrm flipH="1">
              <a:off x="10542565" y="1998137"/>
              <a:ext cx="21951" cy="619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cxnSpLocks/>
              <a:stCxn id="36" idx="2"/>
              <a:endCxn id="37" idx="1"/>
            </p:cNvCxnSpPr>
            <p:nvPr/>
          </p:nvCxnSpPr>
          <p:spPr>
            <a:xfrm>
              <a:off x="10542565" y="2060117"/>
              <a:ext cx="31106" cy="24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cxnSpLocks/>
              <a:stCxn id="37" idx="1"/>
            </p:cNvCxnSpPr>
            <p:nvPr/>
          </p:nvCxnSpPr>
          <p:spPr>
            <a:xfrm flipH="1">
              <a:off x="10538628" y="2084407"/>
              <a:ext cx="35043" cy="619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cxnSpLocks/>
              <a:endCxn id="38" idx="1"/>
            </p:cNvCxnSpPr>
            <p:nvPr/>
          </p:nvCxnSpPr>
          <p:spPr>
            <a:xfrm>
              <a:off x="10541825" y="2140880"/>
              <a:ext cx="33178" cy="297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cxnSpLocks/>
              <a:stCxn id="38" idx="1"/>
            </p:cNvCxnSpPr>
            <p:nvPr/>
          </p:nvCxnSpPr>
          <p:spPr>
            <a:xfrm flipH="1">
              <a:off x="10547283" y="2170677"/>
              <a:ext cx="27721" cy="564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等腰三角形 44"/>
            <p:cNvSpPr/>
            <p:nvPr/>
          </p:nvSpPr>
          <p:spPr>
            <a:xfrm>
              <a:off x="10611970" y="2086855"/>
              <a:ext cx="107899" cy="15852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pic>
        <p:nvPicPr>
          <p:cNvPr id="59" name="图形 58" descr="箭头: 直"/>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4132355" y="4409927"/>
            <a:ext cx="1362891" cy="744868"/>
          </a:xfrm>
          <a:prstGeom prst="rect">
            <a:avLst/>
          </a:prstGeom>
        </p:spPr>
      </p:pic>
      <p:pic>
        <p:nvPicPr>
          <p:cNvPr id="60" name="图形 59" descr="箭头: 直"/>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0285235" flipH="1">
            <a:off x="4116396" y="4007408"/>
            <a:ext cx="1362891" cy="744868"/>
          </a:xfrm>
          <a:prstGeom prst="rect">
            <a:avLst/>
          </a:prstGeom>
        </p:spPr>
      </p:pic>
      <p:pic>
        <p:nvPicPr>
          <p:cNvPr id="61" name="图形 60" descr="箭头: 直"/>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650182" flipH="1">
            <a:off x="4117994" y="4915096"/>
            <a:ext cx="1362891" cy="744868"/>
          </a:xfrm>
          <a:prstGeom prst="rect">
            <a:avLst/>
          </a:prstGeom>
        </p:spPr>
      </p:pic>
      <p:pic>
        <p:nvPicPr>
          <p:cNvPr id="62" name="图形 61" descr="关闭"/>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37365" y="3588172"/>
            <a:ext cx="816236" cy="816236"/>
          </a:xfrm>
          <a:prstGeom prst="rect">
            <a:avLst/>
          </a:prstGeom>
        </p:spPr>
      </p:pic>
      <p:pic>
        <p:nvPicPr>
          <p:cNvPr id="63" name="图形 62" descr="箭头: 直"/>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0285235" flipH="1">
            <a:off x="5964982" y="5028971"/>
            <a:ext cx="1362891" cy="744868"/>
          </a:xfrm>
          <a:prstGeom prst="rect">
            <a:avLst/>
          </a:prstGeom>
        </p:spPr>
      </p:pic>
      <p:pic>
        <p:nvPicPr>
          <p:cNvPr id="65" name="图形 64" descr="箭头: 直"/>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5964984" y="4425198"/>
            <a:ext cx="1362891" cy="744868"/>
          </a:xfrm>
          <a:prstGeom prst="rect">
            <a:avLst/>
          </a:prstGeom>
        </p:spPr>
      </p:pic>
      <p:pic>
        <p:nvPicPr>
          <p:cNvPr id="66" name="图形 65" descr="信封"/>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4212" y="4515838"/>
            <a:ext cx="625368" cy="594375"/>
          </a:xfrm>
          <a:prstGeom prst="rect">
            <a:avLst/>
          </a:prstGeom>
        </p:spPr>
      </p:pic>
    </p:spTree>
    <p:extLst>
      <p:ext uri="{BB962C8B-B14F-4D97-AF65-F5344CB8AC3E}">
        <p14:creationId xmlns:p14="http://schemas.microsoft.com/office/powerpoint/2010/main" val="109046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 calcmode="lin" valueType="num">
                                      <p:cBhvr>
                                        <p:cTn id="14" dur="500" fill="hold"/>
                                        <p:tgtEl>
                                          <p:spTgt spid="6"/>
                                        </p:tgtEl>
                                        <p:attrNameLst>
                                          <p:attrName>style.rotation</p:attrName>
                                        </p:attrNameLst>
                                      </p:cBhvr>
                                      <p:tavLst>
                                        <p:tav tm="0">
                                          <p:val>
                                            <p:fltVal val="360"/>
                                          </p:val>
                                        </p:tav>
                                        <p:tav tm="100000">
                                          <p:val>
                                            <p:fltVal val="0"/>
                                          </p:val>
                                        </p:tav>
                                      </p:tavLst>
                                    </p:anim>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wipe(left)">
                                      <p:cBhvr>
                                        <p:cTn id="25" dur="500"/>
                                        <p:tgtEl>
                                          <p:spTgt spid="60"/>
                                        </p:tgtEl>
                                      </p:cBhvr>
                                    </p:animEffect>
                                  </p:childTnLst>
                                </p:cTn>
                              </p:par>
                              <p:par>
                                <p:cTn id="26" presetID="22" presetClass="entr" presetSubtype="8" fill="hold"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wipe(left)">
                                      <p:cBhvr>
                                        <p:cTn id="28" dur="500"/>
                                        <p:tgtEl>
                                          <p:spTgt spid="59"/>
                                        </p:tgtEl>
                                      </p:cBhvr>
                                    </p:animEffect>
                                  </p:childTnLst>
                                </p:cTn>
                              </p:par>
                              <p:par>
                                <p:cTn id="29" presetID="22" presetClass="entr" presetSubtype="8"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wipe(left)">
                                      <p:cBhvr>
                                        <p:cTn id="31" dur="500"/>
                                        <p:tgtEl>
                                          <p:spTgt spid="61"/>
                                        </p:tgtEl>
                                      </p:cBhvr>
                                    </p:animEffect>
                                  </p:childTnLst>
                                </p:cTn>
                              </p:par>
                            </p:childTnLst>
                          </p:cTn>
                        </p:par>
                      </p:childTnLst>
                    </p:cTn>
                  </p:par>
                  <p:par>
                    <p:cTn id="32" fill="hold">
                      <p:stCondLst>
                        <p:cond delay="indefinite"/>
                      </p:stCondLst>
                      <p:childTnLst>
                        <p:par>
                          <p:cTn id="33" fill="hold">
                            <p:stCondLst>
                              <p:cond delay="0"/>
                            </p:stCondLst>
                            <p:childTnLst>
                              <p:par>
                                <p:cTn id="34" presetID="49" presetClass="entr" presetSubtype="0" decel="10000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anim calcmode="lin" valueType="num">
                                      <p:cBhvr>
                                        <p:cTn id="38" dur="500" fill="hold"/>
                                        <p:tgtEl>
                                          <p:spTgt spid="7"/>
                                        </p:tgtEl>
                                        <p:attrNameLst>
                                          <p:attrName>style.rotation</p:attrName>
                                        </p:attrNameLst>
                                      </p:cBhvr>
                                      <p:tavLst>
                                        <p:tav tm="0">
                                          <p:val>
                                            <p:fltVal val="360"/>
                                          </p:val>
                                        </p:tav>
                                        <p:tav tm="100000">
                                          <p:val>
                                            <p:fltVal val="0"/>
                                          </p:val>
                                        </p:tav>
                                      </p:tavLst>
                                    </p:anim>
                                    <p:animEffect transition="in" filter="fade">
                                      <p:cBhvr>
                                        <p:cTn id="39" dur="500"/>
                                        <p:tgtEl>
                                          <p:spTgt spid="7"/>
                                        </p:tgtEl>
                                      </p:cBhvr>
                                    </p:animEffect>
                                  </p:childTnLst>
                                </p:cTn>
                              </p:par>
                              <p:par>
                                <p:cTn id="40" presetID="49" presetClass="entr" presetSubtype="0" decel="10000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p:cTn id="42" dur="500" fill="hold"/>
                                        <p:tgtEl>
                                          <p:spTgt spid="19"/>
                                        </p:tgtEl>
                                        <p:attrNameLst>
                                          <p:attrName>ppt_w</p:attrName>
                                        </p:attrNameLst>
                                      </p:cBhvr>
                                      <p:tavLst>
                                        <p:tav tm="0">
                                          <p:val>
                                            <p:fltVal val="0"/>
                                          </p:val>
                                        </p:tav>
                                        <p:tav tm="100000">
                                          <p:val>
                                            <p:strVal val="#ppt_w"/>
                                          </p:val>
                                        </p:tav>
                                      </p:tavLst>
                                    </p:anim>
                                    <p:anim calcmode="lin" valueType="num">
                                      <p:cBhvr>
                                        <p:cTn id="43" dur="500" fill="hold"/>
                                        <p:tgtEl>
                                          <p:spTgt spid="19"/>
                                        </p:tgtEl>
                                        <p:attrNameLst>
                                          <p:attrName>ppt_h</p:attrName>
                                        </p:attrNameLst>
                                      </p:cBhvr>
                                      <p:tavLst>
                                        <p:tav tm="0">
                                          <p:val>
                                            <p:fltVal val="0"/>
                                          </p:val>
                                        </p:tav>
                                        <p:tav tm="100000">
                                          <p:val>
                                            <p:strVal val="#ppt_h"/>
                                          </p:val>
                                        </p:tav>
                                      </p:tavLst>
                                    </p:anim>
                                    <p:anim calcmode="lin" valueType="num">
                                      <p:cBhvr>
                                        <p:cTn id="44" dur="500" fill="hold"/>
                                        <p:tgtEl>
                                          <p:spTgt spid="19"/>
                                        </p:tgtEl>
                                        <p:attrNameLst>
                                          <p:attrName>style.rotation</p:attrName>
                                        </p:attrNameLst>
                                      </p:cBhvr>
                                      <p:tavLst>
                                        <p:tav tm="0">
                                          <p:val>
                                            <p:fltVal val="360"/>
                                          </p:val>
                                        </p:tav>
                                        <p:tav tm="100000">
                                          <p:val>
                                            <p:fltVal val="0"/>
                                          </p:val>
                                        </p:tav>
                                      </p:tavLst>
                                    </p:anim>
                                    <p:animEffect transition="in" filter="fade">
                                      <p:cBhvr>
                                        <p:cTn id="45" dur="500"/>
                                        <p:tgtEl>
                                          <p:spTgt spid="19"/>
                                        </p:tgtEl>
                                      </p:cBhvr>
                                    </p:animEffect>
                                  </p:childTnLst>
                                </p:cTn>
                              </p:par>
                              <p:par>
                                <p:cTn id="46" presetID="49" presetClass="entr" presetSubtype="0" decel="100000" fill="hold" nodeType="withEffect">
                                  <p:stCondLst>
                                    <p:cond delay="0"/>
                                  </p:stCondLst>
                                  <p:childTnLst>
                                    <p:set>
                                      <p:cBhvr>
                                        <p:cTn id="47" dur="1" fill="hold">
                                          <p:stCondLst>
                                            <p:cond delay="0"/>
                                          </p:stCondLst>
                                        </p:cTn>
                                        <p:tgtEl>
                                          <p:spTgt spid="34"/>
                                        </p:tgtEl>
                                        <p:attrNameLst>
                                          <p:attrName>style.visibility</p:attrName>
                                        </p:attrNameLst>
                                      </p:cBhvr>
                                      <p:to>
                                        <p:strVal val="visible"/>
                                      </p:to>
                                    </p:set>
                                    <p:anim calcmode="lin" valueType="num">
                                      <p:cBhvr>
                                        <p:cTn id="48" dur="500" fill="hold"/>
                                        <p:tgtEl>
                                          <p:spTgt spid="34"/>
                                        </p:tgtEl>
                                        <p:attrNameLst>
                                          <p:attrName>ppt_w</p:attrName>
                                        </p:attrNameLst>
                                      </p:cBhvr>
                                      <p:tavLst>
                                        <p:tav tm="0">
                                          <p:val>
                                            <p:fltVal val="0"/>
                                          </p:val>
                                        </p:tav>
                                        <p:tav tm="100000">
                                          <p:val>
                                            <p:strVal val="#ppt_w"/>
                                          </p:val>
                                        </p:tav>
                                      </p:tavLst>
                                    </p:anim>
                                    <p:anim calcmode="lin" valueType="num">
                                      <p:cBhvr>
                                        <p:cTn id="49" dur="500" fill="hold"/>
                                        <p:tgtEl>
                                          <p:spTgt spid="34"/>
                                        </p:tgtEl>
                                        <p:attrNameLst>
                                          <p:attrName>ppt_h</p:attrName>
                                        </p:attrNameLst>
                                      </p:cBhvr>
                                      <p:tavLst>
                                        <p:tav tm="0">
                                          <p:val>
                                            <p:fltVal val="0"/>
                                          </p:val>
                                        </p:tav>
                                        <p:tav tm="100000">
                                          <p:val>
                                            <p:strVal val="#ppt_h"/>
                                          </p:val>
                                        </p:tav>
                                      </p:tavLst>
                                    </p:anim>
                                    <p:anim calcmode="lin" valueType="num">
                                      <p:cBhvr>
                                        <p:cTn id="50" dur="500" fill="hold"/>
                                        <p:tgtEl>
                                          <p:spTgt spid="34"/>
                                        </p:tgtEl>
                                        <p:attrNameLst>
                                          <p:attrName>style.rotation</p:attrName>
                                        </p:attrNameLst>
                                      </p:cBhvr>
                                      <p:tavLst>
                                        <p:tav tm="0">
                                          <p:val>
                                            <p:fltVal val="360"/>
                                          </p:val>
                                        </p:tav>
                                        <p:tav tm="100000">
                                          <p:val>
                                            <p:fltVal val="0"/>
                                          </p:val>
                                        </p:tav>
                                      </p:tavLst>
                                    </p:anim>
                                    <p:animEffect transition="in" filter="fade">
                                      <p:cBhvr>
                                        <p:cTn id="51" dur="500"/>
                                        <p:tgtEl>
                                          <p:spTgt spid="34"/>
                                        </p:tgtEl>
                                      </p:cBhvr>
                                    </p:animEffect>
                                  </p:childTnLst>
                                </p:cTn>
                              </p:par>
                            </p:childTnLst>
                          </p:cTn>
                        </p:par>
                      </p:childTnLst>
                    </p:cTn>
                  </p:par>
                  <p:par>
                    <p:cTn id="52" fill="hold">
                      <p:stCondLst>
                        <p:cond delay="indefinite"/>
                      </p:stCondLst>
                      <p:childTnLst>
                        <p:par>
                          <p:cTn id="53" fill="hold">
                            <p:stCondLst>
                              <p:cond delay="0"/>
                            </p:stCondLst>
                            <p:childTnLst>
                              <p:par>
                                <p:cTn id="54" presetID="49" presetClass="entr" presetSubtype="0" decel="100000" fill="hold" nodeType="clickEffect">
                                  <p:stCondLst>
                                    <p:cond delay="0"/>
                                  </p:stCondLst>
                                  <p:childTnLst>
                                    <p:set>
                                      <p:cBhvr>
                                        <p:cTn id="55" dur="1" fill="hold">
                                          <p:stCondLst>
                                            <p:cond delay="0"/>
                                          </p:stCondLst>
                                        </p:cTn>
                                        <p:tgtEl>
                                          <p:spTgt spid="62"/>
                                        </p:tgtEl>
                                        <p:attrNameLst>
                                          <p:attrName>style.visibility</p:attrName>
                                        </p:attrNameLst>
                                      </p:cBhvr>
                                      <p:to>
                                        <p:strVal val="visible"/>
                                      </p:to>
                                    </p:set>
                                    <p:anim calcmode="lin" valueType="num">
                                      <p:cBhvr>
                                        <p:cTn id="56" dur="500" fill="hold"/>
                                        <p:tgtEl>
                                          <p:spTgt spid="62"/>
                                        </p:tgtEl>
                                        <p:attrNameLst>
                                          <p:attrName>ppt_w</p:attrName>
                                        </p:attrNameLst>
                                      </p:cBhvr>
                                      <p:tavLst>
                                        <p:tav tm="0">
                                          <p:val>
                                            <p:fltVal val="0"/>
                                          </p:val>
                                        </p:tav>
                                        <p:tav tm="100000">
                                          <p:val>
                                            <p:strVal val="#ppt_w"/>
                                          </p:val>
                                        </p:tav>
                                      </p:tavLst>
                                    </p:anim>
                                    <p:anim calcmode="lin" valueType="num">
                                      <p:cBhvr>
                                        <p:cTn id="57" dur="500" fill="hold"/>
                                        <p:tgtEl>
                                          <p:spTgt spid="62"/>
                                        </p:tgtEl>
                                        <p:attrNameLst>
                                          <p:attrName>ppt_h</p:attrName>
                                        </p:attrNameLst>
                                      </p:cBhvr>
                                      <p:tavLst>
                                        <p:tav tm="0">
                                          <p:val>
                                            <p:fltVal val="0"/>
                                          </p:val>
                                        </p:tav>
                                        <p:tav tm="100000">
                                          <p:val>
                                            <p:strVal val="#ppt_h"/>
                                          </p:val>
                                        </p:tav>
                                      </p:tavLst>
                                    </p:anim>
                                    <p:anim calcmode="lin" valueType="num">
                                      <p:cBhvr>
                                        <p:cTn id="58" dur="500" fill="hold"/>
                                        <p:tgtEl>
                                          <p:spTgt spid="62"/>
                                        </p:tgtEl>
                                        <p:attrNameLst>
                                          <p:attrName>style.rotation</p:attrName>
                                        </p:attrNameLst>
                                      </p:cBhvr>
                                      <p:tavLst>
                                        <p:tav tm="0">
                                          <p:val>
                                            <p:fltVal val="360"/>
                                          </p:val>
                                        </p:tav>
                                        <p:tav tm="100000">
                                          <p:val>
                                            <p:fltVal val="0"/>
                                          </p:val>
                                        </p:tav>
                                      </p:tavLst>
                                    </p:anim>
                                    <p:animEffect transition="in" filter="fade">
                                      <p:cBhvr>
                                        <p:cTn id="59" dur="500"/>
                                        <p:tgtEl>
                                          <p:spTgt spid="6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63"/>
                                        </p:tgtEl>
                                        <p:attrNameLst>
                                          <p:attrName>style.visibility</p:attrName>
                                        </p:attrNameLst>
                                      </p:cBhvr>
                                      <p:to>
                                        <p:strVal val="visible"/>
                                      </p:to>
                                    </p:set>
                                    <p:animEffect transition="in" filter="wipe(left)">
                                      <p:cBhvr>
                                        <p:cTn id="64" dur="500"/>
                                        <p:tgtEl>
                                          <p:spTgt spid="63"/>
                                        </p:tgtEl>
                                      </p:cBhvr>
                                    </p:animEffect>
                                  </p:childTnLst>
                                </p:cTn>
                              </p:par>
                              <p:par>
                                <p:cTn id="65" presetID="22" presetClass="entr" presetSubtype="8" fill="hold" nodeType="with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wipe(left)">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49" presetClass="entr" presetSubtype="0" decel="100000" fill="hold" nodeType="clickEffect">
                                  <p:stCondLst>
                                    <p:cond delay="0"/>
                                  </p:stCondLst>
                                  <p:childTnLst>
                                    <p:set>
                                      <p:cBhvr>
                                        <p:cTn id="71" dur="1" fill="hold">
                                          <p:stCondLst>
                                            <p:cond delay="0"/>
                                          </p:stCondLst>
                                        </p:cTn>
                                        <p:tgtEl>
                                          <p:spTgt spid="66"/>
                                        </p:tgtEl>
                                        <p:attrNameLst>
                                          <p:attrName>style.visibility</p:attrName>
                                        </p:attrNameLst>
                                      </p:cBhvr>
                                      <p:to>
                                        <p:strVal val="visible"/>
                                      </p:to>
                                    </p:set>
                                    <p:anim calcmode="lin" valueType="num">
                                      <p:cBhvr>
                                        <p:cTn id="72" dur="500" fill="hold"/>
                                        <p:tgtEl>
                                          <p:spTgt spid="66"/>
                                        </p:tgtEl>
                                        <p:attrNameLst>
                                          <p:attrName>ppt_w</p:attrName>
                                        </p:attrNameLst>
                                      </p:cBhvr>
                                      <p:tavLst>
                                        <p:tav tm="0">
                                          <p:val>
                                            <p:fltVal val="0"/>
                                          </p:val>
                                        </p:tav>
                                        <p:tav tm="100000">
                                          <p:val>
                                            <p:strVal val="#ppt_w"/>
                                          </p:val>
                                        </p:tav>
                                      </p:tavLst>
                                    </p:anim>
                                    <p:anim calcmode="lin" valueType="num">
                                      <p:cBhvr>
                                        <p:cTn id="73" dur="500" fill="hold"/>
                                        <p:tgtEl>
                                          <p:spTgt spid="66"/>
                                        </p:tgtEl>
                                        <p:attrNameLst>
                                          <p:attrName>ppt_h</p:attrName>
                                        </p:attrNameLst>
                                      </p:cBhvr>
                                      <p:tavLst>
                                        <p:tav tm="0">
                                          <p:val>
                                            <p:fltVal val="0"/>
                                          </p:val>
                                        </p:tav>
                                        <p:tav tm="100000">
                                          <p:val>
                                            <p:strVal val="#ppt_h"/>
                                          </p:val>
                                        </p:tav>
                                      </p:tavLst>
                                    </p:anim>
                                    <p:anim calcmode="lin" valueType="num">
                                      <p:cBhvr>
                                        <p:cTn id="74" dur="500" fill="hold"/>
                                        <p:tgtEl>
                                          <p:spTgt spid="66"/>
                                        </p:tgtEl>
                                        <p:attrNameLst>
                                          <p:attrName>style.rotation</p:attrName>
                                        </p:attrNameLst>
                                      </p:cBhvr>
                                      <p:tavLst>
                                        <p:tav tm="0">
                                          <p:val>
                                            <p:fltVal val="360"/>
                                          </p:val>
                                        </p:tav>
                                        <p:tav tm="100000">
                                          <p:val>
                                            <p:fltVal val="0"/>
                                          </p:val>
                                        </p:tav>
                                      </p:tavLst>
                                    </p:anim>
                                    <p:animEffect transition="in" filter="fade">
                                      <p:cBhvr>
                                        <p:cTn id="75"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2" name="组合 231"/>
          <p:cNvGrpSpPr/>
          <p:nvPr/>
        </p:nvGrpSpPr>
        <p:grpSpPr>
          <a:xfrm>
            <a:off x="6241836" y="2022026"/>
            <a:ext cx="525191" cy="716112"/>
            <a:chOff x="10374082" y="1895012"/>
            <a:chExt cx="345787" cy="445504"/>
          </a:xfrm>
        </p:grpSpPr>
        <p:pic>
          <p:nvPicPr>
            <p:cNvPr id="233" name="图形 232" descr="信封"/>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4082" y="1895012"/>
              <a:ext cx="341105" cy="445504"/>
            </a:xfrm>
            <a:prstGeom prst="rect">
              <a:avLst/>
            </a:prstGeom>
          </p:spPr>
        </p:pic>
        <p:sp>
          <p:nvSpPr>
            <p:cNvPr id="234" name="等腰三角形 233"/>
            <p:cNvSpPr/>
            <p:nvPr/>
          </p:nvSpPr>
          <p:spPr>
            <a:xfrm>
              <a:off x="10542565" y="190747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35" name="等腰三角形 234"/>
            <p:cNvSpPr/>
            <p:nvPr/>
          </p:nvSpPr>
          <p:spPr>
            <a:xfrm>
              <a:off x="10543309" y="200808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36" name="等腰三角形 235"/>
            <p:cNvSpPr/>
            <p:nvPr/>
          </p:nvSpPr>
          <p:spPr>
            <a:xfrm>
              <a:off x="10544641" y="209435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37" name="矩形 236"/>
            <p:cNvSpPr/>
            <p:nvPr/>
          </p:nvSpPr>
          <p:spPr>
            <a:xfrm>
              <a:off x="10603289" y="1974221"/>
              <a:ext cx="89828" cy="2861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cxnSp>
          <p:nvCxnSpPr>
            <p:cNvPr id="238" name="直接连接符 237"/>
            <p:cNvCxnSpPr>
              <a:cxnSpLocks/>
              <a:endCxn id="234" idx="2"/>
            </p:cNvCxnSpPr>
            <p:nvPr/>
          </p:nvCxnSpPr>
          <p:spPr>
            <a:xfrm flipH="1">
              <a:off x="10542565" y="1998137"/>
              <a:ext cx="21951" cy="619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a:cxnSpLocks/>
              <a:stCxn id="234" idx="2"/>
              <a:endCxn id="235" idx="1"/>
            </p:cNvCxnSpPr>
            <p:nvPr/>
          </p:nvCxnSpPr>
          <p:spPr>
            <a:xfrm>
              <a:off x="10542565" y="2060117"/>
              <a:ext cx="31106" cy="24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a:cxnSpLocks/>
              <a:stCxn id="235" idx="1"/>
            </p:cNvCxnSpPr>
            <p:nvPr/>
          </p:nvCxnSpPr>
          <p:spPr>
            <a:xfrm flipH="1">
              <a:off x="10538628" y="2084407"/>
              <a:ext cx="35043" cy="619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a:cxnSpLocks/>
              <a:endCxn id="236" idx="1"/>
            </p:cNvCxnSpPr>
            <p:nvPr/>
          </p:nvCxnSpPr>
          <p:spPr>
            <a:xfrm>
              <a:off x="10541825" y="2140880"/>
              <a:ext cx="33178" cy="297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a:cxnSpLocks/>
              <a:stCxn id="236" idx="1"/>
            </p:cNvCxnSpPr>
            <p:nvPr/>
          </p:nvCxnSpPr>
          <p:spPr>
            <a:xfrm flipH="1">
              <a:off x="10547283" y="2170677"/>
              <a:ext cx="27721" cy="564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3" name="等腰三角形 242"/>
            <p:cNvSpPr/>
            <p:nvPr/>
          </p:nvSpPr>
          <p:spPr>
            <a:xfrm>
              <a:off x="10611970" y="2086855"/>
              <a:ext cx="107899" cy="15852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394" name="组合 393"/>
          <p:cNvGrpSpPr/>
          <p:nvPr/>
        </p:nvGrpSpPr>
        <p:grpSpPr>
          <a:xfrm>
            <a:off x="6394236" y="2174426"/>
            <a:ext cx="525191" cy="716112"/>
            <a:chOff x="10374082" y="1895012"/>
            <a:chExt cx="345787" cy="445504"/>
          </a:xfrm>
        </p:grpSpPr>
        <p:pic>
          <p:nvPicPr>
            <p:cNvPr id="395" name="图形 394" descr="信封"/>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4082" y="1895012"/>
              <a:ext cx="341105" cy="445504"/>
            </a:xfrm>
            <a:prstGeom prst="rect">
              <a:avLst/>
            </a:prstGeom>
          </p:spPr>
        </p:pic>
        <p:sp>
          <p:nvSpPr>
            <p:cNvPr id="396" name="等腰三角形 395"/>
            <p:cNvSpPr/>
            <p:nvPr/>
          </p:nvSpPr>
          <p:spPr>
            <a:xfrm>
              <a:off x="10542565" y="190747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97" name="等腰三角形 396"/>
            <p:cNvSpPr/>
            <p:nvPr/>
          </p:nvSpPr>
          <p:spPr>
            <a:xfrm>
              <a:off x="10543309" y="200808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98" name="等腰三角形 397"/>
            <p:cNvSpPr/>
            <p:nvPr/>
          </p:nvSpPr>
          <p:spPr>
            <a:xfrm>
              <a:off x="10544641" y="209435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99" name="矩形 398"/>
            <p:cNvSpPr/>
            <p:nvPr/>
          </p:nvSpPr>
          <p:spPr>
            <a:xfrm>
              <a:off x="10603289" y="1974221"/>
              <a:ext cx="89828" cy="2861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cxnSp>
          <p:nvCxnSpPr>
            <p:cNvPr id="400" name="直接连接符 399"/>
            <p:cNvCxnSpPr>
              <a:cxnSpLocks/>
              <a:endCxn id="396" idx="2"/>
            </p:cNvCxnSpPr>
            <p:nvPr/>
          </p:nvCxnSpPr>
          <p:spPr>
            <a:xfrm flipH="1">
              <a:off x="10542565" y="1998137"/>
              <a:ext cx="21951" cy="619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1" name="直接连接符 400"/>
            <p:cNvCxnSpPr>
              <a:cxnSpLocks/>
              <a:stCxn id="396" idx="2"/>
              <a:endCxn id="397" idx="1"/>
            </p:cNvCxnSpPr>
            <p:nvPr/>
          </p:nvCxnSpPr>
          <p:spPr>
            <a:xfrm>
              <a:off x="10542565" y="2060117"/>
              <a:ext cx="31106" cy="24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2" name="直接连接符 401"/>
            <p:cNvCxnSpPr>
              <a:cxnSpLocks/>
              <a:stCxn id="397" idx="1"/>
            </p:cNvCxnSpPr>
            <p:nvPr/>
          </p:nvCxnSpPr>
          <p:spPr>
            <a:xfrm flipH="1">
              <a:off x="10538628" y="2084407"/>
              <a:ext cx="35043" cy="619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3" name="直接连接符 402"/>
            <p:cNvCxnSpPr>
              <a:cxnSpLocks/>
              <a:endCxn id="398" idx="1"/>
            </p:cNvCxnSpPr>
            <p:nvPr/>
          </p:nvCxnSpPr>
          <p:spPr>
            <a:xfrm>
              <a:off x="10541825" y="2140880"/>
              <a:ext cx="33178" cy="297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4" name="直接连接符 403"/>
            <p:cNvCxnSpPr>
              <a:cxnSpLocks/>
              <a:stCxn id="398" idx="1"/>
            </p:cNvCxnSpPr>
            <p:nvPr/>
          </p:nvCxnSpPr>
          <p:spPr>
            <a:xfrm flipH="1">
              <a:off x="10547283" y="2170677"/>
              <a:ext cx="27721" cy="564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05" name="等腰三角形 404"/>
            <p:cNvSpPr/>
            <p:nvPr/>
          </p:nvSpPr>
          <p:spPr>
            <a:xfrm>
              <a:off x="10611970" y="2086855"/>
              <a:ext cx="107899" cy="15852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406" name="组合 405"/>
          <p:cNvGrpSpPr/>
          <p:nvPr/>
        </p:nvGrpSpPr>
        <p:grpSpPr>
          <a:xfrm>
            <a:off x="6265802" y="2966949"/>
            <a:ext cx="525191" cy="716112"/>
            <a:chOff x="10374082" y="1895012"/>
            <a:chExt cx="345787" cy="445504"/>
          </a:xfrm>
        </p:grpSpPr>
        <p:pic>
          <p:nvPicPr>
            <p:cNvPr id="407" name="图形 406" descr="信封"/>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4082" y="1895012"/>
              <a:ext cx="341105" cy="445504"/>
            </a:xfrm>
            <a:prstGeom prst="rect">
              <a:avLst/>
            </a:prstGeom>
          </p:spPr>
        </p:pic>
        <p:sp>
          <p:nvSpPr>
            <p:cNvPr id="408" name="等腰三角形 407"/>
            <p:cNvSpPr/>
            <p:nvPr/>
          </p:nvSpPr>
          <p:spPr>
            <a:xfrm>
              <a:off x="10542565" y="190747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09" name="等腰三角形 408"/>
            <p:cNvSpPr/>
            <p:nvPr/>
          </p:nvSpPr>
          <p:spPr>
            <a:xfrm>
              <a:off x="10543309" y="200808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10" name="等腰三角形 409"/>
            <p:cNvSpPr/>
            <p:nvPr/>
          </p:nvSpPr>
          <p:spPr>
            <a:xfrm>
              <a:off x="10544641" y="209435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11" name="矩形 410"/>
            <p:cNvSpPr/>
            <p:nvPr/>
          </p:nvSpPr>
          <p:spPr>
            <a:xfrm>
              <a:off x="10603289" y="1974221"/>
              <a:ext cx="89828" cy="2861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cxnSp>
          <p:nvCxnSpPr>
            <p:cNvPr id="412" name="直接连接符 411"/>
            <p:cNvCxnSpPr>
              <a:cxnSpLocks/>
              <a:endCxn id="408" idx="2"/>
            </p:cNvCxnSpPr>
            <p:nvPr/>
          </p:nvCxnSpPr>
          <p:spPr>
            <a:xfrm flipH="1">
              <a:off x="10542565" y="1998137"/>
              <a:ext cx="21951" cy="619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3" name="直接连接符 412"/>
            <p:cNvCxnSpPr>
              <a:cxnSpLocks/>
              <a:stCxn id="408" idx="2"/>
              <a:endCxn id="409" idx="1"/>
            </p:cNvCxnSpPr>
            <p:nvPr/>
          </p:nvCxnSpPr>
          <p:spPr>
            <a:xfrm>
              <a:off x="10542565" y="2060117"/>
              <a:ext cx="31106" cy="24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4" name="直接连接符 413"/>
            <p:cNvCxnSpPr>
              <a:cxnSpLocks/>
              <a:stCxn id="409" idx="1"/>
            </p:cNvCxnSpPr>
            <p:nvPr/>
          </p:nvCxnSpPr>
          <p:spPr>
            <a:xfrm flipH="1">
              <a:off x="10538628" y="2084407"/>
              <a:ext cx="35043" cy="619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5" name="直接连接符 414"/>
            <p:cNvCxnSpPr>
              <a:cxnSpLocks/>
              <a:endCxn id="410" idx="1"/>
            </p:cNvCxnSpPr>
            <p:nvPr/>
          </p:nvCxnSpPr>
          <p:spPr>
            <a:xfrm>
              <a:off x="10541825" y="2140880"/>
              <a:ext cx="33178" cy="297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6" name="直接连接符 415"/>
            <p:cNvCxnSpPr>
              <a:cxnSpLocks/>
              <a:stCxn id="410" idx="1"/>
            </p:cNvCxnSpPr>
            <p:nvPr/>
          </p:nvCxnSpPr>
          <p:spPr>
            <a:xfrm flipH="1">
              <a:off x="10547283" y="2170677"/>
              <a:ext cx="27721" cy="564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17" name="等腰三角形 416"/>
            <p:cNvSpPr/>
            <p:nvPr/>
          </p:nvSpPr>
          <p:spPr>
            <a:xfrm>
              <a:off x="10611970" y="2086855"/>
              <a:ext cx="107899" cy="15852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430" name="组合 429"/>
          <p:cNvGrpSpPr/>
          <p:nvPr/>
        </p:nvGrpSpPr>
        <p:grpSpPr>
          <a:xfrm>
            <a:off x="6414013" y="2712533"/>
            <a:ext cx="525191" cy="716112"/>
            <a:chOff x="10374082" y="1895012"/>
            <a:chExt cx="345787" cy="445504"/>
          </a:xfrm>
        </p:grpSpPr>
        <p:pic>
          <p:nvPicPr>
            <p:cNvPr id="431" name="图形 430" descr="信封"/>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4082" y="1895012"/>
              <a:ext cx="341105" cy="445504"/>
            </a:xfrm>
            <a:prstGeom prst="rect">
              <a:avLst/>
            </a:prstGeom>
          </p:spPr>
        </p:pic>
        <p:sp>
          <p:nvSpPr>
            <p:cNvPr id="432" name="等腰三角形 431"/>
            <p:cNvSpPr/>
            <p:nvPr/>
          </p:nvSpPr>
          <p:spPr>
            <a:xfrm>
              <a:off x="10542565" y="190747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33" name="等腰三角形 432"/>
            <p:cNvSpPr/>
            <p:nvPr/>
          </p:nvSpPr>
          <p:spPr>
            <a:xfrm>
              <a:off x="10543309" y="200808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34" name="等腰三角形 433"/>
            <p:cNvSpPr/>
            <p:nvPr/>
          </p:nvSpPr>
          <p:spPr>
            <a:xfrm>
              <a:off x="10544641" y="209435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35" name="矩形 434"/>
            <p:cNvSpPr/>
            <p:nvPr/>
          </p:nvSpPr>
          <p:spPr>
            <a:xfrm>
              <a:off x="10603289" y="1974221"/>
              <a:ext cx="89828" cy="2861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cxnSp>
          <p:nvCxnSpPr>
            <p:cNvPr id="436" name="直接连接符 435"/>
            <p:cNvCxnSpPr>
              <a:cxnSpLocks/>
              <a:endCxn id="432" idx="2"/>
            </p:cNvCxnSpPr>
            <p:nvPr/>
          </p:nvCxnSpPr>
          <p:spPr>
            <a:xfrm flipH="1">
              <a:off x="10542565" y="1998137"/>
              <a:ext cx="21951" cy="619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7" name="直接连接符 436"/>
            <p:cNvCxnSpPr>
              <a:cxnSpLocks/>
              <a:stCxn id="432" idx="2"/>
              <a:endCxn id="433" idx="1"/>
            </p:cNvCxnSpPr>
            <p:nvPr/>
          </p:nvCxnSpPr>
          <p:spPr>
            <a:xfrm>
              <a:off x="10542565" y="2060117"/>
              <a:ext cx="31106" cy="24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直接连接符 437"/>
            <p:cNvCxnSpPr>
              <a:cxnSpLocks/>
              <a:stCxn id="433" idx="1"/>
            </p:cNvCxnSpPr>
            <p:nvPr/>
          </p:nvCxnSpPr>
          <p:spPr>
            <a:xfrm flipH="1">
              <a:off x="10538628" y="2084407"/>
              <a:ext cx="35043" cy="619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9" name="直接连接符 438"/>
            <p:cNvCxnSpPr>
              <a:cxnSpLocks/>
              <a:endCxn id="434" idx="1"/>
            </p:cNvCxnSpPr>
            <p:nvPr/>
          </p:nvCxnSpPr>
          <p:spPr>
            <a:xfrm>
              <a:off x="10541825" y="2140880"/>
              <a:ext cx="33178" cy="297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0" name="直接连接符 439"/>
            <p:cNvCxnSpPr>
              <a:cxnSpLocks/>
              <a:stCxn id="434" idx="1"/>
            </p:cNvCxnSpPr>
            <p:nvPr/>
          </p:nvCxnSpPr>
          <p:spPr>
            <a:xfrm flipH="1">
              <a:off x="10547283" y="2170677"/>
              <a:ext cx="27721" cy="564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41" name="等腰三角形 440"/>
            <p:cNvSpPr/>
            <p:nvPr/>
          </p:nvSpPr>
          <p:spPr>
            <a:xfrm>
              <a:off x="10611970" y="2086855"/>
              <a:ext cx="107899" cy="15852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378" name="矩形: 圆角 377"/>
          <p:cNvSpPr/>
          <p:nvPr/>
        </p:nvSpPr>
        <p:spPr>
          <a:xfrm>
            <a:off x="7929899" y="1031298"/>
            <a:ext cx="649317" cy="673899"/>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5" name="矩形: 圆角 244"/>
          <p:cNvSpPr/>
          <p:nvPr/>
        </p:nvSpPr>
        <p:spPr>
          <a:xfrm>
            <a:off x="7951812" y="3134944"/>
            <a:ext cx="666855" cy="63761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247" name="Group 431"/>
          <p:cNvGrpSpPr/>
          <p:nvPr/>
        </p:nvGrpSpPr>
        <p:grpSpPr>
          <a:xfrm>
            <a:off x="7975339" y="1094438"/>
            <a:ext cx="539596" cy="548176"/>
            <a:chOff x="3216773" y="2077636"/>
            <a:chExt cx="193158" cy="197399"/>
          </a:xfrm>
          <a:effectLst>
            <a:outerShdw blurRad="50800" dist="38100" dir="2700000" algn="tl" rotWithShape="0">
              <a:prstClr val="black">
                <a:alpha val="40000"/>
              </a:prstClr>
            </a:outerShdw>
          </a:effectLst>
        </p:grpSpPr>
        <p:sp>
          <p:nvSpPr>
            <p:cNvPr id="248" name="Oval 88"/>
            <p:cNvSpPr/>
            <p:nvPr/>
          </p:nvSpPr>
          <p:spPr>
            <a:xfrm>
              <a:off x="3216773" y="2077636"/>
              <a:ext cx="193158" cy="197399"/>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000"/>
            </a:p>
          </p:txBody>
        </p:sp>
        <p:pic>
          <p:nvPicPr>
            <p:cNvPr id="249" name="Picture 4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325" y="2093954"/>
              <a:ext cx="159622" cy="159622"/>
            </a:xfrm>
            <a:prstGeom prst="rect">
              <a:avLst/>
            </a:prstGeom>
            <a:ln>
              <a:noFill/>
            </a:ln>
            <a:scene3d>
              <a:camera prst="orthographicFront"/>
              <a:lightRig rig="threePt" dir="t"/>
            </a:scene3d>
            <a:sp3d>
              <a:bevelT/>
            </a:sp3d>
          </p:spPr>
        </p:pic>
      </p:grpSp>
      <p:grpSp>
        <p:nvGrpSpPr>
          <p:cNvPr id="253" name="Group 431"/>
          <p:cNvGrpSpPr/>
          <p:nvPr/>
        </p:nvGrpSpPr>
        <p:grpSpPr>
          <a:xfrm>
            <a:off x="7987035" y="3935110"/>
            <a:ext cx="510044" cy="549592"/>
            <a:chOff x="3216773" y="2077636"/>
            <a:chExt cx="193158" cy="197399"/>
          </a:xfrm>
          <a:effectLst>
            <a:outerShdw blurRad="50800" dist="38100" dir="2700000" algn="tl" rotWithShape="0">
              <a:prstClr val="black">
                <a:alpha val="40000"/>
              </a:prstClr>
            </a:outerShdw>
          </a:effectLst>
        </p:grpSpPr>
        <p:sp>
          <p:nvSpPr>
            <p:cNvPr id="254" name="Oval 88"/>
            <p:cNvSpPr/>
            <p:nvPr/>
          </p:nvSpPr>
          <p:spPr>
            <a:xfrm>
              <a:off x="3216773" y="2077636"/>
              <a:ext cx="193158" cy="197399"/>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000"/>
            </a:p>
          </p:txBody>
        </p:sp>
        <p:pic>
          <p:nvPicPr>
            <p:cNvPr id="255" name="Picture 4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325" y="2093954"/>
              <a:ext cx="159622" cy="159622"/>
            </a:xfrm>
            <a:prstGeom prst="rect">
              <a:avLst/>
            </a:prstGeom>
            <a:ln>
              <a:noFill/>
            </a:ln>
            <a:scene3d>
              <a:camera prst="orthographicFront"/>
              <a:lightRig rig="threePt" dir="t"/>
            </a:scene3d>
            <a:sp3d>
              <a:bevelT/>
            </a:sp3d>
          </p:spPr>
        </p:pic>
      </p:grpSp>
      <p:grpSp>
        <p:nvGrpSpPr>
          <p:cNvPr id="256" name="组合 255"/>
          <p:cNvGrpSpPr/>
          <p:nvPr/>
        </p:nvGrpSpPr>
        <p:grpSpPr>
          <a:xfrm>
            <a:off x="5482541" y="2497473"/>
            <a:ext cx="712463" cy="583715"/>
            <a:chOff x="19610766" y="9107849"/>
            <a:chExt cx="991696" cy="789286"/>
          </a:xfrm>
        </p:grpSpPr>
        <p:sp>
          <p:nvSpPr>
            <p:cNvPr id="257" name="Oval 88"/>
            <p:cNvSpPr/>
            <p:nvPr/>
          </p:nvSpPr>
          <p:spPr>
            <a:xfrm>
              <a:off x="19610766" y="9107849"/>
              <a:ext cx="785254" cy="789286"/>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000"/>
            </a:p>
          </p:txBody>
        </p:sp>
        <p:sp>
          <p:nvSpPr>
            <p:cNvPr id="258" name="文本框 257"/>
            <p:cNvSpPr txBox="1"/>
            <p:nvPr/>
          </p:nvSpPr>
          <p:spPr>
            <a:xfrm>
              <a:off x="19743146" y="9120020"/>
              <a:ext cx="859316" cy="754911"/>
            </a:xfrm>
            <a:prstGeom prst="rect">
              <a:avLst/>
            </a:prstGeom>
            <a:noFill/>
          </p:spPr>
          <p:txBody>
            <a:bodyPr wrap="square" rtlCol="0">
              <a:spAutoFit/>
            </a:bodyPr>
            <a:lstStyle/>
            <a:p>
              <a:r>
                <a:rPr lang="en-US" sz="2800" b="1" dirty="0"/>
                <a:t>S</a:t>
              </a:r>
            </a:p>
          </p:txBody>
        </p:sp>
      </p:grpSp>
      <p:cxnSp>
        <p:nvCxnSpPr>
          <p:cNvPr id="262" name="直接箭头连接符 261"/>
          <p:cNvCxnSpPr>
            <a:cxnSpLocks/>
            <a:stCxn id="257" idx="6"/>
            <a:endCxn id="248" idx="2"/>
          </p:cNvCxnSpPr>
          <p:nvPr/>
        </p:nvCxnSpPr>
        <p:spPr>
          <a:xfrm flipV="1">
            <a:off x="6046690" y="1368526"/>
            <a:ext cx="1928649" cy="14208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直接箭头连接符 263"/>
          <p:cNvCxnSpPr>
            <a:cxnSpLocks/>
            <a:stCxn id="257" idx="6"/>
            <a:endCxn id="254" idx="2"/>
          </p:cNvCxnSpPr>
          <p:nvPr/>
        </p:nvCxnSpPr>
        <p:spPr>
          <a:xfrm>
            <a:off x="6046690" y="2789331"/>
            <a:ext cx="1940345" cy="14205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8" name="Group 431"/>
          <p:cNvGrpSpPr/>
          <p:nvPr/>
        </p:nvGrpSpPr>
        <p:grpSpPr>
          <a:xfrm>
            <a:off x="7976493" y="1785171"/>
            <a:ext cx="532288" cy="554192"/>
            <a:chOff x="3216773" y="2077636"/>
            <a:chExt cx="193158" cy="197399"/>
          </a:xfrm>
          <a:effectLst>
            <a:outerShdw blurRad="50800" dist="38100" dir="2700000" algn="tl" rotWithShape="0">
              <a:prstClr val="black">
                <a:alpha val="40000"/>
              </a:prstClr>
            </a:outerShdw>
          </a:effectLst>
        </p:grpSpPr>
        <p:sp>
          <p:nvSpPr>
            <p:cNvPr id="269" name="Oval 88"/>
            <p:cNvSpPr/>
            <p:nvPr/>
          </p:nvSpPr>
          <p:spPr>
            <a:xfrm>
              <a:off x="3216773" y="2077636"/>
              <a:ext cx="193158" cy="197399"/>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000"/>
            </a:p>
          </p:txBody>
        </p:sp>
        <p:pic>
          <p:nvPicPr>
            <p:cNvPr id="270" name="Picture 4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325" y="2093954"/>
              <a:ext cx="159622" cy="159622"/>
            </a:xfrm>
            <a:prstGeom prst="rect">
              <a:avLst/>
            </a:prstGeom>
            <a:ln>
              <a:noFill/>
            </a:ln>
            <a:scene3d>
              <a:camera prst="orthographicFront"/>
              <a:lightRig rig="threePt" dir="t"/>
            </a:scene3d>
            <a:sp3d>
              <a:bevelT/>
            </a:sp3d>
          </p:spPr>
        </p:pic>
      </p:grpSp>
      <p:grpSp>
        <p:nvGrpSpPr>
          <p:cNvPr id="271" name="Group 431"/>
          <p:cNvGrpSpPr/>
          <p:nvPr/>
        </p:nvGrpSpPr>
        <p:grpSpPr>
          <a:xfrm>
            <a:off x="7975333" y="3193546"/>
            <a:ext cx="533448" cy="552830"/>
            <a:chOff x="3216773" y="2077636"/>
            <a:chExt cx="193158" cy="197399"/>
          </a:xfrm>
          <a:effectLst>
            <a:outerShdw blurRad="50800" dist="38100" dir="2700000" algn="tl" rotWithShape="0">
              <a:prstClr val="black">
                <a:alpha val="40000"/>
              </a:prstClr>
            </a:outerShdw>
          </a:effectLst>
        </p:grpSpPr>
        <p:sp>
          <p:nvSpPr>
            <p:cNvPr id="272" name="Oval 88"/>
            <p:cNvSpPr/>
            <p:nvPr/>
          </p:nvSpPr>
          <p:spPr>
            <a:xfrm>
              <a:off x="3216773" y="2077636"/>
              <a:ext cx="193158" cy="197399"/>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000"/>
            </a:p>
          </p:txBody>
        </p:sp>
        <p:pic>
          <p:nvPicPr>
            <p:cNvPr id="273" name="Picture 4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325" y="2093954"/>
              <a:ext cx="159622" cy="159622"/>
            </a:xfrm>
            <a:prstGeom prst="rect">
              <a:avLst/>
            </a:prstGeom>
            <a:ln>
              <a:noFill/>
            </a:ln>
            <a:scene3d>
              <a:camera prst="orthographicFront"/>
              <a:lightRig rig="threePt" dir="t"/>
            </a:scene3d>
            <a:sp3d>
              <a:bevelT/>
            </a:sp3d>
          </p:spPr>
        </p:pic>
      </p:grpSp>
      <p:cxnSp>
        <p:nvCxnSpPr>
          <p:cNvPr id="280" name="直接箭头连接符 279"/>
          <p:cNvCxnSpPr>
            <a:cxnSpLocks/>
            <a:stCxn id="257" idx="6"/>
            <a:endCxn id="269" idx="2"/>
          </p:cNvCxnSpPr>
          <p:nvPr/>
        </p:nvCxnSpPr>
        <p:spPr>
          <a:xfrm flipV="1">
            <a:off x="6046690" y="2062267"/>
            <a:ext cx="1929803" cy="7270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直接箭头连接符 280"/>
          <p:cNvCxnSpPr>
            <a:cxnSpLocks/>
            <a:stCxn id="257" idx="6"/>
            <a:endCxn id="272" idx="2"/>
          </p:cNvCxnSpPr>
          <p:nvPr/>
        </p:nvCxnSpPr>
        <p:spPr>
          <a:xfrm>
            <a:off x="6046690" y="2789331"/>
            <a:ext cx="1928643" cy="6806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4" name="TextBox 417"/>
              <p:cNvSpPr txBox="1"/>
              <p:nvPr/>
            </p:nvSpPr>
            <p:spPr>
              <a:xfrm>
                <a:off x="5795309" y="290268"/>
                <a:ext cx="818871"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𝒕</m:t>
                          </m:r>
                        </m:e>
                        <m:sub>
                          <m:r>
                            <m:rPr>
                              <m:sty m:val="p"/>
                            </m:rPr>
                            <a:rPr lang="en-US" altLang="zh-CN" sz="2000" b="1" i="1">
                              <a:latin typeface="Cambria Math" panose="02040503050406030204" pitchFamily="18" charset="0"/>
                            </a:rPr>
                            <m:t>s</m:t>
                          </m:r>
                        </m:sub>
                      </m:sSub>
                    </m:oMath>
                  </m:oMathPara>
                </a14:m>
                <a:endParaRPr lang="en-US" sz="2000" b="1" dirty="0"/>
              </a:p>
            </p:txBody>
          </p:sp>
        </mc:Choice>
        <mc:Fallback xmlns="">
          <p:sp>
            <p:nvSpPr>
              <p:cNvPr id="284" name="TextBox 417"/>
              <p:cNvSpPr txBox="1">
                <a:spLocks noRot="1" noChangeAspect="1" noMove="1" noResize="1" noEditPoints="1" noAdjustHandles="1" noChangeArrowheads="1" noChangeShapeType="1" noTextEdit="1"/>
              </p:cNvSpPr>
              <p:nvPr/>
            </p:nvSpPr>
            <p:spPr>
              <a:xfrm>
                <a:off x="5795309" y="290268"/>
                <a:ext cx="818871" cy="4001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5" name="TextBox 417"/>
              <p:cNvSpPr txBox="1"/>
              <p:nvPr/>
            </p:nvSpPr>
            <p:spPr>
              <a:xfrm>
                <a:off x="9473369" y="297988"/>
                <a:ext cx="1564197"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ea typeface="Cambria Math" panose="02040503050406030204" pitchFamily="18" charset="0"/>
                            </a:rPr>
                          </m:ctrlPr>
                        </m:sSubPr>
                        <m:e>
                          <m:r>
                            <a:rPr lang="en-US" sz="2000" b="1" i="1">
                              <a:latin typeface="Cambria Math" panose="02040503050406030204" pitchFamily="18" charset="0"/>
                              <a:ea typeface="Cambria Math" panose="02040503050406030204" pitchFamily="18" charset="0"/>
                            </a:rPr>
                            <m:t>𝒕</m:t>
                          </m:r>
                        </m:e>
                        <m:sub>
                          <m:r>
                            <a:rPr lang="en-US" sz="2000" b="1" i="1" smtClean="0">
                              <a:latin typeface="Cambria Math" panose="02040503050406030204" pitchFamily="18" charset="0"/>
                              <a:ea typeface="Cambria Math" panose="02040503050406030204" pitchFamily="18" charset="0"/>
                            </a:rPr>
                            <m:t>𝒓</m:t>
                          </m:r>
                        </m:sub>
                      </m:sSub>
                      <m:r>
                        <a:rPr lang="en-US" sz="2000" b="1" i="1">
                          <a:latin typeface="Cambria Math" panose="02040503050406030204" pitchFamily="18" charset="0"/>
                          <a:ea typeface="Cambria Math" panose="02040503050406030204" pitchFamily="18" charset="0"/>
                        </a:rPr>
                        <m:t>=</m:t>
                      </m:r>
                      <m:sSub>
                        <m:sSubPr>
                          <m:ctrlPr>
                            <a:rPr lang="en-US" sz="2000" b="1" i="1">
                              <a:latin typeface="Cambria Math" panose="02040503050406030204" pitchFamily="18" charset="0"/>
                              <a:ea typeface="Cambria Math" panose="02040503050406030204" pitchFamily="18" charset="0"/>
                            </a:rPr>
                          </m:ctrlPr>
                        </m:sSubPr>
                        <m:e>
                          <m:r>
                            <a:rPr lang="en-US" sz="2000" b="1" i="1">
                              <a:latin typeface="Cambria Math" panose="02040503050406030204" pitchFamily="18" charset="0"/>
                              <a:ea typeface="Cambria Math" panose="02040503050406030204" pitchFamily="18" charset="0"/>
                            </a:rPr>
                            <m:t>𝒕</m:t>
                          </m:r>
                        </m:e>
                        <m:sub>
                          <m:r>
                            <a:rPr lang="en-US" sz="2000" b="1" i="1" smtClean="0">
                              <a:latin typeface="Cambria Math" panose="02040503050406030204" pitchFamily="18" charset="0"/>
                              <a:ea typeface="Cambria Math" panose="02040503050406030204" pitchFamily="18" charset="0"/>
                            </a:rPr>
                            <m:t>𝒔</m:t>
                          </m:r>
                        </m:sub>
                      </m:sSub>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𝑻</m:t>
                      </m:r>
                    </m:oMath>
                  </m:oMathPara>
                </a14:m>
                <a:endParaRPr lang="en-US" sz="2000" b="1" dirty="0"/>
              </a:p>
            </p:txBody>
          </p:sp>
        </mc:Choice>
        <mc:Fallback xmlns="">
          <p:sp>
            <p:nvSpPr>
              <p:cNvPr id="285" name="TextBox 417"/>
              <p:cNvSpPr txBox="1">
                <a:spLocks noRot="1" noChangeAspect="1" noMove="1" noResize="1" noEditPoints="1" noAdjustHandles="1" noChangeArrowheads="1" noChangeShapeType="1" noTextEdit="1"/>
              </p:cNvSpPr>
              <p:nvPr/>
            </p:nvSpPr>
            <p:spPr>
              <a:xfrm>
                <a:off x="9473369" y="297988"/>
                <a:ext cx="1564197" cy="4001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7" name="TextBox 417"/>
              <p:cNvSpPr txBox="1"/>
              <p:nvPr/>
            </p:nvSpPr>
            <p:spPr>
              <a:xfrm>
                <a:off x="8534221" y="1054746"/>
                <a:ext cx="1564197"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𝒎𝒂𝒍𝒊𝒄𝒊𝒐𝒖𝒔</m:t>
                      </m:r>
                    </m:oMath>
                  </m:oMathPara>
                </a14:m>
                <a:endParaRPr lang="en-US" sz="2000" b="1" dirty="0"/>
              </a:p>
            </p:txBody>
          </p:sp>
        </mc:Choice>
        <mc:Fallback xmlns="">
          <p:sp>
            <p:nvSpPr>
              <p:cNvPr id="287" name="TextBox 417"/>
              <p:cNvSpPr txBox="1">
                <a:spLocks noRot="1" noChangeAspect="1" noMove="1" noResize="1" noEditPoints="1" noAdjustHandles="1" noChangeArrowheads="1" noChangeShapeType="1" noTextEdit="1"/>
              </p:cNvSpPr>
              <p:nvPr/>
            </p:nvSpPr>
            <p:spPr>
              <a:xfrm>
                <a:off x="8534221" y="1054746"/>
                <a:ext cx="1564197" cy="40011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8" name="TextBox 417"/>
              <p:cNvSpPr txBox="1"/>
              <p:nvPr/>
            </p:nvSpPr>
            <p:spPr>
              <a:xfrm>
                <a:off x="5042555" y="3163879"/>
                <a:ext cx="1564197"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𝒔𝒆𝒏𝒅𝒆𝒓</m:t>
                      </m:r>
                    </m:oMath>
                  </m:oMathPara>
                </a14:m>
                <a:endParaRPr lang="en-US" b="1" dirty="0"/>
              </a:p>
            </p:txBody>
          </p:sp>
        </mc:Choice>
        <mc:Fallback xmlns="">
          <p:sp>
            <p:nvSpPr>
              <p:cNvPr id="288" name="TextBox 417"/>
              <p:cNvSpPr txBox="1">
                <a:spLocks noRot="1" noChangeAspect="1" noMove="1" noResize="1" noEditPoints="1" noAdjustHandles="1" noChangeArrowheads="1" noChangeShapeType="1" noTextEdit="1"/>
              </p:cNvSpPr>
              <p:nvPr/>
            </p:nvSpPr>
            <p:spPr>
              <a:xfrm>
                <a:off x="5042555" y="3163879"/>
                <a:ext cx="1564197" cy="4001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9" name="TextBox 417"/>
              <p:cNvSpPr txBox="1"/>
              <p:nvPr/>
            </p:nvSpPr>
            <p:spPr>
              <a:xfrm>
                <a:off x="9926820" y="3121244"/>
                <a:ext cx="1564197"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𝒓𝒆𝒄𝒆𝒊𝒗𝒆𝒓</m:t>
                      </m:r>
                    </m:oMath>
                  </m:oMathPara>
                </a14:m>
                <a:endParaRPr lang="en-US" b="1" dirty="0"/>
              </a:p>
            </p:txBody>
          </p:sp>
        </mc:Choice>
        <mc:Fallback xmlns="">
          <p:sp>
            <p:nvSpPr>
              <p:cNvPr id="289" name="TextBox 417"/>
              <p:cNvSpPr txBox="1">
                <a:spLocks noRot="1" noChangeAspect="1" noMove="1" noResize="1" noEditPoints="1" noAdjustHandles="1" noChangeArrowheads="1" noChangeShapeType="1" noTextEdit="1"/>
              </p:cNvSpPr>
              <p:nvPr/>
            </p:nvSpPr>
            <p:spPr>
              <a:xfrm>
                <a:off x="9926820" y="3121244"/>
                <a:ext cx="1564197" cy="400110"/>
              </a:xfrm>
              <a:prstGeom prst="rect">
                <a:avLst/>
              </a:prstGeom>
              <a:blipFill>
                <a:blip r:embed="rId9"/>
                <a:stretch>
                  <a:fillRect/>
                </a:stretch>
              </a:blipFill>
            </p:spPr>
            <p:txBody>
              <a:bodyPr/>
              <a:lstStyle/>
              <a:p>
                <a:r>
                  <a:rPr lang="en-US">
                    <a:noFill/>
                  </a:rPr>
                  <a:t> </a:t>
                </a:r>
              </a:p>
            </p:txBody>
          </p:sp>
        </mc:Fallback>
      </mc:AlternateContent>
      <p:pic>
        <p:nvPicPr>
          <p:cNvPr id="342" name="图形 341" descr="信封"/>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97592" y="2496542"/>
            <a:ext cx="625368" cy="594375"/>
          </a:xfrm>
          <a:prstGeom prst="rect">
            <a:avLst/>
          </a:prstGeom>
        </p:spPr>
      </p:pic>
      <p:pic>
        <p:nvPicPr>
          <p:cNvPr id="358" name="图形 357" descr="钥匙"/>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932742" y="1784220"/>
            <a:ext cx="622421" cy="633585"/>
          </a:xfrm>
          <a:prstGeom prst="rect">
            <a:avLst/>
          </a:prstGeom>
        </p:spPr>
      </p:pic>
      <p:sp>
        <p:nvSpPr>
          <p:cNvPr id="359" name="箭头: 上 358"/>
          <p:cNvSpPr/>
          <p:nvPr/>
        </p:nvSpPr>
        <p:spPr>
          <a:xfrm>
            <a:off x="11078644" y="2326463"/>
            <a:ext cx="327424" cy="231791"/>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3" name="文本框 362"/>
          <p:cNvSpPr txBox="1"/>
          <p:nvPr/>
        </p:nvSpPr>
        <p:spPr>
          <a:xfrm>
            <a:off x="668775" y="0"/>
            <a:ext cx="3381054" cy="646331"/>
          </a:xfrm>
          <a:prstGeom prst="rect">
            <a:avLst/>
          </a:prstGeom>
          <a:noFill/>
        </p:spPr>
        <p:txBody>
          <a:bodyPr wrap="none" rtlCol="0">
            <a:spAutoFit/>
          </a:bodyPr>
          <a:lstStyle/>
          <a:p>
            <a:r>
              <a:rPr lang="en-US" altLang="zh-CN" sz="3600" dirty="0"/>
              <a:t>One-hop scheme</a:t>
            </a:r>
            <a:endParaRPr lang="en-US" sz="3600" dirty="0"/>
          </a:p>
        </p:txBody>
      </p:sp>
      <p:sp>
        <p:nvSpPr>
          <p:cNvPr id="364" name="矩形 363"/>
          <p:cNvSpPr/>
          <p:nvPr/>
        </p:nvSpPr>
        <p:spPr>
          <a:xfrm>
            <a:off x="5904970" y="776359"/>
            <a:ext cx="4422607" cy="149059"/>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0800000" scaled="1"/>
            <a:tileRect/>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矩形 364"/>
          <p:cNvSpPr/>
          <p:nvPr/>
        </p:nvSpPr>
        <p:spPr>
          <a:xfrm>
            <a:off x="6078135" y="715891"/>
            <a:ext cx="176707" cy="32659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0800000" scaled="1"/>
            <a:tileRect/>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文本框 365"/>
          <p:cNvSpPr txBox="1"/>
          <p:nvPr/>
        </p:nvSpPr>
        <p:spPr>
          <a:xfrm>
            <a:off x="10346863" y="628282"/>
            <a:ext cx="881973" cy="461665"/>
          </a:xfrm>
          <a:prstGeom prst="rect">
            <a:avLst/>
          </a:prstGeom>
          <a:noFill/>
        </p:spPr>
        <p:txBody>
          <a:bodyPr wrap="none" rtlCol="0">
            <a:spAutoFit/>
          </a:bodyPr>
          <a:lstStyle/>
          <a:p>
            <a:r>
              <a:rPr lang="en-US" sz="2400" b="1" dirty="0"/>
              <a:t>timer</a:t>
            </a:r>
          </a:p>
        </p:txBody>
      </p:sp>
      <p:grpSp>
        <p:nvGrpSpPr>
          <p:cNvPr id="379" name="组合 378"/>
          <p:cNvGrpSpPr/>
          <p:nvPr/>
        </p:nvGrpSpPr>
        <p:grpSpPr>
          <a:xfrm>
            <a:off x="5101653" y="4292597"/>
            <a:ext cx="1960815" cy="2908699"/>
            <a:chOff x="3043645" y="4776314"/>
            <a:chExt cx="2272937" cy="2704091"/>
          </a:xfrm>
        </p:grpSpPr>
        <p:sp>
          <p:nvSpPr>
            <p:cNvPr id="380" name="矩形: 圆角 379"/>
            <p:cNvSpPr/>
            <p:nvPr/>
          </p:nvSpPr>
          <p:spPr>
            <a:xfrm>
              <a:off x="3043645" y="4776314"/>
              <a:ext cx="2272937" cy="2068961"/>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1" name="文本框 380"/>
            <p:cNvSpPr txBox="1"/>
            <p:nvPr/>
          </p:nvSpPr>
          <p:spPr>
            <a:xfrm>
              <a:off x="3130564" y="4906330"/>
              <a:ext cx="2186018" cy="2574075"/>
            </a:xfrm>
            <a:prstGeom prst="rect">
              <a:avLst/>
            </a:prstGeom>
            <a:noFill/>
          </p:spPr>
          <p:txBody>
            <a:bodyPr wrap="square" rtlCol="0">
              <a:spAutoFit/>
            </a:bodyPr>
            <a:lstStyle/>
            <a:p>
              <a:r>
                <a:rPr lang="en-US" altLang="zh-CN" b="1" dirty="0"/>
                <a:t>Parameters:</a:t>
              </a:r>
            </a:p>
            <a:p>
              <a:pPr marL="285750" indent="-285750">
                <a:buFont typeface="Arial" panose="020B0604020202020204" pitchFamily="34" charset="0"/>
                <a:buChar char="•"/>
              </a:pPr>
              <a:r>
                <a:rPr lang="en-US" altLang="zh-CN" b="1" dirty="0"/>
                <a:t>Total fragment number – m (</a:t>
              </a:r>
              <a:r>
                <a:rPr lang="en-US" altLang="zh-CN" b="1" dirty="0">
                  <a:solidFill>
                    <a:srgbClr val="FF0000"/>
                  </a:solidFill>
                </a:rPr>
                <a:t>5</a:t>
              </a:r>
              <a:r>
                <a:rPr lang="en-US" altLang="zh-CN" b="1" dirty="0"/>
                <a:t>)</a:t>
              </a:r>
            </a:p>
            <a:p>
              <a:pPr marL="285750" indent="-285750">
                <a:buFont typeface="Arial" panose="020B0604020202020204" pitchFamily="34" charset="0"/>
                <a:buChar char="•"/>
              </a:pPr>
              <a:r>
                <a:rPr lang="en-US" altLang="zh-CN" b="1" dirty="0"/>
                <a:t>Threshold fragment number – n (</a:t>
              </a:r>
              <a:r>
                <a:rPr lang="en-US" altLang="zh-CN" b="1" dirty="0">
                  <a:solidFill>
                    <a:srgbClr val="FF0000"/>
                  </a:solidFill>
                </a:rPr>
                <a:t>3</a:t>
              </a:r>
              <a:r>
                <a:rPr lang="en-US" altLang="zh-CN" b="1" dirty="0"/>
                <a:t>)</a:t>
              </a:r>
            </a:p>
            <a:p>
              <a:endParaRPr lang="en-US" altLang="zh-CN" b="1" dirty="0"/>
            </a:p>
            <a:p>
              <a:endParaRPr lang="en-US" altLang="zh-CN" b="1" dirty="0"/>
            </a:p>
          </p:txBody>
        </p:sp>
      </p:grpSp>
      <p:grpSp>
        <p:nvGrpSpPr>
          <p:cNvPr id="385" name="组合 384"/>
          <p:cNvGrpSpPr/>
          <p:nvPr/>
        </p:nvGrpSpPr>
        <p:grpSpPr>
          <a:xfrm>
            <a:off x="7127266" y="4767751"/>
            <a:ext cx="2428537" cy="847896"/>
            <a:chOff x="4313102" y="4933934"/>
            <a:chExt cx="2402494" cy="1557993"/>
          </a:xfrm>
        </p:grpSpPr>
        <p:sp>
          <p:nvSpPr>
            <p:cNvPr id="386" name="矩形: 圆角 385"/>
            <p:cNvSpPr/>
            <p:nvPr/>
          </p:nvSpPr>
          <p:spPr>
            <a:xfrm>
              <a:off x="4313102" y="4933934"/>
              <a:ext cx="2402494" cy="1557993"/>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7" name="文本框 386"/>
            <p:cNvSpPr txBox="1"/>
            <p:nvPr/>
          </p:nvSpPr>
          <p:spPr>
            <a:xfrm>
              <a:off x="4407231" y="5207660"/>
              <a:ext cx="2262846" cy="735195"/>
            </a:xfrm>
            <a:prstGeom prst="rect">
              <a:avLst/>
            </a:prstGeom>
            <a:solidFill>
              <a:schemeClr val="accent4">
                <a:lumMod val="20000"/>
                <a:lumOff val="80000"/>
              </a:schemeClr>
            </a:solidFill>
          </p:spPr>
          <p:txBody>
            <a:bodyPr wrap="square" rtlCol="0">
              <a:spAutoFit/>
            </a:bodyPr>
            <a:lstStyle/>
            <a:p>
              <a:r>
                <a:rPr lang="en-US" altLang="zh-CN" sz="2000" b="1" dirty="0"/>
                <a:t>Package generation</a:t>
              </a:r>
            </a:p>
          </p:txBody>
        </p:sp>
      </p:grpSp>
      <p:grpSp>
        <p:nvGrpSpPr>
          <p:cNvPr id="388" name="组合 387"/>
          <p:cNvGrpSpPr/>
          <p:nvPr/>
        </p:nvGrpSpPr>
        <p:grpSpPr>
          <a:xfrm>
            <a:off x="9620599" y="4768721"/>
            <a:ext cx="2150187" cy="859113"/>
            <a:chOff x="8027530" y="4901621"/>
            <a:chExt cx="2712546" cy="1557993"/>
          </a:xfrm>
        </p:grpSpPr>
        <p:sp>
          <p:nvSpPr>
            <p:cNvPr id="389" name="矩形: 圆角 388"/>
            <p:cNvSpPr/>
            <p:nvPr/>
          </p:nvSpPr>
          <p:spPr>
            <a:xfrm>
              <a:off x="8027530" y="4901621"/>
              <a:ext cx="2712546" cy="1557993"/>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0" name="文本框 389"/>
            <p:cNvSpPr txBox="1"/>
            <p:nvPr/>
          </p:nvSpPr>
          <p:spPr>
            <a:xfrm>
              <a:off x="8170198" y="5177651"/>
              <a:ext cx="2488835" cy="725596"/>
            </a:xfrm>
            <a:prstGeom prst="rect">
              <a:avLst/>
            </a:prstGeom>
            <a:solidFill>
              <a:schemeClr val="accent6">
                <a:lumMod val="20000"/>
                <a:lumOff val="80000"/>
              </a:schemeClr>
            </a:solidFill>
          </p:spPr>
          <p:txBody>
            <a:bodyPr wrap="square" rtlCol="0">
              <a:spAutoFit/>
            </a:bodyPr>
            <a:lstStyle/>
            <a:p>
              <a:r>
                <a:rPr lang="en-US" altLang="zh-CN" sz="2000" b="1" dirty="0"/>
                <a:t>Package routing</a:t>
              </a:r>
            </a:p>
          </p:txBody>
        </p:sp>
      </p:grpSp>
      <p:pic>
        <p:nvPicPr>
          <p:cNvPr id="391" name="图形 390" descr="线箭头: 逆时针弯曲"/>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1433954">
            <a:off x="4578376" y="3194111"/>
            <a:ext cx="1248980" cy="1248980"/>
          </a:xfrm>
          <a:prstGeom prst="rect">
            <a:avLst/>
          </a:prstGeom>
        </p:spPr>
      </p:pic>
      <p:pic>
        <p:nvPicPr>
          <p:cNvPr id="392" name="图形 391" descr="线箭头: 向右旋转"/>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19434429" flipV="1">
            <a:off x="6956904" y="5224127"/>
            <a:ext cx="914400" cy="914400"/>
          </a:xfrm>
          <a:prstGeom prst="rect">
            <a:avLst/>
          </a:prstGeom>
        </p:spPr>
      </p:pic>
      <p:pic>
        <p:nvPicPr>
          <p:cNvPr id="393" name="图形 392" descr="线箭头: 向右旋转"/>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407538" flipV="1">
            <a:off x="9217743" y="5192646"/>
            <a:ext cx="914400" cy="914400"/>
          </a:xfrm>
          <a:prstGeom prst="rect">
            <a:avLst/>
          </a:prstGeom>
        </p:spPr>
      </p:pic>
      <p:grpSp>
        <p:nvGrpSpPr>
          <p:cNvPr id="418" name="组合 417"/>
          <p:cNvGrpSpPr/>
          <p:nvPr/>
        </p:nvGrpSpPr>
        <p:grpSpPr>
          <a:xfrm>
            <a:off x="6563326" y="2473256"/>
            <a:ext cx="525191" cy="716112"/>
            <a:chOff x="10374082" y="1895012"/>
            <a:chExt cx="345787" cy="445504"/>
          </a:xfrm>
        </p:grpSpPr>
        <p:pic>
          <p:nvPicPr>
            <p:cNvPr id="419" name="图形 418" descr="信封"/>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4082" y="1895012"/>
              <a:ext cx="341105" cy="445504"/>
            </a:xfrm>
            <a:prstGeom prst="rect">
              <a:avLst/>
            </a:prstGeom>
          </p:spPr>
        </p:pic>
        <p:sp>
          <p:nvSpPr>
            <p:cNvPr id="420" name="等腰三角形 419"/>
            <p:cNvSpPr/>
            <p:nvPr/>
          </p:nvSpPr>
          <p:spPr>
            <a:xfrm>
              <a:off x="10542565" y="190747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21" name="等腰三角形 420"/>
            <p:cNvSpPr/>
            <p:nvPr/>
          </p:nvSpPr>
          <p:spPr>
            <a:xfrm>
              <a:off x="10543309" y="200808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22" name="等腰三角形 421"/>
            <p:cNvSpPr/>
            <p:nvPr/>
          </p:nvSpPr>
          <p:spPr>
            <a:xfrm>
              <a:off x="10544641" y="209435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23" name="矩形 422"/>
            <p:cNvSpPr/>
            <p:nvPr/>
          </p:nvSpPr>
          <p:spPr>
            <a:xfrm>
              <a:off x="10603289" y="1974221"/>
              <a:ext cx="89828" cy="2861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cxnSp>
          <p:nvCxnSpPr>
            <p:cNvPr id="424" name="直接连接符 423"/>
            <p:cNvCxnSpPr>
              <a:cxnSpLocks/>
              <a:endCxn id="420" idx="2"/>
            </p:cNvCxnSpPr>
            <p:nvPr/>
          </p:nvCxnSpPr>
          <p:spPr>
            <a:xfrm flipH="1">
              <a:off x="10542565" y="1998137"/>
              <a:ext cx="21951" cy="619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5" name="直接连接符 424"/>
            <p:cNvCxnSpPr>
              <a:cxnSpLocks/>
              <a:stCxn id="420" idx="2"/>
              <a:endCxn id="421" idx="1"/>
            </p:cNvCxnSpPr>
            <p:nvPr/>
          </p:nvCxnSpPr>
          <p:spPr>
            <a:xfrm>
              <a:off x="10542565" y="2060117"/>
              <a:ext cx="31106" cy="24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6" name="直接连接符 425"/>
            <p:cNvCxnSpPr>
              <a:cxnSpLocks/>
              <a:stCxn id="421" idx="1"/>
            </p:cNvCxnSpPr>
            <p:nvPr/>
          </p:nvCxnSpPr>
          <p:spPr>
            <a:xfrm flipH="1">
              <a:off x="10538628" y="2084407"/>
              <a:ext cx="35043" cy="619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7" name="直接连接符 426"/>
            <p:cNvCxnSpPr>
              <a:cxnSpLocks/>
              <a:endCxn id="422" idx="1"/>
            </p:cNvCxnSpPr>
            <p:nvPr/>
          </p:nvCxnSpPr>
          <p:spPr>
            <a:xfrm>
              <a:off x="10541825" y="2140880"/>
              <a:ext cx="33178" cy="297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8" name="直接连接符 427"/>
            <p:cNvCxnSpPr>
              <a:cxnSpLocks/>
              <a:stCxn id="422" idx="1"/>
            </p:cNvCxnSpPr>
            <p:nvPr/>
          </p:nvCxnSpPr>
          <p:spPr>
            <a:xfrm flipH="1">
              <a:off x="10547283" y="2170677"/>
              <a:ext cx="27721" cy="564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29" name="等腰三角形 428"/>
            <p:cNvSpPr/>
            <p:nvPr/>
          </p:nvSpPr>
          <p:spPr>
            <a:xfrm>
              <a:off x="10611970" y="2086855"/>
              <a:ext cx="107899" cy="15852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cxnSp>
        <p:nvCxnSpPr>
          <p:cNvPr id="263" name="直接箭头连接符 262"/>
          <p:cNvCxnSpPr>
            <a:cxnSpLocks/>
            <a:stCxn id="257" idx="6"/>
            <a:endCxn id="251" idx="2"/>
          </p:cNvCxnSpPr>
          <p:nvPr/>
        </p:nvCxnSpPr>
        <p:spPr>
          <a:xfrm flipV="1">
            <a:off x="6046690" y="2766616"/>
            <a:ext cx="1924491" cy="227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直接箭头连接符 265"/>
          <p:cNvCxnSpPr>
            <a:cxnSpLocks/>
            <a:stCxn id="254" idx="6"/>
            <a:endCxn id="260" idx="2"/>
          </p:cNvCxnSpPr>
          <p:nvPr/>
        </p:nvCxnSpPr>
        <p:spPr>
          <a:xfrm flipV="1">
            <a:off x="8497079" y="2791325"/>
            <a:ext cx="1818190" cy="141858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直接箭头连接符 266"/>
          <p:cNvCxnSpPr>
            <a:cxnSpLocks/>
            <a:stCxn id="248" idx="6"/>
            <a:endCxn id="260" idx="2"/>
          </p:cNvCxnSpPr>
          <p:nvPr/>
        </p:nvCxnSpPr>
        <p:spPr>
          <a:xfrm>
            <a:off x="8514935" y="1368526"/>
            <a:ext cx="1800334" cy="14227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9" name="组合 258"/>
          <p:cNvGrpSpPr/>
          <p:nvPr/>
        </p:nvGrpSpPr>
        <p:grpSpPr>
          <a:xfrm>
            <a:off x="10315269" y="2496542"/>
            <a:ext cx="684566" cy="618509"/>
            <a:chOff x="19026115" y="8790396"/>
            <a:chExt cx="933163" cy="828034"/>
          </a:xfrm>
        </p:grpSpPr>
        <p:sp>
          <p:nvSpPr>
            <p:cNvPr id="260" name="Oval 88"/>
            <p:cNvSpPr/>
            <p:nvPr/>
          </p:nvSpPr>
          <p:spPr>
            <a:xfrm>
              <a:off x="19026115" y="8790396"/>
              <a:ext cx="785254" cy="789286"/>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000"/>
            </a:p>
          </p:txBody>
        </p:sp>
        <p:sp>
          <p:nvSpPr>
            <p:cNvPr id="261" name="文本框 260"/>
            <p:cNvSpPr txBox="1"/>
            <p:nvPr/>
          </p:nvSpPr>
          <p:spPr>
            <a:xfrm>
              <a:off x="19166156" y="8832948"/>
              <a:ext cx="793122" cy="785482"/>
            </a:xfrm>
            <a:prstGeom prst="rect">
              <a:avLst/>
            </a:prstGeom>
            <a:noFill/>
          </p:spPr>
          <p:txBody>
            <a:bodyPr wrap="none" rtlCol="0">
              <a:spAutoFit/>
            </a:bodyPr>
            <a:lstStyle/>
            <a:p>
              <a:r>
                <a:rPr lang="en-US" altLang="zh-CN" sz="2800" b="1" dirty="0"/>
                <a:t>R</a:t>
              </a:r>
              <a:endParaRPr lang="en-US" sz="2800" b="1" dirty="0"/>
            </a:p>
          </p:txBody>
        </p:sp>
      </p:grpSp>
      <p:cxnSp>
        <p:nvCxnSpPr>
          <p:cNvPr id="265" name="直接箭头连接符 264"/>
          <p:cNvCxnSpPr>
            <a:cxnSpLocks/>
            <a:stCxn id="251" idx="6"/>
            <a:endCxn id="260" idx="2"/>
          </p:cNvCxnSpPr>
          <p:nvPr/>
        </p:nvCxnSpPr>
        <p:spPr>
          <a:xfrm>
            <a:off x="8514093" y="2766616"/>
            <a:ext cx="1801176" cy="247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3" name="直接箭头连接符 282"/>
          <p:cNvCxnSpPr>
            <a:cxnSpLocks/>
            <a:stCxn id="273" idx="3"/>
            <a:endCxn id="260" idx="2"/>
          </p:cNvCxnSpPr>
          <p:nvPr/>
        </p:nvCxnSpPr>
        <p:spPr>
          <a:xfrm flipV="1">
            <a:off x="8467399" y="2791325"/>
            <a:ext cx="1847870" cy="6714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直接箭头连接符 281"/>
          <p:cNvCxnSpPr>
            <a:cxnSpLocks/>
            <a:stCxn id="269" idx="6"/>
            <a:endCxn id="260" idx="2"/>
          </p:cNvCxnSpPr>
          <p:nvPr/>
        </p:nvCxnSpPr>
        <p:spPr>
          <a:xfrm>
            <a:off x="8508781" y="2062267"/>
            <a:ext cx="1806488" cy="7290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60" name="图形 459" descr="信封"/>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932742" y="2527194"/>
            <a:ext cx="625368" cy="594375"/>
          </a:xfrm>
          <a:prstGeom prst="rect">
            <a:avLst/>
          </a:prstGeom>
        </p:spPr>
      </p:pic>
      <mc:AlternateContent xmlns:mc="http://schemas.openxmlformats.org/markup-compatibility/2006" xmlns:a14="http://schemas.microsoft.com/office/drawing/2010/main">
        <mc:Choice Requires="a14">
          <p:sp>
            <p:nvSpPr>
              <p:cNvPr id="462" name="TextBox 417"/>
              <p:cNvSpPr txBox="1"/>
              <p:nvPr/>
            </p:nvSpPr>
            <p:spPr>
              <a:xfrm>
                <a:off x="8508792" y="3330079"/>
                <a:ext cx="1564197"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𝒎𝒂𝒍𝒊𝒄𝒊𝒐𝒖𝒔</m:t>
                      </m:r>
                    </m:oMath>
                  </m:oMathPara>
                </a14:m>
                <a:endParaRPr lang="en-US" sz="2000" b="1" dirty="0"/>
              </a:p>
            </p:txBody>
          </p:sp>
        </mc:Choice>
        <mc:Fallback xmlns="">
          <p:sp>
            <p:nvSpPr>
              <p:cNvPr id="462" name="TextBox 417"/>
              <p:cNvSpPr txBox="1">
                <a:spLocks noRot="1" noChangeAspect="1" noMove="1" noResize="1" noEditPoints="1" noAdjustHandles="1" noChangeArrowheads="1" noChangeShapeType="1" noTextEdit="1"/>
              </p:cNvSpPr>
              <p:nvPr/>
            </p:nvSpPr>
            <p:spPr>
              <a:xfrm>
                <a:off x="8508792" y="3330079"/>
                <a:ext cx="1564197" cy="400110"/>
              </a:xfrm>
              <a:prstGeom prst="rect">
                <a:avLst/>
              </a:prstGeom>
              <a:blipFill>
                <a:blip r:embed="rId18"/>
                <a:stretch>
                  <a:fillRect/>
                </a:stretch>
              </a:blipFill>
            </p:spPr>
            <p:txBody>
              <a:bodyPr/>
              <a:lstStyle/>
              <a:p>
                <a:r>
                  <a:rPr lang="en-US">
                    <a:noFill/>
                  </a:rPr>
                  <a:t> </a:t>
                </a:r>
              </a:p>
            </p:txBody>
          </p:sp>
        </mc:Fallback>
      </mc:AlternateContent>
      <p:grpSp>
        <p:nvGrpSpPr>
          <p:cNvPr id="2" name="组合 1">
            <a:extLst>
              <a:ext uri="{FF2B5EF4-FFF2-40B4-BE49-F238E27FC236}">
                <a16:creationId xmlns:a16="http://schemas.microsoft.com/office/drawing/2014/main" id="{1F87D169-8375-4752-B8E2-3C0D10BF59C4}"/>
              </a:ext>
            </a:extLst>
          </p:cNvPr>
          <p:cNvGrpSpPr/>
          <p:nvPr/>
        </p:nvGrpSpPr>
        <p:grpSpPr>
          <a:xfrm>
            <a:off x="7971181" y="2474494"/>
            <a:ext cx="542912" cy="584243"/>
            <a:chOff x="5863948" y="2708631"/>
            <a:chExt cx="542912" cy="584243"/>
          </a:xfrm>
        </p:grpSpPr>
        <p:sp>
          <p:nvSpPr>
            <p:cNvPr id="251" name="Oval 88"/>
            <p:cNvSpPr/>
            <p:nvPr/>
          </p:nvSpPr>
          <p:spPr>
            <a:xfrm>
              <a:off x="5863948" y="2708631"/>
              <a:ext cx="542912" cy="584243"/>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000"/>
            </a:p>
          </p:txBody>
        </p:sp>
        <p:pic>
          <p:nvPicPr>
            <p:cNvPr id="122" name="Picture 433">
              <a:extLst>
                <a:ext uri="{FF2B5EF4-FFF2-40B4-BE49-F238E27FC236}">
                  <a16:creationId xmlns:a16="http://schemas.microsoft.com/office/drawing/2014/main" id="{4E2BB68B-79CE-4EE4-A37E-80C8B81F1C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0309" y="2778332"/>
              <a:ext cx="439872" cy="448134"/>
            </a:xfrm>
            <a:prstGeom prst="rect">
              <a:avLst/>
            </a:prstGeom>
            <a:ln>
              <a:noFill/>
            </a:ln>
            <a:scene3d>
              <a:camera prst="orthographicFront"/>
              <a:lightRig rig="threePt" dir="t"/>
            </a:scene3d>
            <a:sp3d>
              <a:bevelT/>
            </a:sp3d>
          </p:spPr>
        </p:pic>
      </p:grpSp>
      <p:sp>
        <p:nvSpPr>
          <p:cNvPr id="3" name="矩形 2">
            <a:extLst>
              <a:ext uri="{FF2B5EF4-FFF2-40B4-BE49-F238E27FC236}">
                <a16:creationId xmlns:a16="http://schemas.microsoft.com/office/drawing/2014/main" id="{46B31444-8058-4CCE-819A-9EBBDBADB9E7}"/>
              </a:ext>
            </a:extLst>
          </p:cNvPr>
          <p:cNvSpPr/>
          <p:nvPr/>
        </p:nvSpPr>
        <p:spPr>
          <a:xfrm>
            <a:off x="300129" y="946127"/>
            <a:ext cx="4071504" cy="3477875"/>
          </a:xfrm>
          <a:prstGeom prst="rect">
            <a:avLst/>
          </a:prstGeom>
        </p:spPr>
        <p:txBody>
          <a:bodyPr wrap="square">
            <a:spAutoFit/>
          </a:bodyPr>
          <a:lstStyle/>
          <a:p>
            <a:r>
              <a:rPr lang="en-US" sz="2000" b="1" dirty="0"/>
              <a:t>[Core idea]</a:t>
            </a:r>
            <a:r>
              <a:rPr lang="en-US" sz="2000" dirty="0"/>
              <a:t> The one-hop path pattern scheme applies the erasure coding to split the encryption key package into </a:t>
            </a:r>
            <a:r>
              <a:rPr lang="en-US" sz="2000" i="1" dirty="0"/>
              <a:t>n</a:t>
            </a:r>
            <a:r>
              <a:rPr lang="en-US" sz="2000" dirty="0"/>
              <a:t> fragments and send each of them through an one-hop path to receiver to allow at most </a:t>
            </a:r>
            <a:r>
              <a:rPr lang="en-US" sz="2000" i="1" dirty="0"/>
              <a:t>n-m</a:t>
            </a:r>
            <a:r>
              <a:rPr lang="en-US" sz="2000" dirty="0"/>
              <a:t> of the fragment transmissions to be unsuccessful.</a:t>
            </a:r>
          </a:p>
          <a:p>
            <a:endParaRPr lang="en-US" sz="2000" dirty="0"/>
          </a:p>
          <a:p>
            <a:r>
              <a:rPr lang="en-US" sz="2000" dirty="0"/>
              <a:t>In other words, </a:t>
            </a:r>
            <a:r>
              <a:rPr lang="en-US" sz="2000" i="1" dirty="0"/>
              <a:t>n</a:t>
            </a:r>
            <a:r>
              <a:rPr lang="en-US" sz="2000" dirty="0"/>
              <a:t> holder nodes are applied to store the </a:t>
            </a:r>
            <a:r>
              <a:rPr lang="en-US" sz="2000" i="1" dirty="0"/>
              <a:t>n </a:t>
            </a:r>
            <a:r>
              <a:rPr lang="en-US" sz="2000" dirty="0"/>
              <a:t>fragments for the entire emerging time period </a:t>
            </a:r>
            <a:r>
              <a:rPr lang="en-US" sz="2000" i="1" dirty="0"/>
              <a:t>T</a:t>
            </a:r>
            <a:r>
              <a:rPr lang="en-US" sz="2000" dirty="0"/>
              <a:t>.</a:t>
            </a:r>
          </a:p>
        </p:txBody>
      </p:sp>
    </p:spTree>
    <p:extLst>
      <p:ext uri="{BB962C8B-B14F-4D97-AF65-F5344CB8AC3E}">
        <p14:creationId xmlns:p14="http://schemas.microsoft.com/office/powerpoint/2010/main" val="283129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9" presetClass="entr" presetSubtype="0" decel="100000" fill="hold" nodeType="clickEffect">
                                  <p:stCondLst>
                                    <p:cond delay="0"/>
                                  </p:stCondLst>
                                  <p:childTnLst>
                                    <p:set>
                                      <p:cBhvr>
                                        <p:cTn id="16" dur="1" fill="hold">
                                          <p:stCondLst>
                                            <p:cond delay="0"/>
                                          </p:stCondLst>
                                        </p:cTn>
                                        <p:tgtEl>
                                          <p:spTgt spid="256"/>
                                        </p:tgtEl>
                                        <p:attrNameLst>
                                          <p:attrName>style.visibility</p:attrName>
                                        </p:attrNameLst>
                                      </p:cBhvr>
                                      <p:to>
                                        <p:strVal val="visible"/>
                                      </p:to>
                                    </p:set>
                                    <p:anim calcmode="lin" valueType="num">
                                      <p:cBhvr>
                                        <p:cTn id="17" dur="500" fill="hold"/>
                                        <p:tgtEl>
                                          <p:spTgt spid="256"/>
                                        </p:tgtEl>
                                        <p:attrNameLst>
                                          <p:attrName>ppt_w</p:attrName>
                                        </p:attrNameLst>
                                      </p:cBhvr>
                                      <p:tavLst>
                                        <p:tav tm="0">
                                          <p:val>
                                            <p:fltVal val="0"/>
                                          </p:val>
                                        </p:tav>
                                        <p:tav tm="100000">
                                          <p:val>
                                            <p:strVal val="#ppt_w"/>
                                          </p:val>
                                        </p:tav>
                                      </p:tavLst>
                                    </p:anim>
                                    <p:anim calcmode="lin" valueType="num">
                                      <p:cBhvr>
                                        <p:cTn id="18" dur="500" fill="hold"/>
                                        <p:tgtEl>
                                          <p:spTgt spid="256"/>
                                        </p:tgtEl>
                                        <p:attrNameLst>
                                          <p:attrName>ppt_h</p:attrName>
                                        </p:attrNameLst>
                                      </p:cBhvr>
                                      <p:tavLst>
                                        <p:tav tm="0">
                                          <p:val>
                                            <p:fltVal val="0"/>
                                          </p:val>
                                        </p:tav>
                                        <p:tav tm="100000">
                                          <p:val>
                                            <p:strVal val="#ppt_h"/>
                                          </p:val>
                                        </p:tav>
                                      </p:tavLst>
                                    </p:anim>
                                    <p:anim calcmode="lin" valueType="num">
                                      <p:cBhvr>
                                        <p:cTn id="19" dur="500" fill="hold"/>
                                        <p:tgtEl>
                                          <p:spTgt spid="256"/>
                                        </p:tgtEl>
                                        <p:attrNameLst>
                                          <p:attrName>style.rotation</p:attrName>
                                        </p:attrNameLst>
                                      </p:cBhvr>
                                      <p:tavLst>
                                        <p:tav tm="0">
                                          <p:val>
                                            <p:fltVal val="360"/>
                                          </p:val>
                                        </p:tav>
                                        <p:tav tm="100000">
                                          <p:val>
                                            <p:fltVal val="0"/>
                                          </p:val>
                                        </p:tav>
                                      </p:tavLst>
                                    </p:anim>
                                    <p:animEffect transition="in" filter="fade">
                                      <p:cBhvr>
                                        <p:cTn id="20" dur="500"/>
                                        <p:tgtEl>
                                          <p:spTgt spid="256"/>
                                        </p:tgtEl>
                                      </p:cBhvr>
                                    </p:animEffect>
                                  </p:childTnLst>
                                </p:cTn>
                              </p:par>
                              <p:par>
                                <p:cTn id="21" presetID="49" presetClass="entr" presetSubtype="0" decel="100000" fill="hold" grpId="0" nodeType="withEffect">
                                  <p:stCondLst>
                                    <p:cond delay="0"/>
                                  </p:stCondLst>
                                  <p:childTnLst>
                                    <p:set>
                                      <p:cBhvr>
                                        <p:cTn id="22" dur="1" fill="hold">
                                          <p:stCondLst>
                                            <p:cond delay="0"/>
                                          </p:stCondLst>
                                        </p:cTn>
                                        <p:tgtEl>
                                          <p:spTgt spid="288"/>
                                        </p:tgtEl>
                                        <p:attrNameLst>
                                          <p:attrName>style.visibility</p:attrName>
                                        </p:attrNameLst>
                                      </p:cBhvr>
                                      <p:to>
                                        <p:strVal val="visible"/>
                                      </p:to>
                                    </p:set>
                                    <p:anim calcmode="lin" valueType="num">
                                      <p:cBhvr>
                                        <p:cTn id="23" dur="500" fill="hold"/>
                                        <p:tgtEl>
                                          <p:spTgt spid="288"/>
                                        </p:tgtEl>
                                        <p:attrNameLst>
                                          <p:attrName>ppt_w</p:attrName>
                                        </p:attrNameLst>
                                      </p:cBhvr>
                                      <p:tavLst>
                                        <p:tav tm="0">
                                          <p:val>
                                            <p:fltVal val="0"/>
                                          </p:val>
                                        </p:tav>
                                        <p:tav tm="100000">
                                          <p:val>
                                            <p:strVal val="#ppt_w"/>
                                          </p:val>
                                        </p:tav>
                                      </p:tavLst>
                                    </p:anim>
                                    <p:anim calcmode="lin" valueType="num">
                                      <p:cBhvr>
                                        <p:cTn id="24" dur="500" fill="hold"/>
                                        <p:tgtEl>
                                          <p:spTgt spid="288"/>
                                        </p:tgtEl>
                                        <p:attrNameLst>
                                          <p:attrName>ppt_h</p:attrName>
                                        </p:attrNameLst>
                                      </p:cBhvr>
                                      <p:tavLst>
                                        <p:tav tm="0">
                                          <p:val>
                                            <p:fltVal val="0"/>
                                          </p:val>
                                        </p:tav>
                                        <p:tav tm="100000">
                                          <p:val>
                                            <p:strVal val="#ppt_h"/>
                                          </p:val>
                                        </p:tav>
                                      </p:tavLst>
                                    </p:anim>
                                    <p:anim calcmode="lin" valueType="num">
                                      <p:cBhvr>
                                        <p:cTn id="25" dur="500" fill="hold"/>
                                        <p:tgtEl>
                                          <p:spTgt spid="288"/>
                                        </p:tgtEl>
                                        <p:attrNameLst>
                                          <p:attrName>style.rotation</p:attrName>
                                        </p:attrNameLst>
                                      </p:cBhvr>
                                      <p:tavLst>
                                        <p:tav tm="0">
                                          <p:val>
                                            <p:fltVal val="360"/>
                                          </p:val>
                                        </p:tav>
                                        <p:tav tm="100000">
                                          <p:val>
                                            <p:fltVal val="0"/>
                                          </p:val>
                                        </p:tav>
                                      </p:tavLst>
                                    </p:anim>
                                    <p:animEffect transition="in" filter="fade">
                                      <p:cBhvr>
                                        <p:cTn id="26" dur="500"/>
                                        <p:tgtEl>
                                          <p:spTgt spid="288"/>
                                        </p:tgtEl>
                                      </p:cBhvr>
                                    </p:animEffect>
                                  </p:childTnLst>
                                </p:cTn>
                              </p:par>
                              <p:par>
                                <p:cTn id="27" presetID="49" presetClass="entr" presetSubtype="0" decel="100000" fill="hold" grpId="0" nodeType="withEffect">
                                  <p:stCondLst>
                                    <p:cond delay="0"/>
                                  </p:stCondLst>
                                  <p:childTnLst>
                                    <p:set>
                                      <p:cBhvr>
                                        <p:cTn id="28" dur="1" fill="hold">
                                          <p:stCondLst>
                                            <p:cond delay="0"/>
                                          </p:stCondLst>
                                        </p:cTn>
                                        <p:tgtEl>
                                          <p:spTgt spid="289"/>
                                        </p:tgtEl>
                                        <p:attrNameLst>
                                          <p:attrName>style.visibility</p:attrName>
                                        </p:attrNameLst>
                                      </p:cBhvr>
                                      <p:to>
                                        <p:strVal val="visible"/>
                                      </p:to>
                                    </p:set>
                                    <p:anim calcmode="lin" valueType="num">
                                      <p:cBhvr>
                                        <p:cTn id="29" dur="500" fill="hold"/>
                                        <p:tgtEl>
                                          <p:spTgt spid="289"/>
                                        </p:tgtEl>
                                        <p:attrNameLst>
                                          <p:attrName>ppt_w</p:attrName>
                                        </p:attrNameLst>
                                      </p:cBhvr>
                                      <p:tavLst>
                                        <p:tav tm="0">
                                          <p:val>
                                            <p:fltVal val="0"/>
                                          </p:val>
                                        </p:tav>
                                        <p:tav tm="100000">
                                          <p:val>
                                            <p:strVal val="#ppt_w"/>
                                          </p:val>
                                        </p:tav>
                                      </p:tavLst>
                                    </p:anim>
                                    <p:anim calcmode="lin" valueType="num">
                                      <p:cBhvr>
                                        <p:cTn id="30" dur="500" fill="hold"/>
                                        <p:tgtEl>
                                          <p:spTgt spid="289"/>
                                        </p:tgtEl>
                                        <p:attrNameLst>
                                          <p:attrName>ppt_h</p:attrName>
                                        </p:attrNameLst>
                                      </p:cBhvr>
                                      <p:tavLst>
                                        <p:tav tm="0">
                                          <p:val>
                                            <p:fltVal val="0"/>
                                          </p:val>
                                        </p:tav>
                                        <p:tav tm="100000">
                                          <p:val>
                                            <p:strVal val="#ppt_h"/>
                                          </p:val>
                                        </p:tav>
                                      </p:tavLst>
                                    </p:anim>
                                    <p:anim calcmode="lin" valueType="num">
                                      <p:cBhvr>
                                        <p:cTn id="31" dur="500" fill="hold"/>
                                        <p:tgtEl>
                                          <p:spTgt spid="289"/>
                                        </p:tgtEl>
                                        <p:attrNameLst>
                                          <p:attrName>style.rotation</p:attrName>
                                        </p:attrNameLst>
                                      </p:cBhvr>
                                      <p:tavLst>
                                        <p:tav tm="0">
                                          <p:val>
                                            <p:fltVal val="360"/>
                                          </p:val>
                                        </p:tav>
                                        <p:tav tm="100000">
                                          <p:val>
                                            <p:fltVal val="0"/>
                                          </p:val>
                                        </p:tav>
                                      </p:tavLst>
                                    </p:anim>
                                    <p:animEffect transition="in" filter="fade">
                                      <p:cBhvr>
                                        <p:cTn id="32" dur="500"/>
                                        <p:tgtEl>
                                          <p:spTgt spid="289"/>
                                        </p:tgtEl>
                                      </p:cBhvr>
                                    </p:animEffect>
                                  </p:childTnLst>
                                </p:cTn>
                              </p:par>
                              <p:par>
                                <p:cTn id="33" presetID="49" presetClass="entr" presetSubtype="0" decel="100000" fill="hold" nodeType="withEffect">
                                  <p:stCondLst>
                                    <p:cond delay="0"/>
                                  </p:stCondLst>
                                  <p:childTnLst>
                                    <p:set>
                                      <p:cBhvr>
                                        <p:cTn id="34" dur="1" fill="hold">
                                          <p:stCondLst>
                                            <p:cond delay="0"/>
                                          </p:stCondLst>
                                        </p:cTn>
                                        <p:tgtEl>
                                          <p:spTgt spid="259"/>
                                        </p:tgtEl>
                                        <p:attrNameLst>
                                          <p:attrName>style.visibility</p:attrName>
                                        </p:attrNameLst>
                                      </p:cBhvr>
                                      <p:to>
                                        <p:strVal val="visible"/>
                                      </p:to>
                                    </p:set>
                                    <p:anim calcmode="lin" valueType="num">
                                      <p:cBhvr>
                                        <p:cTn id="35" dur="500" fill="hold"/>
                                        <p:tgtEl>
                                          <p:spTgt spid="259"/>
                                        </p:tgtEl>
                                        <p:attrNameLst>
                                          <p:attrName>ppt_w</p:attrName>
                                        </p:attrNameLst>
                                      </p:cBhvr>
                                      <p:tavLst>
                                        <p:tav tm="0">
                                          <p:val>
                                            <p:fltVal val="0"/>
                                          </p:val>
                                        </p:tav>
                                        <p:tav tm="100000">
                                          <p:val>
                                            <p:strVal val="#ppt_w"/>
                                          </p:val>
                                        </p:tav>
                                      </p:tavLst>
                                    </p:anim>
                                    <p:anim calcmode="lin" valueType="num">
                                      <p:cBhvr>
                                        <p:cTn id="36" dur="500" fill="hold"/>
                                        <p:tgtEl>
                                          <p:spTgt spid="259"/>
                                        </p:tgtEl>
                                        <p:attrNameLst>
                                          <p:attrName>ppt_h</p:attrName>
                                        </p:attrNameLst>
                                      </p:cBhvr>
                                      <p:tavLst>
                                        <p:tav tm="0">
                                          <p:val>
                                            <p:fltVal val="0"/>
                                          </p:val>
                                        </p:tav>
                                        <p:tav tm="100000">
                                          <p:val>
                                            <p:strVal val="#ppt_h"/>
                                          </p:val>
                                        </p:tav>
                                      </p:tavLst>
                                    </p:anim>
                                    <p:anim calcmode="lin" valueType="num">
                                      <p:cBhvr>
                                        <p:cTn id="37" dur="500" fill="hold"/>
                                        <p:tgtEl>
                                          <p:spTgt spid="259"/>
                                        </p:tgtEl>
                                        <p:attrNameLst>
                                          <p:attrName>style.rotation</p:attrName>
                                        </p:attrNameLst>
                                      </p:cBhvr>
                                      <p:tavLst>
                                        <p:tav tm="0">
                                          <p:val>
                                            <p:fltVal val="360"/>
                                          </p:val>
                                        </p:tav>
                                        <p:tav tm="100000">
                                          <p:val>
                                            <p:fltVal val="0"/>
                                          </p:val>
                                        </p:tav>
                                      </p:tavLst>
                                    </p:anim>
                                    <p:animEffect transition="in" filter="fade">
                                      <p:cBhvr>
                                        <p:cTn id="38" dur="500"/>
                                        <p:tgtEl>
                                          <p:spTgt spid="25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91"/>
                                        </p:tgtEl>
                                        <p:attrNameLst>
                                          <p:attrName>style.visibility</p:attrName>
                                        </p:attrNameLst>
                                      </p:cBhvr>
                                      <p:to>
                                        <p:strVal val="visible"/>
                                      </p:to>
                                    </p:set>
                                    <p:animEffect transition="in" filter="fade">
                                      <p:cBhvr>
                                        <p:cTn id="43" dur="500"/>
                                        <p:tgtEl>
                                          <p:spTgt spid="391"/>
                                        </p:tgtEl>
                                      </p:cBhvr>
                                    </p:animEffect>
                                  </p:childTnLst>
                                </p:cTn>
                              </p:par>
                              <p:par>
                                <p:cTn id="44" presetID="10" presetClass="entr" presetSubtype="0" fill="hold" nodeType="withEffect">
                                  <p:stCondLst>
                                    <p:cond delay="0"/>
                                  </p:stCondLst>
                                  <p:childTnLst>
                                    <p:set>
                                      <p:cBhvr>
                                        <p:cTn id="45" dur="1" fill="hold">
                                          <p:stCondLst>
                                            <p:cond delay="0"/>
                                          </p:stCondLst>
                                        </p:cTn>
                                        <p:tgtEl>
                                          <p:spTgt spid="379"/>
                                        </p:tgtEl>
                                        <p:attrNameLst>
                                          <p:attrName>style.visibility</p:attrName>
                                        </p:attrNameLst>
                                      </p:cBhvr>
                                      <p:to>
                                        <p:strVal val="visible"/>
                                      </p:to>
                                    </p:set>
                                    <p:animEffect transition="in" filter="fade">
                                      <p:cBhvr>
                                        <p:cTn id="46" dur="500"/>
                                        <p:tgtEl>
                                          <p:spTgt spid="379"/>
                                        </p:tgtEl>
                                      </p:cBhvr>
                                    </p:animEffect>
                                  </p:childTnLst>
                                </p:cTn>
                              </p:par>
                            </p:childTnLst>
                          </p:cTn>
                        </p:par>
                      </p:childTnLst>
                    </p:cTn>
                  </p:par>
                  <p:par>
                    <p:cTn id="47" fill="hold">
                      <p:stCondLst>
                        <p:cond delay="indefinite"/>
                      </p:stCondLst>
                      <p:childTnLst>
                        <p:par>
                          <p:cTn id="48" fill="hold">
                            <p:stCondLst>
                              <p:cond delay="0"/>
                            </p:stCondLst>
                            <p:childTnLst>
                              <p:par>
                                <p:cTn id="49" presetID="49" presetClass="entr" presetSubtype="0" decel="100000" fill="hold" nodeType="clickEffect">
                                  <p:stCondLst>
                                    <p:cond delay="0"/>
                                  </p:stCondLst>
                                  <p:childTnLst>
                                    <p:set>
                                      <p:cBhvr>
                                        <p:cTn id="50" dur="1" fill="hold">
                                          <p:stCondLst>
                                            <p:cond delay="0"/>
                                          </p:stCondLst>
                                        </p:cTn>
                                        <p:tgtEl>
                                          <p:spTgt spid="247"/>
                                        </p:tgtEl>
                                        <p:attrNameLst>
                                          <p:attrName>style.visibility</p:attrName>
                                        </p:attrNameLst>
                                      </p:cBhvr>
                                      <p:to>
                                        <p:strVal val="visible"/>
                                      </p:to>
                                    </p:set>
                                    <p:anim calcmode="lin" valueType="num">
                                      <p:cBhvr>
                                        <p:cTn id="51" dur="500" fill="hold"/>
                                        <p:tgtEl>
                                          <p:spTgt spid="247"/>
                                        </p:tgtEl>
                                        <p:attrNameLst>
                                          <p:attrName>ppt_w</p:attrName>
                                        </p:attrNameLst>
                                      </p:cBhvr>
                                      <p:tavLst>
                                        <p:tav tm="0">
                                          <p:val>
                                            <p:fltVal val="0"/>
                                          </p:val>
                                        </p:tav>
                                        <p:tav tm="100000">
                                          <p:val>
                                            <p:strVal val="#ppt_w"/>
                                          </p:val>
                                        </p:tav>
                                      </p:tavLst>
                                    </p:anim>
                                    <p:anim calcmode="lin" valueType="num">
                                      <p:cBhvr>
                                        <p:cTn id="52" dur="500" fill="hold"/>
                                        <p:tgtEl>
                                          <p:spTgt spid="247"/>
                                        </p:tgtEl>
                                        <p:attrNameLst>
                                          <p:attrName>ppt_h</p:attrName>
                                        </p:attrNameLst>
                                      </p:cBhvr>
                                      <p:tavLst>
                                        <p:tav tm="0">
                                          <p:val>
                                            <p:fltVal val="0"/>
                                          </p:val>
                                        </p:tav>
                                        <p:tav tm="100000">
                                          <p:val>
                                            <p:strVal val="#ppt_h"/>
                                          </p:val>
                                        </p:tav>
                                      </p:tavLst>
                                    </p:anim>
                                    <p:anim calcmode="lin" valueType="num">
                                      <p:cBhvr>
                                        <p:cTn id="53" dur="500" fill="hold"/>
                                        <p:tgtEl>
                                          <p:spTgt spid="247"/>
                                        </p:tgtEl>
                                        <p:attrNameLst>
                                          <p:attrName>style.rotation</p:attrName>
                                        </p:attrNameLst>
                                      </p:cBhvr>
                                      <p:tavLst>
                                        <p:tav tm="0">
                                          <p:val>
                                            <p:fltVal val="360"/>
                                          </p:val>
                                        </p:tav>
                                        <p:tav tm="100000">
                                          <p:val>
                                            <p:fltVal val="0"/>
                                          </p:val>
                                        </p:tav>
                                      </p:tavLst>
                                    </p:anim>
                                    <p:animEffect transition="in" filter="fade">
                                      <p:cBhvr>
                                        <p:cTn id="54" dur="500"/>
                                        <p:tgtEl>
                                          <p:spTgt spid="247"/>
                                        </p:tgtEl>
                                      </p:cBhvr>
                                    </p:animEffect>
                                  </p:childTnLst>
                                </p:cTn>
                              </p:par>
                              <p:par>
                                <p:cTn id="55" presetID="49" presetClass="entr" presetSubtype="0" decel="100000" fill="hold" nodeType="withEffect">
                                  <p:stCondLst>
                                    <p:cond delay="0"/>
                                  </p:stCondLst>
                                  <p:childTnLst>
                                    <p:set>
                                      <p:cBhvr>
                                        <p:cTn id="56" dur="1" fill="hold">
                                          <p:stCondLst>
                                            <p:cond delay="0"/>
                                          </p:stCondLst>
                                        </p:cTn>
                                        <p:tgtEl>
                                          <p:spTgt spid="253"/>
                                        </p:tgtEl>
                                        <p:attrNameLst>
                                          <p:attrName>style.visibility</p:attrName>
                                        </p:attrNameLst>
                                      </p:cBhvr>
                                      <p:to>
                                        <p:strVal val="visible"/>
                                      </p:to>
                                    </p:set>
                                    <p:anim calcmode="lin" valueType="num">
                                      <p:cBhvr>
                                        <p:cTn id="57" dur="500" fill="hold"/>
                                        <p:tgtEl>
                                          <p:spTgt spid="253"/>
                                        </p:tgtEl>
                                        <p:attrNameLst>
                                          <p:attrName>ppt_w</p:attrName>
                                        </p:attrNameLst>
                                      </p:cBhvr>
                                      <p:tavLst>
                                        <p:tav tm="0">
                                          <p:val>
                                            <p:fltVal val="0"/>
                                          </p:val>
                                        </p:tav>
                                        <p:tav tm="100000">
                                          <p:val>
                                            <p:strVal val="#ppt_w"/>
                                          </p:val>
                                        </p:tav>
                                      </p:tavLst>
                                    </p:anim>
                                    <p:anim calcmode="lin" valueType="num">
                                      <p:cBhvr>
                                        <p:cTn id="58" dur="500" fill="hold"/>
                                        <p:tgtEl>
                                          <p:spTgt spid="253"/>
                                        </p:tgtEl>
                                        <p:attrNameLst>
                                          <p:attrName>ppt_h</p:attrName>
                                        </p:attrNameLst>
                                      </p:cBhvr>
                                      <p:tavLst>
                                        <p:tav tm="0">
                                          <p:val>
                                            <p:fltVal val="0"/>
                                          </p:val>
                                        </p:tav>
                                        <p:tav tm="100000">
                                          <p:val>
                                            <p:strVal val="#ppt_h"/>
                                          </p:val>
                                        </p:tav>
                                      </p:tavLst>
                                    </p:anim>
                                    <p:anim calcmode="lin" valueType="num">
                                      <p:cBhvr>
                                        <p:cTn id="59" dur="500" fill="hold"/>
                                        <p:tgtEl>
                                          <p:spTgt spid="253"/>
                                        </p:tgtEl>
                                        <p:attrNameLst>
                                          <p:attrName>style.rotation</p:attrName>
                                        </p:attrNameLst>
                                      </p:cBhvr>
                                      <p:tavLst>
                                        <p:tav tm="0">
                                          <p:val>
                                            <p:fltVal val="360"/>
                                          </p:val>
                                        </p:tav>
                                        <p:tav tm="100000">
                                          <p:val>
                                            <p:fltVal val="0"/>
                                          </p:val>
                                        </p:tav>
                                      </p:tavLst>
                                    </p:anim>
                                    <p:animEffect transition="in" filter="fade">
                                      <p:cBhvr>
                                        <p:cTn id="60" dur="500"/>
                                        <p:tgtEl>
                                          <p:spTgt spid="253"/>
                                        </p:tgtEl>
                                      </p:cBhvr>
                                    </p:animEffect>
                                  </p:childTnLst>
                                </p:cTn>
                              </p:par>
                              <p:par>
                                <p:cTn id="61" presetID="49" presetClass="entr" presetSubtype="0" decel="100000" fill="hold" nodeType="with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p:cTn id="63" dur="500" fill="hold"/>
                                        <p:tgtEl>
                                          <p:spTgt spid="2"/>
                                        </p:tgtEl>
                                        <p:attrNameLst>
                                          <p:attrName>ppt_w</p:attrName>
                                        </p:attrNameLst>
                                      </p:cBhvr>
                                      <p:tavLst>
                                        <p:tav tm="0">
                                          <p:val>
                                            <p:fltVal val="0"/>
                                          </p:val>
                                        </p:tav>
                                        <p:tav tm="100000">
                                          <p:val>
                                            <p:strVal val="#ppt_w"/>
                                          </p:val>
                                        </p:tav>
                                      </p:tavLst>
                                    </p:anim>
                                    <p:anim calcmode="lin" valueType="num">
                                      <p:cBhvr>
                                        <p:cTn id="64" dur="500" fill="hold"/>
                                        <p:tgtEl>
                                          <p:spTgt spid="2"/>
                                        </p:tgtEl>
                                        <p:attrNameLst>
                                          <p:attrName>ppt_h</p:attrName>
                                        </p:attrNameLst>
                                      </p:cBhvr>
                                      <p:tavLst>
                                        <p:tav tm="0">
                                          <p:val>
                                            <p:fltVal val="0"/>
                                          </p:val>
                                        </p:tav>
                                        <p:tav tm="100000">
                                          <p:val>
                                            <p:strVal val="#ppt_h"/>
                                          </p:val>
                                        </p:tav>
                                      </p:tavLst>
                                    </p:anim>
                                    <p:anim calcmode="lin" valueType="num">
                                      <p:cBhvr>
                                        <p:cTn id="65" dur="500" fill="hold"/>
                                        <p:tgtEl>
                                          <p:spTgt spid="2"/>
                                        </p:tgtEl>
                                        <p:attrNameLst>
                                          <p:attrName>style.rotation</p:attrName>
                                        </p:attrNameLst>
                                      </p:cBhvr>
                                      <p:tavLst>
                                        <p:tav tm="0">
                                          <p:val>
                                            <p:fltVal val="360"/>
                                          </p:val>
                                        </p:tav>
                                        <p:tav tm="100000">
                                          <p:val>
                                            <p:fltVal val="0"/>
                                          </p:val>
                                        </p:tav>
                                      </p:tavLst>
                                    </p:anim>
                                    <p:animEffect transition="in" filter="fade">
                                      <p:cBhvr>
                                        <p:cTn id="66" dur="500"/>
                                        <p:tgtEl>
                                          <p:spTgt spid="2"/>
                                        </p:tgtEl>
                                      </p:cBhvr>
                                    </p:animEffect>
                                  </p:childTnLst>
                                </p:cTn>
                              </p:par>
                              <p:par>
                                <p:cTn id="67" presetID="49" presetClass="entr" presetSubtype="0" decel="100000" fill="hold" nodeType="withEffect">
                                  <p:stCondLst>
                                    <p:cond delay="0"/>
                                  </p:stCondLst>
                                  <p:childTnLst>
                                    <p:set>
                                      <p:cBhvr>
                                        <p:cTn id="68" dur="1" fill="hold">
                                          <p:stCondLst>
                                            <p:cond delay="0"/>
                                          </p:stCondLst>
                                        </p:cTn>
                                        <p:tgtEl>
                                          <p:spTgt spid="268"/>
                                        </p:tgtEl>
                                        <p:attrNameLst>
                                          <p:attrName>style.visibility</p:attrName>
                                        </p:attrNameLst>
                                      </p:cBhvr>
                                      <p:to>
                                        <p:strVal val="visible"/>
                                      </p:to>
                                    </p:set>
                                    <p:anim calcmode="lin" valueType="num">
                                      <p:cBhvr>
                                        <p:cTn id="69" dur="500" fill="hold"/>
                                        <p:tgtEl>
                                          <p:spTgt spid="268"/>
                                        </p:tgtEl>
                                        <p:attrNameLst>
                                          <p:attrName>ppt_w</p:attrName>
                                        </p:attrNameLst>
                                      </p:cBhvr>
                                      <p:tavLst>
                                        <p:tav tm="0">
                                          <p:val>
                                            <p:fltVal val="0"/>
                                          </p:val>
                                        </p:tav>
                                        <p:tav tm="100000">
                                          <p:val>
                                            <p:strVal val="#ppt_w"/>
                                          </p:val>
                                        </p:tav>
                                      </p:tavLst>
                                    </p:anim>
                                    <p:anim calcmode="lin" valueType="num">
                                      <p:cBhvr>
                                        <p:cTn id="70" dur="500" fill="hold"/>
                                        <p:tgtEl>
                                          <p:spTgt spid="268"/>
                                        </p:tgtEl>
                                        <p:attrNameLst>
                                          <p:attrName>ppt_h</p:attrName>
                                        </p:attrNameLst>
                                      </p:cBhvr>
                                      <p:tavLst>
                                        <p:tav tm="0">
                                          <p:val>
                                            <p:fltVal val="0"/>
                                          </p:val>
                                        </p:tav>
                                        <p:tav tm="100000">
                                          <p:val>
                                            <p:strVal val="#ppt_h"/>
                                          </p:val>
                                        </p:tav>
                                      </p:tavLst>
                                    </p:anim>
                                    <p:anim calcmode="lin" valueType="num">
                                      <p:cBhvr>
                                        <p:cTn id="71" dur="500" fill="hold"/>
                                        <p:tgtEl>
                                          <p:spTgt spid="268"/>
                                        </p:tgtEl>
                                        <p:attrNameLst>
                                          <p:attrName>style.rotation</p:attrName>
                                        </p:attrNameLst>
                                      </p:cBhvr>
                                      <p:tavLst>
                                        <p:tav tm="0">
                                          <p:val>
                                            <p:fltVal val="360"/>
                                          </p:val>
                                        </p:tav>
                                        <p:tav tm="100000">
                                          <p:val>
                                            <p:fltVal val="0"/>
                                          </p:val>
                                        </p:tav>
                                      </p:tavLst>
                                    </p:anim>
                                    <p:animEffect transition="in" filter="fade">
                                      <p:cBhvr>
                                        <p:cTn id="72" dur="500"/>
                                        <p:tgtEl>
                                          <p:spTgt spid="268"/>
                                        </p:tgtEl>
                                      </p:cBhvr>
                                    </p:animEffect>
                                  </p:childTnLst>
                                </p:cTn>
                              </p:par>
                              <p:par>
                                <p:cTn id="73" presetID="49" presetClass="entr" presetSubtype="0" decel="100000" fill="hold" nodeType="withEffect">
                                  <p:stCondLst>
                                    <p:cond delay="0"/>
                                  </p:stCondLst>
                                  <p:childTnLst>
                                    <p:set>
                                      <p:cBhvr>
                                        <p:cTn id="74" dur="1" fill="hold">
                                          <p:stCondLst>
                                            <p:cond delay="0"/>
                                          </p:stCondLst>
                                        </p:cTn>
                                        <p:tgtEl>
                                          <p:spTgt spid="271"/>
                                        </p:tgtEl>
                                        <p:attrNameLst>
                                          <p:attrName>style.visibility</p:attrName>
                                        </p:attrNameLst>
                                      </p:cBhvr>
                                      <p:to>
                                        <p:strVal val="visible"/>
                                      </p:to>
                                    </p:set>
                                    <p:anim calcmode="lin" valueType="num">
                                      <p:cBhvr>
                                        <p:cTn id="75" dur="500" fill="hold"/>
                                        <p:tgtEl>
                                          <p:spTgt spid="271"/>
                                        </p:tgtEl>
                                        <p:attrNameLst>
                                          <p:attrName>ppt_w</p:attrName>
                                        </p:attrNameLst>
                                      </p:cBhvr>
                                      <p:tavLst>
                                        <p:tav tm="0">
                                          <p:val>
                                            <p:fltVal val="0"/>
                                          </p:val>
                                        </p:tav>
                                        <p:tav tm="100000">
                                          <p:val>
                                            <p:strVal val="#ppt_w"/>
                                          </p:val>
                                        </p:tav>
                                      </p:tavLst>
                                    </p:anim>
                                    <p:anim calcmode="lin" valueType="num">
                                      <p:cBhvr>
                                        <p:cTn id="76" dur="500" fill="hold"/>
                                        <p:tgtEl>
                                          <p:spTgt spid="271"/>
                                        </p:tgtEl>
                                        <p:attrNameLst>
                                          <p:attrName>ppt_h</p:attrName>
                                        </p:attrNameLst>
                                      </p:cBhvr>
                                      <p:tavLst>
                                        <p:tav tm="0">
                                          <p:val>
                                            <p:fltVal val="0"/>
                                          </p:val>
                                        </p:tav>
                                        <p:tav tm="100000">
                                          <p:val>
                                            <p:strVal val="#ppt_h"/>
                                          </p:val>
                                        </p:tav>
                                      </p:tavLst>
                                    </p:anim>
                                    <p:anim calcmode="lin" valueType="num">
                                      <p:cBhvr>
                                        <p:cTn id="77" dur="500" fill="hold"/>
                                        <p:tgtEl>
                                          <p:spTgt spid="271"/>
                                        </p:tgtEl>
                                        <p:attrNameLst>
                                          <p:attrName>style.rotation</p:attrName>
                                        </p:attrNameLst>
                                      </p:cBhvr>
                                      <p:tavLst>
                                        <p:tav tm="0">
                                          <p:val>
                                            <p:fltVal val="360"/>
                                          </p:val>
                                        </p:tav>
                                        <p:tav tm="100000">
                                          <p:val>
                                            <p:fltVal val="0"/>
                                          </p:val>
                                        </p:tav>
                                      </p:tavLst>
                                    </p:anim>
                                    <p:animEffect transition="in" filter="fade">
                                      <p:cBhvr>
                                        <p:cTn id="78" dur="500"/>
                                        <p:tgtEl>
                                          <p:spTgt spid="271"/>
                                        </p:tgtEl>
                                      </p:cBhvr>
                                    </p:animEffect>
                                  </p:childTnLst>
                                </p:cTn>
                              </p:par>
                            </p:childTnLst>
                          </p:cTn>
                        </p:par>
                      </p:childTnLst>
                    </p:cTn>
                  </p:par>
                  <p:par>
                    <p:cTn id="79" fill="hold">
                      <p:stCondLst>
                        <p:cond delay="indefinite"/>
                      </p:stCondLst>
                      <p:childTnLst>
                        <p:par>
                          <p:cTn id="80" fill="hold">
                            <p:stCondLst>
                              <p:cond delay="0"/>
                            </p:stCondLst>
                            <p:childTnLst>
                              <p:par>
                                <p:cTn id="81" presetID="5" presetClass="entr" presetSubtype="10" fill="hold" grpId="0" nodeType="clickEffect">
                                  <p:stCondLst>
                                    <p:cond delay="0"/>
                                  </p:stCondLst>
                                  <p:childTnLst>
                                    <p:set>
                                      <p:cBhvr>
                                        <p:cTn id="82" dur="1" fill="hold">
                                          <p:stCondLst>
                                            <p:cond delay="0"/>
                                          </p:stCondLst>
                                        </p:cTn>
                                        <p:tgtEl>
                                          <p:spTgt spid="287"/>
                                        </p:tgtEl>
                                        <p:attrNameLst>
                                          <p:attrName>style.visibility</p:attrName>
                                        </p:attrNameLst>
                                      </p:cBhvr>
                                      <p:to>
                                        <p:strVal val="visible"/>
                                      </p:to>
                                    </p:set>
                                    <p:animEffect transition="in" filter="checkerboard(across)">
                                      <p:cBhvr>
                                        <p:cTn id="83" dur="500"/>
                                        <p:tgtEl>
                                          <p:spTgt spid="287"/>
                                        </p:tgtEl>
                                      </p:cBhvr>
                                    </p:animEffect>
                                  </p:childTnLst>
                                </p:cTn>
                              </p:par>
                              <p:par>
                                <p:cTn id="84" presetID="5" presetClass="entr" presetSubtype="10" fill="hold" grpId="0" nodeType="withEffect">
                                  <p:stCondLst>
                                    <p:cond delay="0"/>
                                  </p:stCondLst>
                                  <p:childTnLst>
                                    <p:set>
                                      <p:cBhvr>
                                        <p:cTn id="85" dur="1" fill="hold">
                                          <p:stCondLst>
                                            <p:cond delay="0"/>
                                          </p:stCondLst>
                                        </p:cTn>
                                        <p:tgtEl>
                                          <p:spTgt spid="378"/>
                                        </p:tgtEl>
                                        <p:attrNameLst>
                                          <p:attrName>style.visibility</p:attrName>
                                        </p:attrNameLst>
                                      </p:cBhvr>
                                      <p:to>
                                        <p:strVal val="visible"/>
                                      </p:to>
                                    </p:set>
                                    <p:animEffect transition="in" filter="checkerboard(across)">
                                      <p:cBhvr>
                                        <p:cTn id="86" dur="500"/>
                                        <p:tgtEl>
                                          <p:spTgt spid="378"/>
                                        </p:tgtEl>
                                      </p:cBhvr>
                                    </p:animEffect>
                                  </p:childTnLst>
                                </p:cTn>
                              </p:par>
                              <p:par>
                                <p:cTn id="87" presetID="5" presetClass="entr" presetSubtype="10" fill="hold" grpId="0" nodeType="withEffect">
                                  <p:stCondLst>
                                    <p:cond delay="0"/>
                                  </p:stCondLst>
                                  <p:childTnLst>
                                    <p:set>
                                      <p:cBhvr>
                                        <p:cTn id="88" dur="1" fill="hold">
                                          <p:stCondLst>
                                            <p:cond delay="0"/>
                                          </p:stCondLst>
                                        </p:cTn>
                                        <p:tgtEl>
                                          <p:spTgt spid="462"/>
                                        </p:tgtEl>
                                        <p:attrNameLst>
                                          <p:attrName>style.visibility</p:attrName>
                                        </p:attrNameLst>
                                      </p:cBhvr>
                                      <p:to>
                                        <p:strVal val="visible"/>
                                      </p:to>
                                    </p:set>
                                    <p:animEffect transition="in" filter="checkerboard(across)">
                                      <p:cBhvr>
                                        <p:cTn id="89" dur="500"/>
                                        <p:tgtEl>
                                          <p:spTgt spid="462"/>
                                        </p:tgtEl>
                                      </p:cBhvr>
                                    </p:animEffect>
                                  </p:childTnLst>
                                </p:cTn>
                              </p:par>
                              <p:par>
                                <p:cTn id="90" presetID="5" presetClass="entr" presetSubtype="10" fill="hold" grpId="0" nodeType="withEffect">
                                  <p:stCondLst>
                                    <p:cond delay="0"/>
                                  </p:stCondLst>
                                  <p:childTnLst>
                                    <p:set>
                                      <p:cBhvr>
                                        <p:cTn id="91" dur="1" fill="hold">
                                          <p:stCondLst>
                                            <p:cond delay="0"/>
                                          </p:stCondLst>
                                        </p:cTn>
                                        <p:tgtEl>
                                          <p:spTgt spid="245"/>
                                        </p:tgtEl>
                                        <p:attrNameLst>
                                          <p:attrName>style.visibility</p:attrName>
                                        </p:attrNameLst>
                                      </p:cBhvr>
                                      <p:to>
                                        <p:strVal val="visible"/>
                                      </p:to>
                                    </p:set>
                                    <p:animEffect transition="in" filter="checkerboard(across)">
                                      <p:cBhvr>
                                        <p:cTn id="92" dur="500"/>
                                        <p:tgtEl>
                                          <p:spTgt spid="245"/>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267"/>
                                        </p:tgtEl>
                                        <p:attrNameLst>
                                          <p:attrName>style.visibility</p:attrName>
                                        </p:attrNameLst>
                                      </p:cBhvr>
                                      <p:to>
                                        <p:strVal val="visible"/>
                                      </p:to>
                                    </p:set>
                                    <p:animEffect transition="in" filter="wipe(left)">
                                      <p:cBhvr>
                                        <p:cTn id="97" dur="500"/>
                                        <p:tgtEl>
                                          <p:spTgt spid="267"/>
                                        </p:tgtEl>
                                      </p:cBhvr>
                                    </p:animEffect>
                                  </p:childTnLst>
                                </p:cTn>
                              </p:par>
                              <p:par>
                                <p:cTn id="98" presetID="22" presetClass="entr" presetSubtype="8" fill="hold" nodeType="withEffect">
                                  <p:stCondLst>
                                    <p:cond delay="0"/>
                                  </p:stCondLst>
                                  <p:childTnLst>
                                    <p:set>
                                      <p:cBhvr>
                                        <p:cTn id="99" dur="1" fill="hold">
                                          <p:stCondLst>
                                            <p:cond delay="0"/>
                                          </p:stCondLst>
                                        </p:cTn>
                                        <p:tgtEl>
                                          <p:spTgt spid="282"/>
                                        </p:tgtEl>
                                        <p:attrNameLst>
                                          <p:attrName>style.visibility</p:attrName>
                                        </p:attrNameLst>
                                      </p:cBhvr>
                                      <p:to>
                                        <p:strVal val="visible"/>
                                      </p:to>
                                    </p:set>
                                    <p:animEffect transition="in" filter="wipe(left)">
                                      <p:cBhvr>
                                        <p:cTn id="100" dur="500"/>
                                        <p:tgtEl>
                                          <p:spTgt spid="282"/>
                                        </p:tgtEl>
                                      </p:cBhvr>
                                    </p:animEffect>
                                  </p:childTnLst>
                                </p:cTn>
                              </p:par>
                              <p:par>
                                <p:cTn id="101" presetID="22" presetClass="entr" presetSubtype="8" fill="hold" nodeType="withEffect">
                                  <p:stCondLst>
                                    <p:cond delay="0"/>
                                  </p:stCondLst>
                                  <p:childTnLst>
                                    <p:set>
                                      <p:cBhvr>
                                        <p:cTn id="102" dur="1" fill="hold">
                                          <p:stCondLst>
                                            <p:cond delay="0"/>
                                          </p:stCondLst>
                                        </p:cTn>
                                        <p:tgtEl>
                                          <p:spTgt spid="265"/>
                                        </p:tgtEl>
                                        <p:attrNameLst>
                                          <p:attrName>style.visibility</p:attrName>
                                        </p:attrNameLst>
                                      </p:cBhvr>
                                      <p:to>
                                        <p:strVal val="visible"/>
                                      </p:to>
                                    </p:set>
                                    <p:animEffect transition="in" filter="wipe(left)">
                                      <p:cBhvr>
                                        <p:cTn id="103" dur="500"/>
                                        <p:tgtEl>
                                          <p:spTgt spid="265"/>
                                        </p:tgtEl>
                                      </p:cBhvr>
                                    </p:animEffect>
                                  </p:childTnLst>
                                </p:cTn>
                              </p:par>
                              <p:par>
                                <p:cTn id="104" presetID="22" presetClass="entr" presetSubtype="8" fill="hold" nodeType="withEffect">
                                  <p:stCondLst>
                                    <p:cond delay="0"/>
                                  </p:stCondLst>
                                  <p:childTnLst>
                                    <p:set>
                                      <p:cBhvr>
                                        <p:cTn id="105" dur="1" fill="hold">
                                          <p:stCondLst>
                                            <p:cond delay="0"/>
                                          </p:stCondLst>
                                        </p:cTn>
                                        <p:tgtEl>
                                          <p:spTgt spid="283"/>
                                        </p:tgtEl>
                                        <p:attrNameLst>
                                          <p:attrName>style.visibility</p:attrName>
                                        </p:attrNameLst>
                                      </p:cBhvr>
                                      <p:to>
                                        <p:strVal val="visible"/>
                                      </p:to>
                                    </p:set>
                                    <p:animEffect transition="in" filter="wipe(left)">
                                      <p:cBhvr>
                                        <p:cTn id="106" dur="500"/>
                                        <p:tgtEl>
                                          <p:spTgt spid="283"/>
                                        </p:tgtEl>
                                      </p:cBhvr>
                                    </p:animEffect>
                                  </p:childTnLst>
                                </p:cTn>
                              </p:par>
                              <p:par>
                                <p:cTn id="107" presetID="22" presetClass="entr" presetSubtype="8" fill="hold" nodeType="withEffect">
                                  <p:stCondLst>
                                    <p:cond delay="0"/>
                                  </p:stCondLst>
                                  <p:childTnLst>
                                    <p:set>
                                      <p:cBhvr>
                                        <p:cTn id="108" dur="1" fill="hold">
                                          <p:stCondLst>
                                            <p:cond delay="0"/>
                                          </p:stCondLst>
                                        </p:cTn>
                                        <p:tgtEl>
                                          <p:spTgt spid="266"/>
                                        </p:tgtEl>
                                        <p:attrNameLst>
                                          <p:attrName>style.visibility</p:attrName>
                                        </p:attrNameLst>
                                      </p:cBhvr>
                                      <p:to>
                                        <p:strVal val="visible"/>
                                      </p:to>
                                    </p:set>
                                    <p:animEffect transition="in" filter="wipe(left)">
                                      <p:cBhvr>
                                        <p:cTn id="109" dur="500"/>
                                        <p:tgtEl>
                                          <p:spTgt spid="266"/>
                                        </p:tgtEl>
                                      </p:cBhvr>
                                    </p:animEffect>
                                  </p:childTnLst>
                                </p:cTn>
                              </p:par>
                              <p:par>
                                <p:cTn id="110" presetID="22" presetClass="entr" presetSubtype="8" fill="hold" nodeType="withEffect">
                                  <p:stCondLst>
                                    <p:cond delay="0"/>
                                  </p:stCondLst>
                                  <p:childTnLst>
                                    <p:set>
                                      <p:cBhvr>
                                        <p:cTn id="111" dur="1" fill="hold">
                                          <p:stCondLst>
                                            <p:cond delay="0"/>
                                          </p:stCondLst>
                                        </p:cTn>
                                        <p:tgtEl>
                                          <p:spTgt spid="262"/>
                                        </p:tgtEl>
                                        <p:attrNameLst>
                                          <p:attrName>style.visibility</p:attrName>
                                        </p:attrNameLst>
                                      </p:cBhvr>
                                      <p:to>
                                        <p:strVal val="visible"/>
                                      </p:to>
                                    </p:set>
                                    <p:animEffect transition="in" filter="wipe(left)">
                                      <p:cBhvr>
                                        <p:cTn id="112" dur="500"/>
                                        <p:tgtEl>
                                          <p:spTgt spid="262"/>
                                        </p:tgtEl>
                                      </p:cBhvr>
                                    </p:animEffect>
                                  </p:childTnLst>
                                </p:cTn>
                              </p:par>
                              <p:par>
                                <p:cTn id="113" presetID="22" presetClass="entr" presetSubtype="8" fill="hold" nodeType="withEffect">
                                  <p:stCondLst>
                                    <p:cond delay="0"/>
                                  </p:stCondLst>
                                  <p:childTnLst>
                                    <p:set>
                                      <p:cBhvr>
                                        <p:cTn id="114" dur="1" fill="hold">
                                          <p:stCondLst>
                                            <p:cond delay="0"/>
                                          </p:stCondLst>
                                        </p:cTn>
                                        <p:tgtEl>
                                          <p:spTgt spid="280"/>
                                        </p:tgtEl>
                                        <p:attrNameLst>
                                          <p:attrName>style.visibility</p:attrName>
                                        </p:attrNameLst>
                                      </p:cBhvr>
                                      <p:to>
                                        <p:strVal val="visible"/>
                                      </p:to>
                                    </p:set>
                                    <p:animEffect transition="in" filter="wipe(left)">
                                      <p:cBhvr>
                                        <p:cTn id="115" dur="500"/>
                                        <p:tgtEl>
                                          <p:spTgt spid="280"/>
                                        </p:tgtEl>
                                      </p:cBhvr>
                                    </p:animEffect>
                                  </p:childTnLst>
                                </p:cTn>
                              </p:par>
                              <p:par>
                                <p:cTn id="116" presetID="22" presetClass="entr" presetSubtype="8" fill="hold" nodeType="withEffect">
                                  <p:stCondLst>
                                    <p:cond delay="0"/>
                                  </p:stCondLst>
                                  <p:childTnLst>
                                    <p:set>
                                      <p:cBhvr>
                                        <p:cTn id="117" dur="1" fill="hold">
                                          <p:stCondLst>
                                            <p:cond delay="0"/>
                                          </p:stCondLst>
                                        </p:cTn>
                                        <p:tgtEl>
                                          <p:spTgt spid="263"/>
                                        </p:tgtEl>
                                        <p:attrNameLst>
                                          <p:attrName>style.visibility</p:attrName>
                                        </p:attrNameLst>
                                      </p:cBhvr>
                                      <p:to>
                                        <p:strVal val="visible"/>
                                      </p:to>
                                    </p:set>
                                    <p:animEffect transition="in" filter="wipe(left)">
                                      <p:cBhvr>
                                        <p:cTn id="118" dur="500"/>
                                        <p:tgtEl>
                                          <p:spTgt spid="263"/>
                                        </p:tgtEl>
                                      </p:cBhvr>
                                    </p:animEffect>
                                  </p:childTnLst>
                                </p:cTn>
                              </p:par>
                              <p:par>
                                <p:cTn id="119" presetID="22" presetClass="entr" presetSubtype="8" fill="hold" nodeType="withEffect">
                                  <p:stCondLst>
                                    <p:cond delay="0"/>
                                  </p:stCondLst>
                                  <p:childTnLst>
                                    <p:set>
                                      <p:cBhvr>
                                        <p:cTn id="120" dur="1" fill="hold">
                                          <p:stCondLst>
                                            <p:cond delay="0"/>
                                          </p:stCondLst>
                                        </p:cTn>
                                        <p:tgtEl>
                                          <p:spTgt spid="281"/>
                                        </p:tgtEl>
                                        <p:attrNameLst>
                                          <p:attrName>style.visibility</p:attrName>
                                        </p:attrNameLst>
                                      </p:cBhvr>
                                      <p:to>
                                        <p:strVal val="visible"/>
                                      </p:to>
                                    </p:set>
                                    <p:animEffect transition="in" filter="wipe(left)">
                                      <p:cBhvr>
                                        <p:cTn id="121" dur="500"/>
                                        <p:tgtEl>
                                          <p:spTgt spid="281"/>
                                        </p:tgtEl>
                                      </p:cBhvr>
                                    </p:animEffect>
                                  </p:childTnLst>
                                </p:cTn>
                              </p:par>
                              <p:par>
                                <p:cTn id="122" presetID="22" presetClass="entr" presetSubtype="8" fill="hold" nodeType="withEffect">
                                  <p:stCondLst>
                                    <p:cond delay="0"/>
                                  </p:stCondLst>
                                  <p:childTnLst>
                                    <p:set>
                                      <p:cBhvr>
                                        <p:cTn id="123" dur="1" fill="hold">
                                          <p:stCondLst>
                                            <p:cond delay="0"/>
                                          </p:stCondLst>
                                        </p:cTn>
                                        <p:tgtEl>
                                          <p:spTgt spid="264"/>
                                        </p:tgtEl>
                                        <p:attrNameLst>
                                          <p:attrName>style.visibility</p:attrName>
                                        </p:attrNameLst>
                                      </p:cBhvr>
                                      <p:to>
                                        <p:strVal val="visible"/>
                                      </p:to>
                                    </p:set>
                                    <p:animEffect transition="in" filter="wipe(left)">
                                      <p:cBhvr>
                                        <p:cTn id="124" dur="500"/>
                                        <p:tgtEl>
                                          <p:spTgt spid="264"/>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392"/>
                                        </p:tgtEl>
                                        <p:attrNameLst>
                                          <p:attrName>style.visibility</p:attrName>
                                        </p:attrNameLst>
                                      </p:cBhvr>
                                      <p:to>
                                        <p:strVal val="visible"/>
                                      </p:to>
                                    </p:set>
                                    <p:animEffect transition="in" filter="fade">
                                      <p:cBhvr>
                                        <p:cTn id="129" dur="500"/>
                                        <p:tgtEl>
                                          <p:spTgt spid="392"/>
                                        </p:tgtEl>
                                      </p:cBhvr>
                                    </p:animEffect>
                                  </p:childTnLst>
                                </p:cTn>
                              </p:par>
                              <p:par>
                                <p:cTn id="130" presetID="10" presetClass="entr" presetSubtype="0" fill="hold" nodeType="withEffect">
                                  <p:stCondLst>
                                    <p:cond delay="0"/>
                                  </p:stCondLst>
                                  <p:childTnLst>
                                    <p:set>
                                      <p:cBhvr>
                                        <p:cTn id="131" dur="1" fill="hold">
                                          <p:stCondLst>
                                            <p:cond delay="0"/>
                                          </p:stCondLst>
                                        </p:cTn>
                                        <p:tgtEl>
                                          <p:spTgt spid="385"/>
                                        </p:tgtEl>
                                        <p:attrNameLst>
                                          <p:attrName>style.visibility</p:attrName>
                                        </p:attrNameLst>
                                      </p:cBhvr>
                                      <p:to>
                                        <p:strVal val="visible"/>
                                      </p:to>
                                    </p:set>
                                    <p:animEffect transition="in" filter="fade">
                                      <p:cBhvr>
                                        <p:cTn id="132" dur="500"/>
                                        <p:tgtEl>
                                          <p:spTgt spid="385"/>
                                        </p:tgtEl>
                                      </p:cBhvr>
                                    </p:animEffect>
                                  </p:childTnLst>
                                </p:cTn>
                              </p:par>
                            </p:childTnLst>
                          </p:cTn>
                        </p:par>
                      </p:childTnLst>
                    </p:cTn>
                  </p:par>
                  <p:par>
                    <p:cTn id="133" fill="hold">
                      <p:stCondLst>
                        <p:cond delay="indefinite"/>
                      </p:stCondLst>
                      <p:childTnLst>
                        <p:par>
                          <p:cTn id="134" fill="hold">
                            <p:stCondLst>
                              <p:cond delay="0"/>
                            </p:stCondLst>
                            <p:childTnLst>
                              <p:par>
                                <p:cTn id="135" presetID="49" presetClass="entr" presetSubtype="0" decel="100000" fill="hold" nodeType="clickEffect">
                                  <p:stCondLst>
                                    <p:cond delay="0"/>
                                  </p:stCondLst>
                                  <p:childTnLst>
                                    <p:set>
                                      <p:cBhvr>
                                        <p:cTn id="136" dur="1" fill="hold">
                                          <p:stCondLst>
                                            <p:cond delay="0"/>
                                          </p:stCondLst>
                                        </p:cTn>
                                        <p:tgtEl>
                                          <p:spTgt spid="342"/>
                                        </p:tgtEl>
                                        <p:attrNameLst>
                                          <p:attrName>style.visibility</p:attrName>
                                        </p:attrNameLst>
                                      </p:cBhvr>
                                      <p:to>
                                        <p:strVal val="visible"/>
                                      </p:to>
                                    </p:set>
                                    <p:anim calcmode="lin" valueType="num">
                                      <p:cBhvr>
                                        <p:cTn id="137" dur="500" fill="hold"/>
                                        <p:tgtEl>
                                          <p:spTgt spid="342"/>
                                        </p:tgtEl>
                                        <p:attrNameLst>
                                          <p:attrName>ppt_w</p:attrName>
                                        </p:attrNameLst>
                                      </p:cBhvr>
                                      <p:tavLst>
                                        <p:tav tm="0">
                                          <p:val>
                                            <p:fltVal val="0"/>
                                          </p:val>
                                        </p:tav>
                                        <p:tav tm="100000">
                                          <p:val>
                                            <p:strVal val="#ppt_w"/>
                                          </p:val>
                                        </p:tav>
                                      </p:tavLst>
                                    </p:anim>
                                    <p:anim calcmode="lin" valueType="num">
                                      <p:cBhvr>
                                        <p:cTn id="138" dur="500" fill="hold"/>
                                        <p:tgtEl>
                                          <p:spTgt spid="342"/>
                                        </p:tgtEl>
                                        <p:attrNameLst>
                                          <p:attrName>ppt_h</p:attrName>
                                        </p:attrNameLst>
                                      </p:cBhvr>
                                      <p:tavLst>
                                        <p:tav tm="0">
                                          <p:val>
                                            <p:fltVal val="0"/>
                                          </p:val>
                                        </p:tav>
                                        <p:tav tm="100000">
                                          <p:val>
                                            <p:strVal val="#ppt_h"/>
                                          </p:val>
                                        </p:tav>
                                      </p:tavLst>
                                    </p:anim>
                                    <p:anim calcmode="lin" valueType="num">
                                      <p:cBhvr>
                                        <p:cTn id="139" dur="500" fill="hold"/>
                                        <p:tgtEl>
                                          <p:spTgt spid="342"/>
                                        </p:tgtEl>
                                        <p:attrNameLst>
                                          <p:attrName>style.rotation</p:attrName>
                                        </p:attrNameLst>
                                      </p:cBhvr>
                                      <p:tavLst>
                                        <p:tav tm="0">
                                          <p:val>
                                            <p:fltVal val="360"/>
                                          </p:val>
                                        </p:tav>
                                        <p:tav tm="100000">
                                          <p:val>
                                            <p:fltVal val="0"/>
                                          </p:val>
                                        </p:tav>
                                      </p:tavLst>
                                    </p:anim>
                                    <p:animEffect transition="in" filter="fade">
                                      <p:cBhvr>
                                        <p:cTn id="140" dur="500"/>
                                        <p:tgtEl>
                                          <p:spTgt spid="342"/>
                                        </p:tgtEl>
                                      </p:cBhvr>
                                    </p:animEffect>
                                  </p:childTnLst>
                                </p:cTn>
                              </p:par>
                            </p:childTnLst>
                          </p:cTn>
                        </p:par>
                      </p:childTnLst>
                    </p:cTn>
                  </p:par>
                  <p:par>
                    <p:cTn id="141" fill="hold">
                      <p:stCondLst>
                        <p:cond delay="indefinite"/>
                      </p:stCondLst>
                      <p:childTnLst>
                        <p:par>
                          <p:cTn id="142" fill="hold">
                            <p:stCondLst>
                              <p:cond delay="0"/>
                            </p:stCondLst>
                            <p:childTnLst>
                              <p:par>
                                <p:cTn id="143" presetID="49" presetClass="entr" presetSubtype="0" decel="100000" fill="hold" nodeType="clickEffect">
                                  <p:stCondLst>
                                    <p:cond delay="0"/>
                                  </p:stCondLst>
                                  <p:childTnLst>
                                    <p:set>
                                      <p:cBhvr>
                                        <p:cTn id="144" dur="1" fill="hold">
                                          <p:stCondLst>
                                            <p:cond delay="0"/>
                                          </p:stCondLst>
                                        </p:cTn>
                                        <p:tgtEl>
                                          <p:spTgt spid="232"/>
                                        </p:tgtEl>
                                        <p:attrNameLst>
                                          <p:attrName>style.visibility</p:attrName>
                                        </p:attrNameLst>
                                      </p:cBhvr>
                                      <p:to>
                                        <p:strVal val="visible"/>
                                      </p:to>
                                    </p:set>
                                    <p:anim calcmode="lin" valueType="num">
                                      <p:cBhvr>
                                        <p:cTn id="145" dur="500" fill="hold"/>
                                        <p:tgtEl>
                                          <p:spTgt spid="232"/>
                                        </p:tgtEl>
                                        <p:attrNameLst>
                                          <p:attrName>ppt_w</p:attrName>
                                        </p:attrNameLst>
                                      </p:cBhvr>
                                      <p:tavLst>
                                        <p:tav tm="0">
                                          <p:val>
                                            <p:fltVal val="0"/>
                                          </p:val>
                                        </p:tav>
                                        <p:tav tm="100000">
                                          <p:val>
                                            <p:strVal val="#ppt_w"/>
                                          </p:val>
                                        </p:tav>
                                      </p:tavLst>
                                    </p:anim>
                                    <p:anim calcmode="lin" valueType="num">
                                      <p:cBhvr>
                                        <p:cTn id="146" dur="500" fill="hold"/>
                                        <p:tgtEl>
                                          <p:spTgt spid="232"/>
                                        </p:tgtEl>
                                        <p:attrNameLst>
                                          <p:attrName>ppt_h</p:attrName>
                                        </p:attrNameLst>
                                      </p:cBhvr>
                                      <p:tavLst>
                                        <p:tav tm="0">
                                          <p:val>
                                            <p:fltVal val="0"/>
                                          </p:val>
                                        </p:tav>
                                        <p:tav tm="100000">
                                          <p:val>
                                            <p:strVal val="#ppt_h"/>
                                          </p:val>
                                        </p:tav>
                                      </p:tavLst>
                                    </p:anim>
                                    <p:anim calcmode="lin" valueType="num">
                                      <p:cBhvr>
                                        <p:cTn id="147" dur="500" fill="hold"/>
                                        <p:tgtEl>
                                          <p:spTgt spid="232"/>
                                        </p:tgtEl>
                                        <p:attrNameLst>
                                          <p:attrName>style.rotation</p:attrName>
                                        </p:attrNameLst>
                                      </p:cBhvr>
                                      <p:tavLst>
                                        <p:tav tm="0">
                                          <p:val>
                                            <p:fltVal val="360"/>
                                          </p:val>
                                        </p:tav>
                                        <p:tav tm="100000">
                                          <p:val>
                                            <p:fltVal val="0"/>
                                          </p:val>
                                        </p:tav>
                                      </p:tavLst>
                                    </p:anim>
                                    <p:animEffect transition="in" filter="fade">
                                      <p:cBhvr>
                                        <p:cTn id="148" dur="500"/>
                                        <p:tgtEl>
                                          <p:spTgt spid="232"/>
                                        </p:tgtEl>
                                      </p:cBhvr>
                                    </p:animEffect>
                                  </p:childTnLst>
                                </p:cTn>
                              </p:par>
                              <p:par>
                                <p:cTn id="149" presetID="49" presetClass="entr" presetSubtype="0" decel="100000" fill="hold" nodeType="withEffect">
                                  <p:stCondLst>
                                    <p:cond delay="0"/>
                                  </p:stCondLst>
                                  <p:childTnLst>
                                    <p:set>
                                      <p:cBhvr>
                                        <p:cTn id="150" dur="1" fill="hold">
                                          <p:stCondLst>
                                            <p:cond delay="0"/>
                                          </p:stCondLst>
                                        </p:cTn>
                                        <p:tgtEl>
                                          <p:spTgt spid="394"/>
                                        </p:tgtEl>
                                        <p:attrNameLst>
                                          <p:attrName>style.visibility</p:attrName>
                                        </p:attrNameLst>
                                      </p:cBhvr>
                                      <p:to>
                                        <p:strVal val="visible"/>
                                      </p:to>
                                    </p:set>
                                    <p:anim calcmode="lin" valueType="num">
                                      <p:cBhvr>
                                        <p:cTn id="151" dur="500" fill="hold"/>
                                        <p:tgtEl>
                                          <p:spTgt spid="394"/>
                                        </p:tgtEl>
                                        <p:attrNameLst>
                                          <p:attrName>ppt_w</p:attrName>
                                        </p:attrNameLst>
                                      </p:cBhvr>
                                      <p:tavLst>
                                        <p:tav tm="0">
                                          <p:val>
                                            <p:fltVal val="0"/>
                                          </p:val>
                                        </p:tav>
                                        <p:tav tm="100000">
                                          <p:val>
                                            <p:strVal val="#ppt_w"/>
                                          </p:val>
                                        </p:tav>
                                      </p:tavLst>
                                    </p:anim>
                                    <p:anim calcmode="lin" valueType="num">
                                      <p:cBhvr>
                                        <p:cTn id="152" dur="500" fill="hold"/>
                                        <p:tgtEl>
                                          <p:spTgt spid="394"/>
                                        </p:tgtEl>
                                        <p:attrNameLst>
                                          <p:attrName>ppt_h</p:attrName>
                                        </p:attrNameLst>
                                      </p:cBhvr>
                                      <p:tavLst>
                                        <p:tav tm="0">
                                          <p:val>
                                            <p:fltVal val="0"/>
                                          </p:val>
                                        </p:tav>
                                        <p:tav tm="100000">
                                          <p:val>
                                            <p:strVal val="#ppt_h"/>
                                          </p:val>
                                        </p:tav>
                                      </p:tavLst>
                                    </p:anim>
                                    <p:anim calcmode="lin" valueType="num">
                                      <p:cBhvr>
                                        <p:cTn id="153" dur="500" fill="hold"/>
                                        <p:tgtEl>
                                          <p:spTgt spid="394"/>
                                        </p:tgtEl>
                                        <p:attrNameLst>
                                          <p:attrName>style.rotation</p:attrName>
                                        </p:attrNameLst>
                                      </p:cBhvr>
                                      <p:tavLst>
                                        <p:tav tm="0">
                                          <p:val>
                                            <p:fltVal val="360"/>
                                          </p:val>
                                        </p:tav>
                                        <p:tav tm="100000">
                                          <p:val>
                                            <p:fltVal val="0"/>
                                          </p:val>
                                        </p:tav>
                                      </p:tavLst>
                                    </p:anim>
                                    <p:animEffect transition="in" filter="fade">
                                      <p:cBhvr>
                                        <p:cTn id="154" dur="500"/>
                                        <p:tgtEl>
                                          <p:spTgt spid="394"/>
                                        </p:tgtEl>
                                      </p:cBhvr>
                                    </p:animEffect>
                                  </p:childTnLst>
                                </p:cTn>
                              </p:par>
                              <p:par>
                                <p:cTn id="155" presetID="49" presetClass="entr" presetSubtype="0" decel="100000" fill="hold" nodeType="withEffect">
                                  <p:stCondLst>
                                    <p:cond delay="0"/>
                                  </p:stCondLst>
                                  <p:childTnLst>
                                    <p:set>
                                      <p:cBhvr>
                                        <p:cTn id="156" dur="1" fill="hold">
                                          <p:stCondLst>
                                            <p:cond delay="0"/>
                                          </p:stCondLst>
                                        </p:cTn>
                                        <p:tgtEl>
                                          <p:spTgt spid="406"/>
                                        </p:tgtEl>
                                        <p:attrNameLst>
                                          <p:attrName>style.visibility</p:attrName>
                                        </p:attrNameLst>
                                      </p:cBhvr>
                                      <p:to>
                                        <p:strVal val="visible"/>
                                      </p:to>
                                    </p:set>
                                    <p:anim calcmode="lin" valueType="num">
                                      <p:cBhvr>
                                        <p:cTn id="157" dur="500" fill="hold"/>
                                        <p:tgtEl>
                                          <p:spTgt spid="406"/>
                                        </p:tgtEl>
                                        <p:attrNameLst>
                                          <p:attrName>ppt_w</p:attrName>
                                        </p:attrNameLst>
                                      </p:cBhvr>
                                      <p:tavLst>
                                        <p:tav tm="0">
                                          <p:val>
                                            <p:fltVal val="0"/>
                                          </p:val>
                                        </p:tav>
                                        <p:tav tm="100000">
                                          <p:val>
                                            <p:strVal val="#ppt_w"/>
                                          </p:val>
                                        </p:tav>
                                      </p:tavLst>
                                    </p:anim>
                                    <p:anim calcmode="lin" valueType="num">
                                      <p:cBhvr>
                                        <p:cTn id="158" dur="500" fill="hold"/>
                                        <p:tgtEl>
                                          <p:spTgt spid="406"/>
                                        </p:tgtEl>
                                        <p:attrNameLst>
                                          <p:attrName>ppt_h</p:attrName>
                                        </p:attrNameLst>
                                      </p:cBhvr>
                                      <p:tavLst>
                                        <p:tav tm="0">
                                          <p:val>
                                            <p:fltVal val="0"/>
                                          </p:val>
                                        </p:tav>
                                        <p:tav tm="100000">
                                          <p:val>
                                            <p:strVal val="#ppt_h"/>
                                          </p:val>
                                        </p:tav>
                                      </p:tavLst>
                                    </p:anim>
                                    <p:anim calcmode="lin" valueType="num">
                                      <p:cBhvr>
                                        <p:cTn id="159" dur="500" fill="hold"/>
                                        <p:tgtEl>
                                          <p:spTgt spid="406"/>
                                        </p:tgtEl>
                                        <p:attrNameLst>
                                          <p:attrName>style.rotation</p:attrName>
                                        </p:attrNameLst>
                                      </p:cBhvr>
                                      <p:tavLst>
                                        <p:tav tm="0">
                                          <p:val>
                                            <p:fltVal val="360"/>
                                          </p:val>
                                        </p:tav>
                                        <p:tav tm="100000">
                                          <p:val>
                                            <p:fltVal val="0"/>
                                          </p:val>
                                        </p:tav>
                                      </p:tavLst>
                                    </p:anim>
                                    <p:animEffect transition="in" filter="fade">
                                      <p:cBhvr>
                                        <p:cTn id="160" dur="500"/>
                                        <p:tgtEl>
                                          <p:spTgt spid="406"/>
                                        </p:tgtEl>
                                      </p:cBhvr>
                                    </p:animEffect>
                                  </p:childTnLst>
                                </p:cTn>
                              </p:par>
                              <p:par>
                                <p:cTn id="161" presetID="49" presetClass="entr" presetSubtype="0" decel="100000" fill="hold" nodeType="withEffect">
                                  <p:stCondLst>
                                    <p:cond delay="0"/>
                                  </p:stCondLst>
                                  <p:childTnLst>
                                    <p:set>
                                      <p:cBhvr>
                                        <p:cTn id="162" dur="1" fill="hold">
                                          <p:stCondLst>
                                            <p:cond delay="0"/>
                                          </p:stCondLst>
                                        </p:cTn>
                                        <p:tgtEl>
                                          <p:spTgt spid="430"/>
                                        </p:tgtEl>
                                        <p:attrNameLst>
                                          <p:attrName>style.visibility</p:attrName>
                                        </p:attrNameLst>
                                      </p:cBhvr>
                                      <p:to>
                                        <p:strVal val="visible"/>
                                      </p:to>
                                    </p:set>
                                    <p:anim calcmode="lin" valueType="num">
                                      <p:cBhvr>
                                        <p:cTn id="163" dur="500" fill="hold"/>
                                        <p:tgtEl>
                                          <p:spTgt spid="430"/>
                                        </p:tgtEl>
                                        <p:attrNameLst>
                                          <p:attrName>ppt_w</p:attrName>
                                        </p:attrNameLst>
                                      </p:cBhvr>
                                      <p:tavLst>
                                        <p:tav tm="0">
                                          <p:val>
                                            <p:fltVal val="0"/>
                                          </p:val>
                                        </p:tav>
                                        <p:tav tm="100000">
                                          <p:val>
                                            <p:strVal val="#ppt_w"/>
                                          </p:val>
                                        </p:tav>
                                      </p:tavLst>
                                    </p:anim>
                                    <p:anim calcmode="lin" valueType="num">
                                      <p:cBhvr>
                                        <p:cTn id="164" dur="500" fill="hold"/>
                                        <p:tgtEl>
                                          <p:spTgt spid="430"/>
                                        </p:tgtEl>
                                        <p:attrNameLst>
                                          <p:attrName>ppt_h</p:attrName>
                                        </p:attrNameLst>
                                      </p:cBhvr>
                                      <p:tavLst>
                                        <p:tav tm="0">
                                          <p:val>
                                            <p:fltVal val="0"/>
                                          </p:val>
                                        </p:tav>
                                        <p:tav tm="100000">
                                          <p:val>
                                            <p:strVal val="#ppt_h"/>
                                          </p:val>
                                        </p:tav>
                                      </p:tavLst>
                                    </p:anim>
                                    <p:anim calcmode="lin" valueType="num">
                                      <p:cBhvr>
                                        <p:cTn id="165" dur="500" fill="hold"/>
                                        <p:tgtEl>
                                          <p:spTgt spid="430"/>
                                        </p:tgtEl>
                                        <p:attrNameLst>
                                          <p:attrName>style.rotation</p:attrName>
                                        </p:attrNameLst>
                                      </p:cBhvr>
                                      <p:tavLst>
                                        <p:tav tm="0">
                                          <p:val>
                                            <p:fltVal val="360"/>
                                          </p:val>
                                        </p:tav>
                                        <p:tav tm="100000">
                                          <p:val>
                                            <p:fltVal val="0"/>
                                          </p:val>
                                        </p:tav>
                                      </p:tavLst>
                                    </p:anim>
                                    <p:animEffect transition="in" filter="fade">
                                      <p:cBhvr>
                                        <p:cTn id="166" dur="500"/>
                                        <p:tgtEl>
                                          <p:spTgt spid="430"/>
                                        </p:tgtEl>
                                      </p:cBhvr>
                                    </p:animEffect>
                                  </p:childTnLst>
                                </p:cTn>
                              </p:par>
                              <p:par>
                                <p:cTn id="167" presetID="49" presetClass="entr" presetSubtype="0" decel="100000" fill="hold" nodeType="withEffect">
                                  <p:stCondLst>
                                    <p:cond delay="0"/>
                                  </p:stCondLst>
                                  <p:childTnLst>
                                    <p:set>
                                      <p:cBhvr>
                                        <p:cTn id="168" dur="1" fill="hold">
                                          <p:stCondLst>
                                            <p:cond delay="0"/>
                                          </p:stCondLst>
                                        </p:cTn>
                                        <p:tgtEl>
                                          <p:spTgt spid="418"/>
                                        </p:tgtEl>
                                        <p:attrNameLst>
                                          <p:attrName>style.visibility</p:attrName>
                                        </p:attrNameLst>
                                      </p:cBhvr>
                                      <p:to>
                                        <p:strVal val="visible"/>
                                      </p:to>
                                    </p:set>
                                    <p:anim calcmode="lin" valueType="num">
                                      <p:cBhvr>
                                        <p:cTn id="169" dur="500" fill="hold"/>
                                        <p:tgtEl>
                                          <p:spTgt spid="418"/>
                                        </p:tgtEl>
                                        <p:attrNameLst>
                                          <p:attrName>ppt_w</p:attrName>
                                        </p:attrNameLst>
                                      </p:cBhvr>
                                      <p:tavLst>
                                        <p:tav tm="0">
                                          <p:val>
                                            <p:fltVal val="0"/>
                                          </p:val>
                                        </p:tav>
                                        <p:tav tm="100000">
                                          <p:val>
                                            <p:strVal val="#ppt_w"/>
                                          </p:val>
                                        </p:tav>
                                      </p:tavLst>
                                    </p:anim>
                                    <p:anim calcmode="lin" valueType="num">
                                      <p:cBhvr>
                                        <p:cTn id="170" dur="500" fill="hold"/>
                                        <p:tgtEl>
                                          <p:spTgt spid="418"/>
                                        </p:tgtEl>
                                        <p:attrNameLst>
                                          <p:attrName>ppt_h</p:attrName>
                                        </p:attrNameLst>
                                      </p:cBhvr>
                                      <p:tavLst>
                                        <p:tav tm="0">
                                          <p:val>
                                            <p:fltVal val="0"/>
                                          </p:val>
                                        </p:tav>
                                        <p:tav tm="100000">
                                          <p:val>
                                            <p:strVal val="#ppt_h"/>
                                          </p:val>
                                        </p:tav>
                                      </p:tavLst>
                                    </p:anim>
                                    <p:anim calcmode="lin" valueType="num">
                                      <p:cBhvr>
                                        <p:cTn id="171" dur="500" fill="hold"/>
                                        <p:tgtEl>
                                          <p:spTgt spid="418"/>
                                        </p:tgtEl>
                                        <p:attrNameLst>
                                          <p:attrName>style.rotation</p:attrName>
                                        </p:attrNameLst>
                                      </p:cBhvr>
                                      <p:tavLst>
                                        <p:tav tm="0">
                                          <p:val>
                                            <p:fltVal val="360"/>
                                          </p:val>
                                        </p:tav>
                                        <p:tav tm="100000">
                                          <p:val>
                                            <p:fltVal val="0"/>
                                          </p:val>
                                        </p:tav>
                                      </p:tavLst>
                                    </p:anim>
                                    <p:animEffect transition="in" filter="fade">
                                      <p:cBhvr>
                                        <p:cTn id="172" dur="500"/>
                                        <p:tgtEl>
                                          <p:spTgt spid="418"/>
                                        </p:tgtEl>
                                      </p:cBhvr>
                                    </p:animEffect>
                                  </p:childTnLst>
                                </p:cTn>
                              </p:par>
                            </p:childTnLst>
                          </p:cTn>
                        </p:par>
                      </p:childTnLst>
                    </p:cTn>
                  </p:par>
                  <p:par>
                    <p:cTn id="173" fill="hold">
                      <p:stCondLst>
                        <p:cond delay="indefinite"/>
                      </p:stCondLst>
                      <p:childTnLst>
                        <p:par>
                          <p:cTn id="174" fill="hold">
                            <p:stCondLst>
                              <p:cond delay="0"/>
                            </p:stCondLst>
                            <p:childTnLst>
                              <p:par>
                                <p:cTn id="175" presetID="47" presetClass="entr" presetSubtype="0" fill="hold" grpId="0" nodeType="clickEffect">
                                  <p:stCondLst>
                                    <p:cond delay="0"/>
                                  </p:stCondLst>
                                  <p:childTnLst>
                                    <p:set>
                                      <p:cBhvr>
                                        <p:cTn id="176" dur="1" fill="hold">
                                          <p:stCondLst>
                                            <p:cond delay="0"/>
                                          </p:stCondLst>
                                        </p:cTn>
                                        <p:tgtEl>
                                          <p:spTgt spid="284"/>
                                        </p:tgtEl>
                                        <p:attrNameLst>
                                          <p:attrName>style.visibility</p:attrName>
                                        </p:attrNameLst>
                                      </p:cBhvr>
                                      <p:to>
                                        <p:strVal val="visible"/>
                                      </p:to>
                                    </p:set>
                                    <p:animEffect transition="in" filter="fade">
                                      <p:cBhvr>
                                        <p:cTn id="177" dur="500"/>
                                        <p:tgtEl>
                                          <p:spTgt spid="284"/>
                                        </p:tgtEl>
                                      </p:cBhvr>
                                    </p:animEffect>
                                    <p:anim calcmode="lin" valueType="num">
                                      <p:cBhvr>
                                        <p:cTn id="178" dur="500" fill="hold"/>
                                        <p:tgtEl>
                                          <p:spTgt spid="284"/>
                                        </p:tgtEl>
                                        <p:attrNameLst>
                                          <p:attrName>ppt_x</p:attrName>
                                        </p:attrNameLst>
                                      </p:cBhvr>
                                      <p:tavLst>
                                        <p:tav tm="0">
                                          <p:val>
                                            <p:strVal val="#ppt_x"/>
                                          </p:val>
                                        </p:tav>
                                        <p:tav tm="100000">
                                          <p:val>
                                            <p:strVal val="#ppt_x"/>
                                          </p:val>
                                        </p:tav>
                                      </p:tavLst>
                                    </p:anim>
                                    <p:anim calcmode="lin" valueType="num">
                                      <p:cBhvr>
                                        <p:cTn id="179" dur="500" fill="hold"/>
                                        <p:tgtEl>
                                          <p:spTgt spid="284"/>
                                        </p:tgtEl>
                                        <p:attrNameLst>
                                          <p:attrName>ppt_y</p:attrName>
                                        </p:attrNameLst>
                                      </p:cBhvr>
                                      <p:tavLst>
                                        <p:tav tm="0">
                                          <p:val>
                                            <p:strVal val="#ppt_y-.1"/>
                                          </p:val>
                                        </p:tav>
                                        <p:tav tm="100000">
                                          <p:val>
                                            <p:strVal val="#ppt_y"/>
                                          </p:val>
                                        </p:tav>
                                      </p:tavLst>
                                    </p:anim>
                                  </p:childTnLst>
                                </p:cTn>
                              </p:par>
                              <p:par>
                                <p:cTn id="180" presetID="47" presetClass="entr" presetSubtype="0" fill="hold" grpId="0" nodeType="withEffect">
                                  <p:stCondLst>
                                    <p:cond delay="0"/>
                                  </p:stCondLst>
                                  <p:childTnLst>
                                    <p:set>
                                      <p:cBhvr>
                                        <p:cTn id="181" dur="1" fill="hold">
                                          <p:stCondLst>
                                            <p:cond delay="0"/>
                                          </p:stCondLst>
                                        </p:cTn>
                                        <p:tgtEl>
                                          <p:spTgt spid="365"/>
                                        </p:tgtEl>
                                        <p:attrNameLst>
                                          <p:attrName>style.visibility</p:attrName>
                                        </p:attrNameLst>
                                      </p:cBhvr>
                                      <p:to>
                                        <p:strVal val="visible"/>
                                      </p:to>
                                    </p:set>
                                    <p:animEffect transition="in" filter="fade">
                                      <p:cBhvr>
                                        <p:cTn id="182" dur="500"/>
                                        <p:tgtEl>
                                          <p:spTgt spid="365"/>
                                        </p:tgtEl>
                                      </p:cBhvr>
                                    </p:animEffect>
                                    <p:anim calcmode="lin" valueType="num">
                                      <p:cBhvr>
                                        <p:cTn id="183" dur="500" fill="hold"/>
                                        <p:tgtEl>
                                          <p:spTgt spid="365"/>
                                        </p:tgtEl>
                                        <p:attrNameLst>
                                          <p:attrName>ppt_x</p:attrName>
                                        </p:attrNameLst>
                                      </p:cBhvr>
                                      <p:tavLst>
                                        <p:tav tm="0">
                                          <p:val>
                                            <p:strVal val="#ppt_x"/>
                                          </p:val>
                                        </p:tav>
                                        <p:tav tm="100000">
                                          <p:val>
                                            <p:strVal val="#ppt_x"/>
                                          </p:val>
                                        </p:tav>
                                      </p:tavLst>
                                    </p:anim>
                                    <p:anim calcmode="lin" valueType="num">
                                      <p:cBhvr>
                                        <p:cTn id="184" dur="500" fill="hold"/>
                                        <p:tgtEl>
                                          <p:spTgt spid="365"/>
                                        </p:tgtEl>
                                        <p:attrNameLst>
                                          <p:attrName>ppt_y</p:attrName>
                                        </p:attrNameLst>
                                      </p:cBhvr>
                                      <p:tavLst>
                                        <p:tav tm="0">
                                          <p:val>
                                            <p:strVal val="#ppt_y-.1"/>
                                          </p:val>
                                        </p:tav>
                                        <p:tav tm="100000">
                                          <p:val>
                                            <p:strVal val="#ppt_y"/>
                                          </p:val>
                                        </p:tav>
                                      </p:tavLst>
                                    </p:anim>
                                  </p:childTnLst>
                                </p:cTn>
                              </p:par>
                              <p:par>
                                <p:cTn id="185" presetID="47" presetClass="entr" presetSubtype="0" fill="hold" grpId="0" nodeType="withEffect">
                                  <p:stCondLst>
                                    <p:cond delay="0"/>
                                  </p:stCondLst>
                                  <p:childTnLst>
                                    <p:set>
                                      <p:cBhvr>
                                        <p:cTn id="186" dur="1" fill="hold">
                                          <p:stCondLst>
                                            <p:cond delay="0"/>
                                          </p:stCondLst>
                                        </p:cTn>
                                        <p:tgtEl>
                                          <p:spTgt spid="364"/>
                                        </p:tgtEl>
                                        <p:attrNameLst>
                                          <p:attrName>style.visibility</p:attrName>
                                        </p:attrNameLst>
                                      </p:cBhvr>
                                      <p:to>
                                        <p:strVal val="visible"/>
                                      </p:to>
                                    </p:set>
                                    <p:animEffect transition="in" filter="fade">
                                      <p:cBhvr>
                                        <p:cTn id="187" dur="500"/>
                                        <p:tgtEl>
                                          <p:spTgt spid="364"/>
                                        </p:tgtEl>
                                      </p:cBhvr>
                                    </p:animEffect>
                                    <p:anim calcmode="lin" valueType="num">
                                      <p:cBhvr>
                                        <p:cTn id="188" dur="500" fill="hold"/>
                                        <p:tgtEl>
                                          <p:spTgt spid="364"/>
                                        </p:tgtEl>
                                        <p:attrNameLst>
                                          <p:attrName>ppt_x</p:attrName>
                                        </p:attrNameLst>
                                      </p:cBhvr>
                                      <p:tavLst>
                                        <p:tav tm="0">
                                          <p:val>
                                            <p:strVal val="#ppt_x"/>
                                          </p:val>
                                        </p:tav>
                                        <p:tav tm="100000">
                                          <p:val>
                                            <p:strVal val="#ppt_x"/>
                                          </p:val>
                                        </p:tav>
                                      </p:tavLst>
                                    </p:anim>
                                    <p:anim calcmode="lin" valueType="num">
                                      <p:cBhvr>
                                        <p:cTn id="189" dur="500" fill="hold"/>
                                        <p:tgtEl>
                                          <p:spTgt spid="364"/>
                                        </p:tgtEl>
                                        <p:attrNameLst>
                                          <p:attrName>ppt_y</p:attrName>
                                        </p:attrNameLst>
                                      </p:cBhvr>
                                      <p:tavLst>
                                        <p:tav tm="0">
                                          <p:val>
                                            <p:strVal val="#ppt_y-.1"/>
                                          </p:val>
                                        </p:tav>
                                        <p:tav tm="100000">
                                          <p:val>
                                            <p:strVal val="#ppt_y"/>
                                          </p:val>
                                        </p:tav>
                                      </p:tavLst>
                                    </p:anim>
                                  </p:childTnLst>
                                </p:cTn>
                              </p:par>
                              <p:par>
                                <p:cTn id="190" presetID="47" presetClass="entr" presetSubtype="0" fill="hold" grpId="0" nodeType="withEffect">
                                  <p:stCondLst>
                                    <p:cond delay="0"/>
                                  </p:stCondLst>
                                  <p:childTnLst>
                                    <p:set>
                                      <p:cBhvr>
                                        <p:cTn id="191" dur="1" fill="hold">
                                          <p:stCondLst>
                                            <p:cond delay="0"/>
                                          </p:stCondLst>
                                        </p:cTn>
                                        <p:tgtEl>
                                          <p:spTgt spid="366"/>
                                        </p:tgtEl>
                                        <p:attrNameLst>
                                          <p:attrName>style.visibility</p:attrName>
                                        </p:attrNameLst>
                                      </p:cBhvr>
                                      <p:to>
                                        <p:strVal val="visible"/>
                                      </p:to>
                                    </p:set>
                                    <p:animEffect transition="in" filter="fade">
                                      <p:cBhvr>
                                        <p:cTn id="192" dur="500"/>
                                        <p:tgtEl>
                                          <p:spTgt spid="366"/>
                                        </p:tgtEl>
                                      </p:cBhvr>
                                    </p:animEffect>
                                    <p:anim calcmode="lin" valueType="num">
                                      <p:cBhvr>
                                        <p:cTn id="193" dur="500" fill="hold"/>
                                        <p:tgtEl>
                                          <p:spTgt spid="366"/>
                                        </p:tgtEl>
                                        <p:attrNameLst>
                                          <p:attrName>ppt_x</p:attrName>
                                        </p:attrNameLst>
                                      </p:cBhvr>
                                      <p:tavLst>
                                        <p:tav tm="0">
                                          <p:val>
                                            <p:strVal val="#ppt_x"/>
                                          </p:val>
                                        </p:tav>
                                        <p:tav tm="100000">
                                          <p:val>
                                            <p:strVal val="#ppt_x"/>
                                          </p:val>
                                        </p:tav>
                                      </p:tavLst>
                                    </p:anim>
                                    <p:anim calcmode="lin" valueType="num">
                                      <p:cBhvr>
                                        <p:cTn id="194" dur="500" fill="hold"/>
                                        <p:tgtEl>
                                          <p:spTgt spid="366"/>
                                        </p:tgtEl>
                                        <p:attrNameLst>
                                          <p:attrName>ppt_y</p:attrName>
                                        </p:attrNameLst>
                                      </p:cBhvr>
                                      <p:tavLst>
                                        <p:tav tm="0">
                                          <p:val>
                                            <p:strVal val="#ppt_y-.1"/>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10" presetClass="entr" presetSubtype="0" fill="hold" nodeType="clickEffect">
                                  <p:stCondLst>
                                    <p:cond delay="0"/>
                                  </p:stCondLst>
                                  <p:childTnLst>
                                    <p:set>
                                      <p:cBhvr>
                                        <p:cTn id="198" dur="1" fill="hold">
                                          <p:stCondLst>
                                            <p:cond delay="0"/>
                                          </p:stCondLst>
                                        </p:cTn>
                                        <p:tgtEl>
                                          <p:spTgt spid="393"/>
                                        </p:tgtEl>
                                        <p:attrNameLst>
                                          <p:attrName>style.visibility</p:attrName>
                                        </p:attrNameLst>
                                      </p:cBhvr>
                                      <p:to>
                                        <p:strVal val="visible"/>
                                      </p:to>
                                    </p:set>
                                    <p:animEffect transition="in" filter="fade">
                                      <p:cBhvr>
                                        <p:cTn id="199" dur="500"/>
                                        <p:tgtEl>
                                          <p:spTgt spid="393"/>
                                        </p:tgtEl>
                                      </p:cBhvr>
                                    </p:animEffect>
                                  </p:childTnLst>
                                </p:cTn>
                              </p:par>
                              <p:par>
                                <p:cTn id="200" presetID="10" presetClass="entr" presetSubtype="0" fill="hold" nodeType="withEffect">
                                  <p:stCondLst>
                                    <p:cond delay="0"/>
                                  </p:stCondLst>
                                  <p:childTnLst>
                                    <p:set>
                                      <p:cBhvr>
                                        <p:cTn id="201" dur="1" fill="hold">
                                          <p:stCondLst>
                                            <p:cond delay="0"/>
                                          </p:stCondLst>
                                        </p:cTn>
                                        <p:tgtEl>
                                          <p:spTgt spid="388"/>
                                        </p:tgtEl>
                                        <p:attrNameLst>
                                          <p:attrName>style.visibility</p:attrName>
                                        </p:attrNameLst>
                                      </p:cBhvr>
                                      <p:to>
                                        <p:strVal val="visible"/>
                                      </p:to>
                                    </p:set>
                                    <p:animEffect transition="in" filter="fade">
                                      <p:cBhvr>
                                        <p:cTn id="202" dur="500"/>
                                        <p:tgtEl>
                                          <p:spTgt spid="388"/>
                                        </p:tgtEl>
                                      </p:cBhvr>
                                    </p:animEffect>
                                  </p:childTnLst>
                                </p:cTn>
                              </p:par>
                            </p:childTnLst>
                          </p:cTn>
                        </p:par>
                      </p:childTnLst>
                    </p:cTn>
                  </p:par>
                  <p:par>
                    <p:cTn id="203" fill="hold">
                      <p:stCondLst>
                        <p:cond delay="indefinite"/>
                      </p:stCondLst>
                      <p:childTnLst>
                        <p:par>
                          <p:cTn id="204" fill="hold">
                            <p:stCondLst>
                              <p:cond delay="0"/>
                            </p:stCondLst>
                            <p:childTnLst>
                              <p:par>
                                <p:cTn id="205" presetID="42" presetClass="path" presetSubtype="0" accel="50000" decel="50000" fill="hold" nodeType="clickEffect">
                                  <p:stCondLst>
                                    <p:cond delay="0"/>
                                  </p:stCondLst>
                                  <p:childTnLst>
                                    <p:animMotion origin="layout" path="M -3.54167E-6 -7.40741E-7 L 0.125 -0.14421 " pathEditMode="relative" rAng="0" ptsTypes="AA">
                                      <p:cBhvr>
                                        <p:cTn id="206" dur="1000" fill="hold"/>
                                        <p:tgtEl>
                                          <p:spTgt spid="232"/>
                                        </p:tgtEl>
                                        <p:attrNameLst>
                                          <p:attrName>ppt_x</p:attrName>
                                          <p:attrName>ppt_y</p:attrName>
                                        </p:attrNameLst>
                                      </p:cBhvr>
                                      <p:rCtr x="6250" y="-7222"/>
                                    </p:animMotion>
                                  </p:childTnLst>
                                </p:cTn>
                              </p:par>
                              <p:par>
                                <p:cTn id="207" presetID="42" presetClass="path" presetSubtype="0" accel="50000" decel="50000" fill="hold" nodeType="withEffect">
                                  <p:stCondLst>
                                    <p:cond delay="0"/>
                                  </p:stCondLst>
                                  <p:childTnLst>
                                    <p:animMotion origin="layout" path="M -3.54167E-6 -2.96296E-6 L 0.11016 -0.06805 " pathEditMode="relative" rAng="0" ptsTypes="AA">
                                      <p:cBhvr>
                                        <p:cTn id="208" dur="1000" fill="hold"/>
                                        <p:tgtEl>
                                          <p:spTgt spid="394"/>
                                        </p:tgtEl>
                                        <p:attrNameLst>
                                          <p:attrName>ppt_x</p:attrName>
                                          <p:attrName>ppt_y</p:attrName>
                                        </p:attrNameLst>
                                      </p:cBhvr>
                                      <p:rCtr x="5508" y="-3403"/>
                                    </p:animMotion>
                                  </p:childTnLst>
                                </p:cTn>
                              </p:par>
                              <p:par>
                                <p:cTn id="209" presetID="42" presetClass="path" presetSubtype="0" accel="50000" decel="50000" fill="hold" nodeType="withEffect">
                                  <p:stCondLst>
                                    <p:cond delay="0"/>
                                  </p:stCondLst>
                                  <p:childTnLst>
                                    <p:animMotion origin="layout" path="M 3.33333E-6 -2.22222E-6 L 0.11914 0.12732 " pathEditMode="relative" rAng="0" ptsTypes="AA">
                                      <p:cBhvr>
                                        <p:cTn id="210" dur="1000" fill="hold"/>
                                        <p:tgtEl>
                                          <p:spTgt spid="406"/>
                                        </p:tgtEl>
                                        <p:attrNameLst>
                                          <p:attrName>ppt_x</p:attrName>
                                          <p:attrName>ppt_y</p:attrName>
                                        </p:attrNameLst>
                                      </p:cBhvr>
                                      <p:rCtr x="5951" y="6366"/>
                                    </p:animMotion>
                                  </p:childTnLst>
                                </p:cTn>
                              </p:par>
                              <p:par>
                                <p:cTn id="211" presetID="42" presetClass="path" presetSubtype="0" accel="50000" decel="50000" fill="hold" nodeType="withEffect">
                                  <p:stCondLst>
                                    <p:cond delay="0"/>
                                  </p:stCondLst>
                                  <p:childTnLst>
                                    <p:animMotion origin="layout" path="M 3.95833E-6 4.81481E-6 L 0.10768 0.05601 " pathEditMode="relative" rAng="0" ptsTypes="AA">
                                      <p:cBhvr>
                                        <p:cTn id="212" dur="1000" fill="hold"/>
                                        <p:tgtEl>
                                          <p:spTgt spid="430"/>
                                        </p:tgtEl>
                                        <p:attrNameLst>
                                          <p:attrName>ppt_x</p:attrName>
                                          <p:attrName>ppt_y</p:attrName>
                                        </p:attrNameLst>
                                      </p:cBhvr>
                                      <p:rCtr x="5378" y="2801"/>
                                    </p:animMotion>
                                  </p:childTnLst>
                                </p:cTn>
                              </p:par>
                              <p:par>
                                <p:cTn id="213" presetID="42" presetClass="path" presetSubtype="0" accel="50000" decel="50000" fill="hold" nodeType="withEffect">
                                  <p:stCondLst>
                                    <p:cond delay="0"/>
                                  </p:stCondLst>
                                  <p:childTnLst>
                                    <p:animMotion origin="layout" path="M 4.375E-6 -1.48148E-6 L 0.09505 -0.01018 " pathEditMode="relative" rAng="0" ptsTypes="AA">
                                      <p:cBhvr>
                                        <p:cTn id="214" dur="1000" fill="hold"/>
                                        <p:tgtEl>
                                          <p:spTgt spid="418"/>
                                        </p:tgtEl>
                                        <p:attrNameLst>
                                          <p:attrName>ppt_x</p:attrName>
                                          <p:attrName>ppt_y</p:attrName>
                                        </p:attrNameLst>
                                      </p:cBhvr>
                                      <p:rCtr x="4753" y="-509"/>
                                    </p:animMotion>
                                  </p:childTnLst>
                                </p:cTn>
                              </p:par>
                            </p:childTnLst>
                          </p:cTn>
                        </p:par>
                      </p:childTnLst>
                    </p:cTn>
                  </p:par>
                  <p:par>
                    <p:cTn id="215" fill="hold">
                      <p:stCondLst>
                        <p:cond delay="indefinite"/>
                      </p:stCondLst>
                      <p:childTnLst>
                        <p:par>
                          <p:cTn id="216" fill="hold">
                            <p:stCondLst>
                              <p:cond delay="0"/>
                            </p:stCondLst>
                            <p:childTnLst>
                              <p:par>
                                <p:cTn id="217" presetID="42" presetClass="path" presetSubtype="0" accel="50000" decel="50000" fill="hold" grpId="1" nodeType="clickEffect">
                                  <p:stCondLst>
                                    <p:cond delay="0"/>
                                  </p:stCondLst>
                                  <p:childTnLst>
                                    <p:animMotion origin="layout" path="M 8.33333E-7 -7.40741E-7 L 0.32799 -0.00324 " pathEditMode="relative" rAng="0" ptsTypes="AA">
                                      <p:cBhvr>
                                        <p:cTn id="218" dur="1000" fill="hold"/>
                                        <p:tgtEl>
                                          <p:spTgt spid="365"/>
                                        </p:tgtEl>
                                        <p:attrNameLst>
                                          <p:attrName>ppt_x</p:attrName>
                                          <p:attrName>ppt_y</p:attrName>
                                        </p:attrNameLst>
                                      </p:cBhvr>
                                      <p:rCtr x="16393" y="-162"/>
                                    </p:animMotion>
                                  </p:childTnLst>
                                </p:cTn>
                              </p:par>
                              <p:par>
                                <p:cTn id="219" presetID="47" presetClass="entr" presetSubtype="0" fill="hold" grpId="0" nodeType="withEffect">
                                  <p:stCondLst>
                                    <p:cond delay="0"/>
                                  </p:stCondLst>
                                  <p:childTnLst>
                                    <p:set>
                                      <p:cBhvr>
                                        <p:cTn id="220" dur="1" fill="hold">
                                          <p:stCondLst>
                                            <p:cond delay="0"/>
                                          </p:stCondLst>
                                        </p:cTn>
                                        <p:tgtEl>
                                          <p:spTgt spid="285"/>
                                        </p:tgtEl>
                                        <p:attrNameLst>
                                          <p:attrName>style.visibility</p:attrName>
                                        </p:attrNameLst>
                                      </p:cBhvr>
                                      <p:to>
                                        <p:strVal val="visible"/>
                                      </p:to>
                                    </p:set>
                                    <p:animEffect transition="in" filter="fade">
                                      <p:cBhvr>
                                        <p:cTn id="221" dur="1000"/>
                                        <p:tgtEl>
                                          <p:spTgt spid="285"/>
                                        </p:tgtEl>
                                      </p:cBhvr>
                                    </p:animEffect>
                                    <p:anim calcmode="lin" valueType="num">
                                      <p:cBhvr>
                                        <p:cTn id="222" dur="1000" fill="hold"/>
                                        <p:tgtEl>
                                          <p:spTgt spid="285"/>
                                        </p:tgtEl>
                                        <p:attrNameLst>
                                          <p:attrName>ppt_x</p:attrName>
                                        </p:attrNameLst>
                                      </p:cBhvr>
                                      <p:tavLst>
                                        <p:tav tm="0">
                                          <p:val>
                                            <p:strVal val="#ppt_x"/>
                                          </p:val>
                                        </p:tav>
                                        <p:tav tm="100000">
                                          <p:val>
                                            <p:strVal val="#ppt_x"/>
                                          </p:val>
                                        </p:tav>
                                      </p:tavLst>
                                    </p:anim>
                                    <p:anim calcmode="lin" valueType="num">
                                      <p:cBhvr>
                                        <p:cTn id="223" dur="1000" fill="hold"/>
                                        <p:tgtEl>
                                          <p:spTgt spid="285"/>
                                        </p:tgtEl>
                                        <p:attrNameLst>
                                          <p:attrName>ppt_y</p:attrName>
                                        </p:attrNameLst>
                                      </p:cBhvr>
                                      <p:tavLst>
                                        <p:tav tm="0">
                                          <p:val>
                                            <p:strVal val="#ppt_y-.1"/>
                                          </p:val>
                                        </p:tav>
                                        <p:tav tm="100000">
                                          <p:val>
                                            <p:strVal val="#ppt_y"/>
                                          </p:val>
                                        </p:tav>
                                      </p:tavLst>
                                    </p:anim>
                                  </p:childTnLst>
                                </p:cTn>
                              </p:par>
                            </p:childTnLst>
                          </p:cTn>
                        </p:par>
                      </p:childTnLst>
                    </p:cTn>
                  </p:par>
                  <p:par>
                    <p:cTn id="224" fill="hold">
                      <p:stCondLst>
                        <p:cond delay="indefinite"/>
                      </p:stCondLst>
                      <p:childTnLst>
                        <p:par>
                          <p:cTn id="225" fill="hold">
                            <p:stCondLst>
                              <p:cond delay="0"/>
                            </p:stCondLst>
                            <p:childTnLst>
                              <p:par>
                                <p:cTn id="226" presetID="42" presetClass="path" presetSubtype="0" accel="50000" decel="50000" fill="hold" nodeType="clickEffect">
                                  <p:stCondLst>
                                    <p:cond delay="0"/>
                                  </p:stCondLst>
                                  <p:childTnLst>
                                    <p:animMotion origin="layout" path="M 0.15534 -0.06921 L 0.26836 0.01135 " pathEditMode="relative" rAng="0" ptsTypes="AA">
                                      <p:cBhvr>
                                        <p:cTn id="227" dur="1000" fill="hold"/>
                                        <p:tgtEl>
                                          <p:spTgt spid="394"/>
                                        </p:tgtEl>
                                        <p:attrNameLst>
                                          <p:attrName>ppt_x</p:attrName>
                                          <p:attrName>ppt_y</p:attrName>
                                        </p:attrNameLst>
                                      </p:cBhvr>
                                      <p:rCtr x="5651" y="4028"/>
                                    </p:animMotion>
                                  </p:childTnLst>
                                </p:cTn>
                              </p:par>
                              <p:par>
                                <p:cTn id="228" presetID="42" presetClass="path" presetSubtype="0" accel="50000" decel="50000" fill="hold" nodeType="withEffect">
                                  <p:stCondLst>
                                    <p:cond delay="0"/>
                                  </p:stCondLst>
                                  <p:childTnLst>
                                    <p:animMotion origin="layout" path="M 0.14062 -0.01319 L 0.27734 -0.00764 " pathEditMode="relative" rAng="0" ptsTypes="AA">
                                      <p:cBhvr>
                                        <p:cTn id="229" dur="1000" fill="hold"/>
                                        <p:tgtEl>
                                          <p:spTgt spid="418"/>
                                        </p:tgtEl>
                                        <p:attrNameLst>
                                          <p:attrName>ppt_x</p:attrName>
                                          <p:attrName>ppt_y</p:attrName>
                                        </p:attrNameLst>
                                      </p:cBhvr>
                                      <p:rCtr x="6836" y="278"/>
                                    </p:animMotion>
                                  </p:childTnLst>
                                </p:cTn>
                              </p:par>
                              <p:par>
                                <p:cTn id="230" presetID="42" presetClass="path" presetSubtype="0" accel="50000" decel="50000" fill="hold" nodeType="withEffect">
                                  <p:stCondLst>
                                    <p:cond delay="0"/>
                                  </p:stCondLst>
                                  <p:childTnLst>
                                    <p:animMotion origin="layout" path="M 0.16471 0.12917 L 0.27968 -0.03055 " pathEditMode="relative" rAng="0" ptsTypes="AA">
                                      <p:cBhvr>
                                        <p:cTn id="231" dur="1000" fill="hold"/>
                                        <p:tgtEl>
                                          <p:spTgt spid="406"/>
                                        </p:tgtEl>
                                        <p:attrNameLst>
                                          <p:attrName>ppt_x</p:attrName>
                                          <p:attrName>ppt_y</p:attrName>
                                        </p:attrNameLst>
                                      </p:cBhvr>
                                      <p:rCtr x="5742" y="-7986"/>
                                    </p:animMotion>
                                  </p:childTnLst>
                                </p:cTn>
                              </p:par>
                            </p:childTnLst>
                          </p:cTn>
                        </p:par>
                      </p:childTnLst>
                    </p:cTn>
                  </p:par>
                  <p:par>
                    <p:cTn id="232" fill="hold">
                      <p:stCondLst>
                        <p:cond delay="indefinite"/>
                      </p:stCondLst>
                      <p:childTnLst>
                        <p:par>
                          <p:cTn id="233" fill="hold">
                            <p:stCondLst>
                              <p:cond delay="0"/>
                            </p:stCondLst>
                            <p:childTnLst>
                              <p:par>
                                <p:cTn id="234" presetID="49" presetClass="entr" presetSubtype="0" decel="100000" fill="hold" nodeType="clickEffect">
                                  <p:stCondLst>
                                    <p:cond delay="0"/>
                                  </p:stCondLst>
                                  <p:childTnLst>
                                    <p:set>
                                      <p:cBhvr>
                                        <p:cTn id="235" dur="1" fill="hold">
                                          <p:stCondLst>
                                            <p:cond delay="0"/>
                                          </p:stCondLst>
                                        </p:cTn>
                                        <p:tgtEl>
                                          <p:spTgt spid="460"/>
                                        </p:tgtEl>
                                        <p:attrNameLst>
                                          <p:attrName>style.visibility</p:attrName>
                                        </p:attrNameLst>
                                      </p:cBhvr>
                                      <p:to>
                                        <p:strVal val="visible"/>
                                      </p:to>
                                    </p:set>
                                    <p:anim calcmode="lin" valueType="num">
                                      <p:cBhvr>
                                        <p:cTn id="236" dur="500" fill="hold"/>
                                        <p:tgtEl>
                                          <p:spTgt spid="460"/>
                                        </p:tgtEl>
                                        <p:attrNameLst>
                                          <p:attrName>ppt_w</p:attrName>
                                        </p:attrNameLst>
                                      </p:cBhvr>
                                      <p:tavLst>
                                        <p:tav tm="0">
                                          <p:val>
                                            <p:fltVal val="0"/>
                                          </p:val>
                                        </p:tav>
                                        <p:tav tm="100000">
                                          <p:val>
                                            <p:strVal val="#ppt_w"/>
                                          </p:val>
                                        </p:tav>
                                      </p:tavLst>
                                    </p:anim>
                                    <p:anim calcmode="lin" valueType="num">
                                      <p:cBhvr>
                                        <p:cTn id="237" dur="500" fill="hold"/>
                                        <p:tgtEl>
                                          <p:spTgt spid="460"/>
                                        </p:tgtEl>
                                        <p:attrNameLst>
                                          <p:attrName>ppt_h</p:attrName>
                                        </p:attrNameLst>
                                      </p:cBhvr>
                                      <p:tavLst>
                                        <p:tav tm="0">
                                          <p:val>
                                            <p:fltVal val="0"/>
                                          </p:val>
                                        </p:tav>
                                        <p:tav tm="100000">
                                          <p:val>
                                            <p:strVal val="#ppt_h"/>
                                          </p:val>
                                        </p:tav>
                                      </p:tavLst>
                                    </p:anim>
                                    <p:anim calcmode="lin" valueType="num">
                                      <p:cBhvr>
                                        <p:cTn id="238" dur="500" fill="hold"/>
                                        <p:tgtEl>
                                          <p:spTgt spid="460"/>
                                        </p:tgtEl>
                                        <p:attrNameLst>
                                          <p:attrName>style.rotation</p:attrName>
                                        </p:attrNameLst>
                                      </p:cBhvr>
                                      <p:tavLst>
                                        <p:tav tm="0">
                                          <p:val>
                                            <p:fltVal val="360"/>
                                          </p:val>
                                        </p:tav>
                                        <p:tav tm="100000">
                                          <p:val>
                                            <p:fltVal val="0"/>
                                          </p:val>
                                        </p:tav>
                                      </p:tavLst>
                                    </p:anim>
                                    <p:animEffect transition="in" filter="fade">
                                      <p:cBhvr>
                                        <p:cTn id="239" dur="500"/>
                                        <p:tgtEl>
                                          <p:spTgt spid="460"/>
                                        </p:tgtEl>
                                      </p:cBhvr>
                                    </p:animEffect>
                                  </p:childTnLst>
                                </p:cTn>
                              </p:par>
                            </p:childTnLst>
                          </p:cTn>
                        </p:par>
                      </p:childTnLst>
                    </p:cTn>
                  </p:par>
                  <p:par>
                    <p:cTn id="240" fill="hold">
                      <p:stCondLst>
                        <p:cond delay="indefinite"/>
                      </p:stCondLst>
                      <p:childTnLst>
                        <p:par>
                          <p:cTn id="241" fill="hold">
                            <p:stCondLst>
                              <p:cond delay="0"/>
                            </p:stCondLst>
                            <p:childTnLst>
                              <p:par>
                                <p:cTn id="242" presetID="49" presetClass="entr" presetSubtype="0" decel="100000" fill="hold" grpId="0" nodeType="clickEffect">
                                  <p:stCondLst>
                                    <p:cond delay="0"/>
                                  </p:stCondLst>
                                  <p:childTnLst>
                                    <p:set>
                                      <p:cBhvr>
                                        <p:cTn id="243" dur="1" fill="hold">
                                          <p:stCondLst>
                                            <p:cond delay="0"/>
                                          </p:stCondLst>
                                        </p:cTn>
                                        <p:tgtEl>
                                          <p:spTgt spid="359"/>
                                        </p:tgtEl>
                                        <p:attrNameLst>
                                          <p:attrName>style.visibility</p:attrName>
                                        </p:attrNameLst>
                                      </p:cBhvr>
                                      <p:to>
                                        <p:strVal val="visible"/>
                                      </p:to>
                                    </p:set>
                                    <p:anim calcmode="lin" valueType="num">
                                      <p:cBhvr>
                                        <p:cTn id="244" dur="500" fill="hold"/>
                                        <p:tgtEl>
                                          <p:spTgt spid="359"/>
                                        </p:tgtEl>
                                        <p:attrNameLst>
                                          <p:attrName>ppt_w</p:attrName>
                                        </p:attrNameLst>
                                      </p:cBhvr>
                                      <p:tavLst>
                                        <p:tav tm="0">
                                          <p:val>
                                            <p:fltVal val="0"/>
                                          </p:val>
                                        </p:tav>
                                        <p:tav tm="100000">
                                          <p:val>
                                            <p:strVal val="#ppt_w"/>
                                          </p:val>
                                        </p:tav>
                                      </p:tavLst>
                                    </p:anim>
                                    <p:anim calcmode="lin" valueType="num">
                                      <p:cBhvr>
                                        <p:cTn id="245" dur="500" fill="hold"/>
                                        <p:tgtEl>
                                          <p:spTgt spid="359"/>
                                        </p:tgtEl>
                                        <p:attrNameLst>
                                          <p:attrName>ppt_h</p:attrName>
                                        </p:attrNameLst>
                                      </p:cBhvr>
                                      <p:tavLst>
                                        <p:tav tm="0">
                                          <p:val>
                                            <p:fltVal val="0"/>
                                          </p:val>
                                        </p:tav>
                                        <p:tav tm="100000">
                                          <p:val>
                                            <p:strVal val="#ppt_h"/>
                                          </p:val>
                                        </p:tav>
                                      </p:tavLst>
                                    </p:anim>
                                    <p:anim calcmode="lin" valueType="num">
                                      <p:cBhvr>
                                        <p:cTn id="246" dur="500" fill="hold"/>
                                        <p:tgtEl>
                                          <p:spTgt spid="359"/>
                                        </p:tgtEl>
                                        <p:attrNameLst>
                                          <p:attrName>style.rotation</p:attrName>
                                        </p:attrNameLst>
                                      </p:cBhvr>
                                      <p:tavLst>
                                        <p:tav tm="0">
                                          <p:val>
                                            <p:fltVal val="360"/>
                                          </p:val>
                                        </p:tav>
                                        <p:tav tm="100000">
                                          <p:val>
                                            <p:fltVal val="0"/>
                                          </p:val>
                                        </p:tav>
                                      </p:tavLst>
                                    </p:anim>
                                    <p:animEffect transition="in" filter="fade">
                                      <p:cBhvr>
                                        <p:cTn id="247" dur="500"/>
                                        <p:tgtEl>
                                          <p:spTgt spid="359"/>
                                        </p:tgtEl>
                                      </p:cBhvr>
                                    </p:animEffect>
                                  </p:childTnLst>
                                </p:cTn>
                              </p:par>
                              <p:par>
                                <p:cTn id="248" presetID="49" presetClass="entr" presetSubtype="0" decel="100000" fill="hold" nodeType="withEffect">
                                  <p:stCondLst>
                                    <p:cond delay="0"/>
                                  </p:stCondLst>
                                  <p:childTnLst>
                                    <p:set>
                                      <p:cBhvr>
                                        <p:cTn id="249" dur="1" fill="hold">
                                          <p:stCondLst>
                                            <p:cond delay="0"/>
                                          </p:stCondLst>
                                        </p:cTn>
                                        <p:tgtEl>
                                          <p:spTgt spid="358"/>
                                        </p:tgtEl>
                                        <p:attrNameLst>
                                          <p:attrName>style.visibility</p:attrName>
                                        </p:attrNameLst>
                                      </p:cBhvr>
                                      <p:to>
                                        <p:strVal val="visible"/>
                                      </p:to>
                                    </p:set>
                                    <p:anim calcmode="lin" valueType="num">
                                      <p:cBhvr>
                                        <p:cTn id="250" dur="500" fill="hold"/>
                                        <p:tgtEl>
                                          <p:spTgt spid="358"/>
                                        </p:tgtEl>
                                        <p:attrNameLst>
                                          <p:attrName>ppt_w</p:attrName>
                                        </p:attrNameLst>
                                      </p:cBhvr>
                                      <p:tavLst>
                                        <p:tav tm="0">
                                          <p:val>
                                            <p:fltVal val="0"/>
                                          </p:val>
                                        </p:tav>
                                        <p:tav tm="100000">
                                          <p:val>
                                            <p:strVal val="#ppt_w"/>
                                          </p:val>
                                        </p:tav>
                                      </p:tavLst>
                                    </p:anim>
                                    <p:anim calcmode="lin" valueType="num">
                                      <p:cBhvr>
                                        <p:cTn id="251" dur="500" fill="hold"/>
                                        <p:tgtEl>
                                          <p:spTgt spid="358"/>
                                        </p:tgtEl>
                                        <p:attrNameLst>
                                          <p:attrName>ppt_h</p:attrName>
                                        </p:attrNameLst>
                                      </p:cBhvr>
                                      <p:tavLst>
                                        <p:tav tm="0">
                                          <p:val>
                                            <p:fltVal val="0"/>
                                          </p:val>
                                        </p:tav>
                                        <p:tav tm="100000">
                                          <p:val>
                                            <p:strVal val="#ppt_h"/>
                                          </p:val>
                                        </p:tav>
                                      </p:tavLst>
                                    </p:anim>
                                    <p:anim calcmode="lin" valueType="num">
                                      <p:cBhvr>
                                        <p:cTn id="252" dur="500" fill="hold"/>
                                        <p:tgtEl>
                                          <p:spTgt spid="358"/>
                                        </p:tgtEl>
                                        <p:attrNameLst>
                                          <p:attrName>style.rotation</p:attrName>
                                        </p:attrNameLst>
                                      </p:cBhvr>
                                      <p:tavLst>
                                        <p:tav tm="0">
                                          <p:val>
                                            <p:fltVal val="360"/>
                                          </p:val>
                                        </p:tav>
                                        <p:tav tm="100000">
                                          <p:val>
                                            <p:fltVal val="0"/>
                                          </p:val>
                                        </p:tav>
                                      </p:tavLst>
                                    </p:anim>
                                    <p:animEffect transition="in" filter="fade">
                                      <p:cBhvr>
                                        <p:cTn id="253" dur="500"/>
                                        <p:tgtEl>
                                          <p:spTgt spid="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 grpId="0" animBg="1"/>
      <p:bldP spid="245" grpId="0" animBg="1"/>
      <p:bldP spid="284" grpId="0"/>
      <p:bldP spid="285" grpId="0"/>
      <p:bldP spid="287" grpId="0"/>
      <p:bldP spid="288" grpId="0"/>
      <p:bldP spid="289" grpId="0"/>
      <p:bldP spid="359" grpId="0" animBg="1"/>
      <p:bldP spid="364" grpId="0" animBg="1"/>
      <p:bldP spid="365" grpId="0" animBg="1"/>
      <p:bldP spid="365" grpId="1" animBg="1"/>
      <p:bldP spid="366" grpId="0"/>
      <p:bldP spid="4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圆角 129"/>
          <p:cNvSpPr/>
          <p:nvPr/>
        </p:nvSpPr>
        <p:spPr>
          <a:xfrm>
            <a:off x="8129537" y="2141395"/>
            <a:ext cx="666855" cy="637618"/>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232" name="组合 231"/>
          <p:cNvGrpSpPr/>
          <p:nvPr/>
        </p:nvGrpSpPr>
        <p:grpSpPr>
          <a:xfrm>
            <a:off x="6438005" y="2401870"/>
            <a:ext cx="525191" cy="716112"/>
            <a:chOff x="10374082" y="1895012"/>
            <a:chExt cx="345787" cy="445504"/>
          </a:xfrm>
        </p:grpSpPr>
        <p:pic>
          <p:nvPicPr>
            <p:cNvPr id="233" name="图形 232" descr="信封"/>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4082" y="1895012"/>
              <a:ext cx="341105" cy="445504"/>
            </a:xfrm>
            <a:prstGeom prst="rect">
              <a:avLst/>
            </a:prstGeom>
          </p:spPr>
        </p:pic>
        <p:sp>
          <p:nvSpPr>
            <p:cNvPr id="234" name="等腰三角形 233"/>
            <p:cNvSpPr/>
            <p:nvPr/>
          </p:nvSpPr>
          <p:spPr>
            <a:xfrm>
              <a:off x="10542565" y="190747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35" name="等腰三角形 234"/>
            <p:cNvSpPr/>
            <p:nvPr/>
          </p:nvSpPr>
          <p:spPr>
            <a:xfrm>
              <a:off x="10543309" y="200808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36" name="等腰三角形 235"/>
            <p:cNvSpPr/>
            <p:nvPr/>
          </p:nvSpPr>
          <p:spPr>
            <a:xfrm>
              <a:off x="10544641" y="209435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37" name="矩形 236"/>
            <p:cNvSpPr/>
            <p:nvPr/>
          </p:nvSpPr>
          <p:spPr>
            <a:xfrm>
              <a:off x="10603289" y="1974221"/>
              <a:ext cx="89828" cy="2861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cxnSp>
          <p:nvCxnSpPr>
            <p:cNvPr id="238" name="直接连接符 237"/>
            <p:cNvCxnSpPr>
              <a:cxnSpLocks/>
              <a:endCxn id="234" idx="2"/>
            </p:cNvCxnSpPr>
            <p:nvPr/>
          </p:nvCxnSpPr>
          <p:spPr>
            <a:xfrm flipH="1">
              <a:off x="10542565" y="1998137"/>
              <a:ext cx="21951" cy="619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a:cxnSpLocks/>
              <a:stCxn id="234" idx="2"/>
              <a:endCxn id="235" idx="1"/>
            </p:cNvCxnSpPr>
            <p:nvPr/>
          </p:nvCxnSpPr>
          <p:spPr>
            <a:xfrm>
              <a:off x="10542565" y="2060117"/>
              <a:ext cx="31106" cy="24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a:cxnSpLocks/>
              <a:stCxn id="235" idx="1"/>
            </p:cNvCxnSpPr>
            <p:nvPr/>
          </p:nvCxnSpPr>
          <p:spPr>
            <a:xfrm flipH="1">
              <a:off x="10538628" y="2084407"/>
              <a:ext cx="35043" cy="619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a:cxnSpLocks/>
              <a:endCxn id="236" idx="1"/>
            </p:cNvCxnSpPr>
            <p:nvPr/>
          </p:nvCxnSpPr>
          <p:spPr>
            <a:xfrm>
              <a:off x="10541825" y="2140880"/>
              <a:ext cx="33178" cy="297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a:cxnSpLocks/>
              <a:stCxn id="236" idx="1"/>
            </p:cNvCxnSpPr>
            <p:nvPr/>
          </p:nvCxnSpPr>
          <p:spPr>
            <a:xfrm flipH="1">
              <a:off x="10547283" y="2170677"/>
              <a:ext cx="27721" cy="564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3" name="等腰三角形 242"/>
            <p:cNvSpPr/>
            <p:nvPr/>
          </p:nvSpPr>
          <p:spPr>
            <a:xfrm>
              <a:off x="10611970" y="2086855"/>
              <a:ext cx="107899" cy="15852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394" name="组合 393"/>
          <p:cNvGrpSpPr/>
          <p:nvPr/>
        </p:nvGrpSpPr>
        <p:grpSpPr>
          <a:xfrm>
            <a:off x="6590405" y="2554270"/>
            <a:ext cx="525191" cy="716112"/>
            <a:chOff x="10374082" y="1895012"/>
            <a:chExt cx="345787" cy="445504"/>
          </a:xfrm>
        </p:grpSpPr>
        <p:pic>
          <p:nvPicPr>
            <p:cNvPr id="395" name="图形 394" descr="信封"/>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4082" y="1895012"/>
              <a:ext cx="341105" cy="445504"/>
            </a:xfrm>
            <a:prstGeom prst="rect">
              <a:avLst/>
            </a:prstGeom>
          </p:spPr>
        </p:pic>
        <p:sp>
          <p:nvSpPr>
            <p:cNvPr id="396" name="等腰三角形 395"/>
            <p:cNvSpPr/>
            <p:nvPr/>
          </p:nvSpPr>
          <p:spPr>
            <a:xfrm>
              <a:off x="10542565" y="190747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97" name="等腰三角形 396"/>
            <p:cNvSpPr/>
            <p:nvPr/>
          </p:nvSpPr>
          <p:spPr>
            <a:xfrm>
              <a:off x="10543309" y="200808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98" name="等腰三角形 397"/>
            <p:cNvSpPr/>
            <p:nvPr/>
          </p:nvSpPr>
          <p:spPr>
            <a:xfrm>
              <a:off x="10544641" y="209435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99" name="矩形 398"/>
            <p:cNvSpPr/>
            <p:nvPr/>
          </p:nvSpPr>
          <p:spPr>
            <a:xfrm>
              <a:off x="10603289" y="1974221"/>
              <a:ext cx="89828" cy="2861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cxnSp>
          <p:nvCxnSpPr>
            <p:cNvPr id="400" name="直接连接符 399"/>
            <p:cNvCxnSpPr>
              <a:cxnSpLocks/>
              <a:endCxn id="396" idx="2"/>
            </p:cNvCxnSpPr>
            <p:nvPr/>
          </p:nvCxnSpPr>
          <p:spPr>
            <a:xfrm flipH="1">
              <a:off x="10542565" y="1998137"/>
              <a:ext cx="21951" cy="619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1" name="直接连接符 400"/>
            <p:cNvCxnSpPr>
              <a:cxnSpLocks/>
              <a:stCxn id="396" idx="2"/>
              <a:endCxn id="397" idx="1"/>
            </p:cNvCxnSpPr>
            <p:nvPr/>
          </p:nvCxnSpPr>
          <p:spPr>
            <a:xfrm>
              <a:off x="10542565" y="2060117"/>
              <a:ext cx="31106" cy="24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2" name="直接连接符 401"/>
            <p:cNvCxnSpPr>
              <a:cxnSpLocks/>
              <a:stCxn id="397" idx="1"/>
            </p:cNvCxnSpPr>
            <p:nvPr/>
          </p:nvCxnSpPr>
          <p:spPr>
            <a:xfrm flipH="1">
              <a:off x="10538628" y="2084407"/>
              <a:ext cx="35043" cy="619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3" name="直接连接符 402"/>
            <p:cNvCxnSpPr>
              <a:cxnSpLocks/>
              <a:endCxn id="398" idx="1"/>
            </p:cNvCxnSpPr>
            <p:nvPr/>
          </p:nvCxnSpPr>
          <p:spPr>
            <a:xfrm>
              <a:off x="10541825" y="2140880"/>
              <a:ext cx="33178" cy="297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4" name="直接连接符 403"/>
            <p:cNvCxnSpPr>
              <a:cxnSpLocks/>
              <a:stCxn id="398" idx="1"/>
            </p:cNvCxnSpPr>
            <p:nvPr/>
          </p:nvCxnSpPr>
          <p:spPr>
            <a:xfrm flipH="1">
              <a:off x="10547283" y="2170677"/>
              <a:ext cx="27721" cy="564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05" name="等腰三角形 404"/>
            <p:cNvSpPr/>
            <p:nvPr/>
          </p:nvSpPr>
          <p:spPr>
            <a:xfrm>
              <a:off x="10611970" y="2086855"/>
              <a:ext cx="107899" cy="15852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406" name="组合 405"/>
          <p:cNvGrpSpPr/>
          <p:nvPr/>
        </p:nvGrpSpPr>
        <p:grpSpPr>
          <a:xfrm>
            <a:off x="6461971" y="3346793"/>
            <a:ext cx="525191" cy="716112"/>
            <a:chOff x="10374082" y="1895012"/>
            <a:chExt cx="345787" cy="445504"/>
          </a:xfrm>
        </p:grpSpPr>
        <p:pic>
          <p:nvPicPr>
            <p:cNvPr id="407" name="图形 406" descr="信封"/>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4082" y="1895012"/>
              <a:ext cx="341105" cy="445504"/>
            </a:xfrm>
            <a:prstGeom prst="rect">
              <a:avLst/>
            </a:prstGeom>
          </p:spPr>
        </p:pic>
        <p:sp>
          <p:nvSpPr>
            <p:cNvPr id="408" name="等腰三角形 407"/>
            <p:cNvSpPr/>
            <p:nvPr/>
          </p:nvSpPr>
          <p:spPr>
            <a:xfrm>
              <a:off x="10542565" y="190747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09" name="等腰三角形 408"/>
            <p:cNvSpPr/>
            <p:nvPr/>
          </p:nvSpPr>
          <p:spPr>
            <a:xfrm>
              <a:off x="10543309" y="200808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10" name="等腰三角形 409"/>
            <p:cNvSpPr/>
            <p:nvPr/>
          </p:nvSpPr>
          <p:spPr>
            <a:xfrm>
              <a:off x="10544641" y="209435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11" name="矩形 410"/>
            <p:cNvSpPr/>
            <p:nvPr/>
          </p:nvSpPr>
          <p:spPr>
            <a:xfrm>
              <a:off x="10603289" y="1974221"/>
              <a:ext cx="89828" cy="2861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cxnSp>
          <p:nvCxnSpPr>
            <p:cNvPr id="412" name="直接连接符 411"/>
            <p:cNvCxnSpPr>
              <a:cxnSpLocks/>
              <a:endCxn id="408" idx="2"/>
            </p:cNvCxnSpPr>
            <p:nvPr/>
          </p:nvCxnSpPr>
          <p:spPr>
            <a:xfrm flipH="1">
              <a:off x="10542565" y="1998137"/>
              <a:ext cx="21951" cy="619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3" name="直接连接符 412"/>
            <p:cNvCxnSpPr>
              <a:cxnSpLocks/>
              <a:stCxn id="408" idx="2"/>
              <a:endCxn id="409" idx="1"/>
            </p:cNvCxnSpPr>
            <p:nvPr/>
          </p:nvCxnSpPr>
          <p:spPr>
            <a:xfrm>
              <a:off x="10542565" y="2060117"/>
              <a:ext cx="31106" cy="24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4" name="直接连接符 413"/>
            <p:cNvCxnSpPr>
              <a:cxnSpLocks/>
              <a:stCxn id="409" idx="1"/>
            </p:cNvCxnSpPr>
            <p:nvPr/>
          </p:nvCxnSpPr>
          <p:spPr>
            <a:xfrm flipH="1">
              <a:off x="10538628" y="2084407"/>
              <a:ext cx="35043" cy="619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5" name="直接连接符 414"/>
            <p:cNvCxnSpPr>
              <a:cxnSpLocks/>
              <a:endCxn id="410" idx="1"/>
            </p:cNvCxnSpPr>
            <p:nvPr/>
          </p:nvCxnSpPr>
          <p:spPr>
            <a:xfrm>
              <a:off x="10541825" y="2140880"/>
              <a:ext cx="33178" cy="297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6" name="直接连接符 415"/>
            <p:cNvCxnSpPr>
              <a:cxnSpLocks/>
              <a:stCxn id="410" idx="1"/>
            </p:cNvCxnSpPr>
            <p:nvPr/>
          </p:nvCxnSpPr>
          <p:spPr>
            <a:xfrm flipH="1">
              <a:off x="10547283" y="2170677"/>
              <a:ext cx="27721" cy="564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17" name="等腰三角形 416"/>
            <p:cNvSpPr/>
            <p:nvPr/>
          </p:nvSpPr>
          <p:spPr>
            <a:xfrm>
              <a:off x="10611970" y="2086855"/>
              <a:ext cx="107899" cy="15852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430" name="组合 429"/>
          <p:cNvGrpSpPr/>
          <p:nvPr/>
        </p:nvGrpSpPr>
        <p:grpSpPr>
          <a:xfrm>
            <a:off x="6610182" y="3092377"/>
            <a:ext cx="525191" cy="716112"/>
            <a:chOff x="10374082" y="1895012"/>
            <a:chExt cx="345787" cy="445504"/>
          </a:xfrm>
        </p:grpSpPr>
        <p:pic>
          <p:nvPicPr>
            <p:cNvPr id="431" name="图形 430" descr="信封"/>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4082" y="1895012"/>
              <a:ext cx="341105" cy="445504"/>
            </a:xfrm>
            <a:prstGeom prst="rect">
              <a:avLst/>
            </a:prstGeom>
          </p:spPr>
        </p:pic>
        <p:sp>
          <p:nvSpPr>
            <p:cNvPr id="432" name="等腰三角形 431"/>
            <p:cNvSpPr/>
            <p:nvPr/>
          </p:nvSpPr>
          <p:spPr>
            <a:xfrm>
              <a:off x="10542565" y="190747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33" name="等腰三角形 432"/>
            <p:cNvSpPr/>
            <p:nvPr/>
          </p:nvSpPr>
          <p:spPr>
            <a:xfrm>
              <a:off x="10543309" y="200808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34" name="等腰三角形 433"/>
            <p:cNvSpPr/>
            <p:nvPr/>
          </p:nvSpPr>
          <p:spPr>
            <a:xfrm>
              <a:off x="10544641" y="209435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35" name="矩形 434"/>
            <p:cNvSpPr/>
            <p:nvPr/>
          </p:nvSpPr>
          <p:spPr>
            <a:xfrm>
              <a:off x="10603289" y="1974221"/>
              <a:ext cx="89828" cy="2861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cxnSp>
          <p:nvCxnSpPr>
            <p:cNvPr id="436" name="直接连接符 435"/>
            <p:cNvCxnSpPr>
              <a:cxnSpLocks/>
              <a:endCxn id="432" idx="2"/>
            </p:cNvCxnSpPr>
            <p:nvPr/>
          </p:nvCxnSpPr>
          <p:spPr>
            <a:xfrm flipH="1">
              <a:off x="10542565" y="1998137"/>
              <a:ext cx="21951" cy="619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7" name="直接连接符 436"/>
            <p:cNvCxnSpPr>
              <a:cxnSpLocks/>
              <a:stCxn id="432" idx="2"/>
              <a:endCxn id="433" idx="1"/>
            </p:cNvCxnSpPr>
            <p:nvPr/>
          </p:nvCxnSpPr>
          <p:spPr>
            <a:xfrm>
              <a:off x="10542565" y="2060117"/>
              <a:ext cx="31106" cy="24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直接连接符 437"/>
            <p:cNvCxnSpPr>
              <a:cxnSpLocks/>
              <a:stCxn id="433" idx="1"/>
            </p:cNvCxnSpPr>
            <p:nvPr/>
          </p:nvCxnSpPr>
          <p:spPr>
            <a:xfrm flipH="1">
              <a:off x="10538628" y="2084407"/>
              <a:ext cx="35043" cy="619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9" name="直接连接符 438"/>
            <p:cNvCxnSpPr>
              <a:cxnSpLocks/>
              <a:endCxn id="434" idx="1"/>
            </p:cNvCxnSpPr>
            <p:nvPr/>
          </p:nvCxnSpPr>
          <p:spPr>
            <a:xfrm>
              <a:off x="10541825" y="2140880"/>
              <a:ext cx="33178" cy="297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0" name="直接连接符 439"/>
            <p:cNvCxnSpPr>
              <a:cxnSpLocks/>
              <a:stCxn id="434" idx="1"/>
            </p:cNvCxnSpPr>
            <p:nvPr/>
          </p:nvCxnSpPr>
          <p:spPr>
            <a:xfrm flipH="1">
              <a:off x="10547283" y="2170677"/>
              <a:ext cx="27721" cy="564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41" name="等腰三角形 440"/>
            <p:cNvSpPr/>
            <p:nvPr/>
          </p:nvSpPr>
          <p:spPr>
            <a:xfrm>
              <a:off x="10611970" y="2086855"/>
              <a:ext cx="107899" cy="15852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378" name="矩形: 圆角 377"/>
          <p:cNvSpPr/>
          <p:nvPr/>
        </p:nvSpPr>
        <p:spPr>
          <a:xfrm>
            <a:off x="8126068" y="1411142"/>
            <a:ext cx="649317" cy="673899"/>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5" name="矩形: 圆角 244"/>
          <p:cNvSpPr/>
          <p:nvPr/>
        </p:nvSpPr>
        <p:spPr>
          <a:xfrm>
            <a:off x="8147981" y="3514788"/>
            <a:ext cx="666855" cy="63761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247" name="Group 431"/>
          <p:cNvGrpSpPr/>
          <p:nvPr/>
        </p:nvGrpSpPr>
        <p:grpSpPr>
          <a:xfrm>
            <a:off x="8171508" y="1474282"/>
            <a:ext cx="539596" cy="548176"/>
            <a:chOff x="3216773" y="2077636"/>
            <a:chExt cx="193158" cy="197399"/>
          </a:xfrm>
          <a:effectLst>
            <a:outerShdw blurRad="50800" dist="38100" dir="2700000" algn="tl" rotWithShape="0">
              <a:prstClr val="black">
                <a:alpha val="40000"/>
              </a:prstClr>
            </a:outerShdw>
          </a:effectLst>
        </p:grpSpPr>
        <p:sp>
          <p:nvSpPr>
            <p:cNvPr id="248" name="Oval 88"/>
            <p:cNvSpPr/>
            <p:nvPr/>
          </p:nvSpPr>
          <p:spPr>
            <a:xfrm>
              <a:off x="3216773" y="2077636"/>
              <a:ext cx="193158" cy="197399"/>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000"/>
            </a:p>
          </p:txBody>
        </p:sp>
        <p:pic>
          <p:nvPicPr>
            <p:cNvPr id="249" name="Picture 4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325" y="2093954"/>
              <a:ext cx="159622" cy="159622"/>
            </a:xfrm>
            <a:prstGeom prst="rect">
              <a:avLst/>
            </a:prstGeom>
            <a:ln>
              <a:noFill/>
            </a:ln>
            <a:scene3d>
              <a:camera prst="orthographicFront"/>
              <a:lightRig rig="threePt" dir="t"/>
            </a:scene3d>
            <a:sp3d>
              <a:bevelT/>
            </a:sp3d>
          </p:spPr>
        </p:pic>
      </p:grpSp>
      <p:grpSp>
        <p:nvGrpSpPr>
          <p:cNvPr id="253" name="Group 431"/>
          <p:cNvGrpSpPr/>
          <p:nvPr/>
        </p:nvGrpSpPr>
        <p:grpSpPr>
          <a:xfrm>
            <a:off x="8183204" y="4314954"/>
            <a:ext cx="510044" cy="549592"/>
            <a:chOff x="3216773" y="2077636"/>
            <a:chExt cx="193158" cy="197399"/>
          </a:xfrm>
          <a:effectLst>
            <a:outerShdw blurRad="50800" dist="38100" dir="2700000" algn="tl" rotWithShape="0">
              <a:prstClr val="black">
                <a:alpha val="40000"/>
              </a:prstClr>
            </a:outerShdw>
          </a:effectLst>
        </p:grpSpPr>
        <p:sp>
          <p:nvSpPr>
            <p:cNvPr id="254" name="Oval 88"/>
            <p:cNvSpPr/>
            <p:nvPr/>
          </p:nvSpPr>
          <p:spPr>
            <a:xfrm>
              <a:off x="3216773" y="2077636"/>
              <a:ext cx="193158" cy="197399"/>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000"/>
            </a:p>
          </p:txBody>
        </p:sp>
        <p:pic>
          <p:nvPicPr>
            <p:cNvPr id="255" name="Picture 4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325" y="2093954"/>
              <a:ext cx="159622" cy="159622"/>
            </a:xfrm>
            <a:prstGeom prst="rect">
              <a:avLst/>
            </a:prstGeom>
            <a:ln>
              <a:noFill/>
            </a:ln>
            <a:scene3d>
              <a:camera prst="orthographicFront"/>
              <a:lightRig rig="threePt" dir="t"/>
            </a:scene3d>
            <a:sp3d>
              <a:bevelT/>
            </a:sp3d>
          </p:spPr>
        </p:pic>
      </p:grpSp>
      <p:grpSp>
        <p:nvGrpSpPr>
          <p:cNvPr id="256" name="组合 255"/>
          <p:cNvGrpSpPr/>
          <p:nvPr/>
        </p:nvGrpSpPr>
        <p:grpSpPr>
          <a:xfrm>
            <a:off x="5678710" y="2877317"/>
            <a:ext cx="712463" cy="583715"/>
            <a:chOff x="19610766" y="9107849"/>
            <a:chExt cx="991696" cy="789286"/>
          </a:xfrm>
        </p:grpSpPr>
        <p:sp>
          <p:nvSpPr>
            <p:cNvPr id="257" name="Oval 88"/>
            <p:cNvSpPr/>
            <p:nvPr/>
          </p:nvSpPr>
          <p:spPr>
            <a:xfrm>
              <a:off x="19610766" y="9107849"/>
              <a:ext cx="785254" cy="789286"/>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000"/>
            </a:p>
          </p:txBody>
        </p:sp>
        <p:sp>
          <p:nvSpPr>
            <p:cNvPr id="258" name="文本框 257"/>
            <p:cNvSpPr txBox="1"/>
            <p:nvPr/>
          </p:nvSpPr>
          <p:spPr>
            <a:xfrm>
              <a:off x="19743146" y="9120020"/>
              <a:ext cx="859316" cy="754911"/>
            </a:xfrm>
            <a:prstGeom prst="rect">
              <a:avLst/>
            </a:prstGeom>
            <a:noFill/>
          </p:spPr>
          <p:txBody>
            <a:bodyPr wrap="square" rtlCol="0">
              <a:spAutoFit/>
            </a:bodyPr>
            <a:lstStyle/>
            <a:p>
              <a:r>
                <a:rPr lang="en-US" sz="2800" b="1" dirty="0"/>
                <a:t>S</a:t>
              </a:r>
            </a:p>
          </p:txBody>
        </p:sp>
      </p:grpSp>
      <p:cxnSp>
        <p:nvCxnSpPr>
          <p:cNvPr id="262" name="直接箭头连接符 261"/>
          <p:cNvCxnSpPr>
            <a:cxnSpLocks/>
            <a:stCxn id="257" idx="6"/>
            <a:endCxn id="248" idx="2"/>
          </p:cNvCxnSpPr>
          <p:nvPr/>
        </p:nvCxnSpPr>
        <p:spPr>
          <a:xfrm flipV="1">
            <a:off x="6242859" y="1748370"/>
            <a:ext cx="1928649" cy="14208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直接箭头连接符 263"/>
          <p:cNvCxnSpPr>
            <a:cxnSpLocks/>
            <a:stCxn id="257" idx="6"/>
            <a:endCxn id="254" idx="2"/>
          </p:cNvCxnSpPr>
          <p:nvPr/>
        </p:nvCxnSpPr>
        <p:spPr>
          <a:xfrm>
            <a:off x="6242859" y="3169175"/>
            <a:ext cx="1940345" cy="14205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8" name="Group 431"/>
          <p:cNvGrpSpPr/>
          <p:nvPr/>
        </p:nvGrpSpPr>
        <p:grpSpPr>
          <a:xfrm>
            <a:off x="8172662" y="2165015"/>
            <a:ext cx="532288" cy="554192"/>
            <a:chOff x="3216773" y="2077636"/>
            <a:chExt cx="193158" cy="197399"/>
          </a:xfrm>
          <a:effectLst>
            <a:outerShdw blurRad="50800" dist="38100" dir="2700000" algn="tl" rotWithShape="0">
              <a:prstClr val="black">
                <a:alpha val="40000"/>
              </a:prstClr>
            </a:outerShdw>
          </a:effectLst>
        </p:grpSpPr>
        <p:sp>
          <p:nvSpPr>
            <p:cNvPr id="269" name="Oval 88"/>
            <p:cNvSpPr/>
            <p:nvPr/>
          </p:nvSpPr>
          <p:spPr>
            <a:xfrm>
              <a:off x="3216773" y="2077636"/>
              <a:ext cx="193158" cy="197399"/>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000"/>
            </a:p>
          </p:txBody>
        </p:sp>
        <p:pic>
          <p:nvPicPr>
            <p:cNvPr id="270" name="Picture 4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325" y="2093954"/>
              <a:ext cx="159622" cy="159622"/>
            </a:xfrm>
            <a:prstGeom prst="rect">
              <a:avLst/>
            </a:prstGeom>
            <a:ln>
              <a:noFill/>
            </a:ln>
            <a:scene3d>
              <a:camera prst="orthographicFront"/>
              <a:lightRig rig="threePt" dir="t"/>
            </a:scene3d>
            <a:sp3d>
              <a:bevelT/>
            </a:sp3d>
          </p:spPr>
        </p:pic>
      </p:grpSp>
      <p:grpSp>
        <p:nvGrpSpPr>
          <p:cNvPr id="271" name="Group 431"/>
          <p:cNvGrpSpPr/>
          <p:nvPr/>
        </p:nvGrpSpPr>
        <p:grpSpPr>
          <a:xfrm>
            <a:off x="8171502" y="3573390"/>
            <a:ext cx="533448" cy="552830"/>
            <a:chOff x="3216773" y="2077636"/>
            <a:chExt cx="193158" cy="197399"/>
          </a:xfrm>
          <a:effectLst>
            <a:outerShdw blurRad="50800" dist="38100" dir="2700000" algn="tl" rotWithShape="0">
              <a:prstClr val="black">
                <a:alpha val="40000"/>
              </a:prstClr>
            </a:outerShdw>
          </a:effectLst>
        </p:grpSpPr>
        <p:sp>
          <p:nvSpPr>
            <p:cNvPr id="272" name="Oval 88"/>
            <p:cNvSpPr/>
            <p:nvPr/>
          </p:nvSpPr>
          <p:spPr>
            <a:xfrm>
              <a:off x="3216773" y="2077636"/>
              <a:ext cx="193158" cy="197399"/>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000"/>
            </a:p>
          </p:txBody>
        </p:sp>
        <p:pic>
          <p:nvPicPr>
            <p:cNvPr id="273" name="Picture 4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325" y="2093954"/>
              <a:ext cx="159622" cy="159622"/>
            </a:xfrm>
            <a:prstGeom prst="rect">
              <a:avLst/>
            </a:prstGeom>
            <a:ln>
              <a:noFill/>
            </a:ln>
            <a:scene3d>
              <a:camera prst="orthographicFront"/>
              <a:lightRig rig="threePt" dir="t"/>
            </a:scene3d>
            <a:sp3d>
              <a:bevelT/>
            </a:sp3d>
          </p:spPr>
        </p:pic>
      </p:grpSp>
      <p:cxnSp>
        <p:nvCxnSpPr>
          <p:cNvPr id="280" name="直接箭头连接符 279"/>
          <p:cNvCxnSpPr>
            <a:cxnSpLocks/>
            <a:stCxn id="257" idx="6"/>
            <a:endCxn id="269" idx="2"/>
          </p:cNvCxnSpPr>
          <p:nvPr/>
        </p:nvCxnSpPr>
        <p:spPr>
          <a:xfrm flipV="1">
            <a:off x="6242859" y="2442111"/>
            <a:ext cx="1929803" cy="7270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直接箭头连接符 280"/>
          <p:cNvCxnSpPr>
            <a:cxnSpLocks/>
            <a:stCxn id="257" idx="6"/>
            <a:endCxn id="272" idx="2"/>
          </p:cNvCxnSpPr>
          <p:nvPr/>
        </p:nvCxnSpPr>
        <p:spPr>
          <a:xfrm>
            <a:off x="6242859" y="3169175"/>
            <a:ext cx="1928643" cy="6806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4" name="TextBox 417"/>
              <p:cNvSpPr txBox="1"/>
              <p:nvPr/>
            </p:nvSpPr>
            <p:spPr>
              <a:xfrm>
                <a:off x="5991478" y="670112"/>
                <a:ext cx="818871"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𝒕</m:t>
                          </m:r>
                        </m:e>
                        <m:sub>
                          <m:r>
                            <m:rPr>
                              <m:sty m:val="p"/>
                            </m:rPr>
                            <a:rPr lang="en-US" altLang="zh-CN" sz="2000" b="1" i="1">
                              <a:latin typeface="Cambria Math" panose="02040503050406030204" pitchFamily="18" charset="0"/>
                            </a:rPr>
                            <m:t>s</m:t>
                          </m:r>
                        </m:sub>
                      </m:sSub>
                    </m:oMath>
                  </m:oMathPara>
                </a14:m>
                <a:endParaRPr lang="en-US" sz="2000" b="1" dirty="0"/>
              </a:p>
            </p:txBody>
          </p:sp>
        </mc:Choice>
        <mc:Fallback xmlns="">
          <p:sp>
            <p:nvSpPr>
              <p:cNvPr id="284" name="TextBox 417"/>
              <p:cNvSpPr txBox="1">
                <a:spLocks noRot="1" noChangeAspect="1" noMove="1" noResize="1" noEditPoints="1" noAdjustHandles="1" noChangeArrowheads="1" noChangeShapeType="1" noTextEdit="1"/>
              </p:cNvSpPr>
              <p:nvPr/>
            </p:nvSpPr>
            <p:spPr>
              <a:xfrm>
                <a:off x="5991478" y="670112"/>
                <a:ext cx="818871" cy="4001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5" name="TextBox 417"/>
              <p:cNvSpPr txBox="1"/>
              <p:nvPr/>
            </p:nvSpPr>
            <p:spPr>
              <a:xfrm>
                <a:off x="9669538" y="677832"/>
                <a:ext cx="1564197"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ea typeface="Cambria Math" panose="02040503050406030204" pitchFamily="18" charset="0"/>
                            </a:rPr>
                          </m:ctrlPr>
                        </m:sSubPr>
                        <m:e>
                          <m:r>
                            <a:rPr lang="en-US" sz="2000" b="1" i="1">
                              <a:latin typeface="Cambria Math" panose="02040503050406030204" pitchFamily="18" charset="0"/>
                              <a:ea typeface="Cambria Math" panose="02040503050406030204" pitchFamily="18" charset="0"/>
                            </a:rPr>
                            <m:t>𝒕</m:t>
                          </m:r>
                        </m:e>
                        <m:sub>
                          <m:r>
                            <a:rPr lang="en-US" sz="2000" b="1" i="1" smtClean="0">
                              <a:latin typeface="Cambria Math" panose="02040503050406030204" pitchFamily="18" charset="0"/>
                              <a:ea typeface="Cambria Math" panose="02040503050406030204" pitchFamily="18" charset="0"/>
                            </a:rPr>
                            <m:t>𝒓</m:t>
                          </m:r>
                        </m:sub>
                      </m:sSub>
                      <m:r>
                        <a:rPr lang="en-US" sz="2000" b="1" i="1">
                          <a:latin typeface="Cambria Math" panose="02040503050406030204" pitchFamily="18" charset="0"/>
                          <a:ea typeface="Cambria Math" panose="02040503050406030204" pitchFamily="18" charset="0"/>
                        </a:rPr>
                        <m:t>=</m:t>
                      </m:r>
                      <m:sSub>
                        <m:sSubPr>
                          <m:ctrlPr>
                            <a:rPr lang="en-US" sz="2000" b="1" i="1">
                              <a:latin typeface="Cambria Math" panose="02040503050406030204" pitchFamily="18" charset="0"/>
                              <a:ea typeface="Cambria Math" panose="02040503050406030204" pitchFamily="18" charset="0"/>
                            </a:rPr>
                          </m:ctrlPr>
                        </m:sSubPr>
                        <m:e>
                          <m:r>
                            <a:rPr lang="en-US" sz="2000" b="1" i="1">
                              <a:latin typeface="Cambria Math" panose="02040503050406030204" pitchFamily="18" charset="0"/>
                              <a:ea typeface="Cambria Math" panose="02040503050406030204" pitchFamily="18" charset="0"/>
                            </a:rPr>
                            <m:t>𝒕</m:t>
                          </m:r>
                        </m:e>
                        <m:sub>
                          <m:r>
                            <a:rPr lang="en-US" sz="2000" b="1" i="1" smtClean="0">
                              <a:latin typeface="Cambria Math" panose="02040503050406030204" pitchFamily="18" charset="0"/>
                              <a:ea typeface="Cambria Math" panose="02040503050406030204" pitchFamily="18" charset="0"/>
                            </a:rPr>
                            <m:t>𝒔</m:t>
                          </m:r>
                        </m:sub>
                      </m:sSub>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𝑻</m:t>
                      </m:r>
                    </m:oMath>
                  </m:oMathPara>
                </a14:m>
                <a:endParaRPr lang="en-US" sz="2000" b="1" dirty="0"/>
              </a:p>
            </p:txBody>
          </p:sp>
        </mc:Choice>
        <mc:Fallback xmlns="">
          <p:sp>
            <p:nvSpPr>
              <p:cNvPr id="285" name="TextBox 417"/>
              <p:cNvSpPr txBox="1">
                <a:spLocks noRot="1" noChangeAspect="1" noMove="1" noResize="1" noEditPoints="1" noAdjustHandles="1" noChangeArrowheads="1" noChangeShapeType="1" noTextEdit="1"/>
              </p:cNvSpPr>
              <p:nvPr/>
            </p:nvSpPr>
            <p:spPr>
              <a:xfrm>
                <a:off x="9669538" y="677832"/>
                <a:ext cx="1564197" cy="4001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7" name="TextBox 417"/>
              <p:cNvSpPr txBox="1"/>
              <p:nvPr/>
            </p:nvSpPr>
            <p:spPr>
              <a:xfrm>
                <a:off x="8730390" y="1434590"/>
                <a:ext cx="1564197"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𝒎𝒂𝒍𝒊𝒄𝒊𝒐𝒖𝒔</m:t>
                      </m:r>
                    </m:oMath>
                  </m:oMathPara>
                </a14:m>
                <a:endParaRPr lang="en-US" sz="2000" b="1" dirty="0"/>
              </a:p>
            </p:txBody>
          </p:sp>
        </mc:Choice>
        <mc:Fallback xmlns="">
          <p:sp>
            <p:nvSpPr>
              <p:cNvPr id="287" name="TextBox 417"/>
              <p:cNvSpPr txBox="1">
                <a:spLocks noRot="1" noChangeAspect="1" noMove="1" noResize="1" noEditPoints="1" noAdjustHandles="1" noChangeArrowheads="1" noChangeShapeType="1" noTextEdit="1"/>
              </p:cNvSpPr>
              <p:nvPr/>
            </p:nvSpPr>
            <p:spPr>
              <a:xfrm>
                <a:off x="8730390" y="1434590"/>
                <a:ext cx="1564197" cy="40011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8" name="TextBox 417"/>
              <p:cNvSpPr txBox="1"/>
              <p:nvPr/>
            </p:nvSpPr>
            <p:spPr>
              <a:xfrm>
                <a:off x="5238724" y="3543723"/>
                <a:ext cx="1564197"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𝒔𝒆𝒏𝒅𝒆𝒓</m:t>
                      </m:r>
                    </m:oMath>
                  </m:oMathPara>
                </a14:m>
                <a:endParaRPr lang="en-US" b="1" dirty="0"/>
              </a:p>
            </p:txBody>
          </p:sp>
        </mc:Choice>
        <mc:Fallback xmlns="">
          <p:sp>
            <p:nvSpPr>
              <p:cNvPr id="288" name="TextBox 417"/>
              <p:cNvSpPr txBox="1">
                <a:spLocks noRot="1" noChangeAspect="1" noMove="1" noResize="1" noEditPoints="1" noAdjustHandles="1" noChangeArrowheads="1" noChangeShapeType="1" noTextEdit="1"/>
              </p:cNvSpPr>
              <p:nvPr/>
            </p:nvSpPr>
            <p:spPr>
              <a:xfrm>
                <a:off x="5238724" y="3543723"/>
                <a:ext cx="1564197" cy="4001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9" name="TextBox 417"/>
              <p:cNvSpPr txBox="1"/>
              <p:nvPr/>
            </p:nvSpPr>
            <p:spPr>
              <a:xfrm>
                <a:off x="10122989" y="3501088"/>
                <a:ext cx="1564197"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𝒓𝒆𝒄𝒆𝒊𝒗𝒆𝒓</m:t>
                      </m:r>
                    </m:oMath>
                  </m:oMathPara>
                </a14:m>
                <a:endParaRPr lang="en-US" b="1" dirty="0"/>
              </a:p>
            </p:txBody>
          </p:sp>
        </mc:Choice>
        <mc:Fallback xmlns="">
          <p:sp>
            <p:nvSpPr>
              <p:cNvPr id="289" name="TextBox 417"/>
              <p:cNvSpPr txBox="1">
                <a:spLocks noRot="1" noChangeAspect="1" noMove="1" noResize="1" noEditPoints="1" noAdjustHandles="1" noChangeArrowheads="1" noChangeShapeType="1" noTextEdit="1"/>
              </p:cNvSpPr>
              <p:nvPr/>
            </p:nvSpPr>
            <p:spPr>
              <a:xfrm>
                <a:off x="10122989" y="3501088"/>
                <a:ext cx="1564197" cy="400110"/>
              </a:xfrm>
              <a:prstGeom prst="rect">
                <a:avLst/>
              </a:prstGeom>
              <a:blipFill>
                <a:blip r:embed="rId9"/>
                <a:stretch>
                  <a:fillRect/>
                </a:stretch>
              </a:blipFill>
            </p:spPr>
            <p:txBody>
              <a:bodyPr/>
              <a:lstStyle/>
              <a:p>
                <a:r>
                  <a:rPr lang="en-US">
                    <a:noFill/>
                  </a:rPr>
                  <a:t> </a:t>
                </a:r>
              </a:p>
            </p:txBody>
          </p:sp>
        </mc:Fallback>
      </mc:AlternateContent>
      <p:pic>
        <p:nvPicPr>
          <p:cNvPr id="342" name="图形 341" descr="信封"/>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993761" y="2876386"/>
            <a:ext cx="625368" cy="594375"/>
          </a:xfrm>
          <a:prstGeom prst="rect">
            <a:avLst/>
          </a:prstGeom>
        </p:spPr>
      </p:pic>
      <p:pic>
        <p:nvPicPr>
          <p:cNvPr id="358" name="图形 357" descr="钥匙"/>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128911" y="2164064"/>
            <a:ext cx="622421" cy="633585"/>
          </a:xfrm>
          <a:prstGeom prst="rect">
            <a:avLst/>
          </a:prstGeom>
        </p:spPr>
      </p:pic>
      <p:sp>
        <p:nvSpPr>
          <p:cNvPr id="359" name="箭头: 上 358"/>
          <p:cNvSpPr/>
          <p:nvPr/>
        </p:nvSpPr>
        <p:spPr>
          <a:xfrm>
            <a:off x="11274813" y="2706307"/>
            <a:ext cx="327424" cy="231791"/>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3" name="文本框 362"/>
          <p:cNvSpPr txBox="1"/>
          <p:nvPr/>
        </p:nvSpPr>
        <p:spPr>
          <a:xfrm>
            <a:off x="678267" y="288088"/>
            <a:ext cx="5081327" cy="646331"/>
          </a:xfrm>
          <a:prstGeom prst="rect">
            <a:avLst/>
          </a:prstGeom>
          <a:noFill/>
        </p:spPr>
        <p:txBody>
          <a:bodyPr wrap="none" rtlCol="0">
            <a:spAutoFit/>
          </a:bodyPr>
          <a:lstStyle/>
          <a:p>
            <a:r>
              <a:rPr lang="en-US" altLang="zh-CN" sz="3600" dirty="0"/>
              <a:t>Adjusted one-hop scheme</a:t>
            </a:r>
            <a:endParaRPr lang="en-US" sz="3600" dirty="0"/>
          </a:p>
        </p:txBody>
      </p:sp>
      <p:sp>
        <p:nvSpPr>
          <p:cNvPr id="364" name="矩形 363"/>
          <p:cNvSpPr/>
          <p:nvPr/>
        </p:nvSpPr>
        <p:spPr>
          <a:xfrm>
            <a:off x="6088831" y="1156203"/>
            <a:ext cx="4422607" cy="149059"/>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0800000" scaled="1"/>
            <a:tileRect/>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矩形 364"/>
          <p:cNvSpPr/>
          <p:nvPr/>
        </p:nvSpPr>
        <p:spPr>
          <a:xfrm>
            <a:off x="6274304" y="1095735"/>
            <a:ext cx="176707" cy="32659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0800000" scaled="1"/>
            <a:tileRect/>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文本框 365"/>
          <p:cNvSpPr txBox="1"/>
          <p:nvPr/>
        </p:nvSpPr>
        <p:spPr>
          <a:xfrm>
            <a:off x="10530724" y="1008126"/>
            <a:ext cx="881973" cy="461665"/>
          </a:xfrm>
          <a:prstGeom prst="rect">
            <a:avLst/>
          </a:prstGeom>
          <a:noFill/>
        </p:spPr>
        <p:txBody>
          <a:bodyPr wrap="none" rtlCol="0">
            <a:spAutoFit/>
          </a:bodyPr>
          <a:lstStyle/>
          <a:p>
            <a:r>
              <a:rPr lang="en-US" sz="2400" b="1" dirty="0"/>
              <a:t>timer</a:t>
            </a:r>
          </a:p>
        </p:txBody>
      </p:sp>
      <p:grpSp>
        <p:nvGrpSpPr>
          <p:cNvPr id="379" name="组合 378"/>
          <p:cNvGrpSpPr/>
          <p:nvPr/>
        </p:nvGrpSpPr>
        <p:grpSpPr>
          <a:xfrm>
            <a:off x="5297822" y="4672441"/>
            <a:ext cx="1960815" cy="2424917"/>
            <a:chOff x="3043645" y="4776314"/>
            <a:chExt cx="2272937" cy="2704091"/>
          </a:xfrm>
        </p:grpSpPr>
        <p:sp>
          <p:nvSpPr>
            <p:cNvPr id="380" name="矩形: 圆角 379"/>
            <p:cNvSpPr/>
            <p:nvPr/>
          </p:nvSpPr>
          <p:spPr>
            <a:xfrm>
              <a:off x="3043645" y="4776314"/>
              <a:ext cx="2272937" cy="2068961"/>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1" name="文本框 380"/>
            <p:cNvSpPr txBox="1"/>
            <p:nvPr/>
          </p:nvSpPr>
          <p:spPr>
            <a:xfrm>
              <a:off x="3130564" y="4906330"/>
              <a:ext cx="2186018" cy="2574075"/>
            </a:xfrm>
            <a:prstGeom prst="rect">
              <a:avLst/>
            </a:prstGeom>
            <a:noFill/>
          </p:spPr>
          <p:txBody>
            <a:bodyPr wrap="square" rtlCol="0">
              <a:spAutoFit/>
            </a:bodyPr>
            <a:lstStyle/>
            <a:p>
              <a:r>
                <a:rPr lang="en-US" altLang="zh-CN" b="1" dirty="0"/>
                <a:t>Parameters:</a:t>
              </a:r>
            </a:p>
            <a:p>
              <a:pPr marL="285750" indent="-285750">
                <a:buFont typeface="Arial" panose="020B0604020202020204" pitchFamily="34" charset="0"/>
                <a:buChar char="•"/>
              </a:pPr>
              <a:r>
                <a:rPr lang="en-US" altLang="zh-CN" b="1" dirty="0"/>
                <a:t>Total fragment number – m (</a:t>
              </a:r>
              <a:r>
                <a:rPr lang="en-US" altLang="zh-CN" b="1" dirty="0">
                  <a:solidFill>
                    <a:srgbClr val="FF0000"/>
                  </a:solidFill>
                </a:rPr>
                <a:t>5</a:t>
              </a:r>
              <a:r>
                <a:rPr lang="en-US" altLang="zh-CN" b="1" dirty="0"/>
                <a:t>)</a:t>
              </a:r>
            </a:p>
            <a:p>
              <a:pPr marL="285750" indent="-285750">
                <a:buFont typeface="Arial" panose="020B0604020202020204" pitchFamily="34" charset="0"/>
                <a:buChar char="•"/>
              </a:pPr>
              <a:r>
                <a:rPr lang="en-US" altLang="zh-CN" b="1" dirty="0"/>
                <a:t>Threshold fragment number – n (</a:t>
              </a:r>
              <a:r>
                <a:rPr lang="en-US" altLang="zh-CN" b="1" dirty="0">
                  <a:solidFill>
                    <a:srgbClr val="FF0000"/>
                  </a:solidFill>
                </a:rPr>
                <a:t>3</a:t>
              </a:r>
              <a:r>
                <a:rPr lang="en-US" altLang="zh-CN" b="1" dirty="0"/>
                <a:t>)</a:t>
              </a:r>
            </a:p>
            <a:p>
              <a:endParaRPr lang="en-US" altLang="zh-CN" b="1" dirty="0"/>
            </a:p>
            <a:p>
              <a:endParaRPr lang="en-US" altLang="zh-CN" b="1" dirty="0"/>
            </a:p>
          </p:txBody>
        </p:sp>
      </p:grpSp>
      <p:grpSp>
        <p:nvGrpSpPr>
          <p:cNvPr id="385" name="组合 384"/>
          <p:cNvGrpSpPr/>
          <p:nvPr/>
        </p:nvGrpSpPr>
        <p:grpSpPr>
          <a:xfrm>
            <a:off x="7313508" y="5605742"/>
            <a:ext cx="2428537" cy="847896"/>
            <a:chOff x="4313102" y="4933934"/>
            <a:chExt cx="2402494" cy="1557993"/>
          </a:xfrm>
        </p:grpSpPr>
        <p:sp>
          <p:nvSpPr>
            <p:cNvPr id="386" name="矩形: 圆角 385"/>
            <p:cNvSpPr/>
            <p:nvPr/>
          </p:nvSpPr>
          <p:spPr>
            <a:xfrm>
              <a:off x="4313102" y="4933934"/>
              <a:ext cx="2402494" cy="1557993"/>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7" name="文本框 386"/>
            <p:cNvSpPr txBox="1"/>
            <p:nvPr/>
          </p:nvSpPr>
          <p:spPr>
            <a:xfrm>
              <a:off x="4407231" y="5207660"/>
              <a:ext cx="2262846" cy="735195"/>
            </a:xfrm>
            <a:prstGeom prst="rect">
              <a:avLst/>
            </a:prstGeom>
            <a:solidFill>
              <a:schemeClr val="accent4">
                <a:lumMod val="20000"/>
                <a:lumOff val="80000"/>
              </a:schemeClr>
            </a:solidFill>
          </p:spPr>
          <p:txBody>
            <a:bodyPr wrap="square" rtlCol="0">
              <a:spAutoFit/>
            </a:bodyPr>
            <a:lstStyle/>
            <a:p>
              <a:r>
                <a:rPr lang="en-US" altLang="zh-CN" sz="2000" b="1" dirty="0"/>
                <a:t>Package generation</a:t>
              </a:r>
            </a:p>
          </p:txBody>
        </p:sp>
      </p:grpSp>
      <p:grpSp>
        <p:nvGrpSpPr>
          <p:cNvPr id="388" name="组合 387"/>
          <p:cNvGrpSpPr/>
          <p:nvPr/>
        </p:nvGrpSpPr>
        <p:grpSpPr>
          <a:xfrm>
            <a:off x="9826596" y="5600133"/>
            <a:ext cx="2150187" cy="859113"/>
            <a:chOff x="8027530" y="4901621"/>
            <a:chExt cx="2712546" cy="1557993"/>
          </a:xfrm>
        </p:grpSpPr>
        <p:sp>
          <p:nvSpPr>
            <p:cNvPr id="389" name="矩形: 圆角 388"/>
            <p:cNvSpPr/>
            <p:nvPr/>
          </p:nvSpPr>
          <p:spPr>
            <a:xfrm>
              <a:off x="8027530" y="4901621"/>
              <a:ext cx="2712546" cy="1557993"/>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0" name="文本框 389"/>
            <p:cNvSpPr txBox="1"/>
            <p:nvPr/>
          </p:nvSpPr>
          <p:spPr>
            <a:xfrm>
              <a:off x="8170198" y="5177651"/>
              <a:ext cx="2488835" cy="725596"/>
            </a:xfrm>
            <a:prstGeom prst="rect">
              <a:avLst/>
            </a:prstGeom>
            <a:solidFill>
              <a:schemeClr val="accent6">
                <a:lumMod val="20000"/>
                <a:lumOff val="80000"/>
              </a:schemeClr>
            </a:solidFill>
          </p:spPr>
          <p:txBody>
            <a:bodyPr wrap="square" rtlCol="0">
              <a:spAutoFit/>
            </a:bodyPr>
            <a:lstStyle/>
            <a:p>
              <a:r>
                <a:rPr lang="en-US" altLang="zh-CN" sz="2000" b="1" dirty="0"/>
                <a:t>Package routing</a:t>
              </a:r>
            </a:p>
          </p:txBody>
        </p:sp>
      </p:grpSp>
      <p:pic>
        <p:nvPicPr>
          <p:cNvPr id="391" name="图形 390" descr="线箭头: 逆时针弯曲"/>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11433954">
            <a:off x="4774545" y="3573955"/>
            <a:ext cx="1248980" cy="1248980"/>
          </a:xfrm>
          <a:prstGeom prst="rect">
            <a:avLst/>
          </a:prstGeom>
        </p:spPr>
      </p:pic>
      <p:pic>
        <p:nvPicPr>
          <p:cNvPr id="392" name="图形 391" descr="线箭头: 向右旋转"/>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19434429" flipV="1">
            <a:off x="7153479" y="6001050"/>
            <a:ext cx="701032" cy="701032"/>
          </a:xfrm>
          <a:prstGeom prst="rect">
            <a:avLst/>
          </a:prstGeom>
        </p:spPr>
      </p:pic>
      <p:pic>
        <p:nvPicPr>
          <p:cNvPr id="393" name="图形 392" descr="线箭头: 向右旋转"/>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407538" flipV="1">
            <a:off x="9532431" y="6088656"/>
            <a:ext cx="729962" cy="729962"/>
          </a:xfrm>
          <a:prstGeom prst="rect">
            <a:avLst/>
          </a:prstGeom>
        </p:spPr>
      </p:pic>
      <p:grpSp>
        <p:nvGrpSpPr>
          <p:cNvPr id="418" name="组合 417"/>
          <p:cNvGrpSpPr/>
          <p:nvPr/>
        </p:nvGrpSpPr>
        <p:grpSpPr>
          <a:xfrm>
            <a:off x="6759495" y="2853100"/>
            <a:ext cx="525191" cy="716112"/>
            <a:chOff x="10374082" y="1895012"/>
            <a:chExt cx="345787" cy="445504"/>
          </a:xfrm>
        </p:grpSpPr>
        <p:pic>
          <p:nvPicPr>
            <p:cNvPr id="419" name="图形 418" descr="信封"/>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4082" y="1895012"/>
              <a:ext cx="341105" cy="445504"/>
            </a:xfrm>
            <a:prstGeom prst="rect">
              <a:avLst/>
            </a:prstGeom>
          </p:spPr>
        </p:pic>
        <p:sp>
          <p:nvSpPr>
            <p:cNvPr id="420" name="等腰三角形 419"/>
            <p:cNvSpPr/>
            <p:nvPr/>
          </p:nvSpPr>
          <p:spPr>
            <a:xfrm>
              <a:off x="10542565" y="190747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21" name="等腰三角形 420"/>
            <p:cNvSpPr/>
            <p:nvPr/>
          </p:nvSpPr>
          <p:spPr>
            <a:xfrm>
              <a:off x="10543309" y="200808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22" name="等腰三角形 421"/>
            <p:cNvSpPr/>
            <p:nvPr/>
          </p:nvSpPr>
          <p:spPr>
            <a:xfrm>
              <a:off x="10544641" y="2094358"/>
              <a:ext cx="121448" cy="15263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23" name="矩形 422"/>
            <p:cNvSpPr/>
            <p:nvPr/>
          </p:nvSpPr>
          <p:spPr>
            <a:xfrm>
              <a:off x="10603289" y="1974221"/>
              <a:ext cx="89828" cy="2861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cxnSp>
          <p:nvCxnSpPr>
            <p:cNvPr id="424" name="直接连接符 423"/>
            <p:cNvCxnSpPr>
              <a:cxnSpLocks/>
              <a:endCxn id="420" idx="2"/>
            </p:cNvCxnSpPr>
            <p:nvPr/>
          </p:nvCxnSpPr>
          <p:spPr>
            <a:xfrm flipH="1">
              <a:off x="10542565" y="1998137"/>
              <a:ext cx="21951" cy="619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5" name="直接连接符 424"/>
            <p:cNvCxnSpPr>
              <a:cxnSpLocks/>
              <a:stCxn id="420" idx="2"/>
              <a:endCxn id="421" idx="1"/>
            </p:cNvCxnSpPr>
            <p:nvPr/>
          </p:nvCxnSpPr>
          <p:spPr>
            <a:xfrm>
              <a:off x="10542565" y="2060117"/>
              <a:ext cx="31106" cy="24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6" name="直接连接符 425"/>
            <p:cNvCxnSpPr>
              <a:cxnSpLocks/>
              <a:stCxn id="421" idx="1"/>
            </p:cNvCxnSpPr>
            <p:nvPr/>
          </p:nvCxnSpPr>
          <p:spPr>
            <a:xfrm flipH="1">
              <a:off x="10538628" y="2084407"/>
              <a:ext cx="35043" cy="619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7" name="直接连接符 426"/>
            <p:cNvCxnSpPr>
              <a:cxnSpLocks/>
              <a:endCxn id="422" idx="1"/>
            </p:cNvCxnSpPr>
            <p:nvPr/>
          </p:nvCxnSpPr>
          <p:spPr>
            <a:xfrm>
              <a:off x="10541825" y="2140880"/>
              <a:ext cx="33178" cy="297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8" name="直接连接符 427"/>
            <p:cNvCxnSpPr>
              <a:cxnSpLocks/>
              <a:stCxn id="422" idx="1"/>
            </p:cNvCxnSpPr>
            <p:nvPr/>
          </p:nvCxnSpPr>
          <p:spPr>
            <a:xfrm flipH="1">
              <a:off x="10547283" y="2170677"/>
              <a:ext cx="27721" cy="564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29" name="等腰三角形 428"/>
            <p:cNvSpPr/>
            <p:nvPr/>
          </p:nvSpPr>
          <p:spPr>
            <a:xfrm>
              <a:off x="10611970" y="2086855"/>
              <a:ext cx="107899" cy="15852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cxnSp>
        <p:nvCxnSpPr>
          <p:cNvPr id="263" name="直接箭头连接符 262"/>
          <p:cNvCxnSpPr>
            <a:cxnSpLocks/>
            <a:stCxn id="257" idx="6"/>
          </p:cNvCxnSpPr>
          <p:nvPr/>
        </p:nvCxnSpPr>
        <p:spPr>
          <a:xfrm flipV="1">
            <a:off x="6242859" y="3146460"/>
            <a:ext cx="1924491" cy="227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直接箭头连接符 265"/>
          <p:cNvCxnSpPr>
            <a:cxnSpLocks/>
            <a:stCxn id="254" idx="6"/>
            <a:endCxn id="260" idx="2"/>
          </p:cNvCxnSpPr>
          <p:nvPr/>
        </p:nvCxnSpPr>
        <p:spPr>
          <a:xfrm flipV="1">
            <a:off x="8693248" y="3171169"/>
            <a:ext cx="1818190" cy="141858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直接箭头连接符 266"/>
          <p:cNvCxnSpPr>
            <a:cxnSpLocks/>
            <a:stCxn id="248" idx="6"/>
            <a:endCxn id="260" idx="2"/>
          </p:cNvCxnSpPr>
          <p:nvPr/>
        </p:nvCxnSpPr>
        <p:spPr>
          <a:xfrm>
            <a:off x="8711104" y="1748370"/>
            <a:ext cx="1800334" cy="14227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9" name="组合 258"/>
          <p:cNvGrpSpPr/>
          <p:nvPr/>
        </p:nvGrpSpPr>
        <p:grpSpPr>
          <a:xfrm>
            <a:off x="10511438" y="2876386"/>
            <a:ext cx="684566" cy="618509"/>
            <a:chOff x="19026115" y="8790396"/>
            <a:chExt cx="933163" cy="828034"/>
          </a:xfrm>
        </p:grpSpPr>
        <p:sp>
          <p:nvSpPr>
            <p:cNvPr id="260" name="Oval 88"/>
            <p:cNvSpPr/>
            <p:nvPr/>
          </p:nvSpPr>
          <p:spPr>
            <a:xfrm>
              <a:off x="19026115" y="8790396"/>
              <a:ext cx="785254" cy="789286"/>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000"/>
            </a:p>
          </p:txBody>
        </p:sp>
        <p:sp>
          <p:nvSpPr>
            <p:cNvPr id="261" name="文本框 260"/>
            <p:cNvSpPr txBox="1"/>
            <p:nvPr/>
          </p:nvSpPr>
          <p:spPr>
            <a:xfrm>
              <a:off x="19166156" y="8832948"/>
              <a:ext cx="793122" cy="785482"/>
            </a:xfrm>
            <a:prstGeom prst="rect">
              <a:avLst/>
            </a:prstGeom>
            <a:noFill/>
          </p:spPr>
          <p:txBody>
            <a:bodyPr wrap="none" rtlCol="0">
              <a:spAutoFit/>
            </a:bodyPr>
            <a:lstStyle/>
            <a:p>
              <a:r>
                <a:rPr lang="en-US" altLang="zh-CN" sz="2800" b="1" dirty="0"/>
                <a:t>R</a:t>
              </a:r>
              <a:endParaRPr lang="en-US" sz="2800" b="1" dirty="0"/>
            </a:p>
          </p:txBody>
        </p:sp>
      </p:grpSp>
      <p:cxnSp>
        <p:nvCxnSpPr>
          <p:cNvPr id="265" name="直接箭头连接符 264"/>
          <p:cNvCxnSpPr>
            <a:cxnSpLocks/>
            <a:endCxn id="260" idx="2"/>
          </p:cNvCxnSpPr>
          <p:nvPr/>
        </p:nvCxnSpPr>
        <p:spPr>
          <a:xfrm>
            <a:off x="8710262" y="3146460"/>
            <a:ext cx="1801176" cy="247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3" name="直接箭头连接符 282"/>
          <p:cNvCxnSpPr>
            <a:cxnSpLocks/>
            <a:stCxn id="273" idx="3"/>
            <a:endCxn id="260" idx="2"/>
          </p:cNvCxnSpPr>
          <p:nvPr/>
        </p:nvCxnSpPr>
        <p:spPr>
          <a:xfrm flipV="1">
            <a:off x="8663568" y="3171169"/>
            <a:ext cx="1847870" cy="6714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直接箭头连接符 281"/>
          <p:cNvCxnSpPr>
            <a:cxnSpLocks/>
            <a:stCxn id="269" idx="6"/>
            <a:endCxn id="260" idx="2"/>
          </p:cNvCxnSpPr>
          <p:nvPr/>
        </p:nvCxnSpPr>
        <p:spPr>
          <a:xfrm>
            <a:off x="8704950" y="2442111"/>
            <a:ext cx="1806488" cy="7290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60" name="图形 459" descr="信封"/>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128911" y="2907038"/>
            <a:ext cx="625368" cy="594375"/>
          </a:xfrm>
          <a:prstGeom prst="rect">
            <a:avLst/>
          </a:prstGeom>
        </p:spPr>
      </p:pic>
      <mc:AlternateContent xmlns:mc="http://schemas.openxmlformats.org/markup-compatibility/2006" xmlns:a14="http://schemas.microsoft.com/office/drawing/2010/main">
        <mc:Choice Requires="a14">
          <p:sp>
            <p:nvSpPr>
              <p:cNvPr id="462" name="TextBox 417"/>
              <p:cNvSpPr txBox="1"/>
              <p:nvPr/>
            </p:nvSpPr>
            <p:spPr>
              <a:xfrm>
                <a:off x="8704961" y="3709923"/>
                <a:ext cx="1564197"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𝒎𝒂𝒍𝒊𝒄𝒊𝒐𝒖𝒔</m:t>
                      </m:r>
                    </m:oMath>
                  </m:oMathPara>
                </a14:m>
                <a:endParaRPr lang="en-US" sz="2000" b="1" dirty="0"/>
              </a:p>
            </p:txBody>
          </p:sp>
        </mc:Choice>
        <mc:Fallback xmlns="">
          <p:sp>
            <p:nvSpPr>
              <p:cNvPr id="462" name="TextBox 417"/>
              <p:cNvSpPr txBox="1">
                <a:spLocks noRot="1" noChangeAspect="1" noMove="1" noResize="1" noEditPoints="1" noAdjustHandles="1" noChangeArrowheads="1" noChangeShapeType="1" noTextEdit="1"/>
              </p:cNvSpPr>
              <p:nvPr/>
            </p:nvSpPr>
            <p:spPr>
              <a:xfrm>
                <a:off x="8704961" y="3709923"/>
                <a:ext cx="1564197" cy="400110"/>
              </a:xfrm>
              <a:prstGeom prst="rect">
                <a:avLst/>
              </a:prstGeom>
              <a:blipFill>
                <a:blip r:embed="rId18"/>
                <a:stretch>
                  <a:fillRect/>
                </a:stretch>
              </a:blipFill>
            </p:spPr>
            <p:txBody>
              <a:bodyPr/>
              <a:lstStyle/>
              <a:p>
                <a:r>
                  <a:rPr lang="en-US">
                    <a:noFill/>
                  </a:rPr>
                  <a:t> </a:t>
                </a:r>
              </a:p>
            </p:txBody>
          </p:sp>
        </mc:Fallback>
      </mc:AlternateContent>
      <p:cxnSp>
        <p:nvCxnSpPr>
          <p:cNvPr id="124" name="直接箭头连接符 123"/>
          <p:cNvCxnSpPr>
            <a:cxnSpLocks/>
          </p:cNvCxnSpPr>
          <p:nvPr/>
        </p:nvCxnSpPr>
        <p:spPr>
          <a:xfrm>
            <a:off x="6242859" y="3169175"/>
            <a:ext cx="1948409" cy="21020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cxnSpLocks/>
            <a:endCxn id="260" idx="2"/>
          </p:cNvCxnSpPr>
          <p:nvPr/>
        </p:nvCxnSpPr>
        <p:spPr>
          <a:xfrm flipV="1">
            <a:off x="8701312" y="3171169"/>
            <a:ext cx="1810126" cy="21000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1" name="TextBox 417"/>
              <p:cNvSpPr txBox="1"/>
              <p:nvPr/>
            </p:nvSpPr>
            <p:spPr>
              <a:xfrm>
                <a:off x="8430641" y="2185907"/>
                <a:ext cx="1564197"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𝒅𝒆𝒂𝒅</m:t>
                      </m:r>
                    </m:oMath>
                  </m:oMathPara>
                </a14:m>
                <a:endParaRPr lang="en-US" sz="2000" b="1" dirty="0"/>
              </a:p>
            </p:txBody>
          </p:sp>
        </mc:Choice>
        <mc:Fallback xmlns="">
          <p:sp>
            <p:nvSpPr>
              <p:cNvPr id="131" name="TextBox 417"/>
              <p:cNvSpPr txBox="1">
                <a:spLocks noRot="1" noChangeAspect="1" noMove="1" noResize="1" noEditPoints="1" noAdjustHandles="1" noChangeArrowheads="1" noChangeShapeType="1" noTextEdit="1"/>
              </p:cNvSpPr>
              <p:nvPr/>
            </p:nvSpPr>
            <p:spPr>
              <a:xfrm>
                <a:off x="8430641" y="2185907"/>
                <a:ext cx="1564197" cy="400110"/>
              </a:xfrm>
              <a:prstGeom prst="rect">
                <a:avLst/>
              </a:prstGeom>
              <a:blipFill>
                <a:blip r:embed="rId19"/>
                <a:stretch>
                  <a:fillRect/>
                </a:stretch>
              </a:blipFill>
            </p:spPr>
            <p:txBody>
              <a:bodyPr/>
              <a:lstStyle/>
              <a:p>
                <a:r>
                  <a:rPr lang="en-US">
                    <a:noFill/>
                  </a:rPr>
                  <a:t> </a:t>
                </a:r>
              </a:p>
            </p:txBody>
          </p:sp>
        </mc:Fallback>
      </mc:AlternateContent>
      <p:grpSp>
        <p:nvGrpSpPr>
          <p:cNvPr id="132" name="组合 131"/>
          <p:cNvGrpSpPr/>
          <p:nvPr/>
        </p:nvGrpSpPr>
        <p:grpSpPr>
          <a:xfrm>
            <a:off x="3138754" y="4877529"/>
            <a:ext cx="1960815" cy="1336934"/>
            <a:chOff x="3043645" y="4776314"/>
            <a:chExt cx="2272937" cy="2068961"/>
          </a:xfrm>
        </p:grpSpPr>
        <p:sp>
          <p:nvSpPr>
            <p:cNvPr id="133" name="矩形: 圆角 132"/>
            <p:cNvSpPr/>
            <p:nvPr/>
          </p:nvSpPr>
          <p:spPr>
            <a:xfrm>
              <a:off x="3043645" y="4776314"/>
              <a:ext cx="2272937" cy="2068961"/>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文本框 133"/>
            <p:cNvSpPr txBox="1"/>
            <p:nvPr/>
          </p:nvSpPr>
          <p:spPr>
            <a:xfrm>
              <a:off x="3130564" y="4906330"/>
              <a:ext cx="2186018" cy="1338519"/>
            </a:xfrm>
            <a:prstGeom prst="rect">
              <a:avLst/>
            </a:prstGeom>
            <a:noFill/>
          </p:spPr>
          <p:txBody>
            <a:bodyPr wrap="square" rtlCol="0">
              <a:spAutoFit/>
            </a:bodyPr>
            <a:lstStyle/>
            <a:p>
              <a:r>
                <a:rPr lang="en-US" altLang="zh-CN" b="1" dirty="0"/>
                <a:t>Estimate the number of dead node (</a:t>
              </a:r>
              <a:r>
                <a:rPr lang="en-US" altLang="zh-CN" b="1" dirty="0">
                  <a:solidFill>
                    <a:srgbClr val="FF0000"/>
                  </a:solidFill>
                </a:rPr>
                <a:t>1</a:t>
              </a:r>
              <a:r>
                <a:rPr lang="en-US" altLang="zh-CN" b="1" dirty="0"/>
                <a:t>)</a:t>
              </a:r>
            </a:p>
            <a:p>
              <a:r>
                <a:rPr lang="en-US" altLang="zh-CN" b="1" dirty="0"/>
                <a:t>Adjust m (</a:t>
              </a:r>
              <a:r>
                <a:rPr lang="en-US" altLang="zh-CN" b="1" dirty="0">
                  <a:solidFill>
                    <a:srgbClr val="FF0000"/>
                  </a:solidFill>
                </a:rPr>
                <a:t>5 -&gt; 6</a:t>
              </a:r>
              <a:r>
                <a:rPr lang="en-US" altLang="zh-CN" b="1" dirty="0"/>
                <a:t>)</a:t>
              </a:r>
            </a:p>
          </p:txBody>
        </p:sp>
      </p:grpSp>
      <p:pic>
        <p:nvPicPr>
          <p:cNvPr id="135" name="图形 134" descr="线箭头: 向右旋转"/>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165571" flipH="1" flipV="1">
            <a:off x="4726979" y="5947962"/>
            <a:ext cx="701032" cy="701032"/>
          </a:xfrm>
          <a:prstGeom prst="rect">
            <a:avLst/>
          </a:prstGeom>
        </p:spPr>
      </p:pic>
      <p:grpSp>
        <p:nvGrpSpPr>
          <p:cNvPr id="136" name="Group 431">
            <a:extLst>
              <a:ext uri="{FF2B5EF4-FFF2-40B4-BE49-F238E27FC236}">
                <a16:creationId xmlns:a16="http://schemas.microsoft.com/office/drawing/2014/main" id="{87D72FE5-C453-4D40-88F2-975F9DB0581E}"/>
              </a:ext>
            </a:extLst>
          </p:cNvPr>
          <p:cNvGrpSpPr/>
          <p:nvPr/>
        </p:nvGrpSpPr>
        <p:grpSpPr>
          <a:xfrm>
            <a:off x="8183204" y="5016927"/>
            <a:ext cx="510044" cy="549592"/>
            <a:chOff x="3216773" y="2077636"/>
            <a:chExt cx="193158" cy="197399"/>
          </a:xfrm>
          <a:effectLst>
            <a:outerShdw blurRad="50800" dist="38100" dir="2700000" algn="tl" rotWithShape="0">
              <a:prstClr val="black">
                <a:alpha val="40000"/>
              </a:prstClr>
            </a:outerShdw>
          </a:effectLst>
        </p:grpSpPr>
        <p:sp>
          <p:nvSpPr>
            <p:cNvPr id="137" name="Oval 88">
              <a:extLst>
                <a:ext uri="{FF2B5EF4-FFF2-40B4-BE49-F238E27FC236}">
                  <a16:creationId xmlns:a16="http://schemas.microsoft.com/office/drawing/2014/main" id="{81337A4F-BF53-48B3-81EC-97AAD7990A00}"/>
                </a:ext>
              </a:extLst>
            </p:cNvPr>
            <p:cNvSpPr/>
            <p:nvPr/>
          </p:nvSpPr>
          <p:spPr>
            <a:xfrm>
              <a:off x="3216773" y="2077636"/>
              <a:ext cx="193158" cy="197399"/>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000"/>
            </a:p>
          </p:txBody>
        </p:sp>
        <p:pic>
          <p:nvPicPr>
            <p:cNvPr id="138" name="Picture 433">
              <a:extLst>
                <a:ext uri="{FF2B5EF4-FFF2-40B4-BE49-F238E27FC236}">
                  <a16:creationId xmlns:a16="http://schemas.microsoft.com/office/drawing/2014/main" id="{6254C49B-9AA7-4069-A82E-D768E1050F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325" y="2093954"/>
              <a:ext cx="159622" cy="159622"/>
            </a:xfrm>
            <a:prstGeom prst="rect">
              <a:avLst/>
            </a:prstGeom>
            <a:ln>
              <a:noFill/>
            </a:ln>
            <a:scene3d>
              <a:camera prst="orthographicFront"/>
              <a:lightRig rig="threePt" dir="t"/>
            </a:scene3d>
            <a:sp3d>
              <a:bevelT/>
            </a:sp3d>
          </p:spPr>
        </p:pic>
      </p:grpSp>
      <p:grpSp>
        <p:nvGrpSpPr>
          <p:cNvPr id="139" name="Group 431">
            <a:extLst>
              <a:ext uri="{FF2B5EF4-FFF2-40B4-BE49-F238E27FC236}">
                <a16:creationId xmlns:a16="http://schemas.microsoft.com/office/drawing/2014/main" id="{8AB2A9F1-78CA-4119-AB9C-38000B86D8B5}"/>
              </a:ext>
            </a:extLst>
          </p:cNvPr>
          <p:cNvGrpSpPr/>
          <p:nvPr/>
        </p:nvGrpSpPr>
        <p:grpSpPr>
          <a:xfrm>
            <a:off x="8167350" y="2871664"/>
            <a:ext cx="510044" cy="549592"/>
            <a:chOff x="3216773" y="2077636"/>
            <a:chExt cx="193158" cy="197399"/>
          </a:xfrm>
          <a:effectLst>
            <a:outerShdw blurRad="50800" dist="38100" dir="2700000" algn="tl" rotWithShape="0">
              <a:prstClr val="black">
                <a:alpha val="40000"/>
              </a:prstClr>
            </a:outerShdw>
          </a:effectLst>
        </p:grpSpPr>
        <p:sp>
          <p:nvSpPr>
            <p:cNvPr id="140" name="Oval 88">
              <a:extLst>
                <a:ext uri="{FF2B5EF4-FFF2-40B4-BE49-F238E27FC236}">
                  <a16:creationId xmlns:a16="http://schemas.microsoft.com/office/drawing/2014/main" id="{BB883C64-C133-489E-8AC3-C51DE23AF9E3}"/>
                </a:ext>
              </a:extLst>
            </p:cNvPr>
            <p:cNvSpPr/>
            <p:nvPr/>
          </p:nvSpPr>
          <p:spPr>
            <a:xfrm>
              <a:off x="3216773" y="2077636"/>
              <a:ext cx="193158" cy="197399"/>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000"/>
            </a:p>
          </p:txBody>
        </p:sp>
        <p:pic>
          <p:nvPicPr>
            <p:cNvPr id="141" name="Picture 433">
              <a:extLst>
                <a:ext uri="{FF2B5EF4-FFF2-40B4-BE49-F238E27FC236}">
                  <a16:creationId xmlns:a16="http://schemas.microsoft.com/office/drawing/2014/main" id="{45FD6A27-ED9C-41A4-A71B-4F4B1E764EB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325" y="2093954"/>
              <a:ext cx="159622" cy="159622"/>
            </a:xfrm>
            <a:prstGeom prst="rect">
              <a:avLst/>
            </a:prstGeom>
            <a:ln>
              <a:noFill/>
            </a:ln>
            <a:scene3d>
              <a:camera prst="orthographicFront"/>
              <a:lightRig rig="threePt" dir="t"/>
            </a:scene3d>
            <a:sp3d>
              <a:bevelT/>
            </a:sp3d>
          </p:spPr>
        </p:pic>
      </p:grpSp>
      <p:sp>
        <p:nvSpPr>
          <p:cNvPr id="2" name="矩形 1">
            <a:extLst>
              <a:ext uri="{FF2B5EF4-FFF2-40B4-BE49-F238E27FC236}">
                <a16:creationId xmlns:a16="http://schemas.microsoft.com/office/drawing/2014/main" id="{6F8C38D6-5E6E-4916-82D2-D2914F732CF4}"/>
              </a:ext>
            </a:extLst>
          </p:cNvPr>
          <p:cNvSpPr/>
          <p:nvPr/>
        </p:nvSpPr>
        <p:spPr>
          <a:xfrm>
            <a:off x="575248" y="1026300"/>
            <a:ext cx="4217784" cy="3477875"/>
          </a:xfrm>
          <a:prstGeom prst="rect">
            <a:avLst/>
          </a:prstGeom>
        </p:spPr>
        <p:txBody>
          <a:bodyPr wrap="square">
            <a:spAutoFit/>
          </a:bodyPr>
          <a:lstStyle/>
          <a:p>
            <a:r>
              <a:rPr lang="en-US" sz="2000" b="1" dirty="0"/>
              <a:t>[Motivation]</a:t>
            </a:r>
            <a:r>
              <a:rPr lang="en-US" sz="2000" dirty="0"/>
              <a:t> If the emerging time period is not short, more holder nodes may become dead, which makes their stored fragments get lost because of churn.</a:t>
            </a:r>
          </a:p>
          <a:p>
            <a:endParaRPr lang="en-US" sz="2000" dirty="0"/>
          </a:p>
          <a:p>
            <a:r>
              <a:rPr lang="en-US" sz="2000" b="1" dirty="0"/>
              <a:t>[Core idea]</a:t>
            </a:r>
            <a:r>
              <a:rPr lang="en-US" sz="2000" dirty="0"/>
              <a:t> We adjust the one-hop scheme by estimating the number of dead holder nodes and reserve some fragments for them through adjusting </a:t>
            </a:r>
            <a:r>
              <a:rPr lang="en-US" sz="2000" i="1" dirty="0"/>
              <a:t>m</a:t>
            </a:r>
            <a:r>
              <a:rPr lang="en-US" sz="2000" dirty="0"/>
              <a:t> and </a:t>
            </a:r>
            <a:r>
              <a:rPr lang="en-US" sz="2000" i="1" dirty="0"/>
              <a:t>n</a:t>
            </a:r>
            <a:r>
              <a:rPr lang="en-US" sz="2000" dirty="0"/>
              <a:t>. </a:t>
            </a:r>
          </a:p>
        </p:txBody>
      </p:sp>
    </p:spTree>
    <p:extLst>
      <p:ext uri="{BB962C8B-B14F-4D97-AF65-F5344CB8AC3E}">
        <p14:creationId xmlns:p14="http://schemas.microsoft.com/office/powerpoint/2010/main" val="331260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9" presetClass="entr" presetSubtype="0" decel="100000" fill="hold" grpId="0" nodeType="clickEffect">
                                  <p:stCondLst>
                                    <p:cond delay="0"/>
                                  </p:stCondLst>
                                  <p:childTnLst>
                                    <p:set>
                                      <p:cBhvr>
                                        <p:cTn id="16" dur="1" fill="hold">
                                          <p:stCondLst>
                                            <p:cond delay="0"/>
                                          </p:stCondLst>
                                        </p:cTn>
                                        <p:tgtEl>
                                          <p:spTgt spid="131"/>
                                        </p:tgtEl>
                                        <p:attrNameLst>
                                          <p:attrName>style.visibility</p:attrName>
                                        </p:attrNameLst>
                                      </p:cBhvr>
                                      <p:to>
                                        <p:strVal val="visible"/>
                                      </p:to>
                                    </p:set>
                                    <p:anim calcmode="lin" valueType="num">
                                      <p:cBhvr>
                                        <p:cTn id="17" dur="500" fill="hold"/>
                                        <p:tgtEl>
                                          <p:spTgt spid="131"/>
                                        </p:tgtEl>
                                        <p:attrNameLst>
                                          <p:attrName>ppt_w</p:attrName>
                                        </p:attrNameLst>
                                      </p:cBhvr>
                                      <p:tavLst>
                                        <p:tav tm="0">
                                          <p:val>
                                            <p:fltVal val="0"/>
                                          </p:val>
                                        </p:tav>
                                        <p:tav tm="100000">
                                          <p:val>
                                            <p:strVal val="#ppt_w"/>
                                          </p:val>
                                        </p:tav>
                                      </p:tavLst>
                                    </p:anim>
                                    <p:anim calcmode="lin" valueType="num">
                                      <p:cBhvr>
                                        <p:cTn id="18" dur="500" fill="hold"/>
                                        <p:tgtEl>
                                          <p:spTgt spid="131"/>
                                        </p:tgtEl>
                                        <p:attrNameLst>
                                          <p:attrName>ppt_h</p:attrName>
                                        </p:attrNameLst>
                                      </p:cBhvr>
                                      <p:tavLst>
                                        <p:tav tm="0">
                                          <p:val>
                                            <p:fltVal val="0"/>
                                          </p:val>
                                        </p:tav>
                                        <p:tav tm="100000">
                                          <p:val>
                                            <p:strVal val="#ppt_h"/>
                                          </p:val>
                                        </p:tav>
                                      </p:tavLst>
                                    </p:anim>
                                    <p:anim calcmode="lin" valueType="num">
                                      <p:cBhvr>
                                        <p:cTn id="19" dur="500" fill="hold"/>
                                        <p:tgtEl>
                                          <p:spTgt spid="131"/>
                                        </p:tgtEl>
                                        <p:attrNameLst>
                                          <p:attrName>style.rotation</p:attrName>
                                        </p:attrNameLst>
                                      </p:cBhvr>
                                      <p:tavLst>
                                        <p:tav tm="0">
                                          <p:val>
                                            <p:fltVal val="360"/>
                                          </p:val>
                                        </p:tav>
                                        <p:tav tm="100000">
                                          <p:val>
                                            <p:fltVal val="0"/>
                                          </p:val>
                                        </p:tav>
                                      </p:tavLst>
                                    </p:anim>
                                    <p:animEffect transition="in" filter="fade">
                                      <p:cBhvr>
                                        <p:cTn id="20" dur="500"/>
                                        <p:tgtEl>
                                          <p:spTgt spid="131"/>
                                        </p:tgtEl>
                                      </p:cBhvr>
                                    </p:animEffect>
                                  </p:childTnLst>
                                </p:cTn>
                              </p:par>
                              <p:par>
                                <p:cTn id="21" presetID="49" presetClass="entr" presetSubtype="0" decel="100000" fill="hold" grpId="0" nodeType="withEffect">
                                  <p:stCondLst>
                                    <p:cond delay="0"/>
                                  </p:stCondLst>
                                  <p:childTnLst>
                                    <p:set>
                                      <p:cBhvr>
                                        <p:cTn id="22" dur="1" fill="hold">
                                          <p:stCondLst>
                                            <p:cond delay="0"/>
                                          </p:stCondLst>
                                        </p:cTn>
                                        <p:tgtEl>
                                          <p:spTgt spid="130"/>
                                        </p:tgtEl>
                                        <p:attrNameLst>
                                          <p:attrName>style.visibility</p:attrName>
                                        </p:attrNameLst>
                                      </p:cBhvr>
                                      <p:to>
                                        <p:strVal val="visible"/>
                                      </p:to>
                                    </p:set>
                                    <p:anim calcmode="lin" valueType="num">
                                      <p:cBhvr>
                                        <p:cTn id="23" dur="500" fill="hold"/>
                                        <p:tgtEl>
                                          <p:spTgt spid="130"/>
                                        </p:tgtEl>
                                        <p:attrNameLst>
                                          <p:attrName>ppt_w</p:attrName>
                                        </p:attrNameLst>
                                      </p:cBhvr>
                                      <p:tavLst>
                                        <p:tav tm="0">
                                          <p:val>
                                            <p:fltVal val="0"/>
                                          </p:val>
                                        </p:tav>
                                        <p:tav tm="100000">
                                          <p:val>
                                            <p:strVal val="#ppt_w"/>
                                          </p:val>
                                        </p:tav>
                                      </p:tavLst>
                                    </p:anim>
                                    <p:anim calcmode="lin" valueType="num">
                                      <p:cBhvr>
                                        <p:cTn id="24" dur="500" fill="hold"/>
                                        <p:tgtEl>
                                          <p:spTgt spid="130"/>
                                        </p:tgtEl>
                                        <p:attrNameLst>
                                          <p:attrName>ppt_h</p:attrName>
                                        </p:attrNameLst>
                                      </p:cBhvr>
                                      <p:tavLst>
                                        <p:tav tm="0">
                                          <p:val>
                                            <p:fltVal val="0"/>
                                          </p:val>
                                        </p:tav>
                                        <p:tav tm="100000">
                                          <p:val>
                                            <p:strVal val="#ppt_h"/>
                                          </p:val>
                                        </p:tav>
                                      </p:tavLst>
                                    </p:anim>
                                    <p:anim calcmode="lin" valueType="num">
                                      <p:cBhvr>
                                        <p:cTn id="25" dur="500" fill="hold"/>
                                        <p:tgtEl>
                                          <p:spTgt spid="130"/>
                                        </p:tgtEl>
                                        <p:attrNameLst>
                                          <p:attrName>style.rotation</p:attrName>
                                        </p:attrNameLst>
                                      </p:cBhvr>
                                      <p:tavLst>
                                        <p:tav tm="0">
                                          <p:val>
                                            <p:fltVal val="360"/>
                                          </p:val>
                                        </p:tav>
                                        <p:tav tm="100000">
                                          <p:val>
                                            <p:fltVal val="0"/>
                                          </p:val>
                                        </p:tav>
                                      </p:tavLst>
                                    </p:anim>
                                    <p:animEffect transition="in" filter="fade">
                                      <p:cBhvr>
                                        <p:cTn id="26" dur="500"/>
                                        <p:tgtEl>
                                          <p:spTgt spid="130"/>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5" fill="hold" nodeType="click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randombar(vertical)">
                                      <p:cBhvr>
                                        <p:cTn id="31" dur="500"/>
                                        <p:tgtEl>
                                          <p:spTgt spid="135"/>
                                        </p:tgtEl>
                                      </p:cBhvr>
                                    </p:animEffect>
                                  </p:childTnLst>
                                </p:cTn>
                              </p:par>
                              <p:par>
                                <p:cTn id="32" presetID="49" presetClass="entr" presetSubtype="0" decel="100000" fill="hold" nodeType="withEffect">
                                  <p:stCondLst>
                                    <p:cond delay="0"/>
                                  </p:stCondLst>
                                  <p:childTnLst>
                                    <p:set>
                                      <p:cBhvr>
                                        <p:cTn id="33" dur="1" fill="hold">
                                          <p:stCondLst>
                                            <p:cond delay="0"/>
                                          </p:stCondLst>
                                        </p:cTn>
                                        <p:tgtEl>
                                          <p:spTgt spid="136"/>
                                        </p:tgtEl>
                                        <p:attrNameLst>
                                          <p:attrName>style.visibility</p:attrName>
                                        </p:attrNameLst>
                                      </p:cBhvr>
                                      <p:to>
                                        <p:strVal val="visible"/>
                                      </p:to>
                                    </p:set>
                                    <p:anim calcmode="lin" valueType="num">
                                      <p:cBhvr>
                                        <p:cTn id="34" dur="500" fill="hold"/>
                                        <p:tgtEl>
                                          <p:spTgt spid="136"/>
                                        </p:tgtEl>
                                        <p:attrNameLst>
                                          <p:attrName>ppt_w</p:attrName>
                                        </p:attrNameLst>
                                      </p:cBhvr>
                                      <p:tavLst>
                                        <p:tav tm="0">
                                          <p:val>
                                            <p:fltVal val="0"/>
                                          </p:val>
                                        </p:tav>
                                        <p:tav tm="100000">
                                          <p:val>
                                            <p:strVal val="#ppt_w"/>
                                          </p:val>
                                        </p:tav>
                                      </p:tavLst>
                                    </p:anim>
                                    <p:anim calcmode="lin" valueType="num">
                                      <p:cBhvr>
                                        <p:cTn id="35" dur="500" fill="hold"/>
                                        <p:tgtEl>
                                          <p:spTgt spid="136"/>
                                        </p:tgtEl>
                                        <p:attrNameLst>
                                          <p:attrName>ppt_h</p:attrName>
                                        </p:attrNameLst>
                                      </p:cBhvr>
                                      <p:tavLst>
                                        <p:tav tm="0">
                                          <p:val>
                                            <p:fltVal val="0"/>
                                          </p:val>
                                        </p:tav>
                                        <p:tav tm="100000">
                                          <p:val>
                                            <p:strVal val="#ppt_h"/>
                                          </p:val>
                                        </p:tav>
                                      </p:tavLst>
                                    </p:anim>
                                    <p:anim calcmode="lin" valueType="num">
                                      <p:cBhvr>
                                        <p:cTn id="36" dur="500" fill="hold"/>
                                        <p:tgtEl>
                                          <p:spTgt spid="136"/>
                                        </p:tgtEl>
                                        <p:attrNameLst>
                                          <p:attrName>style.rotation</p:attrName>
                                        </p:attrNameLst>
                                      </p:cBhvr>
                                      <p:tavLst>
                                        <p:tav tm="0">
                                          <p:val>
                                            <p:fltVal val="360"/>
                                          </p:val>
                                        </p:tav>
                                        <p:tav tm="100000">
                                          <p:val>
                                            <p:fltVal val="0"/>
                                          </p:val>
                                        </p:tav>
                                      </p:tavLst>
                                    </p:anim>
                                    <p:animEffect transition="in" filter="fade">
                                      <p:cBhvr>
                                        <p:cTn id="37" dur="500"/>
                                        <p:tgtEl>
                                          <p:spTgt spid="136"/>
                                        </p:tgtEl>
                                      </p:cBhvr>
                                    </p:animEffect>
                                  </p:childTnLst>
                                </p:cTn>
                              </p:par>
                              <p:par>
                                <p:cTn id="38" presetID="14" presetClass="entr" presetSubtype="5" fill="hold" nodeType="withEffect">
                                  <p:stCondLst>
                                    <p:cond delay="0"/>
                                  </p:stCondLst>
                                  <p:childTnLst>
                                    <p:set>
                                      <p:cBhvr>
                                        <p:cTn id="39" dur="1" fill="hold">
                                          <p:stCondLst>
                                            <p:cond delay="0"/>
                                          </p:stCondLst>
                                        </p:cTn>
                                        <p:tgtEl>
                                          <p:spTgt spid="132"/>
                                        </p:tgtEl>
                                        <p:attrNameLst>
                                          <p:attrName>style.visibility</p:attrName>
                                        </p:attrNameLst>
                                      </p:cBhvr>
                                      <p:to>
                                        <p:strVal val="visible"/>
                                      </p:to>
                                    </p:set>
                                    <p:animEffect transition="in" filter="randombar(vertical)">
                                      <p:cBhvr>
                                        <p:cTn id="40" dur="500"/>
                                        <p:tgtEl>
                                          <p:spTgt spid="132"/>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124"/>
                                        </p:tgtEl>
                                        <p:attrNameLst>
                                          <p:attrName>style.visibility</p:attrName>
                                        </p:attrNameLst>
                                      </p:cBhvr>
                                      <p:to>
                                        <p:strVal val="visible"/>
                                      </p:to>
                                    </p:set>
                                    <p:animEffect transition="in" filter="wipe(left)">
                                      <p:cBhvr>
                                        <p:cTn id="44" dur="500"/>
                                        <p:tgtEl>
                                          <p:spTgt spid="124"/>
                                        </p:tgtEl>
                                      </p:cBhvr>
                                    </p:animEffect>
                                  </p:childTnLst>
                                </p:cTn>
                              </p:par>
                              <p:par>
                                <p:cTn id="45" presetID="22" presetClass="entr" presetSubtype="8" fill="hold" nodeType="withEffect">
                                  <p:stCondLst>
                                    <p:cond delay="0"/>
                                  </p:stCondLst>
                                  <p:childTnLst>
                                    <p:set>
                                      <p:cBhvr>
                                        <p:cTn id="46" dur="1" fill="hold">
                                          <p:stCondLst>
                                            <p:cond delay="0"/>
                                          </p:stCondLst>
                                        </p:cTn>
                                        <p:tgtEl>
                                          <p:spTgt spid="127"/>
                                        </p:tgtEl>
                                        <p:attrNameLst>
                                          <p:attrName>style.visibility</p:attrName>
                                        </p:attrNameLst>
                                      </p:cBhvr>
                                      <p:to>
                                        <p:strVal val="visible"/>
                                      </p:to>
                                    </p:set>
                                    <p:animEffect transition="in" filter="wipe(left)">
                                      <p:cBhvr>
                                        <p:cTn id="47" dur="500"/>
                                        <p:tgtEl>
                                          <p:spTgt spid="127"/>
                                        </p:tgtEl>
                                      </p:cBhvr>
                                    </p:animEffect>
                                  </p:childTnLst>
                                </p:cTn>
                              </p:par>
                            </p:childTnLst>
                          </p:cTn>
                        </p:par>
                      </p:childTnLst>
                    </p:cTn>
                  </p:par>
                  <p:par>
                    <p:cTn id="48" fill="hold">
                      <p:stCondLst>
                        <p:cond delay="indefinite"/>
                      </p:stCondLst>
                      <p:childTnLst>
                        <p:par>
                          <p:cTn id="49" fill="hold">
                            <p:stCondLst>
                              <p:cond delay="0"/>
                            </p:stCondLst>
                            <p:childTnLst>
                              <p:par>
                                <p:cTn id="50" presetID="7" presetClass="emph" presetSubtype="2" fill="hold" nodeType="clickEffect">
                                  <p:stCondLst>
                                    <p:cond delay="0"/>
                                  </p:stCondLst>
                                  <p:childTnLst>
                                    <p:animClr clrSpc="rgb" dir="cw">
                                      <p:cBhvr>
                                        <p:cTn id="51" dur="1000" fill="hold"/>
                                        <p:tgtEl>
                                          <p:spTgt spid="124"/>
                                        </p:tgtEl>
                                        <p:attrNameLst>
                                          <p:attrName>stroke.color</p:attrName>
                                        </p:attrNameLst>
                                      </p:cBhvr>
                                      <p:to>
                                        <a:srgbClr val="FF0000"/>
                                      </p:to>
                                    </p:animClr>
                                    <p:set>
                                      <p:cBhvr>
                                        <p:cTn id="52" dur="1000" fill="hold"/>
                                        <p:tgtEl>
                                          <p:spTgt spid="124"/>
                                        </p:tgtEl>
                                        <p:attrNameLst>
                                          <p:attrName>stroke.on</p:attrName>
                                        </p:attrNameLst>
                                      </p:cBhvr>
                                      <p:to>
                                        <p:strVal val="true"/>
                                      </p:to>
                                    </p:set>
                                  </p:childTnLst>
                                </p:cTn>
                              </p:par>
                              <p:par>
                                <p:cTn id="53" presetID="7" presetClass="emph" presetSubtype="2" fill="hold" nodeType="withEffect">
                                  <p:stCondLst>
                                    <p:cond delay="0"/>
                                  </p:stCondLst>
                                  <p:childTnLst>
                                    <p:animClr clrSpc="rgb" dir="cw">
                                      <p:cBhvr>
                                        <p:cTn id="54" dur="1000" fill="hold"/>
                                        <p:tgtEl>
                                          <p:spTgt spid="262"/>
                                        </p:tgtEl>
                                        <p:attrNameLst>
                                          <p:attrName>stroke.color</p:attrName>
                                        </p:attrNameLst>
                                      </p:cBhvr>
                                      <p:to>
                                        <a:srgbClr val="FF0000"/>
                                      </p:to>
                                    </p:animClr>
                                    <p:set>
                                      <p:cBhvr>
                                        <p:cTn id="55" dur="1000" fill="hold"/>
                                        <p:tgtEl>
                                          <p:spTgt spid="262"/>
                                        </p:tgtEl>
                                        <p:attrNameLst>
                                          <p:attrName>stroke.on</p:attrName>
                                        </p:attrNameLst>
                                      </p:cBhvr>
                                      <p:to>
                                        <p:strVal val="true"/>
                                      </p:to>
                                    </p:set>
                                  </p:childTnLst>
                                </p:cTn>
                              </p:par>
                              <p:par>
                                <p:cTn id="56" presetID="7" presetClass="emph" presetSubtype="2" fill="hold" nodeType="withEffect">
                                  <p:stCondLst>
                                    <p:cond delay="0"/>
                                  </p:stCondLst>
                                  <p:childTnLst>
                                    <p:animClr clrSpc="rgb" dir="cw">
                                      <p:cBhvr>
                                        <p:cTn id="57" dur="1000" fill="hold"/>
                                        <p:tgtEl>
                                          <p:spTgt spid="280"/>
                                        </p:tgtEl>
                                        <p:attrNameLst>
                                          <p:attrName>stroke.color</p:attrName>
                                        </p:attrNameLst>
                                      </p:cBhvr>
                                      <p:to>
                                        <a:srgbClr val="FF0000"/>
                                      </p:to>
                                    </p:animClr>
                                    <p:set>
                                      <p:cBhvr>
                                        <p:cTn id="58" dur="1000" fill="hold"/>
                                        <p:tgtEl>
                                          <p:spTgt spid="280"/>
                                        </p:tgtEl>
                                        <p:attrNameLst>
                                          <p:attrName>stroke.on</p:attrName>
                                        </p:attrNameLst>
                                      </p:cBhvr>
                                      <p:to>
                                        <p:strVal val="true"/>
                                      </p:to>
                                    </p:set>
                                  </p:childTnLst>
                                </p:cTn>
                              </p:par>
                              <p:par>
                                <p:cTn id="59" presetID="7" presetClass="emph" presetSubtype="2" fill="hold" nodeType="withEffect">
                                  <p:stCondLst>
                                    <p:cond delay="0"/>
                                  </p:stCondLst>
                                  <p:childTnLst>
                                    <p:animClr clrSpc="rgb" dir="cw">
                                      <p:cBhvr>
                                        <p:cTn id="60" dur="1000" fill="hold"/>
                                        <p:tgtEl>
                                          <p:spTgt spid="263"/>
                                        </p:tgtEl>
                                        <p:attrNameLst>
                                          <p:attrName>stroke.color</p:attrName>
                                        </p:attrNameLst>
                                      </p:cBhvr>
                                      <p:to>
                                        <a:srgbClr val="FF0000"/>
                                      </p:to>
                                    </p:animClr>
                                    <p:set>
                                      <p:cBhvr>
                                        <p:cTn id="61" dur="1000" fill="hold"/>
                                        <p:tgtEl>
                                          <p:spTgt spid="263"/>
                                        </p:tgtEl>
                                        <p:attrNameLst>
                                          <p:attrName>stroke.on</p:attrName>
                                        </p:attrNameLst>
                                      </p:cBhvr>
                                      <p:to>
                                        <p:strVal val="true"/>
                                      </p:to>
                                    </p:set>
                                  </p:childTnLst>
                                </p:cTn>
                              </p:par>
                              <p:par>
                                <p:cTn id="62" presetID="7" presetClass="emph" presetSubtype="2" fill="hold" nodeType="withEffect">
                                  <p:stCondLst>
                                    <p:cond delay="0"/>
                                  </p:stCondLst>
                                  <p:childTnLst>
                                    <p:animClr clrSpc="rgb" dir="cw">
                                      <p:cBhvr>
                                        <p:cTn id="63" dur="1000" fill="hold"/>
                                        <p:tgtEl>
                                          <p:spTgt spid="281"/>
                                        </p:tgtEl>
                                        <p:attrNameLst>
                                          <p:attrName>stroke.color</p:attrName>
                                        </p:attrNameLst>
                                      </p:cBhvr>
                                      <p:to>
                                        <a:srgbClr val="FF0000"/>
                                      </p:to>
                                    </p:animClr>
                                    <p:set>
                                      <p:cBhvr>
                                        <p:cTn id="64" dur="1000" fill="hold"/>
                                        <p:tgtEl>
                                          <p:spTgt spid="281"/>
                                        </p:tgtEl>
                                        <p:attrNameLst>
                                          <p:attrName>stroke.on</p:attrName>
                                        </p:attrNameLst>
                                      </p:cBhvr>
                                      <p:to>
                                        <p:strVal val="true"/>
                                      </p:to>
                                    </p:set>
                                  </p:childTnLst>
                                </p:cTn>
                              </p:par>
                              <p:par>
                                <p:cTn id="65" presetID="7" presetClass="emph" presetSubtype="2" fill="hold" nodeType="withEffect">
                                  <p:stCondLst>
                                    <p:cond delay="0"/>
                                  </p:stCondLst>
                                  <p:childTnLst>
                                    <p:animClr clrSpc="rgb" dir="cw">
                                      <p:cBhvr>
                                        <p:cTn id="66" dur="1000" fill="hold"/>
                                        <p:tgtEl>
                                          <p:spTgt spid="264"/>
                                        </p:tgtEl>
                                        <p:attrNameLst>
                                          <p:attrName>stroke.color</p:attrName>
                                        </p:attrNameLst>
                                      </p:cBhvr>
                                      <p:to>
                                        <a:srgbClr val="FF0000"/>
                                      </p:to>
                                    </p:animClr>
                                    <p:set>
                                      <p:cBhvr>
                                        <p:cTn id="67" dur="1000" fill="hold"/>
                                        <p:tgtEl>
                                          <p:spTgt spid="264"/>
                                        </p:tgtEl>
                                        <p:attrNameLst>
                                          <p:attrName>stroke.on</p:attrName>
                                        </p:attrNameLst>
                                      </p:cBhvr>
                                      <p:to>
                                        <p:strVal val="true"/>
                                      </p:to>
                                    </p:set>
                                  </p:childTnLst>
                                </p:cTn>
                              </p:par>
                            </p:childTnLst>
                          </p:cTn>
                        </p:par>
                        <p:par>
                          <p:cTn id="68" fill="hold">
                            <p:stCondLst>
                              <p:cond delay="1000"/>
                            </p:stCondLst>
                            <p:childTnLst>
                              <p:par>
                                <p:cTn id="69" presetID="7" presetClass="emph" presetSubtype="2" fill="hold" nodeType="afterEffect">
                                  <p:stCondLst>
                                    <p:cond delay="0"/>
                                  </p:stCondLst>
                                  <p:childTnLst>
                                    <p:animClr clrSpc="rgb" dir="cw">
                                      <p:cBhvr>
                                        <p:cTn id="70" dur="1000" fill="hold"/>
                                        <p:tgtEl>
                                          <p:spTgt spid="127"/>
                                        </p:tgtEl>
                                        <p:attrNameLst>
                                          <p:attrName>stroke.color</p:attrName>
                                        </p:attrNameLst>
                                      </p:cBhvr>
                                      <p:to>
                                        <a:srgbClr val="FF0000"/>
                                      </p:to>
                                    </p:animClr>
                                    <p:set>
                                      <p:cBhvr>
                                        <p:cTn id="71" dur="1000" fill="hold"/>
                                        <p:tgtEl>
                                          <p:spTgt spid="127"/>
                                        </p:tgtEl>
                                        <p:attrNameLst>
                                          <p:attrName>stroke.on</p:attrName>
                                        </p:attrNameLst>
                                      </p:cBhvr>
                                      <p:to>
                                        <p:strVal val="true"/>
                                      </p:to>
                                    </p:set>
                                  </p:childTnLst>
                                </p:cTn>
                              </p:par>
                              <p:par>
                                <p:cTn id="72" presetID="7" presetClass="emph" presetSubtype="2" fill="hold" nodeType="withEffect">
                                  <p:stCondLst>
                                    <p:cond delay="0"/>
                                  </p:stCondLst>
                                  <p:childTnLst>
                                    <p:animClr clrSpc="rgb" dir="cw">
                                      <p:cBhvr>
                                        <p:cTn id="73" dur="1000" fill="hold"/>
                                        <p:tgtEl>
                                          <p:spTgt spid="265"/>
                                        </p:tgtEl>
                                        <p:attrNameLst>
                                          <p:attrName>stroke.color</p:attrName>
                                        </p:attrNameLst>
                                      </p:cBhvr>
                                      <p:to>
                                        <a:srgbClr val="FF0000"/>
                                      </p:to>
                                    </p:animClr>
                                    <p:set>
                                      <p:cBhvr>
                                        <p:cTn id="74" dur="1000" fill="hold"/>
                                        <p:tgtEl>
                                          <p:spTgt spid="265"/>
                                        </p:tgtEl>
                                        <p:attrNameLst>
                                          <p:attrName>stroke.on</p:attrName>
                                        </p:attrNameLst>
                                      </p:cBhvr>
                                      <p:to>
                                        <p:strVal val="true"/>
                                      </p:to>
                                    </p:set>
                                  </p:childTnLst>
                                </p:cTn>
                              </p:par>
                              <p:par>
                                <p:cTn id="75" presetID="7" presetClass="emph" presetSubtype="2" fill="hold" nodeType="withEffect">
                                  <p:stCondLst>
                                    <p:cond delay="0"/>
                                  </p:stCondLst>
                                  <p:childTnLst>
                                    <p:animClr clrSpc="rgb" dir="cw">
                                      <p:cBhvr>
                                        <p:cTn id="76" dur="1000" fill="hold"/>
                                        <p:tgtEl>
                                          <p:spTgt spid="266"/>
                                        </p:tgtEl>
                                        <p:attrNameLst>
                                          <p:attrName>stroke.color</p:attrName>
                                        </p:attrNameLst>
                                      </p:cBhvr>
                                      <p:to>
                                        <a:srgbClr val="FF0000"/>
                                      </p:to>
                                    </p:animClr>
                                    <p:set>
                                      <p:cBhvr>
                                        <p:cTn id="77" dur="1000" fill="hold"/>
                                        <p:tgtEl>
                                          <p:spTgt spid="266"/>
                                        </p:tgtEl>
                                        <p:attrNameLst>
                                          <p:attrName>stroke.on</p:attrName>
                                        </p:attrNameLst>
                                      </p:cBhvr>
                                      <p:to>
                                        <p:strVal val="true"/>
                                      </p:to>
                                    </p:set>
                                  </p:childTnLst>
                                </p:cTn>
                              </p:par>
                            </p:childTnLst>
                          </p:cTn>
                        </p:par>
                      </p:childTnLst>
                    </p:cTn>
                  </p:par>
                  <p:par>
                    <p:cTn id="78" fill="hold">
                      <p:stCondLst>
                        <p:cond delay="indefinite"/>
                      </p:stCondLst>
                      <p:childTnLst>
                        <p:par>
                          <p:cTn id="79" fill="hold">
                            <p:stCondLst>
                              <p:cond delay="0"/>
                            </p:stCondLst>
                            <p:childTnLst>
                              <p:par>
                                <p:cTn id="80" presetID="49" presetClass="entr" presetSubtype="0" decel="100000" fill="hold" nodeType="clickEffect">
                                  <p:stCondLst>
                                    <p:cond delay="0"/>
                                  </p:stCondLst>
                                  <p:childTnLst>
                                    <p:set>
                                      <p:cBhvr>
                                        <p:cTn id="81" dur="1" fill="hold">
                                          <p:stCondLst>
                                            <p:cond delay="0"/>
                                          </p:stCondLst>
                                        </p:cTn>
                                        <p:tgtEl>
                                          <p:spTgt spid="460"/>
                                        </p:tgtEl>
                                        <p:attrNameLst>
                                          <p:attrName>style.visibility</p:attrName>
                                        </p:attrNameLst>
                                      </p:cBhvr>
                                      <p:to>
                                        <p:strVal val="visible"/>
                                      </p:to>
                                    </p:set>
                                    <p:anim calcmode="lin" valueType="num">
                                      <p:cBhvr>
                                        <p:cTn id="82" dur="500" fill="hold"/>
                                        <p:tgtEl>
                                          <p:spTgt spid="460"/>
                                        </p:tgtEl>
                                        <p:attrNameLst>
                                          <p:attrName>ppt_w</p:attrName>
                                        </p:attrNameLst>
                                      </p:cBhvr>
                                      <p:tavLst>
                                        <p:tav tm="0">
                                          <p:val>
                                            <p:fltVal val="0"/>
                                          </p:val>
                                        </p:tav>
                                        <p:tav tm="100000">
                                          <p:val>
                                            <p:strVal val="#ppt_w"/>
                                          </p:val>
                                        </p:tav>
                                      </p:tavLst>
                                    </p:anim>
                                    <p:anim calcmode="lin" valueType="num">
                                      <p:cBhvr>
                                        <p:cTn id="83" dur="500" fill="hold"/>
                                        <p:tgtEl>
                                          <p:spTgt spid="460"/>
                                        </p:tgtEl>
                                        <p:attrNameLst>
                                          <p:attrName>ppt_h</p:attrName>
                                        </p:attrNameLst>
                                      </p:cBhvr>
                                      <p:tavLst>
                                        <p:tav tm="0">
                                          <p:val>
                                            <p:fltVal val="0"/>
                                          </p:val>
                                        </p:tav>
                                        <p:tav tm="100000">
                                          <p:val>
                                            <p:strVal val="#ppt_h"/>
                                          </p:val>
                                        </p:tav>
                                      </p:tavLst>
                                    </p:anim>
                                    <p:anim calcmode="lin" valueType="num">
                                      <p:cBhvr>
                                        <p:cTn id="84" dur="500" fill="hold"/>
                                        <p:tgtEl>
                                          <p:spTgt spid="460"/>
                                        </p:tgtEl>
                                        <p:attrNameLst>
                                          <p:attrName>style.rotation</p:attrName>
                                        </p:attrNameLst>
                                      </p:cBhvr>
                                      <p:tavLst>
                                        <p:tav tm="0">
                                          <p:val>
                                            <p:fltVal val="360"/>
                                          </p:val>
                                        </p:tav>
                                        <p:tav tm="100000">
                                          <p:val>
                                            <p:fltVal val="0"/>
                                          </p:val>
                                        </p:tav>
                                      </p:tavLst>
                                    </p:anim>
                                    <p:animEffect transition="in" filter="fade">
                                      <p:cBhvr>
                                        <p:cTn id="85" dur="500"/>
                                        <p:tgtEl>
                                          <p:spTgt spid="460"/>
                                        </p:tgtEl>
                                      </p:cBhvr>
                                    </p:animEffect>
                                  </p:childTnLst>
                                </p:cTn>
                              </p:par>
                            </p:childTnLst>
                          </p:cTn>
                        </p:par>
                      </p:childTnLst>
                    </p:cTn>
                  </p:par>
                  <p:par>
                    <p:cTn id="86" fill="hold">
                      <p:stCondLst>
                        <p:cond delay="indefinite"/>
                      </p:stCondLst>
                      <p:childTnLst>
                        <p:par>
                          <p:cTn id="87" fill="hold">
                            <p:stCondLst>
                              <p:cond delay="0"/>
                            </p:stCondLst>
                            <p:childTnLst>
                              <p:par>
                                <p:cTn id="88" presetID="49" presetClass="entr" presetSubtype="0" decel="100000" fill="hold" nodeType="clickEffect">
                                  <p:stCondLst>
                                    <p:cond delay="0"/>
                                  </p:stCondLst>
                                  <p:childTnLst>
                                    <p:set>
                                      <p:cBhvr>
                                        <p:cTn id="89" dur="1" fill="hold">
                                          <p:stCondLst>
                                            <p:cond delay="0"/>
                                          </p:stCondLst>
                                        </p:cTn>
                                        <p:tgtEl>
                                          <p:spTgt spid="358"/>
                                        </p:tgtEl>
                                        <p:attrNameLst>
                                          <p:attrName>style.visibility</p:attrName>
                                        </p:attrNameLst>
                                      </p:cBhvr>
                                      <p:to>
                                        <p:strVal val="visible"/>
                                      </p:to>
                                    </p:set>
                                    <p:anim calcmode="lin" valueType="num">
                                      <p:cBhvr>
                                        <p:cTn id="90" dur="500" fill="hold"/>
                                        <p:tgtEl>
                                          <p:spTgt spid="358"/>
                                        </p:tgtEl>
                                        <p:attrNameLst>
                                          <p:attrName>ppt_w</p:attrName>
                                        </p:attrNameLst>
                                      </p:cBhvr>
                                      <p:tavLst>
                                        <p:tav tm="0">
                                          <p:val>
                                            <p:fltVal val="0"/>
                                          </p:val>
                                        </p:tav>
                                        <p:tav tm="100000">
                                          <p:val>
                                            <p:strVal val="#ppt_w"/>
                                          </p:val>
                                        </p:tav>
                                      </p:tavLst>
                                    </p:anim>
                                    <p:anim calcmode="lin" valueType="num">
                                      <p:cBhvr>
                                        <p:cTn id="91" dur="500" fill="hold"/>
                                        <p:tgtEl>
                                          <p:spTgt spid="358"/>
                                        </p:tgtEl>
                                        <p:attrNameLst>
                                          <p:attrName>ppt_h</p:attrName>
                                        </p:attrNameLst>
                                      </p:cBhvr>
                                      <p:tavLst>
                                        <p:tav tm="0">
                                          <p:val>
                                            <p:fltVal val="0"/>
                                          </p:val>
                                        </p:tav>
                                        <p:tav tm="100000">
                                          <p:val>
                                            <p:strVal val="#ppt_h"/>
                                          </p:val>
                                        </p:tav>
                                      </p:tavLst>
                                    </p:anim>
                                    <p:anim calcmode="lin" valueType="num">
                                      <p:cBhvr>
                                        <p:cTn id="92" dur="500" fill="hold"/>
                                        <p:tgtEl>
                                          <p:spTgt spid="358"/>
                                        </p:tgtEl>
                                        <p:attrNameLst>
                                          <p:attrName>style.rotation</p:attrName>
                                        </p:attrNameLst>
                                      </p:cBhvr>
                                      <p:tavLst>
                                        <p:tav tm="0">
                                          <p:val>
                                            <p:fltVal val="360"/>
                                          </p:val>
                                        </p:tav>
                                        <p:tav tm="100000">
                                          <p:val>
                                            <p:fltVal val="0"/>
                                          </p:val>
                                        </p:tav>
                                      </p:tavLst>
                                    </p:anim>
                                    <p:animEffect transition="in" filter="fade">
                                      <p:cBhvr>
                                        <p:cTn id="93" dur="500"/>
                                        <p:tgtEl>
                                          <p:spTgt spid="358"/>
                                        </p:tgtEl>
                                      </p:cBhvr>
                                    </p:animEffect>
                                  </p:childTnLst>
                                </p:cTn>
                              </p:par>
                              <p:par>
                                <p:cTn id="94" presetID="49" presetClass="entr" presetSubtype="0" decel="100000" fill="hold" grpId="0" nodeType="withEffect">
                                  <p:stCondLst>
                                    <p:cond delay="0"/>
                                  </p:stCondLst>
                                  <p:childTnLst>
                                    <p:set>
                                      <p:cBhvr>
                                        <p:cTn id="95" dur="1" fill="hold">
                                          <p:stCondLst>
                                            <p:cond delay="0"/>
                                          </p:stCondLst>
                                        </p:cTn>
                                        <p:tgtEl>
                                          <p:spTgt spid="359"/>
                                        </p:tgtEl>
                                        <p:attrNameLst>
                                          <p:attrName>style.visibility</p:attrName>
                                        </p:attrNameLst>
                                      </p:cBhvr>
                                      <p:to>
                                        <p:strVal val="visible"/>
                                      </p:to>
                                    </p:set>
                                    <p:anim calcmode="lin" valueType="num">
                                      <p:cBhvr>
                                        <p:cTn id="96" dur="500" fill="hold"/>
                                        <p:tgtEl>
                                          <p:spTgt spid="359"/>
                                        </p:tgtEl>
                                        <p:attrNameLst>
                                          <p:attrName>ppt_w</p:attrName>
                                        </p:attrNameLst>
                                      </p:cBhvr>
                                      <p:tavLst>
                                        <p:tav tm="0">
                                          <p:val>
                                            <p:fltVal val="0"/>
                                          </p:val>
                                        </p:tav>
                                        <p:tav tm="100000">
                                          <p:val>
                                            <p:strVal val="#ppt_w"/>
                                          </p:val>
                                        </p:tav>
                                      </p:tavLst>
                                    </p:anim>
                                    <p:anim calcmode="lin" valueType="num">
                                      <p:cBhvr>
                                        <p:cTn id="97" dur="500" fill="hold"/>
                                        <p:tgtEl>
                                          <p:spTgt spid="359"/>
                                        </p:tgtEl>
                                        <p:attrNameLst>
                                          <p:attrName>ppt_h</p:attrName>
                                        </p:attrNameLst>
                                      </p:cBhvr>
                                      <p:tavLst>
                                        <p:tav tm="0">
                                          <p:val>
                                            <p:fltVal val="0"/>
                                          </p:val>
                                        </p:tav>
                                        <p:tav tm="100000">
                                          <p:val>
                                            <p:strVal val="#ppt_h"/>
                                          </p:val>
                                        </p:tav>
                                      </p:tavLst>
                                    </p:anim>
                                    <p:anim calcmode="lin" valueType="num">
                                      <p:cBhvr>
                                        <p:cTn id="98" dur="500" fill="hold"/>
                                        <p:tgtEl>
                                          <p:spTgt spid="359"/>
                                        </p:tgtEl>
                                        <p:attrNameLst>
                                          <p:attrName>style.rotation</p:attrName>
                                        </p:attrNameLst>
                                      </p:cBhvr>
                                      <p:tavLst>
                                        <p:tav tm="0">
                                          <p:val>
                                            <p:fltVal val="360"/>
                                          </p:val>
                                        </p:tav>
                                        <p:tav tm="100000">
                                          <p:val>
                                            <p:fltVal val="0"/>
                                          </p:val>
                                        </p:tav>
                                      </p:tavLst>
                                    </p:anim>
                                    <p:animEffect transition="in" filter="fade">
                                      <p:cBhvr>
                                        <p:cTn id="99" dur="500"/>
                                        <p:tgtEl>
                                          <p:spTgt spid="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359" grpId="0" animBg="1"/>
      <p:bldP spid="1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组合 135"/>
          <p:cNvGrpSpPr/>
          <p:nvPr/>
        </p:nvGrpSpPr>
        <p:grpSpPr>
          <a:xfrm>
            <a:off x="9561976" y="3761198"/>
            <a:ext cx="251922" cy="292760"/>
            <a:chOff x="10374082" y="1895012"/>
            <a:chExt cx="399771" cy="445504"/>
          </a:xfrm>
        </p:grpSpPr>
        <p:pic>
          <p:nvPicPr>
            <p:cNvPr id="137" name="图形 136" descr="信封"/>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4082" y="1895012"/>
              <a:ext cx="341105" cy="445504"/>
            </a:xfrm>
            <a:prstGeom prst="rect">
              <a:avLst/>
            </a:prstGeom>
            <a:effectLst>
              <a:glow rad="63500">
                <a:schemeClr val="accent3">
                  <a:satMod val="175000"/>
                  <a:alpha val="40000"/>
                </a:schemeClr>
              </a:glow>
            </a:effectLst>
          </p:spPr>
        </p:pic>
        <p:sp>
          <p:nvSpPr>
            <p:cNvPr id="138" name="等腰三角形 137"/>
            <p:cNvSpPr/>
            <p:nvPr/>
          </p:nvSpPr>
          <p:spPr>
            <a:xfrm>
              <a:off x="10542565" y="1907478"/>
              <a:ext cx="121448" cy="152639"/>
            </a:xfrm>
            <a:prstGeom prst="triangle">
              <a:avLst/>
            </a:prstGeom>
            <a:solidFill>
              <a:schemeClr val="bg1"/>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9" name="等腰三角形 138"/>
            <p:cNvSpPr/>
            <p:nvPr/>
          </p:nvSpPr>
          <p:spPr>
            <a:xfrm>
              <a:off x="10543309" y="2008088"/>
              <a:ext cx="121448" cy="152639"/>
            </a:xfrm>
            <a:prstGeom prst="triangle">
              <a:avLst/>
            </a:prstGeom>
            <a:solidFill>
              <a:schemeClr val="bg1"/>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0" name="等腰三角形 139"/>
            <p:cNvSpPr/>
            <p:nvPr/>
          </p:nvSpPr>
          <p:spPr>
            <a:xfrm>
              <a:off x="10544641" y="2094358"/>
              <a:ext cx="116376" cy="205087"/>
            </a:xfrm>
            <a:prstGeom prst="triangle">
              <a:avLst/>
            </a:prstGeom>
            <a:solidFill>
              <a:schemeClr val="bg1"/>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1" name="矩形 140"/>
            <p:cNvSpPr/>
            <p:nvPr/>
          </p:nvSpPr>
          <p:spPr>
            <a:xfrm>
              <a:off x="10588434" y="1920259"/>
              <a:ext cx="185419" cy="340110"/>
            </a:xfrm>
            <a:prstGeom prst="rect">
              <a:avLst/>
            </a:prstGeom>
            <a:solidFill>
              <a:schemeClr val="bg1"/>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142" name="直接连接符 141"/>
            <p:cNvCxnSpPr>
              <a:cxnSpLocks/>
              <a:endCxn id="138" idx="2"/>
            </p:cNvCxnSpPr>
            <p:nvPr/>
          </p:nvCxnSpPr>
          <p:spPr>
            <a:xfrm flipH="1">
              <a:off x="10542565" y="1998137"/>
              <a:ext cx="21951" cy="6198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43" name="直接连接符 142"/>
            <p:cNvCxnSpPr>
              <a:cxnSpLocks/>
              <a:stCxn id="138" idx="2"/>
              <a:endCxn id="139" idx="1"/>
            </p:cNvCxnSpPr>
            <p:nvPr/>
          </p:nvCxnSpPr>
          <p:spPr>
            <a:xfrm>
              <a:off x="10542565" y="2060117"/>
              <a:ext cx="31106" cy="2429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cxnSpLocks/>
              <a:stCxn id="139" idx="1"/>
            </p:cNvCxnSpPr>
            <p:nvPr/>
          </p:nvCxnSpPr>
          <p:spPr>
            <a:xfrm flipH="1">
              <a:off x="10538628" y="2084407"/>
              <a:ext cx="35043" cy="6198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cxnSpLocks/>
              <a:endCxn id="140" idx="1"/>
            </p:cNvCxnSpPr>
            <p:nvPr/>
          </p:nvCxnSpPr>
          <p:spPr>
            <a:xfrm>
              <a:off x="10541825" y="2140880"/>
              <a:ext cx="31910" cy="56022"/>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cxnSpLocks/>
              <a:stCxn id="140" idx="1"/>
            </p:cNvCxnSpPr>
            <p:nvPr/>
          </p:nvCxnSpPr>
          <p:spPr>
            <a:xfrm flipH="1">
              <a:off x="10547285" y="2196902"/>
              <a:ext cx="26450" cy="30248"/>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47" name="等腰三角形 146"/>
            <p:cNvSpPr/>
            <p:nvPr/>
          </p:nvSpPr>
          <p:spPr>
            <a:xfrm>
              <a:off x="10588434" y="2086855"/>
              <a:ext cx="133381" cy="243127"/>
            </a:xfrm>
            <a:prstGeom prst="triangle">
              <a:avLst/>
            </a:prstGeom>
            <a:solidFill>
              <a:schemeClr val="bg1"/>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148" name="组合 147"/>
          <p:cNvGrpSpPr/>
          <p:nvPr/>
        </p:nvGrpSpPr>
        <p:grpSpPr>
          <a:xfrm>
            <a:off x="9549611" y="2484965"/>
            <a:ext cx="251922" cy="292760"/>
            <a:chOff x="10374082" y="1895012"/>
            <a:chExt cx="399771" cy="445504"/>
          </a:xfrm>
        </p:grpSpPr>
        <p:pic>
          <p:nvPicPr>
            <p:cNvPr id="149" name="图形 148" descr="信封"/>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4082" y="1895012"/>
              <a:ext cx="341105" cy="445504"/>
            </a:xfrm>
            <a:prstGeom prst="rect">
              <a:avLst/>
            </a:prstGeom>
            <a:effectLst>
              <a:glow rad="63500">
                <a:schemeClr val="accent3">
                  <a:satMod val="175000"/>
                  <a:alpha val="40000"/>
                </a:schemeClr>
              </a:glow>
            </a:effectLst>
          </p:spPr>
        </p:pic>
        <p:sp>
          <p:nvSpPr>
            <p:cNvPr id="150" name="等腰三角形 149"/>
            <p:cNvSpPr/>
            <p:nvPr/>
          </p:nvSpPr>
          <p:spPr>
            <a:xfrm>
              <a:off x="10542565" y="1907478"/>
              <a:ext cx="121448" cy="152639"/>
            </a:xfrm>
            <a:prstGeom prst="triangle">
              <a:avLst/>
            </a:prstGeom>
            <a:solidFill>
              <a:schemeClr val="bg1"/>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1" name="等腰三角形 150"/>
            <p:cNvSpPr/>
            <p:nvPr/>
          </p:nvSpPr>
          <p:spPr>
            <a:xfrm>
              <a:off x="10543309" y="2008088"/>
              <a:ext cx="121448" cy="152639"/>
            </a:xfrm>
            <a:prstGeom prst="triangle">
              <a:avLst/>
            </a:prstGeom>
            <a:solidFill>
              <a:schemeClr val="bg1"/>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2" name="等腰三角形 151"/>
            <p:cNvSpPr/>
            <p:nvPr/>
          </p:nvSpPr>
          <p:spPr>
            <a:xfrm>
              <a:off x="10544641" y="2094358"/>
              <a:ext cx="116376" cy="205087"/>
            </a:xfrm>
            <a:prstGeom prst="triangle">
              <a:avLst/>
            </a:prstGeom>
            <a:solidFill>
              <a:schemeClr val="bg1"/>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3" name="矩形 152"/>
            <p:cNvSpPr/>
            <p:nvPr/>
          </p:nvSpPr>
          <p:spPr>
            <a:xfrm>
              <a:off x="10588434" y="1920259"/>
              <a:ext cx="185419" cy="340110"/>
            </a:xfrm>
            <a:prstGeom prst="rect">
              <a:avLst/>
            </a:prstGeom>
            <a:solidFill>
              <a:schemeClr val="bg1"/>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154" name="直接连接符 153"/>
            <p:cNvCxnSpPr>
              <a:cxnSpLocks/>
              <a:endCxn id="150" idx="2"/>
            </p:cNvCxnSpPr>
            <p:nvPr/>
          </p:nvCxnSpPr>
          <p:spPr>
            <a:xfrm flipH="1">
              <a:off x="10542565" y="1998137"/>
              <a:ext cx="21951" cy="6198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55" name="直接连接符 154"/>
            <p:cNvCxnSpPr>
              <a:cxnSpLocks/>
              <a:stCxn id="150" idx="2"/>
              <a:endCxn id="151" idx="1"/>
            </p:cNvCxnSpPr>
            <p:nvPr/>
          </p:nvCxnSpPr>
          <p:spPr>
            <a:xfrm>
              <a:off x="10542565" y="2060117"/>
              <a:ext cx="31106" cy="2429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56" name="直接连接符 155"/>
            <p:cNvCxnSpPr>
              <a:cxnSpLocks/>
              <a:stCxn id="151" idx="1"/>
            </p:cNvCxnSpPr>
            <p:nvPr/>
          </p:nvCxnSpPr>
          <p:spPr>
            <a:xfrm flipH="1">
              <a:off x="10538628" y="2084407"/>
              <a:ext cx="35043" cy="6198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57" name="直接连接符 156"/>
            <p:cNvCxnSpPr>
              <a:cxnSpLocks/>
              <a:endCxn id="152" idx="1"/>
            </p:cNvCxnSpPr>
            <p:nvPr/>
          </p:nvCxnSpPr>
          <p:spPr>
            <a:xfrm>
              <a:off x="10541825" y="2140880"/>
              <a:ext cx="31910" cy="56022"/>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58" name="直接连接符 157"/>
            <p:cNvCxnSpPr>
              <a:cxnSpLocks/>
              <a:stCxn id="152" idx="1"/>
            </p:cNvCxnSpPr>
            <p:nvPr/>
          </p:nvCxnSpPr>
          <p:spPr>
            <a:xfrm flipH="1">
              <a:off x="10547285" y="2196902"/>
              <a:ext cx="26450" cy="30248"/>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59" name="等腰三角形 158"/>
            <p:cNvSpPr/>
            <p:nvPr/>
          </p:nvSpPr>
          <p:spPr>
            <a:xfrm>
              <a:off x="10588434" y="2086855"/>
              <a:ext cx="133381" cy="243127"/>
            </a:xfrm>
            <a:prstGeom prst="triangle">
              <a:avLst/>
            </a:prstGeom>
            <a:solidFill>
              <a:schemeClr val="bg1"/>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160" name="组合 159"/>
          <p:cNvGrpSpPr/>
          <p:nvPr/>
        </p:nvGrpSpPr>
        <p:grpSpPr>
          <a:xfrm>
            <a:off x="9546596" y="1160653"/>
            <a:ext cx="251922" cy="292760"/>
            <a:chOff x="10374082" y="1895012"/>
            <a:chExt cx="399771" cy="445504"/>
          </a:xfrm>
        </p:grpSpPr>
        <p:pic>
          <p:nvPicPr>
            <p:cNvPr id="161" name="图形 160" descr="信封"/>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4082" y="1895012"/>
              <a:ext cx="341105" cy="445504"/>
            </a:xfrm>
            <a:prstGeom prst="rect">
              <a:avLst/>
            </a:prstGeom>
            <a:effectLst>
              <a:glow rad="63500">
                <a:schemeClr val="accent3">
                  <a:satMod val="175000"/>
                  <a:alpha val="40000"/>
                </a:schemeClr>
              </a:glow>
            </a:effectLst>
          </p:spPr>
        </p:pic>
        <p:sp>
          <p:nvSpPr>
            <p:cNvPr id="162" name="等腰三角形 161"/>
            <p:cNvSpPr/>
            <p:nvPr/>
          </p:nvSpPr>
          <p:spPr>
            <a:xfrm>
              <a:off x="10542565" y="1907478"/>
              <a:ext cx="121448" cy="152639"/>
            </a:xfrm>
            <a:prstGeom prst="triangle">
              <a:avLst/>
            </a:prstGeom>
            <a:solidFill>
              <a:schemeClr val="bg1"/>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3" name="等腰三角形 162"/>
            <p:cNvSpPr/>
            <p:nvPr/>
          </p:nvSpPr>
          <p:spPr>
            <a:xfrm>
              <a:off x="10543309" y="2008088"/>
              <a:ext cx="121448" cy="152639"/>
            </a:xfrm>
            <a:prstGeom prst="triangle">
              <a:avLst/>
            </a:prstGeom>
            <a:solidFill>
              <a:schemeClr val="bg1"/>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4" name="等腰三角形 163"/>
            <p:cNvSpPr/>
            <p:nvPr/>
          </p:nvSpPr>
          <p:spPr>
            <a:xfrm>
              <a:off x="10544641" y="2094358"/>
              <a:ext cx="116376" cy="205087"/>
            </a:xfrm>
            <a:prstGeom prst="triangle">
              <a:avLst/>
            </a:prstGeom>
            <a:solidFill>
              <a:schemeClr val="bg1"/>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5" name="矩形 164"/>
            <p:cNvSpPr/>
            <p:nvPr/>
          </p:nvSpPr>
          <p:spPr>
            <a:xfrm>
              <a:off x="10588434" y="1920259"/>
              <a:ext cx="185419" cy="340110"/>
            </a:xfrm>
            <a:prstGeom prst="rect">
              <a:avLst/>
            </a:prstGeom>
            <a:solidFill>
              <a:schemeClr val="bg1"/>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166" name="直接连接符 165"/>
            <p:cNvCxnSpPr>
              <a:cxnSpLocks/>
              <a:endCxn id="162" idx="2"/>
            </p:cNvCxnSpPr>
            <p:nvPr/>
          </p:nvCxnSpPr>
          <p:spPr>
            <a:xfrm flipH="1">
              <a:off x="10542565" y="1998137"/>
              <a:ext cx="21951" cy="6198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cxnSpLocks/>
              <a:stCxn id="162" idx="2"/>
              <a:endCxn id="163" idx="1"/>
            </p:cNvCxnSpPr>
            <p:nvPr/>
          </p:nvCxnSpPr>
          <p:spPr>
            <a:xfrm>
              <a:off x="10542565" y="2060117"/>
              <a:ext cx="31106" cy="2429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cxnSpLocks/>
              <a:stCxn id="163" idx="1"/>
            </p:cNvCxnSpPr>
            <p:nvPr/>
          </p:nvCxnSpPr>
          <p:spPr>
            <a:xfrm flipH="1">
              <a:off x="10538628" y="2084407"/>
              <a:ext cx="35043" cy="6198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69" name="直接连接符 168"/>
            <p:cNvCxnSpPr>
              <a:cxnSpLocks/>
              <a:endCxn id="164" idx="1"/>
            </p:cNvCxnSpPr>
            <p:nvPr/>
          </p:nvCxnSpPr>
          <p:spPr>
            <a:xfrm>
              <a:off x="10541825" y="2140880"/>
              <a:ext cx="31910" cy="56022"/>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70" name="直接连接符 169"/>
            <p:cNvCxnSpPr>
              <a:cxnSpLocks/>
              <a:stCxn id="164" idx="1"/>
            </p:cNvCxnSpPr>
            <p:nvPr/>
          </p:nvCxnSpPr>
          <p:spPr>
            <a:xfrm flipH="1">
              <a:off x="10547285" y="2196902"/>
              <a:ext cx="26450" cy="30248"/>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71" name="等腰三角形 170"/>
            <p:cNvSpPr/>
            <p:nvPr/>
          </p:nvSpPr>
          <p:spPr>
            <a:xfrm>
              <a:off x="10588434" y="2086855"/>
              <a:ext cx="133381" cy="243127"/>
            </a:xfrm>
            <a:prstGeom prst="triangle">
              <a:avLst/>
            </a:prstGeom>
            <a:solidFill>
              <a:schemeClr val="bg1"/>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172" name="组合 171"/>
          <p:cNvGrpSpPr/>
          <p:nvPr/>
        </p:nvGrpSpPr>
        <p:grpSpPr>
          <a:xfrm>
            <a:off x="10054080" y="3651764"/>
            <a:ext cx="251922" cy="292760"/>
            <a:chOff x="10374082" y="1895012"/>
            <a:chExt cx="399771" cy="445504"/>
          </a:xfrm>
        </p:grpSpPr>
        <p:pic>
          <p:nvPicPr>
            <p:cNvPr id="173" name="图形 172" descr="信封"/>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4082" y="1895012"/>
              <a:ext cx="341105" cy="445504"/>
            </a:xfrm>
            <a:prstGeom prst="rect">
              <a:avLst/>
            </a:prstGeom>
            <a:effectLst>
              <a:glow rad="63500">
                <a:schemeClr val="accent3">
                  <a:satMod val="175000"/>
                  <a:alpha val="40000"/>
                </a:schemeClr>
              </a:glow>
            </a:effectLst>
          </p:spPr>
        </p:pic>
        <p:sp>
          <p:nvSpPr>
            <p:cNvPr id="174" name="等腰三角形 173"/>
            <p:cNvSpPr/>
            <p:nvPr/>
          </p:nvSpPr>
          <p:spPr>
            <a:xfrm>
              <a:off x="10542565" y="1907478"/>
              <a:ext cx="121448" cy="152639"/>
            </a:xfrm>
            <a:prstGeom prst="triangle">
              <a:avLst/>
            </a:prstGeom>
            <a:solidFill>
              <a:schemeClr val="bg1"/>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5" name="等腰三角形 174"/>
            <p:cNvSpPr/>
            <p:nvPr/>
          </p:nvSpPr>
          <p:spPr>
            <a:xfrm>
              <a:off x="10543309" y="2008088"/>
              <a:ext cx="121448" cy="152639"/>
            </a:xfrm>
            <a:prstGeom prst="triangle">
              <a:avLst/>
            </a:prstGeom>
            <a:solidFill>
              <a:schemeClr val="bg1"/>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6" name="等腰三角形 175"/>
            <p:cNvSpPr/>
            <p:nvPr/>
          </p:nvSpPr>
          <p:spPr>
            <a:xfrm>
              <a:off x="10544641" y="2094358"/>
              <a:ext cx="116376" cy="205087"/>
            </a:xfrm>
            <a:prstGeom prst="triangle">
              <a:avLst/>
            </a:prstGeom>
            <a:solidFill>
              <a:schemeClr val="bg1"/>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7" name="矩形 176"/>
            <p:cNvSpPr/>
            <p:nvPr/>
          </p:nvSpPr>
          <p:spPr>
            <a:xfrm>
              <a:off x="10588434" y="1920259"/>
              <a:ext cx="185419" cy="340110"/>
            </a:xfrm>
            <a:prstGeom prst="rect">
              <a:avLst/>
            </a:prstGeom>
            <a:solidFill>
              <a:schemeClr val="bg1"/>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178" name="直接连接符 177"/>
            <p:cNvCxnSpPr>
              <a:cxnSpLocks/>
              <a:endCxn id="174" idx="2"/>
            </p:cNvCxnSpPr>
            <p:nvPr/>
          </p:nvCxnSpPr>
          <p:spPr>
            <a:xfrm flipH="1">
              <a:off x="10542565" y="1998137"/>
              <a:ext cx="21951" cy="6198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cxnSpLocks/>
              <a:stCxn id="174" idx="2"/>
              <a:endCxn id="175" idx="1"/>
            </p:cNvCxnSpPr>
            <p:nvPr/>
          </p:nvCxnSpPr>
          <p:spPr>
            <a:xfrm>
              <a:off x="10542565" y="2060117"/>
              <a:ext cx="31106" cy="2429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80" name="直接连接符 179"/>
            <p:cNvCxnSpPr>
              <a:cxnSpLocks/>
              <a:stCxn id="175" idx="1"/>
            </p:cNvCxnSpPr>
            <p:nvPr/>
          </p:nvCxnSpPr>
          <p:spPr>
            <a:xfrm flipH="1">
              <a:off x="10538628" y="2084407"/>
              <a:ext cx="35043" cy="6198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81" name="直接连接符 180"/>
            <p:cNvCxnSpPr>
              <a:cxnSpLocks/>
              <a:endCxn id="176" idx="1"/>
            </p:cNvCxnSpPr>
            <p:nvPr/>
          </p:nvCxnSpPr>
          <p:spPr>
            <a:xfrm>
              <a:off x="10541825" y="2140880"/>
              <a:ext cx="31910" cy="56022"/>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cxnSpLocks/>
              <a:stCxn id="176" idx="1"/>
            </p:cNvCxnSpPr>
            <p:nvPr/>
          </p:nvCxnSpPr>
          <p:spPr>
            <a:xfrm flipH="1">
              <a:off x="10547285" y="2196902"/>
              <a:ext cx="26450" cy="30248"/>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83" name="等腰三角形 182"/>
            <p:cNvSpPr/>
            <p:nvPr/>
          </p:nvSpPr>
          <p:spPr>
            <a:xfrm>
              <a:off x="10588434" y="2086855"/>
              <a:ext cx="133381" cy="243127"/>
            </a:xfrm>
            <a:prstGeom prst="triangle">
              <a:avLst/>
            </a:prstGeom>
            <a:solidFill>
              <a:schemeClr val="bg1"/>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184" name="组合 183"/>
          <p:cNvGrpSpPr/>
          <p:nvPr/>
        </p:nvGrpSpPr>
        <p:grpSpPr>
          <a:xfrm>
            <a:off x="10048261" y="2977371"/>
            <a:ext cx="251922" cy="292760"/>
            <a:chOff x="10374082" y="1895012"/>
            <a:chExt cx="399771" cy="445504"/>
          </a:xfrm>
        </p:grpSpPr>
        <p:pic>
          <p:nvPicPr>
            <p:cNvPr id="185" name="图形 184" descr="信封"/>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4082" y="1895012"/>
              <a:ext cx="341105" cy="445504"/>
            </a:xfrm>
            <a:prstGeom prst="rect">
              <a:avLst/>
            </a:prstGeom>
            <a:effectLst>
              <a:glow rad="63500">
                <a:schemeClr val="accent3">
                  <a:satMod val="175000"/>
                  <a:alpha val="40000"/>
                </a:schemeClr>
              </a:glow>
            </a:effectLst>
          </p:spPr>
        </p:pic>
        <p:sp>
          <p:nvSpPr>
            <p:cNvPr id="186" name="等腰三角形 185"/>
            <p:cNvSpPr/>
            <p:nvPr/>
          </p:nvSpPr>
          <p:spPr>
            <a:xfrm>
              <a:off x="10542565" y="1907478"/>
              <a:ext cx="121448" cy="152639"/>
            </a:xfrm>
            <a:prstGeom prst="triangle">
              <a:avLst/>
            </a:prstGeom>
            <a:solidFill>
              <a:schemeClr val="bg1"/>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7" name="等腰三角形 186"/>
            <p:cNvSpPr/>
            <p:nvPr/>
          </p:nvSpPr>
          <p:spPr>
            <a:xfrm>
              <a:off x="10543309" y="2008088"/>
              <a:ext cx="121448" cy="152639"/>
            </a:xfrm>
            <a:prstGeom prst="triangle">
              <a:avLst/>
            </a:prstGeom>
            <a:solidFill>
              <a:schemeClr val="bg1"/>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8" name="等腰三角形 187"/>
            <p:cNvSpPr/>
            <p:nvPr/>
          </p:nvSpPr>
          <p:spPr>
            <a:xfrm>
              <a:off x="10544641" y="2094358"/>
              <a:ext cx="116376" cy="205087"/>
            </a:xfrm>
            <a:prstGeom prst="triangle">
              <a:avLst/>
            </a:prstGeom>
            <a:solidFill>
              <a:schemeClr val="bg1"/>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9" name="矩形 188"/>
            <p:cNvSpPr/>
            <p:nvPr/>
          </p:nvSpPr>
          <p:spPr>
            <a:xfrm>
              <a:off x="10588434" y="1920259"/>
              <a:ext cx="185419" cy="340110"/>
            </a:xfrm>
            <a:prstGeom prst="rect">
              <a:avLst/>
            </a:prstGeom>
            <a:solidFill>
              <a:schemeClr val="bg1"/>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190" name="直接连接符 189"/>
            <p:cNvCxnSpPr>
              <a:cxnSpLocks/>
              <a:endCxn id="186" idx="2"/>
            </p:cNvCxnSpPr>
            <p:nvPr/>
          </p:nvCxnSpPr>
          <p:spPr>
            <a:xfrm flipH="1">
              <a:off x="10542565" y="1998137"/>
              <a:ext cx="21951" cy="6198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1" name="直接连接符 190"/>
            <p:cNvCxnSpPr>
              <a:cxnSpLocks/>
              <a:stCxn id="186" idx="2"/>
              <a:endCxn id="187" idx="1"/>
            </p:cNvCxnSpPr>
            <p:nvPr/>
          </p:nvCxnSpPr>
          <p:spPr>
            <a:xfrm>
              <a:off x="10542565" y="2060117"/>
              <a:ext cx="31106" cy="2429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cxnSpLocks/>
              <a:stCxn id="187" idx="1"/>
            </p:cNvCxnSpPr>
            <p:nvPr/>
          </p:nvCxnSpPr>
          <p:spPr>
            <a:xfrm flipH="1">
              <a:off x="10538628" y="2084407"/>
              <a:ext cx="35043" cy="6198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3" name="直接连接符 192"/>
            <p:cNvCxnSpPr>
              <a:cxnSpLocks/>
              <a:endCxn id="188" idx="1"/>
            </p:cNvCxnSpPr>
            <p:nvPr/>
          </p:nvCxnSpPr>
          <p:spPr>
            <a:xfrm>
              <a:off x="10541825" y="2140880"/>
              <a:ext cx="31910" cy="56022"/>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4" name="直接连接符 193"/>
            <p:cNvCxnSpPr>
              <a:cxnSpLocks/>
              <a:stCxn id="188" idx="1"/>
            </p:cNvCxnSpPr>
            <p:nvPr/>
          </p:nvCxnSpPr>
          <p:spPr>
            <a:xfrm flipH="1">
              <a:off x="10547285" y="2196902"/>
              <a:ext cx="26450" cy="30248"/>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95" name="等腰三角形 194"/>
            <p:cNvSpPr/>
            <p:nvPr/>
          </p:nvSpPr>
          <p:spPr>
            <a:xfrm>
              <a:off x="10588434" y="2086855"/>
              <a:ext cx="133381" cy="243127"/>
            </a:xfrm>
            <a:prstGeom prst="triangle">
              <a:avLst/>
            </a:prstGeom>
            <a:solidFill>
              <a:schemeClr val="bg1"/>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196" name="Group 431"/>
          <p:cNvGrpSpPr/>
          <p:nvPr/>
        </p:nvGrpSpPr>
        <p:grpSpPr>
          <a:xfrm>
            <a:off x="6271486" y="1581502"/>
            <a:ext cx="494841" cy="518674"/>
            <a:chOff x="3216773" y="2077636"/>
            <a:chExt cx="193158" cy="197399"/>
          </a:xfrm>
          <a:effectLst>
            <a:outerShdw blurRad="50800" dist="38100" dir="2700000" algn="tl" rotWithShape="0">
              <a:prstClr val="black">
                <a:alpha val="40000"/>
              </a:prstClr>
            </a:outerShdw>
          </a:effectLst>
        </p:grpSpPr>
        <p:sp>
          <p:nvSpPr>
            <p:cNvPr id="197" name="Oval 88"/>
            <p:cNvSpPr/>
            <p:nvPr/>
          </p:nvSpPr>
          <p:spPr>
            <a:xfrm>
              <a:off x="3216773" y="2077636"/>
              <a:ext cx="193158" cy="197399"/>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3200"/>
            </a:p>
          </p:txBody>
        </p:sp>
        <p:pic>
          <p:nvPicPr>
            <p:cNvPr id="198" name="Picture 4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325" y="2093954"/>
              <a:ext cx="159622" cy="159622"/>
            </a:xfrm>
            <a:prstGeom prst="rect">
              <a:avLst/>
            </a:prstGeom>
            <a:ln>
              <a:noFill/>
            </a:ln>
            <a:scene3d>
              <a:camera prst="orthographicFront"/>
              <a:lightRig rig="threePt" dir="t"/>
            </a:scene3d>
            <a:sp3d>
              <a:bevelT/>
            </a:sp3d>
          </p:spPr>
        </p:pic>
      </p:grpSp>
      <p:grpSp>
        <p:nvGrpSpPr>
          <p:cNvPr id="199" name="Group 431"/>
          <p:cNvGrpSpPr/>
          <p:nvPr/>
        </p:nvGrpSpPr>
        <p:grpSpPr>
          <a:xfrm>
            <a:off x="6270148" y="2884195"/>
            <a:ext cx="494841" cy="518674"/>
            <a:chOff x="3216773" y="2077636"/>
            <a:chExt cx="193158" cy="197399"/>
          </a:xfrm>
          <a:effectLst>
            <a:outerShdw blurRad="50800" dist="38100" dir="2700000" algn="tl" rotWithShape="0">
              <a:prstClr val="black">
                <a:alpha val="40000"/>
              </a:prstClr>
            </a:outerShdw>
          </a:effectLst>
        </p:grpSpPr>
        <p:sp>
          <p:nvSpPr>
            <p:cNvPr id="200" name="Oval 88"/>
            <p:cNvSpPr/>
            <p:nvPr/>
          </p:nvSpPr>
          <p:spPr>
            <a:xfrm>
              <a:off x="3216773" y="2077636"/>
              <a:ext cx="193158" cy="197399"/>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3200"/>
            </a:p>
          </p:txBody>
        </p:sp>
        <p:pic>
          <p:nvPicPr>
            <p:cNvPr id="201" name="Picture 4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325" y="2093954"/>
              <a:ext cx="159622" cy="159622"/>
            </a:xfrm>
            <a:prstGeom prst="rect">
              <a:avLst/>
            </a:prstGeom>
            <a:ln>
              <a:noFill/>
            </a:ln>
            <a:scene3d>
              <a:camera prst="orthographicFront"/>
              <a:lightRig rig="threePt" dir="t"/>
            </a:scene3d>
            <a:sp3d>
              <a:bevelT/>
            </a:sp3d>
          </p:spPr>
        </p:pic>
      </p:grpSp>
      <p:grpSp>
        <p:nvGrpSpPr>
          <p:cNvPr id="202" name="Group 431"/>
          <p:cNvGrpSpPr/>
          <p:nvPr/>
        </p:nvGrpSpPr>
        <p:grpSpPr>
          <a:xfrm>
            <a:off x="6274718" y="4186888"/>
            <a:ext cx="494841" cy="518674"/>
            <a:chOff x="3216773" y="2077636"/>
            <a:chExt cx="193158" cy="197399"/>
          </a:xfrm>
          <a:effectLst>
            <a:outerShdw blurRad="50800" dist="38100" dir="2700000" algn="tl" rotWithShape="0">
              <a:prstClr val="black">
                <a:alpha val="40000"/>
              </a:prstClr>
            </a:outerShdw>
          </a:effectLst>
        </p:grpSpPr>
        <p:sp>
          <p:nvSpPr>
            <p:cNvPr id="203" name="Oval 88"/>
            <p:cNvSpPr/>
            <p:nvPr/>
          </p:nvSpPr>
          <p:spPr>
            <a:xfrm>
              <a:off x="3216773" y="2077636"/>
              <a:ext cx="193158" cy="197399"/>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3200"/>
            </a:p>
          </p:txBody>
        </p:sp>
        <p:pic>
          <p:nvPicPr>
            <p:cNvPr id="204" name="Picture 4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325" y="2093954"/>
              <a:ext cx="159622" cy="159622"/>
            </a:xfrm>
            <a:prstGeom prst="rect">
              <a:avLst/>
            </a:prstGeom>
            <a:ln>
              <a:noFill/>
            </a:ln>
            <a:scene3d>
              <a:camera prst="orthographicFront"/>
              <a:lightRig rig="threePt" dir="t"/>
            </a:scene3d>
            <a:sp3d>
              <a:bevelT/>
            </a:sp3d>
          </p:spPr>
        </p:pic>
      </p:grpSp>
      <p:grpSp>
        <p:nvGrpSpPr>
          <p:cNvPr id="205" name="Group 431"/>
          <p:cNvGrpSpPr/>
          <p:nvPr/>
        </p:nvGrpSpPr>
        <p:grpSpPr>
          <a:xfrm>
            <a:off x="7679951" y="1581502"/>
            <a:ext cx="494841" cy="518674"/>
            <a:chOff x="3216773" y="2077636"/>
            <a:chExt cx="193158" cy="197399"/>
          </a:xfrm>
          <a:effectLst>
            <a:outerShdw blurRad="50800" dist="38100" dir="2700000" algn="tl" rotWithShape="0">
              <a:prstClr val="black">
                <a:alpha val="40000"/>
              </a:prstClr>
            </a:outerShdw>
          </a:effectLst>
        </p:grpSpPr>
        <p:sp>
          <p:nvSpPr>
            <p:cNvPr id="206" name="Oval 88"/>
            <p:cNvSpPr/>
            <p:nvPr/>
          </p:nvSpPr>
          <p:spPr>
            <a:xfrm>
              <a:off x="3216773" y="2077636"/>
              <a:ext cx="193158" cy="197399"/>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3200"/>
            </a:p>
          </p:txBody>
        </p:sp>
        <p:pic>
          <p:nvPicPr>
            <p:cNvPr id="207" name="Picture 4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325" y="2093954"/>
              <a:ext cx="159622" cy="159622"/>
            </a:xfrm>
            <a:prstGeom prst="rect">
              <a:avLst/>
            </a:prstGeom>
            <a:ln>
              <a:noFill/>
            </a:ln>
            <a:scene3d>
              <a:camera prst="orthographicFront"/>
              <a:lightRig rig="threePt" dir="t"/>
            </a:scene3d>
            <a:sp3d>
              <a:bevelT/>
            </a:sp3d>
          </p:spPr>
        </p:pic>
      </p:grpSp>
      <p:grpSp>
        <p:nvGrpSpPr>
          <p:cNvPr id="208" name="Group 431"/>
          <p:cNvGrpSpPr/>
          <p:nvPr/>
        </p:nvGrpSpPr>
        <p:grpSpPr>
          <a:xfrm>
            <a:off x="7678613" y="2884195"/>
            <a:ext cx="494841" cy="518674"/>
            <a:chOff x="3216773" y="2077636"/>
            <a:chExt cx="193158" cy="197399"/>
          </a:xfrm>
          <a:effectLst>
            <a:outerShdw blurRad="50800" dist="38100" dir="2700000" algn="tl" rotWithShape="0">
              <a:prstClr val="black">
                <a:alpha val="40000"/>
              </a:prstClr>
            </a:outerShdw>
          </a:effectLst>
        </p:grpSpPr>
        <p:sp>
          <p:nvSpPr>
            <p:cNvPr id="209" name="Oval 88"/>
            <p:cNvSpPr/>
            <p:nvPr/>
          </p:nvSpPr>
          <p:spPr>
            <a:xfrm>
              <a:off x="3216773" y="2077636"/>
              <a:ext cx="193158" cy="197399"/>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3200"/>
            </a:p>
          </p:txBody>
        </p:sp>
        <p:pic>
          <p:nvPicPr>
            <p:cNvPr id="210" name="Picture 4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325" y="2093954"/>
              <a:ext cx="159622" cy="159622"/>
            </a:xfrm>
            <a:prstGeom prst="rect">
              <a:avLst/>
            </a:prstGeom>
            <a:ln>
              <a:noFill/>
            </a:ln>
            <a:scene3d>
              <a:camera prst="orthographicFront"/>
              <a:lightRig rig="threePt" dir="t"/>
            </a:scene3d>
            <a:sp3d>
              <a:bevelT/>
            </a:sp3d>
          </p:spPr>
        </p:pic>
      </p:grpSp>
      <p:grpSp>
        <p:nvGrpSpPr>
          <p:cNvPr id="211" name="Group 431"/>
          <p:cNvGrpSpPr/>
          <p:nvPr/>
        </p:nvGrpSpPr>
        <p:grpSpPr>
          <a:xfrm>
            <a:off x="7683183" y="4186888"/>
            <a:ext cx="494841" cy="518674"/>
            <a:chOff x="3216773" y="2077636"/>
            <a:chExt cx="193158" cy="197399"/>
          </a:xfrm>
          <a:effectLst>
            <a:outerShdw blurRad="50800" dist="38100" dir="2700000" algn="tl" rotWithShape="0">
              <a:prstClr val="black">
                <a:alpha val="40000"/>
              </a:prstClr>
            </a:outerShdw>
          </a:effectLst>
        </p:grpSpPr>
        <p:sp>
          <p:nvSpPr>
            <p:cNvPr id="212" name="Oval 88"/>
            <p:cNvSpPr/>
            <p:nvPr/>
          </p:nvSpPr>
          <p:spPr>
            <a:xfrm>
              <a:off x="3216773" y="2077636"/>
              <a:ext cx="193158" cy="197399"/>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3200"/>
            </a:p>
          </p:txBody>
        </p:sp>
        <p:pic>
          <p:nvPicPr>
            <p:cNvPr id="213" name="Picture 4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325" y="2093954"/>
              <a:ext cx="159622" cy="159622"/>
            </a:xfrm>
            <a:prstGeom prst="rect">
              <a:avLst/>
            </a:prstGeom>
            <a:ln>
              <a:noFill/>
            </a:ln>
            <a:scene3d>
              <a:camera prst="orthographicFront"/>
              <a:lightRig rig="threePt" dir="t"/>
            </a:scene3d>
            <a:sp3d>
              <a:bevelT/>
            </a:sp3d>
          </p:spPr>
        </p:pic>
      </p:grpSp>
      <p:grpSp>
        <p:nvGrpSpPr>
          <p:cNvPr id="214" name="Group 431"/>
          <p:cNvGrpSpPr/>
          <p:nvPr/>
        </p:nvGrpSpPr>
        <p:grpSpPr>
          <a:xfrm>
            <a:off x="9092275" y="1569066"/>
            <a:ext cx="494841" cy="518674"/>
            <a:chOff x="3216773" y="2077636"/>
            <a:chExt cx="193158" cy="197399"/>
          </a:xfrm>
          <a:effectLst>
            <a:outerShdw blurRad="50800" dist="38100" dir="2700000" algn="tl" rotWithShape="0">
              <a:prstClr val="black">
                <a:alpha val="40000"/>
              </a:prstClr>
            </a:outerShdw>
          </a:effectLst>
        </p:grpSpPr>
        <p:sp>
          <p:nvSpPr>
            <p:cNvPr id="215" name="Oval 88"/>
            <p:cNvSpPr/>
            <p:nvPr/>
          </p:nvSpPr>
          <p:spPr>
            <a:xfrm>
              <a:off x="3216773" y="2077636"/>
              <a:ext cx="193158" cy="197399"/>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3200"/>
            </a:p>
          </p:txBody>
        </p:sp>
        <p:pic>
          <p:nvPicPr>
            <p:cNvPr id="216" name="Picture 4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325" y="2093954"/>
              <a:ext cx="159622" cy="159622"/>
            </a:xfrm>
            <a:prstGeom prst="rect">
              <a:avLst/>
            </a:prstGeom>
            <a:ln>
              <a:noFill/>
            </a:ln>
            <a:scene3d>
              <a:camera prst="orthographicFront"/>
              <a:lightRig rig="threePt" dir="t"/>
            </a:scene3d>
            <a:sp3d>
              <a:bevelT/>
            </a:sp3d>
          </p:spPr>
        </p:pic>
      </p:grpSp>
      <p:grpSp>
        <p:nvGrpSpPr>
          <p:cNvPr id="217" name="Group 431"/>
          <p:cNvGrpSpPr/>
          <p:nvPr/>
        </p:nvGrpSpPr>
        <p:grpSpPr>
          <a:xfrm>
            <a:off x="9092275" y="2879941"/>
            <a:ext cx="494841" cy="518674"/>
            <a:chOff x="3216773" y="2077636"/>
            <a:chExt cx="193158" cy="197399"/>
          </a:xfrm>
          <a:effectLst>
            <a:outerShdw blurRad="50800" dist="38100" dir="2700000" algn="tl" rotWithShape="0">
              <a:prstClr val="black">
                <a:alpha val="40000"/>
              </a:prstClr>
            </a:outerShdw>
          </a:effectLst>
        </p:grpSpPr>
        <p:sp>
          <p:nvSpPr>
            <p:cNvPr id="218" name="Oval 88"/>
            <p:cNvSpPr/>
            <p:nvPr/>
          </p:nvSpPr>
          <p:spPr>
            <a:xfrm>
              <a:off x="3216773" y="2077636"/>
              <a:ext cx="193158" cy="197399"/>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3200"/>
            </a:p>
          </p:txBody>
        </p:sp>
        <p:pic>
          <p:nvPicPr>
            <p:cNvPr id="219" name="Picture 4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325" y="2093954"/>
              <a:ext cx="159622" cy="159622"/>
            </a:xfrm>
            <a:prstGeom prst="rect">
              <a:avLst/>
            </a:prstGeom>
            <a:ln>
              <a:noFill/>
            </a:ln>
            <a:scene3d>
              <a:camera prst="orthographicFront"/>
              <a:lightRig rig="threePt" dir="t"/>
            </a:scene3d>
            <a:sp3d>
              <a:bevelT/>
            </a:sp3d>
          </p:spPr>
        </p:pic>
      </p:grpSp>
      <p:grpSp>
        <p:nvGrpSpPr>
          <p:cNvPr id="220" name="Group 431"/>
          <p:cNvGrpSpPr/>
          <p:nvPr/>
        </p:nvGrpSpPr>
        <p:grpSpPr>
          <a:xfrm>
            <a:off x="9127041" y="4186888"/>
            <a:ext cx="494841" cy="518674"/>
            <a:chOff x="3216773" y="2077636"/>
            <a:chExt cx="193158" cy="197399"/>
          </a:xfrm>
          <a:effectLst>
            <a:outerShdw blurRad="50800" dist="38100" dir="2700000" algn="tl" rotWithShape="0">
              <a:prstClr val="black">
                <a:alpha val="40000"/>
              </a:prstClr>
            </a:outerShdw>
          </a:effectLst>
        </p:grpSpPr>
        <p:sp>
          <p:nvSpPr>
            <p:cNvPr id="221" name="Oval 88"/>
            <p:cNvSpPr/>
            <p:nvPr/>
          </p:nvSpPr>
          <p:spPr>
            <a:xfrm>
              <a:off x="3216773" y="2077636"/>
              <a:ext cx="193158" cy="197399"/>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3200"/>
            </a:p>
          </p:txBody>
        </p:sp>
        <p:pic>
          <p:nvPicPr>
            <p:cNvPr id="222" name="Picture 4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325" y="2093954"/>
              <a:ext cx="159622" cy="159622"/>
            </a:xfrm>
            <a:prstGeom prst="rect">
              <a:avLst/>
            </a:prstGeom>
            <a:ln>
              <a:noFill/>
            </a:ln>
            <a:scene3d>
              <a:camera prst="orthographicFront"/>
              <a:lightRig rig="threePt" dir="t"/>
            </a:scene3d>
            <a:sp3d>
              <a:bevelT/>
            </a:sp3d>
          </p:spPr>
        </p:pic>
      </p:grpSp>
      <p:cxnSp>
        <p:nvCxnSpPr>
          <p:cNvPr id="223" name="直接箭头连接符 222"/>
          <p:cNvCxnSpPr>
            <a:cxnSpLocks/>
            <a:endCxn id="197" idx="2"/>
          </p:cNvCxnSpPr>
          <p:nvPr/>
        </p:nvCxnSpPr>
        <p:spPr>
          <a:xfrm flipV="1">
            <a:off x="5270523" y="1840839"/>
            <a:ext cx="1000962" cy="13006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直接箭头连接符 223"/>
          <p:cNvCxnSpPr>
            <a:cxnSpLocks/>
            <a:endCxn id="200" idx="2"/>
          </p:cNvCxnSpPr>
          <p:nvPr/>
        </p:nvCxnSpPr>
        <p:spPr>
          <a:xfrm>
            <a:off x="5270523" y="3141526"/>
            <a:ext cx="999625" cy="2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直接箭头连接符 224"/>
          <p:cNvCxnSpPr>
            <a:cxnSpLocks/>
            <a:endCxn id="203" idx="2"/>
          </p:cNvCxnSpPr>
          <p:nvPr/>
        </p:nvCxnSpPr>
        <p:spPr>
          <a:xfrm>
            <a:off x="5270523" y="3141526"/>
            <a:ext cx="1004195" cy="13046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26" name="图形 225" descr="信封"/>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60748" y="1014616"/>
            <a:ext cx="382261" cy="411985"/>
          </a:xfrm>
          <a:prstGeom prst="rect">
            <a:avLst/>
          </a:prstGeom>
        </p:spPr>
      </p:pic>
      <p:grpSp>
        <p:nvGrpSpPr>
          <p:cNvPr id="227" name="组合 226"/>
          <p:cNvGrpSpPr/>
          <p:nvPr/>
        </p:nvGrpSpPr>
        <p:grpSpPr>
          <a:xfrm>
            <a:off x="6679069" y="963863"/>
            <a:ext cx="217903" cy="292760"/>
            <a:chOff x="5122022" y="714038"/>
            <a:chExt cx="1546118" cy="1729624"/>
          </a:xfrm>
        </p:grpSpPr>
        <p:grpSp>
          <p:nvGrpSpPr>
            <p:cNvPr id="228" name="组合 227"/>
            <p:cNvGrpSpPr/>
            <p:nvPr/>
          </p:nvGrpSpPr>
          <p:grpSpPr>
            <a:xfrm>
              <a:off x="5122022" y="714038"/>
              <a:ext cx="1525182" cy="1729624"/>
              <a:chOff x="2654064" y="2146940"/>
              <a:chExt cx="1684362" cy="1474771"/>
            </a:xfrm>
          </p:grpSpPr>
          <p:pic>
            <p:nvPicPr>
              <p:cNvPr id="230" name="图形 229" descr="信封"/>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54064" y="2146940"/>
                <a:ext cx="1684362" cy="1474771"/>
              </a:xfrm>
              <a:prstGeom prst="rect">
                <a:avLst/>
              </a:prstGeom>
            </p:spPr>
          </p:pic>
          <p:sp>
            <p:nvSpPr>
              <p:cNvPr id="231" name="等腰三角形 230"/>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44" name="等腰三角形 243"/>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46" name="等腰三角形 245"/>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74" name="矩形 273"/>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275" name="直接连接符 274"/>
              <p:cNvCxnSpPr>
                <a:cxnSpLocks/>
                <a:endCxn id="231"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直接连接符 275"/>
              <p:cNvCxnSpPr>
                <a:cxnSpLocks/>
                <a:stCxn id="231" idx="2"/>
                <a:endCxn id="244"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直接连接符 276"/>
              <p:cNvCxnSpPr>
                <a:cxnSpLocks/>
                <a:stCxn id="244"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cxnSpLocks/>
                <a:endCxn id="246"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a:cxnSpLocks/>
                <a:stCxn id="246"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9" name="等腰三角形 228"/>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pic>
        <p:nvPicPr>
          <p:cNvPr id="286" name="图形 285" descr="信封"/>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95671" y="3555765"/>
            <a:ext cx="382261" cy="411985"/>
          </a:xfrm>
          <a:prstGeom prst="rect">
            <a:avLst/>
          </a:prstGeom>
        </p:spPr>
      </p:pic>
      <p:pic>
        <p:nvPicPr>
          <p:cNvPr id="290" name="图形 289" descr="信封"/>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128314" y="3641814"/>
            <a:ext cx="382261" cy="411985"/>
          </a:xfrm>
          <a:prstGeom prst="rect">
            <a:avLst/>
          </a:prstGeom>
        </p:spPr>
      </p:pic>
      <p:pic>
        <p:nvPicPr>
          <p:cNvPr id="291" name="图形 290" descr="信封"/>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110745" y="1034357"/>
            <a:ext cx="382261" cy="411985"/>
          </a:xfrm>
          <a:prstGeom prst="rect">
            <a:avLst/>
          </a:prstGeom>
        </p:spPr>
      </p:pic>
      <p:pic>
        <p:nvPicPr>
          <p:cNvPr id="292" name="图形 291" descr="信封"/>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120712" y="2360292"/>
            <a:ext cx="382261" cy="411985"/>
          </a:xfrm>
          <a:prstGeom prst="rect">
            <a:avLst/>
          </a:prstGeom>
        </p:spPr>
      </p:pic>
      <p:pic>
        <p:nvPicPr>
          <p:cNvPr id="293" name="图形 292" descr="信封"/>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67516" y="2322226"/>
            <a:ext cx="382261" cy="411985"/>
          </a:xfrm>
          <a:prstGeom prst="rect">
            <a:avLst/>
          </a:prstGeom>
        </p:spPr>
      </p:pic>
      <p:pic>
        <p:nvPicPr>
          <p:cNvPr id="294" name="图形 293" descr="信封"/>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560222" y="2900375"/>
            <a:ext cx="382261" cy="411985"/>
          </a:xfrm>
          <a:prstGeom prst="rect">
            <a:avLst/>
          </a:prstGeom>
        </p:spPr>
      </p:pic>
      <p:grpSp>
        <p:nvGrpSpPr>
          <p:cNvPr id="295" name="组合 294"/>
          <p:cNvGrpSpPr/>
          <p:nvPr/>
        </p:nvGrpSpPr>
        <p:grpSpPr>
          <a:xfrm>
            <a:off x="6679069" y="1182202"/>
            <a:ext cx="217903" cy="292760"/>
            <a:chOff x="5122022" y="714038"/>
            <a:chExt cx="1546118" cy="1729624"/>
          </a:xfrm>
        </p:grpSpPr>
        <p:grpSp>
          <p:nvGrpSpPr>
            <p:cNvPr id="296" name="组合 295"/>
            <p:cNvGrpSpPr/>
            <p:nvPr/>
          </p:nvGrpSpPr>
          <p:grpSpPr>
            <a:xfrm>
              <a:off x="5122022" y="714038"/>
              <a:ext cx="1525182" cy="1729624"/>
              <a:chOff x="2654064" y="2146940"/>
              <a:chExt cx="1684362" cy="1474771"/>
            </a:xfrm>
          </p:grpSpPr>
          <p:pic>
            <p:nvPicPr>
              <p:cNvPr id="298" name="图形 297" descr="信封"/>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654064" y="2146940"/>
                <a:ext cx="1684362" cy="1474771"/>
              </a:xfrm>
              <a:prstGeom prst="rect">
                <a:avLst/>
              </a:prstGeom>
            </p:spPr>
          </p:pic>
          <p:sp>
            <p:nvSpPr>
              <p:cNvPr id="299" name="等腰三角形 298"/>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0" name="等腰三角形 299"/>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1" name="等腰三角形 300"/>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2" name="矩形 301"/>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303" name="直接连接符 302"/>
              <p:cNvCxnSpPr>
                <a:cxnSpLocks/>
                <a:endCxn id="299"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cxnSpLocks/>
                <a:stCxn id="299" idx="2"/>
                <a:endCxn id="300"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直接连接符 304"/>
              <p:cNvCxnSpPr>
                <a:cxnSpLocks/>
                <a:stCxn id="300"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直接连接符 305"/>
              <p:cNvCxnSpPr>
                <a:cxnSpLocks/>
                <a:endCxn id="301"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cxnSpLocks/>
                <a:stCxn id="301"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7" name="等腰三角形 296"/>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308" name="组合 307"/>
          <p:cNvGrpSpPr/>
          <p:nvPr/>
        </p:nvGrpSpPr>
        <p:grpSpPr>
          <a:xfrm>
            <a:off x="6679069" y="1398059"/>
            <a:ext cx="217903" cy="292760"/>
            <a:chOff x="5122022" y="714038"/>
            <a:chExt cx="1546118" cy="1729624"/>
          </a:xfrm>
        </p:grpSpPr>
        <p:grpSp>
          <p:nvGrpSpPr>
            <p:cNvPr id="309" name="组合 308"/>
            <p:cNvGrpSpPr/>
            <p:nvPr/>
          </p:nvGrpSpPr>
          <p:grpSpPr>
            <a:xfrm>
              <a:off x="5122022" y="714038"/>
              <a:ext cx="1525182" cy="1729624"/>
              <a:chOff x="2654064" y="2146940"/>
              <a:chExt cx="1684362" cy="1474771"/>
            </a:xfrm>
          </p:grpSpPr>
          <p:pic>
            <p:nvPicPr>
              <p:cNvPr id="311" name="图形 310" descr="信封"/>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654064" y="2146940"/>
                <a:ext cx="1684362" cy="1474771"/>
              </a:xfrm>
              <a:prstGeom prst="rect">
                <a:avLst/>
              </a:prstGeom>
            </p:spPr>
          </p:pic>
          <p:sp>
            <p:nvSpPr>
              <p:cNvPr id="312" name="等腰三角形 311"/>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13" name="等腰三角形 312"/>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14" name="等腰三角形 313"/>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15" name="矩形 314"/>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316" name="直接连接符 315"/>
              <p:cNvCxnSpPr>
                <a:cxnSpLocks/>
                <a:endCxn id="312"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cxnSpLocks/>
                <a:stCxn id="312" idx="2"/>
                <a:endCxn id="313"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cxnSpLocks/>
                <a:stCxn id="313"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直接连接符 318"/>
              <p:cNvCxnSpPr>
                <a:cxnSpLocks/>
                <a:endCxn id="314"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直接连接符 319"/>
              <p:cNvCxnSpPr>
                <a:cxnSpLocks/>
                <a:stCxn id="314"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0" name="等腰三角形 309"/>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pic>
        <p:nvPicPr>
          <p:cNvPr id="321" name="图形 320" descr="信封"/>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256751" y="2330781"/>
            <a:ext cx="382261" cy="411985"/>
          </a:xfrm>
          <a:prstGeom prst="rect">
            <a:avLst/>
          </a:prstGeom>
        </p:spPr>
      </p:pic>
      <p:grpSp>
        <p:nvGrpSpPr>
          <p:cNvPr id="322" name="组合 321"/>
          <p:cNvGrpSpPr/>
          <p:nvPr/>
        </p:nvGrpSpPr>
        <p:grpSpPr>
          <a:xfrm>
            <a:off x="6675072" y="2280028"/>
            <a:ext cx="217903" cy="292760"/>
            <a:chOff x="5122022" y="714038"/>
            <a:chExt cx="1546118" cy="1729624"/>
          </a:xfrm>
        </p:grpSpPr>
        <p:grpSp>
          <p:nvGrpSpPr>
            <p:cNvPr id="323" name="组合 322"/>
            <p:cNvGrpSpPr/>
            <p:nvPr/>
          </p:nvGrpSpPr>
          <p:grpSpPr>
            <a:xfrm>
              <a:off x="5122022" y="714038"/>
              <a:ext cx="1525182" cy="1729624"/>
              <a:chOff x="2654064" y="2146940"/>
              <a:chExt cx="1684362" cy="1474771"/>
            </a:xfrm>
          </p:grpSpPr>
          <p:pic>
            <p:nvPicPr>
              <p:cNvPr id="325" name="图形 324" descr="信封"/>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54064" y="2146940"/>
                <a:ext cx="1684362" cy="1474771"/>
              </a:xfrm>
              <a:prstGeom prst="rect">
                <a:avLst/>
              </a:prstGeom>
            </p:spPr>
          </p:pic>
          <p:sp>
            <p:nvSpPr>
              <p:cNvPr id="326" name="等腰三角形 325"/>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27" name="等腰三角形 326"/>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28" name="等腰三角形 327"/>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29" name="矩形 328"/>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330" name="直接连接符 329"/>
              <p:cNvCxnSpPr>
                <a:cxnSpLocks/>
                <a:endCxn id="326"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直接连接符 330"/>
              <p:cNvCxnSpPr>
                <a:cxnSpLocks/>
                <a:stCxn id="326" idx="2"/>
                <a:endCxn id="327"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2" name="直接连接符 331"/>
              <p:cNvCxnSpPr>
                <a:cxnSpLocks/>
                <a:stCxn id="327"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直接连接符 332"/>
              <p:cNvCxnSpPr>
                <a:cxnSpLocks/>
                <a:endCxn id="328"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4" name="直接连接符 333"/>
              <p:cNvCxnSpPr>
                <a:cxnSpLocks/>
                <a:stCxn id="328"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4" name="等腰三角形 323"/>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335" name="组合 334"/>
          <p:cNvGrpSpPr/>
          <p:nvPr/>
        </p:nvGrpSpPr>
        <p:grpSpPr>
          <a:xfrm>
            <a:off x="6675072" y="2498367"/>
            <a:ext cx="217903" cy="292760"/>
            <a:chOff x="5122022" y="714038"/>
            <a:chExt cx="1546118" cy="1729624"/>
          </a:xfrm>
        </p:grpSpPr>
        <p:grpSp>
          <p:nvGrpSpPr>
            <p:cNvPr id="336" name="组合 335"/>
            <p:cNvGrpSpPr/>
            <p:nvPr/>
          </p:nvGrpSpPr>
          <p:grpSpPr>
            <a:xfrm>
              <a:off x="5122022" y="714038"/>
              <a:ext cx="1525182" cy="1729624"/>
              <a:chOff x="2654064" y="2146940"/>
              <a:chExt cx="1684362" cy="1474771"/>
            </a:xfrm>
          </p:grpSpPr>
          <p:pic>
            <p:nvPicPr>
              <p:cNvPr id="338" name="图形 337" descr="信封"/>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654064" y="2146940"/>
                <a:ext cx="1684362" cy="1474771"/>
              </a:xfrm>
              <a:prstGeom prst="rect">
                <a:avLst/>
              </a:prstGeom>
            </p:spPr>
          </p:pic>
          <p:sp>
            <p:nvSpPr>
              <p:cNvPr id="339" name="等腰三角形 338"/>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40" name="等腰三角形 339"/>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41" name="等腰三角形 340"/>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43" name="矩形 342"/>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344" name="直接连接符 343"/>
              <p:cNvCxnSpPr>
                <a:cxnSpLocks/>
                <a:endCxn id="339"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5" name="直接连接符 344"/>
              <p:cNvCxnSpPr>
                <a:cxnSpLocks/>
                <a:stCxn id="339" idx="2"/>
                <a:endCxn id="340"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直接连接符 345"/>
              <p:cNvCxnSpPr>
                <a:cxnSpLocks/>
                <a:stCxn id="340"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直接连接符 346"/>
              <p:cNvCxnSpPr>
                <a:cxnSpLocks/>
                <a:endCxn id="341"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直接连接符 347"/>
              <p:cNvCxnSpPr>
                <a:cxnSpLocks/>
                <a:stCxn id="341"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7" name="等腰三角形 336"/>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349" name="组合 348"/>
          <p:cNvGrpSpPr/>
          <p:nvPr/>
        </p:nvGrpSpPr>
        <p:grpSpPr>
          <a:xfrm>
            <a:off x="6675072" y="2714224"/>
            <a:ext cx="217903" cy="292760"/>
            <a:chOff x="5122022" y="714038"/>
            <a:chExt cx="1546118" cy="1729624"/>
          </a:xfrm>
        </p:grpSpPr>
        <p:grpSp>
          <p:nvGrpSpPr>
            <p:cNvPr id="350" name="组合 349"/>
            <p:cNvGrpSpPr/>
            <p:nvPr/>
          </p:nvGrpSpPr>
          <p:grpSpPr>
            <a:xfrm>
              <a:off x="5122022" y="714038"/>
              <a:ext cx="1525182" cy="1729624"/>
              <a:chOff x="2654064" y="2146940"/>
              <a:chExt cx="1684362" cy="1474771"/>
            </a:xfrm>
          </p:grpSpPr>
          <p:pic>
            <p:nvPicPr>
              <p:cNvPr id="352" name="图形 351" descr="信封"/>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654064" y="2146940"/>
                <a:ext cx="1684362" cy="1474771"/>
              </a:xfrm>
              <a:prstGeom prst="rect">
                <a:avLst/>
              </a:prstGeom>
            </p:spPr>
          </p:pic>
          <p:sp>
            <p:nvSpPr>
              <p:cNvPr id="353" name="等腰三角形 352"/>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54" name="等腰三角形 353"/>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55" name="等腰三角形 354"/>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56" name="矩形 355"/>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357" name="直接连接符 356"/>
              <p:cNvCxnSpPr>
                <a:cxnSpLocks/>
                <a:endCxn id="353"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直接连接符 359"/>
              <p:cNvCxnSpPr>
                <a:cxnSpLocks/>
                <a:stCxn id="353" idx="2"/>
                <a:endCxn id="354"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1" name="直接连接符 360"/>
              <p:cNvCxnSpPr>
                <a:cxnSpLocks/>
                <a:stCxn id="354"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直接连接符 361"/>
              <p:cNvCxnSpPr>
                <a:cxnSpLocks/>
                <a:endCxn id="355"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cxnSpLocks/>
                <a:stCxn id="355"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1" name="等腰三角形 350"/>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pic>
        <p:nvPicPr>
          <p:cNvPr id="368" name="图形 367" descr="信封"/>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246385" y="3621247"/>
            <a:ext cx="382261" cy="411985"/>
          </a:xfrm>
          <a:prstGeom prst="rect">
            <a:avLst/>
          </a:prstGeom>
        </p:spPr>
      </p:pic>
      <p:grpSp>
        <p:nvGrpSpPr>
          <p:cNvPr id="369" name="组合 368"/>
          <p:cNvGrpSpPr/>
          <p:nvPr/>
        </p:nvGrpSpPr>
        <p:grpSpPr>
          <a:xfrm>
            <a:off x="6664706" y="3570494"/>
            <a:ext cx="217903" cy="292760"/>
            <a:chOff x="5122022" y="714038"/>
            <a:chExt cx="1546118" cy="1729624"/>
          </a:xfrm>
        </p:grpSpPr>
        <p:grpSp>
          <p:nvGrpSpPr>
            <p:cNvPr id="370" name="组合 369"/>
            <p:cNvGrpSpPr/>
            <p:nvPr/>
          </p:nvGrpSpPr>
          <p:grpSpPr>
            <a:xfrm>
              <a:off x="5122022" y="714038"/>
              <a:ext cx="1525182" cy="1729624"/>
              <a:chOff x="2654064" y="2146940"/>
              <a:chExt cx="1684362" cy="1474771"/>
            </a:xfrm>
          </p:grpSpPr>
          <p:pic>
            <p:nvPicPr>
              <p:cNvPr id="372" name="图形 371" descr="信封"/>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54064" y="2146940"/>
                <a:ext cx="1684362" cy="1474771"/>
              </a:xfrm>
              <a:prstGeom prst="rect">
                <a:avLst/>
              </a:prstGeom>
            </p:spPr>
          </p:pic>
          <p:sp>
            <p:nvSpPr>
              <p:cNvPr id="373" name="等腰三角形 372"/>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74" name="等腰三角形 373"/>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75" name="等腰三角形 374"/>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76" name="矩形 375"/>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377" name="直接连接符 376"/>
              <p:cNvCxnSpPr>
                <a:cxnSpLocks/>
                <a:endCxn id="373"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2" name="直接连接符 381"/>
              <p:cNvCxnSpPr>
                <a:cxnSpLocks/>
                <a:stCxn id="373" idx="2"/>
                <a:endCxn id="374"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3" name="直接连接符 382"/>
              <p:cNvCxnSpPr>
                <a:cxnSpLocks/>
                <a:stCxn id="374"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4" name="直接连接符 383"/>
              <p:cNvCxnSpPr>
                <a:cxnSpLocks/>
                <a:endCxn id="375"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2" name="直接连接符 441"/>
              <p:cNvCxnSpPr>
                <a:cxnSpLocks/>
                <a:stCxn id="375"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1" name="等腰三角形 370"/>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443" name="组合 442"/>
          <p:cNvGrpSpPr/>
          <p:nvPr/>
        </p:nvGrpSpPr>
        <p:grpSpPr>
          <a:xfrm>
            <a:off x="6664706" y="3788833"/>
            <a:ext cx="217903" cy="292760"/>
            <a:chOff x="5122022" y="714038"/>
            <a:chExt cx="1546118" cy="1729624"/>
          </a:xfrm>
        </p:grpSpPr>
        <p:grpSp>
          <p:nvGrpSpPr>
            <p:cNvPr id="444" name="组合 443"/>
            <p:cNvGrpSpPr/>
            <p:nvPr/>
          </p:nvGrpSpPr>
          <p:grpSpPr>
            <a:xfrm>
              <a:off x="5122022" y="714038"/>
              <a:ext cx="1525182" cy="1729624"/>
              <a:chOff x="2654064" y="2146940"/>
              <a:chExt cx="1684362" cy="1474771"/>
            </a:xfrm>
          </p:grpSpPr>
          <p:pic>
            <p:nvPicPr>
              <p:cNvPr id="446" name="图形 445" descr="信封"/>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654064" y="2146940"/>
                <a:ext cx="1684362" cy="1474771"/>
              </a:xfrm>
              <a:prstGeom prst="rect">
                <a:avLst/>
              </a:prstGeom>
            </p:spPr>
          </p:pic>
          <p:sp>
            <p:nvSpPr>
              <p:cNvPr id="447" name="等腰三角形 446"/>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48" name="等腰三角形 447"/>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49" name="等腰三角形 448"/>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50" name="矩形 449"/>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451" name="直接连接符 450"/>
              <p:cNvCxnSpPr>
                <a:cxnSpLocks/>
                <a:endCxn id="447"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2" name="直接连接符 451"/>
              <p:cNvCxnSpPr>
                <a:cxnSpLocks/>
                <a:stCxn id="447" idx="2"/>
                <a:endCxn id="448"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3" name="直接连接符 452"/>
              <p:cNvCxnSpPr>
                <a:cxnSpLocks/>
                <a:stCxn id="448"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4" name="直接连接符 453"/>
              <p:cNvCxnSpPr>
                <a:cxnSpLocks/>
                <a:endCxn id="449"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5" name="直接连接符 454"/>
              <p:cNvCxnSpPr>
                <a:cxnSpLocks/>
                <a:stCxn id="449"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45" name="等腰三角形 444"/>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456" name="组合 455"/>
          <p:cNvGrpSpPr/>
          <p:nvPr/>
        </p:nvGrpSpPr>
        <p:grpSpPr>
          <a:xfrm>
            <a:off x="6664706" y="4004690"/>
            <a:ext cx="217903" cy="292760"/>
            <a:chOff x="5122022" y="714038"/>
            <a:chExt cx="1546118" cy="1729624"/>
          </a:xfrm>
        </p:grpSpPr>
        <p:grpSp>
          <p:nvGrpSpPr>
            <p:cNvPr id="457" name="组合 456"/>
            <p:cNvGrpSpPr/>
            <p:nvPr/>
          </p:nvGrpSpPr>
          <p:grpSpPr>
            <a:xfrm>
              <a:off x="5122022" y="714038"/>
              <a:ext cx="1525182" cy="1729624"/>
              <a:chOff x="2654064" y="2146940"/>
              <a:chExt cx="1684362" cy="1474771"/>
            </a:xfrm>
          </p:grpSpPr>
          <p:pic>
            <p:nvPicPr>
              <p:cNvPr id="459" name="图形 458" descr="信封"/>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654064" y="2146940"/>
                <a:ext cx="1684362" cy="1474771"/>
              </a:xfrm>
              <a:prstGeom prst="rect">
                <a:avLst/>
              </a:prstGeom>
            </p:spPr>
          </p:pic>
          <p:sp>
            <p:nvSpPr>
              <p:cNvPr id="461" name="等腰三角形 460"/>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63" name="等腰三角形 462"/>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64" name="等腰三角形 463"/>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65" name="矩形 464"/>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466" name="直接连接符 465"/>
              <p:cNvCxnSpPr>
                <a:cxnSpLocks/>
                <a:endCxn id="461"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7" name="直接连接符 466"/>
              <p:cNvCxnSpPr>
                <a:cxnSpLocks/>
                <a:stCxn id="461" idx="2"/>
                <a:endCxn id="463"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8" name="直接连接符 467"/>
              <p:cNvCxnSpPr>
                <a:cxnSpLocks/>
                <a:stCxn id="463"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9" name="直接连接符 468"/>
              <p:cNvCxnSpPr>
                <a:cxnSpLocks/>
                <a:endCxn id="464"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0" name="直接连接符 469"/>
              <p:cNvCxnSpPr>
                <a:cxnSpLocks/>
                <a:stCxn id="464"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8" name="等腰三角形 457"/>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pic>
        <p:nvPicPr>
          <p:cNvPr id="471" name="图形 470" descr="信封"/>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668442" y="1023114"/>
            <a:ext cx="382261" cy="411985"/>
          </a:xfrm>
          <a:prstGeom prst="rect">
            <a:avLst/>
          </a:prstGeom>
        </p:spPr>
      </p:pic>
      <p:grpSp>
        <p:nvGrpSpPr>
          <p:cNvPr id="472" name="组合 471"/>
          <p:cNvGrpSpPr/>
          <p:nvPr/>
        </p:nvGrpSpPr>
        <p:grpSpPr>
          <a:xfrm>
            <a:off x="8091607" y="972196"/>
            <a:ext cx="217903" cy="292760"/>
            <a:chOff x="5122022" y="714038"/>
            <a:chExt cx="1546118" cy="1729624"/>
          </a:xfrm>
        </p:grpSpPr>
        <p:grpSp>
          <p:nvGrpSpPr>
            <p:cNvPr id="473" name="组合 472"/>
            <p:cNvGrpSpPr/>
            <p:nvPr/>
          </p:nvGrpSpPr>
          <p:grpSpPr>
            <a:xfrm>
              <a:off x="5122022" y="714038"/>
              <a:ext cx="1525182" cy="1729624"/>
              <a:chOff x="2654064" y="2146940"/>
              <a:chExt cx="1684362" cy="1474771"/>
            </a:xfrm>
          </p:grpSpPr>
          <p:pic>
            <p:nvPicPr>
              <p:cNvPr id="475" name="图形 474" descr="信封"/>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654064" y="2146940"/>
                <a:ext cx="1684362" cy="1474771"/>
              </a:xfrm>
              <a:prstGeom prst="rect">
                <a:avLst/>
              </a:prstGeom>
            </p:spPr>
          </p:pic>
          <p:sp>
            <p:nvSpPr>
              <p:cNvPr id="476" name="等腰三角形 475"/>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77" name="等腰三角形 476"/>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78" name="等腰三角形 477"/>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79" name="矩形 478"/>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480" name="直接连接符 479"/>
              <p:cNvCxnSpPr>
                <a:cxnSpLocks/>
                <a:endCxn id="476"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1" name="直接连接符 480"/>
              <p:cNvCxnSpPr>
                <a:cxnSpLocks/>
                <a:stCxn id="476" idx="2"/>
                <a:endCxn id="477"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2" name="直接连接符 481"/>
              <p:cNvCxnSpPr>
                <a:cxnSpLocks/>
                <a:stCxn id="477"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3" name="直接连接符 482"/>
              <p:cNvCxnSpPr>
                <a:cxnSpLocks/>
                <a:endCxn id="478"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4" name="直接连接符 483"/>
              <p:cNvCxnSpPr>
                <a:cxnSpLocks/>
                <a:stCxn id="478"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74" name="等腰三角形 473"/>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485" name="组合 484"/>
          <p:cNvGrpSpPr/>
          <p:nvPr/>
        </p:nvGrpSpPr>
        <p:grpSpPr>
          <a:xfrm>
            <a:off x="8091607" y="1190535"/>
            <a:ext cx="217903" cy="292760"/>
            <a:chOff x="5122022" y="714038"/>
            <a:chExt cx="1546118" cy="1729624"/>
          </a:xfrm>
        </p:grpSpPr>
        <p:grpSp>
          <p:nvGrpSpPr>
            <p:cNvPr id="486" name="组合 485"/>
            <p:cNvGrpSpPr/>
            <p:nvPr/>
          </p:nvGrpSpPr>
          <p:grpSpPr>
            <a:xfrm>
              <a:off x="5122022" y="714038"/>
              <a:ext cx="1525182" cy="1729624"/>
              <a:chOff x="2654064" y="2146940"/>
              <a:chExt cx="1684362" cy="1474771"/>
            </a:xfrm>
          </p:grpSpPr>
          <p:pic>
            <p:nvPicPr>
              <p:cNvPr id="488" name="图形 487" descr="信封"/>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654064" y="2146940"/>
                <a:ext cx="1684362" cy="1474771"/>
              </a:xfrm>
              <a:prstGeom prst="rect">
                <a:avLst/>
              </a:prstGeom>
            </p:spPr>
          </p:pic>
          <p:sp>
            <p:nvSpPr>
              <p:cNvPr id="489" name="等腰三角形 488"/>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90" name="等腰三角形 489"/>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91" name="等腰三角形 490"/>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92" name="矩形 491"/>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493" name="直接连接符 492"/>
              <p:cNvCxnSpPr>
                <a:cxnSpLocks/>
                <a:endCxn id="489"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4" name="直接连接符 493"/>
              <p:cNvCxnSpPr>
                <a:cxnSpLocks/>
                <a:stCxn id="489" idx="2"/>
                <a:endCxn id="490"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5" name="直接连接符 494"/>
              <p:cNvCxnSpPr>
                <a:cxnSpLocks/>
                <a:stCxn id="490"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6" name="直接连接符 495"/>
              <p:cNvCxnSpPr>
                <a:cxnSpLocks/>
                <a:endCxn id="491"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7" name="直接连接符 496"/>
              <p:cNvCxnSpPr>
                <a:cxnSpLocks/>
                <a:stCxn id="491"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7" name="等腰三角形 486"/>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498" name="组合 497"/>
          <p:cNvGrpSpPr/>
          <p:nvPr/>
        </p:nvGrpSpPr>
        <p:grpSpPr>
          <a:xfrm>
            <a:off x="8091607" y="1406392"/>
            <a:ext cx="217903" cy="292760"/>
            <a:chOff x="5122022" y="714038"/>
            <a:chExt cx="1546118" cy="1729624"/>
          </a:xfrm>
        </p:grpSpPr>
        <p:grpSp>
          <p:nvGrpSpPr>
            <p:cNvPr id="499" name="组合 498"/>
            <p:cNvGrpSpPr/>
            <p:nvPr/>
          </p:nvGrpSpPr>
          <p:grpSpPr>
            <a:xfrm>
              <a:off x="5122022" y="714038"/>
              <a:ext cx="1525182" cy="1729624"/>
              <a:chOff x="2654064" y="2146940"/>
              <a:chExt cx="1684362" cy="1474771"/>
            </a:xfrm>
          </p:grpSpPr>
          <p:pic>
            <p:nvPicPr>
              <p:cNvPr id="501" name="图形 500" descr="信封"/>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654064" y="2146940"/>
                <a:ext cx="1684362" cy="1474771"/>
              </a:xfrm>
              <a:prstGeom prst="rect">
                <a:avLst/>
              </a:prstGeom>
            </p:spPr>
          </p:pic>
          <p:sp>
            <p:nvSpPr>
              <p:cNvPr id="502" name="等腰三角形 501"/>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03" name="等腰三角形 502"/>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04" name="等腰三角形 503"/>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05" name="矩形 504"/>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06" name="直接连接符 505"/>
              <p:cNvCxnSpPr>
                <a:cxnSpLocks/>
                <a:endCxn id="502"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7" name="直接连接符 506"/>
              <p:cNvCxnSpPr>
                <a:cxnSpLocks/>
                <a:stCxn id="502" idx="2"/>
                <a:endCxn id="503"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8" name="直接连接符 507"/>
              <p:cNvCxnSpPr>
                <a:cxnSpLocks/>
                <a:stCxn id="503"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9" name="直接连接符 508"/>
              <p:cNvCxnSpPr>
                <a:cxnSpLocks/>
                <a:endCxn id="504"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0" name="直接连接符 509"/>
              <p:cNvCxnSpPr>
                <a:cxnSpLocks/>
                <a:stCxn id="504"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00" name="等腰三角形 499"/>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pic>
        <p:nvPicPr>
          <p:cNvPr id="511" name="图形 510" descr="信封"/>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666993" y="2328838"/>
            <a:ext cx="382261" cy="411985"/>
          </a:xfrm>
          <a:prstGeom prst="rect">
            <a:avLst/>
          </a:prstGeom>
        </p:spPr>
      </p:pic>
      <p:grpSp>
        <p:nvGrpSpPr>
          <p:cNvPr id="512" name="组合 511"/>
          <p:cNvGrpSpPr/>
          <p:nvPr/>
        </p:nvGrpSpPr>
        <p:grpSpPr>
          <a:xfrm>
            <a:off x="8090157" y="2277921"/>
            <a:ext cx="217903" cy="292760"/>
            <a:chOff x="5122022" y="714038"/>
            <a:chExt cx="1546118" cy="1729624"/>
          </a:xfrm>
        </p:grpSpPr>
        <p:grpSp>
          <p:nvGrpSpPr>
            <p:cNvPr id="513" name="组合 512"/>
            <p:cNvGrpSpPr/>
            <p:nvPr/>
          </p:nvGrpSpPr>
          <p:grpSpPr>
            <a:xfrm>
              <a:off x="5122022" y="714038"/>
              <a:ext cx="1525182" cy="1729624"/>
              <a:chOff x="2654064" y="2146940"/>
              <a:chExt cx="1684362" cy="1474771"/>
            </a:xfrm>
          </p:grpSpPr>
          <p:pic>
            <p:nvPicPr>
              <p:cNvPr id="515" name="图形 514" descr="信封"/>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654064" y="2146940"/>
                <a:ext cx="1684362" cy="1474771"/>
              </a:xfrm>
              <a:prstGeom prst="rect">
                <a:avLst/>
              </a:prstGeom>
            </p:spPr>
          </p:pic>
          <p:sp>
            <p:nvSpPr>
              <p:cNvPr id="516" name="等腰三角形 515"/>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17" name="等腰三角形 516"/>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18" name="等腰三角形 517"/>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19" name="矩形 518"/>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20" name="直接连接符 519"/>
              <p:cNvCxnSpPr>
                <a:cxnSpLocks/>
                <a:endCxn id="516"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1" name="直接连接符 520"/>
              <p:cNvCxnSpPr>
                <a:cxnSpLocks/>
                <a:stCxn id="516" idx="2"/>
                <a:endCxn id="517"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2" name="直接连接符 521"/>
              <p:cNvCxnSpPr>
                <a:cxnSpLocks/>
                <a:stCxn id="517"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3" name="直接连接符 522"/>
              <p:cNvCxnSpPr>
                <a:cxnSpLocks/>
                <a:endCxn id="518"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4" name="直接连接符 523"/>
              <p:cNvCxnSpPr>
                <a:cxnSpLocks/>
                <a:stCxn id="518"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14" name="等腰三角形 513"/>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525" name="组合 524"/>
          <p:cNvGrpSpPr/>
          <p:nvPr/>
        </p:nvGrpSpPr>
        <p:grpSpPr>
          <a:xfrm>
            <a:off x="8090157" y="2496260"/>
            <a:ext cx="217903" cy="292760"/>
            <a:chOff x="5122022" y="714038"/>
            <a:chExt cx="1546118" cy="1729624"/>
          </a:xfrm>
        </p:grpSpPr>
        <p:grpSp>
          <p:nvGrpSpPr>
            <p:cNvPr id="526" name="组合 525"/>
            <p:cNvGrpSpPr/>
            <p:nvPr/>
          </p:nvGrpSpPr>
          <p:grpSpPr>
            <a:xfrm>
              <a:off x="5122022" y="714038"/>
              <a:ext cx="1525182" cy="1729624"/>
              <a:chOff x="2654064" y="2146940"/>
              <a:chExt cx="1684362" cy="1474771"/>
            </a:xfrm>
          </p:grpSpPr>
          <p:pic>
            <p:nvPicPr>
              <p:cNvPr id="528" name="图形 527" descr="信封"/>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654064" y="2146940"/>
                <a:ext cx="1684362" cy="1474771"/>
              </a:xfrm>
              <a:prstGeom prst="rect">
                <a:avLst/>
              </a:prstGeom>
            </p:spPr>
          </p:pic>
          <p:sp>
            <p:nvSpPr>
              <p:cNvPr id="529" name="等腰三角形 528"/>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0" name="等腰三角形 529"/>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1" name="等腰三角形 530"/>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2" name="矩形 531"/>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33" name="直接连接符 532"/>
              <p:cNvCxnSpPr>
                <a:cxnSpLocks/>
                <a:endCxn id="529"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4" name="直接连接符 533"/>
              <p:cNvCxnSpPr>
                <a:cxnSpLocks/>
                <a:stCxn id="529" idx="2"/>
                <a:endCxn id="530"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5" name="直接连接符 534"/>
              <p:cNvCxnSpPr>
                <a:cxnSpLocks/>
                <a:stCxn id="530"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6" name="直接连接符 535"/>
              <p:cNvCxnSpPr>
                <a:cxnSpLocks/>
                <a:endCxn id="531"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7" name="直接连接符 536"/>
              <p:cNvCxnSpPr>
                <a:cxnSpLocks/>
                <a:stCxn id="531"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7" name="等腰三角形 526"/>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538" name="组合 537"/>
          <p:cNvGrpSpPr/>
          <p:nvPr/>
        </p:nvGrpSpPr>
        <p:grpSpPr>
          <a:xfrm>
            <a:off x="8090157" y="2712117"/>
            <a:ext cx="217903" cy="292760"/>
            <a:chOff x="5122022" y="714038"/>
            <a:chExt cx="1546118" cy="1729624"/>
          </a:xfrm>
        </p:grpSpPr>
        <p:grpSp>
          <p:nvGrpSpPr>
            <p:cNvPr id="539" name="组合 538"/>
            <p:cNvGrpSpPr/>
            <p:nvPr/>
          </p:nvGrpSpPr>
          <p:grpSpPr>
            <a:xfrm>
              <a:off x="5122022" y="714038"/>
              <a:ext cx="1525182" cy="1729624"/>
              <a:chOff x="2654064" y="2146940"/>
              <a:chExt cx="1684362" cy="1474771"/>
            </a:xfrm>
          </p:grpSpPr>
          <p:pic>
            <p:nvPicPr>
              <p:cNvPr id="541" name="图形 540" descr="信封"/>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654064" y="2146940"/>
                <a:ext cx="1684362" cy="1474771"/>
              </a:xfrm>
              <a:prstGeom prst="rect">
                <a:avLst/>
              </a:prstGeom>
            </p:spPr>
          </p:pic>
          <p:sp>
            <p:nvSpPr>
              <p:cNvPr id="542" name="等腰三角形 541"/>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3" name="等腰三角形 542"/>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4" name="等腰三角形 543"/>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5" name="矩形 544"/>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46" name="直接连接符 545"/>
              <p:cNvCxnSpPr>
                <a:cxnSpLocks/>
                <a:endCxn id="542"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7" name="直接连接符 546"/>
              <p:cNvCxnSpPr>
                <a:cxnSpLocks/>
                <a:stCxn id="542" idx="2"/>
                <a:endCxn id="543"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8" name="直接连接符 547"/>
              <p:cNvCxnSpPr>
                <a:cxnSpLocks/>
                <a:stCxn id="543"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9" name="直接连接符 548"/>
              <p:cNvCxnSpPr>
                <a:cxnSpLocks/>
                <a:endCxn id="544"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0" name="直接连接符 549"/>
              <p:cNvCxnSpPr>
                <a:cxnSpLocks/>
                <a:stCxn id="544"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40" name="等腰三角形 539"/>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pic>
        <p:nvPicPr>
          <p:cNvPr id="551" name="图形 550" descr="信封"/>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656094" y="3623264"/>
            <a:ext cx="382261" cy="411985"/>
          </a:xfrm>
          <a:prstGeom prst="rect">
            <a:avLst/>
          </a:prstGeom>
        </p:spPr>
      </p:pic>
      <p:grpSp>
        <p:nvGrpSpPr>
          <p:cNvPr id="552" name="组合 551"/>
          <p:cNvGrpSpPr/>
          <p:nvPr/>
        </p:nvGrpSpPr>
        <p:grpSpPr>
          <a:xfrm>
            <a:off x="8079259" y="3572346"/>
            <a:ext cx="217903" cy="292760"/>
            <a:chOff x="5122022" y="714038"/>
            <a:chExt cx="1546118" cy="1729624"/>
          </a:xfrm>
        </p:grpSpPr>
        <p:grpSp>
          <p:nvGrpSpPr>
            <p:cNvPr id="553" name="组合 552"/>
            <p:cNvGrpSpPr/>
            <p:nvPr/>
          </p:nvGrpSpPr>
          <p:grpSpPr>
            <a:xfrm>
              <a:off x="5122022" y="714038"/>
              <a:ext cx="1525182" cy="1729624"/>
              <a:chOff x="2654064" y="2146940"/>
              <a:chExt cx="1684362" cy="1474771"/>
            </a:xfrm>
          </p:grpSpPr>
          <p:pic>
            <p:nvPicPr>
              <p:cNvPr id="555" name="图形 554" descr="信封"/>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654064" y="2146940"/>
                <a:ext cx="1684362" cy="1474771"/>
              </a:xfrm>
              <a:prstGeom prst="rect">
                <a:avLst/>
              </a:prstGeom>
            </p:spPr>
          </p:pic>
          <p:sp>
            <p:nvSpPr>
              <p:cNvPr id="556" name="等腰三角形 555"/>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57" name="等腰三角形 556"/>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58" name="等腰三角形 557"/>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59" name="矩形 558"/>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60" name="直接连接符 559"/>
              <p:cNvCxnSpPr>
                <a:cxnSpLocks/>
                <a:endCxn id="556"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1" name="直接连接符 560"/>
              <p:cNvCxnSpPr>
                <a:cxnSpLocks/>
                <a:stCxn id="556" idx="2"/>
                <a:endCxn id="557"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2" name="直接连接符 561"/>
              <p:cNvCxnSpPr>
                <a:cxnSpLocks/>
                <a:stCxn id="557"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3" name="直接连接符 562"/>
              <p:cNvCxnSpPr>
                <a:cxnSpLocks/>
                <a:endCxn id="558"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4" name="直接连接符 563"/>
              <p:cNvCxnSpPr>
                <a:cxnSpLocks/>
                <a:stCxn id="558"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4" name="等腰三角形 553"/>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565" name="组合 564"/>
          <p:cNvGrpSpPr/>
          <p:nvPr/>
        </p:nvGrpSpPr>
        <p:grpSpPr>
          <a:xfrm>
            <a:off x="8079259" y="3790686"/>
            <a:ext cx="217903" cy="292760"/>
            <a:chOff x="5122022" y="714038"/>
            <a:chExt cx="1546118" cy="1729624"/>
          </a:xfrm>
        </p:grpSpPr>
        <p:grpSp>
          <p:nvGrpSpPr>
            <p:cNvPr id="566" name="组合 565"/>
            <p:cNvGrpSpPr/>
            <p:nvPr/>
          </p:nvGrpSpPr>
          <p:grpSpPr>
            <a:xfrm>
              <a:off x="5122022" y="714038"/>
              <a:ext cx="1525182" cy="1729624"/>
              <a:chOff x="2654064" y="2146940"/>
              <a:chExt cx="1684362" cy="1474771"/>
            </a:xfrm>
          </p:grpSpPr>
          <p:pic>
            <p:nvPicPr>
              <p:cNvPr id="568" name="图形 567" descr="信封"/>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654064" y="2146940"/>
                <a:ext cx="1684362" cy="1474771"/>
              </a:xfrm>
              <a:prstGeom prst="rect">
                <a:avLst/>
              </a:prstGeom>
            </p:spPr>
          </p:pic>
          <p:sp>
            <p:nvSpPr>
              <p:cNvPr id="569" name="等腰三角形 568"/>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70" name="等腰三角形 569"/>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71" name="等腰三角形 570"/>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72" name="矩形 571"/>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73" name="直接连接符 572"/>
              <p:cNvCxnSpPr>
                <a:cxnSpLocks/>
                <a:endCxn id="569"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4" name="直接连接符 573"/>
              <p:cNvCxnSpPr>
                <a:cxnSpLocks/>
                <a:stCxn id="569" idx="2"/>
                <a:endCxn id="570"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5" name="直接连接符 574"/>
              <p:cNvCxnSpPr>
                <a:cxnSpLocks/>
                <a:stCxn id="570"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6" name="直接连接符 575"/>
              <p:cNvCxnSpPr>
                <a:cxnSpLocks/>
                <a:endCxn id="571"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7" name="直接连接符 576"/>
              <p:cNvCxnSpPr>
                <a:cxnSpLocks/>
                <a:stCxn id="571"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67" name="等腰三角形 566"/>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578" name="组合 577"/>
          <p:cNvGrpSpPr/>
          <p:nvPr/>
        </p:nvGrpSpPr>
        <p:grpSpPr>
          <a:xfrm>
            <a:off x="8079259" y="4006542"/>
            <a:ext cx="217903" cy="292760"/>
            <a:chOff x="5122022" y="714038"/>
            <a:chExt cx="1546118" cy="1729624"/>
          </a:xfrm>
        </p:grpSpPr>
        <p:grpSp>
          <p:nvGrpSpPr>
            <p:cNvPr id="579" name="组合 578"/>
            <p:cNvGrpSpPr/>
            <p:nvPr/>
          </p:nvGrpSpPr>
          <p:grpSpPr>
            <a:xfrm>
              <a:off x="5122022" y="714038"/>
              <a:ext cx="1525182" cy="1729624"/>
              <a:chOff x="2654064" y="2146940"/>
              <a:chExt cx="1684362" cy="1474771"/>
            </a:xfrm>
          </p:grpSpPr>
          <p:pic>
            <p:nvPicPr>
              <p:cNvPr id="581" name="图形 580" descr="信封"/>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654064" y="2146940"/>
                <a:ext cx="1684362" cy="1474771"/>
              </a:xfrm>
              <a:prstGeom prst="rect">
                <a:avLst/>
              </a:prstGeom>
            </p:spPr>
          </p:pic>
          <p:sp>
            <p:nvSpPr>
              <p:cNvPr id="582" name="等腰三角形 581"/>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83" name="等腰三角形 582"/>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84" name="等腰三角形 583"/>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85" name="矩形 584"/>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86" name="直接连接符 585"/>
              <p:cNvCxnSpPr>
                <a:cxnSpLocks/>
                <a:endCxn id="582"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7" name="直接连接符 586"/>
              <p:cNvCxnSpPr>
                <a:cxnSpLocks/>
                <a:stCxn id="582" idx="2"/>
                <a:endCxn id="583"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8" name="直接连接符 587"/>
              <p:cNvCxnSpPr>
                <a:cxnSpLocks/>
                <a:stCxn id="583"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9" name="直接连接符 588"/>
              <p:cNvCxnSpPr>
                <a:cxnSpLocks/>
                <a:endCxn id="584"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0" name="直接连接符 589"/>
              <p:cNvCxnSpPr>
                <a:cxnSpLocks/>
                <a:stCxn id="584"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80" name="等腰三角形 579"/>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591" name="组合 590"/>
          <p:cNvGrpSpPr/>
          <p:nvPr/>
        </p:nvGrpSpPr>
        <p:grpSpPr>
          <a:xfrm>
            <a:off x="7301605" y="1692235"/>
            <a:ext cx="217903" cy="292760"/>
            <a:chOff x="5122022" y="714038"/>
            <a:chExt cx="1546118" cy="1729624"/>
          </a:xfrm>
        </p:grpSpPr>
        <p:grpSp>
          <p:nvGrpSpPr>
            <p:cNvPr id="592" name="组合 591"/>
            <p:cNvGrpSpPr/>
            <p:nvPr/>
          </p:nvGrpSpPr>
          <p:grpSpPr>
            <a:xfrm>
              <a:off x="5122022" y="714038"/>
              <a:ext cx="1525182" cy="1729624"/>
              <a:chOff x="2654064" y="2146940"/>
              <a:chExt cx="1684362" cy="1474771"/>
            </a:xfrm>
          </p:grpSpPr>
          <p:pic>
            <p:nvPicPr>
              <p:cNvPr id="594" name="图形 593" descr="信封"/>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54064" y="2146940"/>
                <a:ext cx="1684362" cy="1474771"/>
              </a:xfrm>
              <a:prstGeom prst="rect">
                <a:avLst/>
              </a:prstGeom>
            </p:spPr>
          </p:pic>
          <p:sp>
            <p:nvSpPr>
              <p:cNvPr id="595" name="等腰三角形 594"/>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96" name="等腰三角形 595"/>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97" name="等腰三角形 596"/>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98" name="矩形 597"/>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99" name="直接连接符 598"/>
              <p:cNvCxnSpPr>
                <a:cxnSpLocks/>
                <a:endCxn id="595"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0" name="直接连接符 599"/>
              <p:cNvCxnSpPr>
                <a:cxnSpLocks/>
                <a:stCxn id="595" idx="2"/>
                <a:endCxn id="596"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1" name="直接连接符 600"/>
              <p:cNvCxnSpPr>
                <a:cxnSpLocks/>
                <a:stCxn id="596"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2" name="直接连接符 601"/>
              <p:cNvCxnSpPr>
                <a:cxnSpLocks/>
                <a:endCxn id="597"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3" name="直接连接符 602"/>
              <p:cNvCxnSpPr>
                <a:cxnSpLocks/>
                <a:stCxn id="597"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93" name="等腰三角形 592"/>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604" name="组合 603"/>
          <p:cNvGrpSpPr/>
          <p:nvPr/>
        </p:nvGrpSpPr>
        <p:grpSpPr>
          <a:xfrm>
            <a:off x="7345704" y="1992849"/>
            <a:ext cx="217903" cy="292760"/>
            <a:chOff x="5122022" y="714038"/>
            <a:chExt cx="1546118" cy="1729624"/>
          </a:xfrm>
        </p:grpSpPr>
        <p:grpSp>
          <p:nvGrpSpPr>
            <p:cNvPr id="605" name="组合 604"/>
            <p:cNvGrpSpPr/>
            <p:nvPr/>
          </p:nvGrpSpPr>
          <p:grpSpPr>
            <a:xfrm>
              <a:off x="5122022" y="714038"/>
              <a:ext cx="1525182" cy="1729624"/>
              <a:chOff x="2654064" y="2146940"/>
              <a:chExt cx="1684362" cy="1474771"/>
            </a:xfrm>
          </p:grpSpPr>
          <p:pic>
            <p:nvPicPr>
              <p:cNvPr id="607" name="图形 606" descr="信封"/>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54064" y="2146940"/>
                <a:ext cx="1684362" cy="1474771"/>
              </a:xfrm>
              <a:prstGeom prst="rect">
                <a:avLst/>
              </a:prstGeom>
            </p:spPr>
          </p:pic>
          <p:sp>
            <p:nvSpPr>
              <p:cNvPr id="608" name="等腰三角形 607"/>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09" name="等腰三角形 608"/>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10" name="等腰三角形 609"/>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11" name="矩形 610"/>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12" name="直接连接符 611"/>
              <p:cNvCxnSpPr>
                <a:cxnSpLocks/>
                <a:endCxn id="608"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3" name="直接连接符 612"/>
              <p:cNvCxnSpPr>
                <a:cxnSpLocks/>
                <a:stCxn id="608" idx="2"/>
                <a:endCxn id="609"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4" name="直接连接符 613"/>
              <p:cNvCxnSpPr>
                <a:cxnSpLocks/>
                <a:stCxn id="609"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5" name="直接连接符 614"/>
              <p:cNvCxnSpPr>
                <a:cxnSpLocks/>
                <a:endCxn id="610"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6" name="直接连接符 615"/>
              <p:cNvCxnSpPr>
                <a:cxnSpLocks/>
                <a:stCxn id="610"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06" name="等腰三角形 605"/>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617" name="组合 616"/>
          <p:cNvGrpSpPr/>
          <p:nvPr/>
        </p:nvGrpSpPr>
        <p:grpSpPr>
          <a:xfrm>
            <a:off x="7466170" y="2189885"/>
            <a:ext cx="217903" cy="292760"/>
            <a:chOff x="5122022" y="714038"/>
            <a:chExt cx="1546118" cy="1729624"/>
          </a:xfrm>
        </p:grpSpPr>
        <p:grpSp>
          <p:nvGrpSpPr>
            <p:cNvPr id="618" name="组合 617"/>
            <p:cNvGrpSpPr/>
            <p:nvPr/>
          </p:nvGrpSpPr>
          <p:grpSpPr>
            <a:xfrm>
              <a:off x="5122022" y="714038"/>
              <a:ext cx="1525182" cy="1729624"/>
              <a:chOff x="2654064" y="2146940"/>
              <a:chExt cx="1684362" cy="1474771"/>
            </a:xfrm>
          </p:grpSpPr>
          <p:pic>
            <p:nvPicPr>
              <p:cNvPr id="620" name="图形 619" descr="信封"/>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54064" y="2146940"/>
                <a:ext cx="1684362" cy="1474771"/>
              </a:xfrm>
              <a:prstGeom prst="rect">
                <a:avLst/>
              </a:prstGeom>
            </p:spPr>
          </p:pic>
          <p:sp>
            <p:nvSpPr>
              <p:cNvPr id="621" name="等腰三角形 620"/>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22" name="等腰三角形 621"/>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23" name="等腰三角形 622"/>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24" name="矩形 623"/>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25" name="直接连接符 624"/>
              <p:cNvCxnSpPr>
                <a:cxnSpLocks/>
                <a:endCxn id="621"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6" name="直接连接符 625"/>
              <p:cNvCxnSpPr>
                <a:cxnSpLocks/>
                <a:stCxn id="621" idx="2"/>
                <a:endCxn id="622"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7" name="直接连接符 626"/>
              <p:cNvCxnSpPr>
                <a:cxnSpLocks/>
                <a:stCxn id="622"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8" name="直接连接符 627"/>
              <p:cNvCxnSpPr>
                <a:cxnSpLocks/>
                <a:endCxn id="623"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9" name="直接连接符 628"/>
              <p:cNvCxnSpPr>
                <a:cxnSpLocks/>
                <a:stCxn id="623"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19" name="等腰三角形 618"/>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630" name="组合 629"/>
          <p:cNvGrpSpPr/>
          <p:nvPr/>
        </p:nvGrpSpPr>
        <p:grpSpPr>
          <a:xfrm>
            <a:off x="7447462" y="2730726"/>
            <a:ext cx="217903" cy="292760"/>
            <a:chOff x="5122022" y="714038"/>
            <a:chExt cx="1546118" cy="1729624"/>
          </a:xfrm>
        </p:grpSpPr>
        <p:grpSp>
          <p:nvGrpSpPr>
            <p:cNvPr id="631" name="组合 630"/>
            <p:cNvGrpSpPr/>
            <p:nvPr/>
          </p:nvGrpSpPr>
          <p:grpSpPr>
            <a:xfrm>
              <a:off x="5122022" y="714038"/>
              <a:ext cx="1525182" cy="1729624"/>
              <a:chOff x="2654064" y="2146940"/>
              <a:chExt cx="1684362" cy="1474771"/>
            </a:xfrm>
          </p:grpSpPr>
          <p:pic>
            <p:nvPicPr>
              <p:cNvPr id="633" name="图形 632" descr="信封"/>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654064" y="2146940"/>
                <a:ext cx="1684362" cy="1474771"/>
              </a:xfrm>
              <a:prstGeom prst="rect">
                <a:avLst/>
              </a:prstGeom>
            </p:spPr>
          </p:pic>
          <p:sp>
            <p:nvSpPr>
              <p:cNvPr id="634" name="等腰三角形 633"/>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35" name="等腰三角形 634"/>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36" name="等腰三角形 635"/>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37" name="矩形 636"/>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38" name="直接连接符 637"/>
              <p:cNvCxnSpPr>
                <a:cxnSpLocks/>
                <a:endCxn id="634"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9" name="直接连接符 638"/>
              <p:cNvCxnSpPr>
                <a:cxnSpLocks/>
                <a:stCxn id="634" idx="2"/>
                <a:endCxn id="635"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0" name="直接连接符 639"/>
              <p:cNvCxnSpPr>
                <a:cxnSpLocks/>
                <a:stCxn id="635"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1" name="直接连接符 640"/>
              <p:cNvCxnSpPr>
                <a:cxnSpLocks/>
                <a:endCxn id="636"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2" name="直接连接符 641"/>
              <p:cNvCxnSpPr>
                <a:cxnSpLocks/>
                <a:stCxn id="636"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32" name="等腰三角形 631"/>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643" name="组合 642"/>
          <p:cNvGrpSpPr/>
          <p:nvPr/>
        </p:nvGrpSpPr>
        <p:grpSpPr>
          <a:xfrm>
            <a:off x="7359301" y="2985026"/>
            <a:ext cx="217903" cy="292760"/>
            <a:chOff x="5122022" y="714038"/>
            <a:chExt cx="1546118" cy="1729624"/>
          </a:xfrm>
        </p:grpSpPr>
        <p:grpSp>
          <p:nvGrpSpPr>
            <p:cNvPr id="644" name="组合 643"/>
            <p:cNvGrpSpPr/>
            <p:nvPr/>
          </p:nvGrpSpPr>
          <p:grpSpPr>
            <a:xfrm>
              <a:off x="5122022" y="714038"/>
              <a:ext cx="1525182" cy="1729624"/>
              <a:chOff x="2654064" y="2146940"/>
              <a:chExt cx="1684362" cy="1474771"/>
            </a:xfrm>
          </p:grpSpPr>
          <p:pic>
            <p:nvPicPr>
              <p:cNvPr id="646" name="图形 645" descr="信封"/>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654064" y="2146940"/>
                <a:ext cx="1684362" cy="1474771"/>
              </a:xfrm>
              <a:prstGeom prst="rect">
                <a:avLst/>
              </a:prstGeom>
            </p:spPr>
          </p:pic>
          <p:sp>
            <p:nvSpPr>
              <p:cNvPr id="647" name="等腰三角形 646"/>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48" name="等腰三角形 647"/>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49" name="等腰三角形 648"/>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50" name="矩形 649"/>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51" name="直接连接符 650"/>
              <p:cNvCxnSpPr>
                <a:cxnSpLocks/>
                <a:endCxn id="647"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2" name="直接连接符 651"/>
              <p:cNvCxnSpPr>
                <a:cxnSpLocks/>
                <a:stCxn id="647" idx="2"/>
                <a:endCxn id="648"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3" name="直接连接符 652"/>
              <p:cNvCxnSpPr>
                <a:cxnSpLocks/>
                <a:stCxn id="648"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4" name="直接连接符 653"/>
              <p:cNvCxnSpPr>
                <a:cxnSpLocks/>
                <a:endCxn id="649"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5" name="直接连接符 654"/>
              <p:cNvCxnSpPr>
                <a:cxnSpLocks/>
                <a:stCxn id="649"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5" name="等腰三角形 644"/>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656" name="组合 655"/>
          <p:cNvGrpSpPr/>
          <p:nvPr/>
        </p:nvGrpSpPr>
        <p:grpSpPr>
          <a:xfrm>
            <a:off x="7459392" y="3223603"/>
            <a:ext cx="217903" cy="292760"/>
            <a:chOff x="5122022" y="714038"/>
            <a:chExt cx="1546118" cy="1729624"/>
          </a:xfrm>
        </p:grpSpPr>
        <p:grpSp>
          <p:nvGrpSpPr>
            <p:cNvPr id="657" name="组合 656"/>
            <p:cNvGrpSpPr/>
            <p:nvPr/>
          </p:nvGrpSpPr>
          <p:grpSpPr>
            <a:xfrm>
              <a:off x="5122022" y="714038"/>
              <a:ext cx="1525182" cy="1729624"/>
              <a:chOff x="2654064" y="2146940"/>
              <a:chExt cx="1684362" cy="1474771"/>
            </a:xfrm>
          </p:grpSpPr>
          <p:pic>
            <p:nvPicPr>
              <p:cNvPr id="659" name="图形 658" descr="信封"/>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654064" y="2146940"/>
                <a:ext cx="1684362" cy="1474771"/>
              </a:xfrm>
              <a:prstGeom prst="rect">
                <a:avLst/>
              </a:prstGeom>
            </p:spPr>
          </p:pic>
          <p:sp>
            <p:nvSpPr>
              <p:cNvPr id="660" name="等腰三角形 659"/>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61" name="等腰三角形 660"/>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62" name="等腰三角形 661"/>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63" name="矩形 662"/>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64" name="直接连接符 663"/>
              <p:cNvCxnSpPr>
                <a:cxnSpLocks/>
                <a:endCxn id="660"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5" name="直接连接符 664"/>
              <p:cNvCxnSpPr>
                <a:cxnSpLocks/>
                <a:stCxn id="660" idx="2"/>
                <a:endCxn id="661"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6" name="直接连接符 665"/>
              <p:cNvCxnSpPr>
                <a:cxnSpLocks/>
                <a:stCxn id="661"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7" name="直接连接符 666"/>
              <p:cNvCxnSpPr>
                <a:cxnSpLocks/>
                <a:endCxn id="662"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8" name="直接连接符 667"/>
              <p:cNvCxnSpPr>
                <a:cxnSpLocks/>
                <a:stCxn id="662"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58" name="等腰三角形 657"/>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669" name="组合 668"/>
          <p:cNvGrpSpPr/>
          <p:nvPr/>
        </p:nvGrpSpPr>
        <p:grpSpPr>
          <a:xfrm>
            <a:off x="7463715" y="3851653"/>
            <a:ext cx="217903" cy="292760"/>
            <a:chOff x="5122022" y="714038"/>
            <a:chExt cx="1546118" cy="1729624"/>
          </a:xfrm>
        </p:grpSpPr>
        <p:grpSp>
          <p:nvGrpSpPr>
            <p:cNvPr id="670" name="组合 669"/>
            <p:cNvGrpSpPr/>
            <p:nvPr/>
          </p:nvGrpSpPr>
          <p:grpSpPr>
            <a:xfrm>
              <a:off x="5122022" y="714038"/>
              <a:ext cx="1525182" cy="1729624"/>
              <a:chOff x="2654064" y="2146940"/>
              <a:chExt cx="1684362" cy="1474771"/>
            </a:xfrm>
          </p:grpSpPr>
          <p:pic>
            <p:nvPicPr>
              <p:cNvPr id="672" name="图形 671" descr="信封"/>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654064" y="2146940"/>
                <a:ext cx="1684362" cy="1474771"/>
              </a:xfrm>
              <a:prstGeom prst="rect">
                <a:avLst/>
              </a:prstGeom>
            </p:spPr>
          </p:pic>
          <p:sp>
            <p:nvSpPr>
              <p:cNvPr id="673" name="等腰三角形 672"/>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74" name="等腰三角形 673"/>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75" name="等腰三角形 674"/>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76" name="矩形 675"/>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77" name="直接连接符 676"/>
              <p:cNvCxnSpPr>
                <a:cxnSpLocks/>
                <a:endCxn id="673"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8" name="直接连接符 677"/>
              <p:cNvCxnSpPr>
                <a:cxnSpLocks/>
                <a:stCxn id="673" idx="2"/>
                <a:endCxn id="674"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9" name="直接连接符 678"/>
              <p:cNvCxnSpPr>
                <a:cxnSpLocks/>
                <a:stCxn id="674"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0" name="直接连接符 679"/>
              <p:cNvCxnSpPr>
                <a:cxnSpLocks/>
                <a:endCxn id="675"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1" name="直接连接符 680"/>
              <p:cNvCxnSpPr>
                <a:cxnSpLocks/>
                <a:stCxn id="675"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71" name="等腰三角形 670"/>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682" name="组合 681"/>
          <p:cNvGrpSpPr/>
          <p:nvPr/>
        </p:nvGrpSpPr>
        <p:grpSpPr>
          <a:xfrm>
            <a:off x="7367547" y="4076572"/>
            <a:ext cx="217903" cy="292760"/>
            <a:chOff x="5122022" y="714038"/>
            <a:chExt cx="1546118" cy="1729624"/>
          </a:xfrm>
        </p:grpSpPr>
        <p:grpSp>
          <p:nvGrpSpPr>
            <p:cNvPr id="683" name="组合 682"/>
            <p:cNvGrpSpPr/>
            <p:nvPr/>
          </p:nvGrpSpPr>
          <p:grpSpPr>
            <a:xfrm>
              <a:off x="5122022" y="714038"/>
              <a:ext cx="1525182" cy="1729624"/>
              <a:chOff x="2654064" y="2146940"/>
              <a:chExt cx="1684362" cy="1474771"/>
            </a:xfrm>
          </p:grpSpPr>
          <p:pic>
            <p:nvPicPr>
              <p:cNvPr id="685" name="图形 684" descr="信封"/>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654064" y="2146940"/>
                <a:ext cx="1684362" cy="1474771"/>
              </a:xfrm>
              <a:prstGeom prst="rect">
                <a:avLst/>
              </a:prstGeom>
            </p:spPr>
          </p:pic>
          <p:sp>
            <p:nvSpPr>
              <p:cNvPr id="686" name="等腰三角形 685"/>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87" name="等腰三角形 686"/>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88" name="等腰三角形 687"/>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89" name="矩形 688"/>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90" name="直接连接符 689"/>
              <p:cNvCxnSpPr>
                <a:cxnSpLocks/>
                <a:endCxn id="686"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1" name="直接连接符 690"/>
              <p:cNvCxnSpPr>
                <a:cxnSpLocks/>
                <a:stCxn id="686" idx="2"/>
                <a:endCxn id="687"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2" name="直接连接符 691"/>
              <p:cNvCxnSpPr>
                <a:cxnSpLocks/>
                <a:stCxn id="687"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3" name="直接连接符 692"/>
              <p:cNvCxnSpPr>
                <a:cxnSpLocks/>
                <a:endCxn id="688"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4" name="直接连接符 693"/>
              <p:cNvCxnSpPr>
                <a:cxnSpLocks/>
                <a:stCxn id="688"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4" name="等腰三角形 683"/>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695" name="组合 694"/>
          <p:cNvGrpSpPr/>
          <p:nvPr/>
        </p:nvGrpSpPr>
        <p:grpSpPr>
          <a:xfrm>
            <a:off x="7375689" y="4313701"/>
            <a:ext cx="217903" cy="292760"/>
            <a:chOff x="5122022" y="714038"/>
            <a:chExt cx="1546118" cy="1729624"/>
          </a:xfrm>
        </p:grpSpPr>
        <p:grpSp>
          <p:nvGrpSpPr>
            <p:cNvPr id="696" name="组合 695"/>
            <p:cNvGrpSpPr/>
            <p:nvPr/>
          </p:nvGrpSpPr>
          <p:grpSpPr>
            <a:xfrm>
              <a:off x="5122022" y="714038"/>
              <a:ext cx="1525182" cy="1729624"/>
              <a:chOff x="2654064" y="2146940"/>
              <a:chExt cx="1684362" cy="1474771"/>
            </a:xfrm>
          </p:grpSpPr>
          <p:pic>
            <p:nvPicPr>
              <p:cNvPr id="698" name="图形 697" descr="信封"/>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654064" y="2146940"/>
                <a:ext cx="1684362" cy="1474771"/>
              </a:xfrm>
              <a:prstGeom prst="rect">
                <a:avLst/>
              </a:prstGeom>
            </p:spPr>
          </p:pic>
          <p:sp>
            <p:nvSpPr>
              <p:cNvPr id="699" name="等腰三角形 698"/>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00" name="等腰三角形 699"/>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01" name="等腰三角形 700"/>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02" name="矩形 701"/>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03" name="直接连接符 702"/>
              <p:cNvCxnSpPr>
                <a:cxnSpLocks/>
                <a:endCxn id="699"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4" name="直接连接符 703"/>
              <p:cNvCxnSpPr>
                <a:cxnSpLocks/>
                <a:stCxn id="699" idx="2"/>
                <a:endCxn id="700"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5" name="直接连接符 704"/>
              <p:cNvCxnSpPr>
                <a:cxnSpLocks/>
                <a:stCxn id="700"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6" name="直接连接符 705"/>
              <p:cNvCxnSpPr>
                <a:cxnSpLocks/>
                <a:endCxn id="701"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7" name="直接连接符 706"/>
              <p:cNvCxnSpPr>
                <a:cxnSpLocks/>
                <a:stCxn id="701"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97" name="等腰三角形 696"/>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708" name="组合 707"/>
          <p:cNvGrpSpPr/>
          <p:nvPr/>
        </p:nvGrpSpPr>
        <p:grpSpPr>
          <a:xfrm>
            <a:off x="8771009" y="1689775"/>
            <a:ext cx="217903" cy="292760"/>
            <a:chOff x="5122022" y="714038"/>
            <a:chExt cx="1546118" cy="1729624"/>
          </a:xfrm>
        </p:grpSpPr>
        <p:grpSp>
          <p:nvGrpSpPr>
            <p:cNvPr id="709" name="组合 708"/>
            <p:cNvGrpSpPr/>
            <p:nvPr/>
          </p:nvGrpSpPr>
          <p:grpSpPr>
            <a:xfrm>
              <a:off x="5122022" y="714038"/>
              <a:ext cx="1525182" cy="1729624"/>
              <a:chOff x="2654064" y="2146940"/>
              <a:chExt cx="1684362" cy="1474771"/>
            </a:xfrm>
          </p:grpSpPr>
          <p:pic>
            <p:nvPicPr>
              <p:cNvPr id="711" name="图形 710" descr="信封"/>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654064" y="2146940"/>
                <a:ext cx="1684362" cy="1474771"/>
              </a:xfrm>
              <a:prstGeom prst="rect">
                <a:avLst/>
              </a:prstGeom>
            </p:spPr>
          </p:pic>
          <p:sp>
            <p:nvSpPr>
              <p:cNvPr id="712" name="等腰三角形 711"/>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3" name="等腰三角形 712"/>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4" name="等腰三角形 713"/>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5" name="矩形 714"/>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16" name="直接连接符 715"/>
              <p:cNvCxnSpPr>
                <a:cxnSpLocks/>
                <a:endCxn id="712"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7" name="直接连接符 716"/>
              <p:cNvCxnSpPr>
                <a:cxnSpLocks/>
                <a:stCxn id="712" idx="2"/>
                <a:endCxn id="713"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8" name="直接连接符 717"/>
              <p:cNvCxnSpPr>
                <a:cxnSpLocks/>
                <a:stCxn id="713"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9" name="直接连接符 718"/>
              <p:cNvCxnSpPr>
                <a:cxnSpLocks/>
                <a:endCxn id="714"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0" name="直接连接符 719"/>
              <p:cNvCxnSpPr>
                <a:cxnSpLocks/>
                <a:stCxn id="714"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0" name="等腰三角形 709"/>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721" name="组合 720"/>
          <p:cNvGrpSpPr/>
          <p:nvPr/>
        </p:nvGrpSpPr>
        <p:grpSpPr>
          <a:xfrm>
            <a:off x="8803179" y="1948021"/>
            <a:ext cx="217903" cy="292760"/>
            <a:chOff x="5122022" y="714038"/>
            <a:chExt cx="1546118" cy="1729624"/>
          </a:xfrm>
        </p:grpSpPr>
        <p:grpSp>
          <p:nvGrpSpPr>
            <p:cNvPr id="722" name="组合 721"/>
            <p:cNvGrpSpPr/>
            <p:nvPr/>
          </p:nvGrpSpPr>
          <p:grpSpPr>
            <a:xfrm>
              <a:off x="5122022" y="714038"/>
              <a:ext cx="1525182" cy="1729624"/>
              <a:chOff x="2654064" y="2146940"/>
              <a:chExt cx="1684362" cy="1474771"/>
            </a:xfrm>
          </p:grpSpPr>
          <p:pic>
            <p:nvPicPr>
              <p:cNvPr id="724" name="图形 723" descr="信封"/>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654064" y="2146940"/>
                <a:ext cx="1684362" cy="1474771"/>
              </a:xfrm>
              <a:prstGeom prst="rect">
                <a:avLst/>
              </a:prstGeom>
            </p:spPr>
          </p:pic>
          <p:sp>
            <p:nvSpPr>
              <p:cNvPr id="725" name="等腰三角形 724"/>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26" name="等腰三角形 725"/>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27" name="等腰三角形 726"/>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28" name="矩形 727"/>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29" name="直接连接符 728"/>
              <p:cNvCxnSpPr>
                <a:cxnSpLocks/>
                <a:endCxn id="725"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0" name="直接连接符 729"/>
              <p:cNvCxnSpPr>
                <a:cxnSpLocks/>
                <a:stCxn id="725" idx="2"/>
                <a:endCxn id="726"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1" name="直接连接符 730"/>
              <p:cNvCxnSpPr>
                <a:cxnSpLocks/>
                <a:stCxn id="726"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2" name="直接连接符 731"/>
              <p:cNvCxnSpPr>
                <a:cxnSpLocks/>
                <a:endCxn id="727"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3" name="直接连接符 732"/>
              <p:cNvCxnSpPr>
                <a:cxnSpLocks/>
                <a:stCxn id="727"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23" name="等腰三角形 722"/>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734" name="组合 733"/>
          <p:cNvGrpSpPr/>
          <p:nvPr/>
        </p:nvGrpSpPr>
        <p:grpSpPr>
          <a:xfrm>
            <a:off x="8914981" y="2115427"/>
            <a:ext cx="217903" cy="292760"/>
            <a:chOff x="5122022" y="714038"/>
            <a:chExt cx="1546118" cy="1729624"/>
          </a:xfrm>
        </p:grpSpPr>
        <p:grpSp>
          <p:nvGrpSpPr>
            <p:cNvPr id="735" name="组合 734"/>
            <p:cNvGrpSpPr/>
            <p:nvPr/>
          </p:nvGrpSpPr>
          <p:grpSpPr>
            <a:xfrm>
              <a:off x="5122022" y="714038"/>
              <a:ext cx="1525182" cy="1729624"/>
              <a:chOff x="2654064" y="2146940"/>
              <a:chExt cx="1684362" cy="1474771"/>
            </a:xfrm>
          </p:grpSpPr>
          <p:pic>
            <p:nvPicPr>
              <p:cNvPr id="737" name="图形 736" descr="信封"/>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654064" y="2146940"/>
                <a:ext cx="1684362" cy="1474771"/>
              </a:xfrm>
              <a:prstGeom prst="rect">
                <a:avLst/>
              </a:prstGeom>
            </p:spPr>
          </p:pic>
          <p:sp>
            <p:nvSpPr>
              <p:cNvPr id="738" name="等腰三角形 737"/>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39" name="等腰三角形 738"/>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40" name="等腰三角形 739"/>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41" name="矩形 740"/>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42" name="直接连接符 741"/>
              <p:cNvCxnSpPr>
                <a:cxnSpLocks/>
                <a:endCxn id="738"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3" name="直接连接符 742"/>
              <p:cNvCxnSpPr>
                <a:cxnSpLocks/>
                <a:stCxn id="738" idx="2"/>
                <a:endCxn id="739"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4" name="直接连接符 743"/>
              <p:cNvCxnSpPr>
                <a:cxnSpLocks/>
                <a:stCxn id="739"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5" name="直接连接符 744"/>
              <p:cNvCxnSpPr>
                <a:cxnSpLocks/>
                <a:endCxn id="740"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6" name="直接连接符 745"/>
              <p:cNvCxnSpPr>
                <a:cxnSpLocks/>
                <a:stCxn id="740"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36" name="等腰三角形 735"/>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747" name="组合 746"/>
          <p:cNvGrpSpPr/>
          <p:nvPr/>
        </p:nvGrpSpPr>
        <p:grpSpPr>
          <a:xfrm>
            <a:off x="8847755" y="2726501"/>
            <a:ext cx="217903" cy="292760"/>
            <a:chOff x="5122022" y="714038"/>
            <a:chExt cx="1546118" cy="1729624"/>
          </a:xfrm>
        </p:grpSpPr>
        <p:grpSp>
          <p:nvGrpSpPr>
            <p:cNvPr id="748" name="组合 747"/>
            <p:cNvGrpSpPr/>
            <p:nvPr/>
          </p:nvGrpSpPr>
          <p:grpSpPr>
            <a:xfrm>
              <a:off x="5122022" y="714038"/>
              <a:ext cx="1525182" cy="1729624"/>
              <a:chOff x="2654064" y="2146940"/>
              <a:chExt cx="1684362" cy="1474771"/>
            </a:xfrm>
          </p:grpSpPr>
          <p:pic>
            <p:nvPicPr>
              <p:cNvPr id="750" name="图形 749" descr="信封"/>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654064" y="2146940"/>
                <a:ext cx="1684362" cy="1474771"/>
              </a:xfrm>
              <a:prstGeom prst="rect">
                <a:avLst/>
              </a:prstGeom>
            </p:spPr>
          </p:pic>
          <p:sp>
            <p:nvSpPr>
              <p:cNvPr id="751" name="等腰三角形 750"/>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52" name="等腰三角形 751"/>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53" name="等腰三角形 752"/>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54" name="矩形 753"/>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55" name="直接连接符 754"/>
              <p:cNvCxnSpPr>
                <a:cxnSpLocks/>
                <a:endCxn id="751"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6" name="直接连接符 755"/>
              <p:cNvCxnSpPr>
                <a:cxnSpLocks/>
                <a:stCxn id="751" idx="2"/>
                <a:endCxn id="752"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7" name="直接连接符 756"/>
              <p:cNvCxnSpPr>
                <a:cxnSpLocks/>
                <a:stCxn id="752"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8" name="直接连接符 757"/>
              <p:cNvCxnSpPr>
                <a:cxnSpLocks/>
                <a:endCxn id="753"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9" name="直接连接符 758"/>
              <p:cNvCxnSpPr>
                <a:cxnSpLocks/>
                <a:stCxn id="753"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49" name="等腰三角形 748"/>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760" name="组合 759"/>
          <p:cNvGrpSpPr/>
          <p:nvPr/>
        </p:nvGrpSpPr>
        <p:grpSpPr>
          <a:xfrm>
            <a:off x="8767758" y="2997517"/>
            <a:ext cx="217903" cy="292760"/>
            <a:chOff x="5122022" y="714038"/>
            <a:chExt cx="1546118" cy="1729624"/>
          </a:xfrm>
        </p:grpSpPr>
        <p:grpSp>
          <p:nvGrpSpPr>
            <p:cNvPr id="761" name="组合 760"/>
            <p:cNvGrpSpPr/>
            <p:nvPr/>
          </p:nvGrpSpPr>
          <p:grpSpPr>
            <a:xfrm>
              <a:off x="5122022" y="714038"/>
              <a:ext cx="1525182" cy="1729624"/>
              <a:chOff x="2654064" y="2146940"/>
              <a:chExt cx="1684362" cy="1474771"/>
            </a:xfrm>
          </p:grpSpPr>
          <p:pic>
            <p:nvPicPr>
              <p:cNvPr id="763" name="图形 762" descr="信封"/>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654064" y="2146940"/>
                <a:ext cx="1684362" cy="1474771"/>
              </a:xfrm>
              <a:prstGeom prst="rect">
                <a:avLst/>
              </a:prstGeom>
            </p:spPr>
          </p:pic>
          <p:sp>
            <p:nvSpPr>
              <p:cNvPr id="764" name="等腰三角形 763"/>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65" name="等腰三角形 764"/>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66" name="等腰三角形 765"/>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67" name="矩形 766"/>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68" name="直接连接符 767"/>
              <p:cNvCxnSpPr>
                <a:cxnSpLocks/>
                <a:endCxn id="764"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9" name="直接连接符 768"/>
              <p:cNvCxnSpPr>
                <a:cxnSpLocks/>
                <a:stCxn id="764" idx="2"/>
                <a:endCxn id="765"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0" name="直接连接符 769"/>
              <p:cNvCxnSpPr>
                <a:cxnSpLocks/>
                <a:stCxn id="765"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1" name="直接连接符 770"/>
              <p:cNvCxnSpPr>
                <a:cxnSpLocks/>
                <a:endCxn id="766"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2" name="直接连接符 771"/>
              <p:cNvCxnSpPr>
                <a:cxnSpLocks/>
                <a:stCxn id="766"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62" name="等腰三角形 761"/>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773" name="组合 772"/>
          <p:cNvGrpSpPr/>
          <p:nvPr/>
        </p:nvGrpSpPr>
        <p:grpSpPr>
          <a:xfrm>
            <a:off x="8867666" y="3231795"/>
            <a:ext cx="217903" cy="292760"/>
            <a:chOff x="5122022" y="714038"/>
            <a:chExt cx="1546118" cy="1729624"/>
          </a:xfrm>
        </p:grpSpPr>
        <p:grpSp>
          <p:nvGrpSpPr>
            <p:cNvPr id="774" name="组合 773"/>
            <p:cNvGrpSpPr/>
            <p:nvPr/>
          </p:nvGrpSpPr>
          <p:grpSpPr>
            <a:xfrm>
              <a:off x="5122022" y="714038"/>
              <a:ext cx="1525182" cy="1729624"/>
              <a:chOff x="2654064" y="2146940"/>
              <a:chExt cx="1684362" cy="1474771"/>
            </a:xfrm>
          </p:grpSpPr>
          <p:pic>
            <p:nvPicPr>
              <p:cNvPr id="776" name="图形 775" descr="信封"/>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654064" y="2146940"/>
                <a:ext cx="1684362" cy="1474771"/>
              </a:xfrm>
              <a:prstGeom prst="rect">
                <a:avLst/>
              </a:prstGeom>
            </p:spPr>
          </p:pic>
          <p:sp>
            <p:nvSpPr>
              <p:cNvPr id="777" name="等腰三角形 776"/>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78" name="等腰三角形 777"/>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79" name="等腰三角形 778"/>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80" name="矩形 779"/>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81" name="直接连接符 780"/>
              <p:cNvCxnSpPr>
                <a:cxnSpLocks/>
                <a:endCxn id="777"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2" name="直接连接符 781"/>
              <p:cNvCxnSpPr>
                <a:cxnSpLocks/>
                <a:stCxn id="777" idx="2"/>
                <a:endCxn id="778"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3" name="直接连接符 782"/>
              <p:cNvCxnSpPr>
                <a:cxnSpLocks/>
                <a:stCxn id="778"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4" name="直接连接符 783"/>
              <p:cNvCxnSpPr>
                <a:cxnSpLocks/>
                <a:endCxn id="779"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5" name="直接连接符 784"/>
              <p:cNvCxnSpPr>
                <a:cxnSpLocks/>
                <a:stCxn id="779"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75" name="等腰三角形 774"/>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786" name="组合 785"/>
          <p:cNvGrpSpPr/>
          <p:nvPr/>
        </p:nvGrpSpPr>
        <p:grpSpPr>
          <a:xfrm>
            <a:off x="8897292" y="3834531"/>
            <a:ext cx="217903" cy="292760"/>
            <a:chOff x="5122022" y="714038"/>
            <a:chExt cx="1546118" cy="1729624"/>
          </a:xfrm>
        </p:grpSpPr>
        <p:grpSp>
          <p:nvGrpSpPr>
            <p:cNvPr id="787" name="组合 786"/>
            <p:cNvGrpSpPr/>
            <p:nvPr/>
          </p:nvGrpSpPr>
          <p:grpSpPr>
            <a:xfrm>
              <a:off x="5122022" y="714038"/>
              <a:ext cx="1525182" cy="1729624"/>
              <a:chOff x="2654064" y="2146940"/>
              <a:chExt cx="1684362" cy="1474771"/>
            </a:xfrm>
          </p:grpSpPr>
          <p:pic>
            <p:nvPicPr>
              <p:cNvPr id="789" name="图形 788" descr="信封"/>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654064" y="2146940"/>
                <a:ext cx="1684362" cy="1474771"/>
              </a:xfrm>
              <a:prstGeom prst="rect">
                <a:avLst/>
              </a:prstGeom>
            </p:spPr>
          </p:pic>
          <p:sp>
            <p:nvSpPr>
              <p:cNvPr id="790" name="等腰三角形 789"/>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91" name="等腰三角形 790"/>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92" name="等腰三角形 791"/>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93" name="矩形 792"/>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94" name="直接连接符 793"/>
              <p:cNvCxnSpPr>
                <a:cxnSpLocks/>
                <a:endCxn id="790"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5" name="直接连接符 794"/>
              <p:cNvCxnSpPr>
                <a:cxnSpLocks/>
                <a:stCxn id="790" idx="2"/>
                <a:endCxn id="791"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6" name="直接连接符 795"/>
              <p:cNvCxnSpPr>
                <a:cxnSpLocks/>
                <a:stCxn id="791"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7" name="直接连接符 796"/>
              <p:cNvCxnSpPr>
                <a:cxnSpLocks/>
                <a:endCxn id="792"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8" name="直接连接符 797"/>
              <p:cNvCxnSpPr>
                <a:cxnSpLocks/>
                <a:stCxn id="792"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88" name="等腰三角形 787"/>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799" name="组合 798"/>
          <p:cNvGrpSpPr/>
          <p:nvPr/>
        </p:nvGrpSpPr>
        <p:grpSpPr>
          <a:xfrm>
            <a:off x="8797225" y="4056141"/>
            <a:ext cx="217903" cy="292760"/>
            <a:chOff x="5122022" y="714038"/>
            <a:chExt cx="1546118" cy="1729624"/>
          </a:xfrm>
        </p:grpSpPr>
        <p:grpSp>
          <p:nvGrpSpPr>
            <p:cNvPr id="800" name="组合 799"/>
            <p:cNvGrpSpPr/>
            <p:nvPr/>
          </p:nvGrpSpPr>
          <p:grpSpPr>
            <a:xfrm>
              <a:off x="5122022" y="714038"/>
              <a:ext cx="1525182" cy="1729624"/>
              <a:chOff x="2654064" y="2146940"/>
              <a:chExt cx="1684362" cy="1474771"/>
            </a:xfrm>
          </p:grpSpPr>
          <p:pic>
            <p:nvPicPr>
              <p:cNvPr id="802" name="图形 801" descr="信封"/>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654064" y="2146940"/>
                <a:ext cx="1684362" cy="1474771"/>
              </a:xfrm>
              <a:prstGeom prst="rect">
                <a:avLst/>
              </a:prstGeom>
            </p:spPr>
          </p:pic>
          <p:sp>
            <p:nvSpPr>
              <p:cNvPr id="803" name="等腰三角形 802"/>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04" name="等腰三角形 803"/>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05" name="等腰三角形 804"/>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06" name="矩形 805"/>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07" name="直接连接符 806"/>
              <p:cNvCxnSpPr>
                <a:cxnSpLocks/>
                <a:endCxn id="803"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8" name="直接连接符 807"/>
              <p:cNvCxnSpPr>
                <a:cxnSpLocks/>
                <a:stCxn id="803" idx="2"/>
                <a:endCxn id="804"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9" name="直接连接符 808"/>
              <p:cNvCxnSpPr>
                <a:cxnSpLocks/>
                <a:stCxn id="804"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0" name="直接连接符 809"/>
              <p:cNvCxnSpPr>
                <a:cxnSpLocks/>
                <a:endCxn id="805"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1" name="直接连接符 810"/>
              <p:cNvCxnSpPr>
                <a:cxnSpLocks/>
                <a:stCxn id="805"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01" name="等腰三角形 800"/>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812" name="组合 811"/>
          <p:cNvGrpSpPr/>
          <p:nvPr/>
        </p:nvGrpSpPr>
        <p:grpSpPr>
          <a:xfrm>
            <a:off x="8825839" y="4297376"/>
            <a:ext cx="217903" cy="292760"/>
            <a:chOff x="5122022" y="714038"/>
            <a:chExt cx="1546118" cy="1729624"/>
          </a:xfrm>
        </p:grpSpPr>
        <p:grpSp>
          <p:nvGrpSpPr>
            <p:cNvPr id="813" name="组合 812"/>
            <p:cNvGrpSpPr/>
            <p:nvPr/>
          </p:nvGrpSpPr>
          <p:grpSpPr>
            <a:xfrm>
              <a:off x="5122022" y="714038"/>
              <a:ext cx="1525182" cy="1729624"/>
              <a:chOff x="2654064" y="2146940"/>
              <a:chExt cx="1684362" cy="1474771"/>
            </a:xfrm>
          </p:grpSpPr>
          <p:pic>
            <p:nvPicPr>
              <p:cNvPr id="815" name="图形 814" descr="信封"/>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654064" y="2146940"/>
                <a:ext cx="1684362" cy="1474771"/>
              </a:xfrm>
              <a:prstGeom prst="rect">
                <a:avLst/>
              </a:prstGeom>
            </p:spPr>
          </p:pic>
          <p:sp>
            <p:nvSpPr>
              <p:cNvPr id="816" name="等腰三角形 815"/>
              <p:cNvSpPr/>
              <p:nvPr/>
            </p:nvSpPr>
            <p:spPr>
              <a:xfrm>
                <a:off x="3486024" y="2188208"/>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17" name="等腰三角形 816"/>
              <p:cNvSpPr/>
              <p:nvPr/>
            </p:nvSpPr>
            <p:spPr>
              <a:xfrm>
                <a:off x="3489699" y="2521260"/>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18" name="等腰三角形 817"/>
              <p:cNvSpPr/>
              <p:nvPr/>
            </p:nvSpPr>
            <p:spPr>
              <a:xfrm>
                <a:off x="3496279" y="2806843"/>
                <a:ext cx="599704" cy="50528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19" name="矩形 818"/>
              <p:cNvSpPr/>
              <p:nvPr/>
            </p:nvSpPr>
            <p:spPr>
              <a:xfrm>
                <a:off x="3785876" y="2409148"/>
                <a:ext cx="443566" cy="947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20" name="直接连接符 819"/>
              <p:cNvCxnSpPr>
                <a:cxnSpLocks/>
                <a:endCxn id="816" idx="2"/>
              </p:cNvCxnSpPr>
              <p:nvPr/>
            </p:nvCxnSpPr>
            <p:spPr>
              <a:xfrm flipH="1">
                <a:off x="3486024" y="2488319"/>
                <a:ext cx="108393" cy="205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1" name="直接连接符 820"/>
              <p:cNvCxnSpPr>
                <a:cxnSpLocks/>
                <a:stCxn id="816" idx="2"/>
                <a:endCxn id="817" idx="1"/>
              </p:cNvCxnSpPr>
              <p:nvPr/>
            </p:nvCxnSpPr>
            <p:spPr>
              <a:xfrm>
                <a:off x="3486024" y="2693494"/>
                <a:ext cx="153601" cy="804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2" name="直接连接符 821"/>
              <p:cNvCxnSpPr>
                <a:cxnSpLocks/>
                <a:stCxn id="817" idx="1"/>
              </p:cNvCxnSpPr>
              <p:nvPr/>
            </p:nvCxnSpPr>
            <p:spPr>
              <a:xfrm flipH="1">
                <a:off x="3466584" y="2773903"/>
                <a:ext cx="173041" cy="205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3" name="直接连接符 822"/>
              <p:cNvCxnSpPr>
                <a:cxnSpLocks/>
                <a:endCxn id="818" idx="1"/>
              </p:cNvCxnSpPr>
              <p:nvPr/>
            </p:nvCxnSpPr>
            <p:spPr>
              <a:xfrm>
                <a:off x="3482372" y="2960848"/>
                <a:ext cx="163833" cy="98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4" name="直接连接符 823"/>
              <p:cNvCxnSpPr>
                <a:cxnSpLocks/>
                <a:stCxn id="818" idx="1"/>
              </p:cNvCxnSpPr>
              <p:nvPr/>
            </p:nvCxnSpPr>
            <p:spPr>
              <a:xfrm flipH="1">
                <a:off x="3509322" y="3059486"/>
                <a:ext cx="136883" cy="1869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14" name="等腰三角形 813"/>
            <p:cNvSpPr/>
            <p:nvPr/>
          </p:nvSpPr>
          <p:spPr>
            <a:xfrm>
              <a:off x="6185693" y="1458848"/>
              <a:ext cx="482447" cy="61545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cxnSp>
        <p:nvCxnSpPr>
          <p:cNvPr id="825" name="直接箭头连接符 824"/>
          <p:cNvCxnSpPr>
            <a:cxnSpLocks/>
            <a:stCxn id="200" idx="6"/>
            <a:endCxn id="209" idx="2"/>
          </p:cNvCxnSpPr>
          <p:nvPr/>
        </p:nvCxnSpPr>
        <p:spPr>
          <a:xfrm>
            <a:off x="6764988" y="3143532"/>
            <a:ext cx="9136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6" name="直接箭头连接符 825"/>
          <p:cNvCxnSpPr>
            <a:cxnSpLocks/>
            <a:stCxn id="203" idx="6"/>
            <a:endCxn id="212" idx="2"/>
          </p:cNvCxnSpPr>
          <p:nvPr/>
        </p:nvCxnSpPr>
        <p:spPr>
          <a:xfrm>
            <a:off x="6769558" y="4446225"/>
            <a:ext cx="9136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7" name="直接箭头连接符 826"/>
          <p:cNvCxnSpPr>
            <a:cxnSpLocks/>
            <a:stCxn id="197" idx="6"/>
            <a:endCxn id="209" idx="2"/>
          </p:cNvCxnSpPr>
          <p:nvPr/>
        </p:nvCxnSpPr>
        <p:spPr>
          <a:xfrm>
            <a:off x="6766326" y="1840839"/>
            <a:ext cx="912287" cy="13026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8" name="直接箭头连接符 827"/>
          <p:cNvCxnSpPr>
            <a:cxnSpLocks/>
            <a:stCxn id="197" idx="6"/>
            <a:endCxn id="212" idx="2"/>
          </p:cNvCxnSpPr>
          <p:nvPr/>
        </p:nvCxnSpPr>
        <p:spPr>
          <a:xfrm>
            <a:off x="6766326" y="1840839"/>
            <a:ext cx="916857" cy="26053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9" name="直接箭头连接符 828"/>
          <p:cNvCxnSpPr>
            <a:cxnSpLocks/>
            <a:stCxn id="200" idx="6"/>
            <a:endCxn id="206" idx="2"/>
          </p:cNvCxnSpPr>
          <p:nvPr/>
        </p:nvCxnSpPr>
        <p:spPr>
          <a:xfrm flipV="1">
            <a:off x="6764988" y="1840839"/>
            <a:ext cx="914962" cy="13026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0" name="直接箭头连接符 829"/>
          <p:cNvCxnSpPr>
            <a:cxnSpLocks/>
            <a:stCxn id="200" idx="6"/>
            <a:endCxn id="212" idx="2"/>
          </p:cNvCxnSpPr>
          <p:nvPr/>
        </p:nvCxnSpPr>
        <p:spPr>
          <a:xfrm>
            <a:off x="6764988" y="3143532"/>
            <a:ext cx="918194" cy="13026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1" name="直接箭头连接符 830"/>
          <p:cNvCxnSpPr>
            <a:cxnSpLocks/>
            <a:stCxn id="203" idx="6"/>
            <a:endCxn id="209" idx="2"/>
          </p:cNvCxnSpPr>
          <p:nvPr/>
        </p:nvCxnSpPr>
        <p:spPr>
          <a:xfrm flipV="1">
            <a:off x="6769558" y="3143532"/>
            <a:ext cx="909055" cy="13026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2" name="直接箭头连接符 831"/>
          <p:cNvCxnSpPr>
            <a:cxnSpLocks/>
            <a:stCxn id="203" idx="6"/>
            <a:endCxn id="206" idx="2"/>
          </p:cNvCxnSpPr>
          <p:nvPr/>
        </p:nvCxnSpPr>
        <p:spPr>
          <a:xfrm flipV="1">
            <a:off x="6769558" y="1840839"/>
            <a:ext cx="910392" cy="26053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3" name="直接箭头连接符 832"/>
          <p:cNvCxnSpPr>
            <a:cxnSpLocks/>
            <a:stCxn id="197" idx="6"/>
            <a:endCxn id="206" idx="2"/>
          </p:cNvCxnSpPr>
          <p:nvPr/>
        </p:nvCxnSpPr>
        <p:spPr>
          <a:xfrm>
            <a:off x="6766326" y="1840839"/>
            <a:ext cx="9136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4" name="直接箭头连接符 833"/>
          <p:cNvCxnSpPr>
            <a:cxnSpLocks/>
            <a:stCxn id="206" idx="6"/>
            <a:endCxn id="215" idx="2"/>
          </p:cNvCxnSpPr>
          <p:nvPr/>
        </p:nvCxnSpPr>
        <p:spPr>
          <a:xfrm flipV="1">
            <a:off x="8174791" y="1828404"/>
            <a:ext cx="917484" cy="124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5" name="直接箭头连接符 834"/>
          <p:cNvCxnSpPr>
            <a:cxnSpLocks/>
            <a:stCxn id="209" idx="6"/>
            <a:endCxn id="218" idx="2"/>
          </p:cNvCxnSpPr>
          <p:nvPr/>
        </p:nvCxnSpPr>
        <p:spPr>
          <a:xfrm flipV="1">
            <a:off x="8173453" y="3139278"/>
            <a:ext cx="918821" cy="42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6" name="直接箭头连接符 835"/>
          <p:cNvCxnSpPr>
            <a:cxnSpLocks/>
            <a:stCxn id="212" idx="6"/>
            <a:endCxn id="221" idx="2"/>
          </p:cNvCxnSpPr>
          <p:nvPr/>
        </p:nvCxnSpPr>
        <p:spPr>
          <a:xfrm>
            <a:off x="8178023" y="4446225"/>
            <a:ext cx="94901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7" name="直接箭头连接符 836"/>
          <p:cNvCxnSpPr>
            <a:cxnSpLocks/>
            <a:stCxn id="206" idx="6"/>
            <a:endCxn id="218" idx="2"/>
          </p:cNvCxnSpPr>
          <p:nvPr/>
        </p:nvCxnSpPr>
        <p:spPr>
          <a:xfrm>
            <a:off x="8174791" y="1840839"/>
            <a:ext cx="917484" cy="12984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8" name="直接箭头连接符 837"/>
          <p:cNvCxnSpPr>
            <a:cxnSpLocks/>
            <a:stCxn id="206" idx="6"/>
            <a:endCxn id="221" idx="2"/>
          </p:cNvCxnSpPr>
          <p:nvPr/>
        </p:nvCxnSpPr>
        <p:spPr>
          <a:xfrm>
            <a:off x="8174791" y="1840839"/>
            <a:ext cx="952250" cy="26053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9" name="直接箭头连接符 838"/>
          <p:cNvCxnSpPr>
            <a:cxnSpLocks/>
            <a:stCxn id="209" idx="6"/>
            <a:endCxn id="221" idx="2"/>
          </p:cNvCxnSpPr>
          <p:nvPr/>
        </p:nvCxnSpPr>
        <p:spPr>
          <a:xfrm>
            <a:off x="8173453" y="3143532"/>
            <a:ext cx="953588" cy="13026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0" name="直接箭头连接符 839"/>
          <p:cNvCxnSpPr>
            <a:cxnSpLocks/>
            <a:stCxn id="209" idx="6"/>
            <a:endCxn id="215" idx="2"/>
          </p:cNvCxnSpPr>
          <p:nvPr/>
        </p:nvCxnSpPr>
        <p:spPr>
          <a:xfrm flipV="1">
            <a:off x="8173453" y="1828404"/>
            <a:ext cx="918821" cy="13151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1" name="直接箭头连接符 840"/>
          <p:cNvCxnSpPr>
            <a:cxnSpLocks/>
            <a:stCxn id="212" idx="6"/>
            <a:endCxn id="215" idx="2"/>
          </p:cNvCxnSpPr>
          <p:nvPr/>
        </p:nvCxnSpPr>
        <p:spPr>
          <a:xfrm flipV="1">
            <a:off x="8178023" y="1828404"/>
            <a:ext cx="914252" cy="26178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2" name="直接箭头连接符 841"/>
          <p:cNvCxnSpPr>
            <a:cxnSpLocks/>
            <a:endCxn id="218" idx="2"/>
          </p:cNvCxnSpPr>
          <p:nvPr/>
        </p:nvCxnSpPr>
        <p:spPr>
          <a:xfrm flipV="1">
            <a:off x="8184051" y="3139278"/>
            <a:ext cx="908224" cy="12988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3" name="左大括号 842"/>
          <p:cNvSpPr/>
          <p:nvPr/>
        </p:nvSpPr>
        <p:spPr>
          <a:xfrm>
            <a:off x="6634366" y="1006182"/>
            <a:ext cx="61178" cy="646863"/>
          </a:xfrm>
          <a:prstGeom prst="leftBrace">
            <a:avLst>
              <a:gd name="adj1" fmla="val 124315"/>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844" name="左大括号 843"/>
          <p:cNvSpPr/>
          <p:nvPr/>
        </p:nvSpPr>
        <p:spPr>
          <a:xfrm>
            <a:off x="6638404" y="2319518"/>
            <a:ext cx="61178" cy="646863"/>
          </a:xfrm>
          <a:prstGeom prst="leftBrace">
            <a:avLst>
              <a:gd name="adj1" fmla="val 124315"/>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845" name="左大括号 844"/>
          <p:cNvSpPr/>
          <p:nvPr/>
        </p:nvSpPr>
        <p:spPr>
          <a:xfrm>
            <a:off x="6614967" y="3604830"/>
            <a:ext cx="61178" cy="646863"/>
          </a:xfrm>
          <a:prstGeom prst="leftBrace">
            <a:avLst>
              <a:gd name="adj1" fmla="val 124315"/>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846" name="左大括号 845"/>
          <p:cNvSpPr/>
          <p:nvPr/>
        </p:nvSpPr>
        <p:spPr>
          <a:xfrm>
            <a:off x="8050822" y="999355"/>
            <a:ext cx="61178" cy="646863"/>
          </a:xfrm>
          <a:prstGeom prst="leftBrace">
            <a:avLst>
              <a:gd name="adj1" fmla="val 124315"/>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847" name="左大括号 846"/>
          <p:cNvSpPr/>
          <p:nvPr/>
        </p:nvSpPr>
        <p:spPr>
          <a:xfrm>
            <a:off x="8054861" y="2312691"/>
            <a:ext cx="61178" cy="646863"/>
          </a:xfrm>
          <a:prstGeom prst="leftBrace">
            <a:avLst>
              <a:gd name="adj1" fmla="val 124315"/>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848" name="左大括号 847"/>
          <p:cNvSpPr/>
          <p:nvPr/>
        </p:nvSpPr>
        <p:spPr>
          <a:xfrm>
            <a:off x="8031423" y="3598004"/>
            <a:ext cx="61178" cy="646863"/>
          </a:xfrm>
          <a:prstGeom prst="leftBrace">
            <a:avLst>
              <a:gd name="adj1" fmla="val 124315"/>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pic>
        <p:nvPicPr>
          <p:cNvPr id="849" name="图形 848" descr="信封"/>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685100" y="2429976"/>
            <a:ext cx="382261" cy="411985"/>
          </a:xfrm>
          <a:prstGeom prst="rect">
            <a:avLst/>
          </a:prstGeom>
          <a:effectLst>
            <a:glow rad="63500">
              <a:schemeClr val="tx1">
                <a:alpha val="40000"/>
              </a:schemeClr>
            </a:glow>
          </a:effectLst>
        </p:spPr>
      </p:pic>
      <p:sp>
        <p:nvSpPr>
          <p:cNvPr id="850" name="左大括号 849"/>
          <p:cNvSpPr/>
          <p:nvPr/>
        </p:nvSpPr>
        <p:spPr>
          <a:xfrm>
            <a:off x="9502303" y="1171767"/>
            <a:ext cx="39987" cy="291391"/>
          </a:xfrm>
          <a:prstGeom prst="leftBrace">
            <a:avLst>
              <a:gd name="adj1" fmla="val 124315"/>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851" name="左大括号 850"/>
          <p:cNvSpPr/>
          <p:nvPr/>
        </p:nvSpPr>
        <p:spPr>
          <a:xfrm>
            <a:off x="9508143" y="2488575"/>
            <a:ext cx="39987" cy="291391"/>
          </a:xfrm>
          <a:prstGeom prst="leftBrace">
            <a:avLst>
              <a:gd name="adj1" fmla="val 124315"/>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852" name="左大括号 851"/>
          <p:cNvSpPr/>
          <p:nvPr/>
        </p:nvSpPr>
        <p:spPr>
          <a:xfrm>
            <a:off x="9523336" y="3758588"/>
            <a:ext cx="39987" cy="291391"/>
          </a:xfrm>
          <a:prstGeom prst="leftBrace">
            <a:avLst>
              <a:gd name="adj1" fmla="val 124315"/>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grpSp>
        <p:nvGrpSpPr>
          <p:cNvPr id="853" name="组合 852"/>
          <p:cNvGrpSpPr/>
          <p:nvPr/>
        </p:nvGrpSpPr>
        <p:grpSpPr>
          <a:xfrm>
            <a:off x="10048296" y="2312691"/>
            <a:ext cx="251922" cy="292760"/>
            <a:chOff x="10374082" y="1895012"/>
            <a:chExt cx="399771" cy="445504"/>
          </a:xfrm>
        </p:grpSpPr>
        <p:pic>
          <p:nvPicPr>
            <p:cNvPr id="854" name="图形 853" descr="信封"/>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4082" y="1895012"/>
              <a:ext cx="341105" cy="445504"/>
            </a:xfrm>
            <a:prstGeom prst="rect">
              <a:avLst/>
            </a:prstGeom>
            <a:effectLst>
              <a:glow rad="63500">
                <a:schemeClr val="accent3">
                  <a:satMod val="175000"/>
                  <a:alpha val="40000"/>
                </a:schemeClr>
              </a:glow>
            </a:effectLst>
          </p:spPr>
        </p:pic>
        <p:sp>
          <p:nvSpPr>
            <p:cNvPr id="855" name="等腰三角形 854"/>
            <p:cNvSpPr/>
            <p:nvPr/>
          </p:nvSpPr>
          <p:spPr>
            <a:xfrm>
              <a:off x="10542565" y="1907478"/>
              <a:ext cx="121448" cy="152639"/>
            </a:xfrm>
            <a:prstGeom prst="triangle">
              <a:avLst/>
            </a:prstGeom>
            <a:solidFill>
              <a:schemeClr val="bg1"/>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56" name="等腰三角形 855"/>
            <p:cNvSpPr/>
            <p:nvPr/>
          </p:nvSpPr>
          <p:spPr>
            <a:xfrm>
              <a:off x="10543309" y="2008088"/>
              <a:ext cx="121448" cy="152639"/>
            </a:xfrm>
            <a:prstGeom prst="triangle">
              <a:avLst/>
            </a:prstGeom>
            <a:solidFill>
              <a:schemeClr val="bg1"/>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57" name="等腰三角形 856"/>
            <p:cNvSpPr/>
            <p:nvPr/>
          </p:nvSpPr>
          <p:spPr>
            <a:xfrm>
              <a:off x="10544641" y="2094358"/>
              <a:ext cx="116376" cy="205087"/>
            </a:xfrm>
            <a:prstGeom prst="triangle">
              <a:avLst/>
            </a:prstGeom>
            <a:solidFill>
              <a:schemeClr val="bg1"/>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58" name="矩形 857"/>
            <p:cNvSpPr/>
            <p:nvPr/>
          </p:nvSpPr>
          <p:spPr>
            <a:xfrm>
              <a:off x="10588434" y="1920259"/>
              <a:ext cx="185419" cy="340110"/>
            </a:xfrm>
            <a:prstGeom prst="rect">
              <a:avLst/>
            </a:prstGeom>
            <a:solidFill>
              <a:schemeClr val="bg1"/>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59" name="直接连接符 858"/>
            <p:cNvCxnSpPr>
              <a:cxnSpLocks/>
              <a:endCxn id="855" idx="2"/>
            </p:cNvCxnSpPr>
            <p:nvPr/>
          </p:nvCxnSpPr>
          <p:spPr>
            <a:xfrm flipH="1">
              <a:off x="10542565" y="1998137"/>
              <a:ext cx="21951" cy="6198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60" name="直接连接符 859"/>
            <p:cNvCxnSpPr>
              <a:cxnSpLocks/>
              <a:stCxn id="855" idx="2"/>
              <a:endCxn id="856" idx="1"/>
            </p:cNvCxnSpPr>
            <p:nvPr/>
          </p:nvCxnSpPr>
          <p:spPr>
            <a:xfrm>
              <a:off x="10542565" y="2060117"/>
              <a:ext cx="31106" cy="2429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61" name="直接连接符 860"/>
            <p:cNvCxnSpPr>
              <a:cxnSpLocks/>
              <a:stCxn id="856" idx="1"/>
            </p:cNvCxnSpPr>
            <p:nvPr/>
          </p:nvCxnSpPr>
          <p:spPr>
            <a:xfrm flipH="1">
              <a:off x="10538628" y="2084407"/>
              <a:ext cx="35043" cy="6198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62" name="直接连接符 861"/>
            <p:cNvCxnSpPr>
              <a:cxnSpLocks/>
              <a:endCxn id="857" idx="1"/>
            </p:cNvCxnSpPr>
            <p:nvPr/>
          </p:nvCxnSpPr>
          <p:spPr>
            <a:xfrm>
              <a:off x="10541825" y="2140880"/>
              <a:ext cx="31910" cy="56022"/>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63" name="直接连接符 862"/>
            <p:cNvCxnSpPr>
              <a:cxnSpLocks/>
              <a:stCxn id="857" idx="1"/>
            </p:cNvCxnSpPr>
            <p:nvPr/>
          </p:nvCxnSpPr>
          <p:spPr>
            <a:xfrm flipH="1">
              <a:off x="10547285" y="2196902"/>
              <a:ext cx="26450" cy="30248"/>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864" name="等腰三角形 863"/>
            <p:cNvSpPr/>
            <p:nvPr/>
          </p:nvSpPr>
          <p:spPr>
            <a:xfrm>
              <a:off x="10588434" y="2086855"/>
              <a:ext cx="133381" cy="243127"/>
            </a:xfrm>
            <a:prstGeom prst="triangle">
              <a:avLst/>
            </a:prstGeom>
            <a:solidFill>
              <a:schemeClr val="bg1"/>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cxnSp>
        <p:nvCxnSpPr>
          <p:cNvPr id="865" name="直接箭头连接符 864"/>
          <p:cNvCxnSpPr>
            <a:cxnSpLocks/>
            <a:stCxn id="218" idx="6"/>
          </p:cNvCxnSpPr>
          <p:nvPr/>
        </p:nvCxnSpPr>
        <p:spPr>
          <a:xfrm>
            <a:off x="9587116" y="3139279"/>
            <a:ext cx="1035275" cy="22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6" name="直接箭头连接符 865"/>
          <p:cNvCxnSpPr>
            <a:cxnSpLocks/>
            <a:stCxn id="215" idx="6"/>
          </p:cNvCxnSpPr>
          <p:nvPr/>
        </p:nvCxnSpPr>
        <p:spPr>
          <a:xfrm>
            <a:off x="9587116" y="1828404"/>
            <a:ext cx="1035275" cy="13131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7" name="直接箭头连接符 866"/>
          <p:cNvCxnSpPr>
            <a:cxnSpLocks/>
            <a:stCxn id="221" idx="6"/>
          </p:cNvCxnSpPr>
          <p:nvPr/>
        </p:nvCxnSpPr>
        <p:spPr>
          <a:xfrm flipV="1">
            <a:off x="9621882" y="3141527"/>
            <a:ext cx="1000509" cy="13046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2" name="TextBox 417"/>
              <p:cNvSpPr txBox="1"/>
              <p:nvPr/>
            </p:nvSpPr>
            <p:spPr>
              <a:xfrm>
                <a:off x="5971273" y="501138"/>
                <a:ext cx="186122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𝒕</m:t>
                          </m:r>
                        </m:e>
                        <m:sub>
                          <m:r>
                            <a:rPr lang="en-US" sz="1400" b="1" i="1" smtClean="0">
                              <a:latin typeface="Cambria Math" panose="02040503050406030204" pitchFamily="18" charset="0"/>
                              <a:ea typeface="Cambria Math" panose="02040503050406030204" pitchFamily="18" charset="0"/>
                            </a:rPr>
                            <m:t>𝟏</m:t>
                          </m:r>
                        </m:sub>
                      </m:sSub>
                      <m:r>
                        <a:rPr lang="en-US" sz="1400" b="1" i="1" smtClean="0">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𝒕</m:t>
                          </m:r>
                        </m:e>
                        <m:sub>
                          <m:r>
                            <a:rPr lang="en-US" sz="1400" b="1" i="1" smtClean="0">
                              <a:latin typeface="Cambria Math" panose="02040503050406030204" pitchFamily="18" charset="0"/>
                              <a:ea typeface="Cambria Math" panose="02040503050406030204" pitchFamily="18" charset="0"/>
                            </a:rPr>
                            <m:t>𝒔</m:t>
                          </m:r>
                        </m:sub>
                      </m:sSub>
                      <m:r>
                        <a:rPr lang="en-US" sz="1400" b="1" i="1" smtClean="0">
                          <a:latin typeface="Cambria Math" panose="02040503050406030204" pitchFamily="18" charset="0"/>
                          <a:ea typeface="Cambria Math" panose="02040503050406030204" pitchFamily="18" charset="0"/>
                        </a:rPr>
                        <m:t>+</m:t>
                      </m:r>
                      <m:r>
                        <a:rPr lang="en-US" sz="1400" b="1" i="1">
                          <a:latin typeface="Cambria Math" panose="02040503050406030204" pitchFamily="18" charset="0"/>
                        </a:rPr>
                        <m:t>𝟏</m:t>
                      </m:r>
                      <m:r>
                        <a:rPr lang="en-US" sz="1400" b="1"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rPr>
                          </m:ctrlPr>
                        </m:sSubPr>
                        <m:e>
                          <m:r>
                            <a:rPr lang="en-US" sz="1400" b="1" i="1">
                              <a:latin typeface="Cambria Math" panose="02040503050406030204" pitchFamily="18" charset="0"/>
                            </a:rPr>
                            <m:t>𝒕</m:t>
                          </m:r>
                        </m:e>
                        <m:sub>
                          <m:r>
                            <m:rPr>
                              <m:sty m:val="p"/>
                            </m:rPr>
                            <a:rPr lang="en-US" altLang="zh-CN" sz="1400" b="1" i="1">
                              <a:latin typeface="Cambria Math" panose="02040503050406030204" pitchFamily="18" charset="0"/>
                            </a:rPr>
                            <m:t>h</m:t>
                          </m:r>
                        </m:sub>
                      </m:sSub>
                    </m:oMath>
                  </m:oMathPara>
                </a14:m>
                <a:endParaRPr lang="en-US" sz="1400" b="1" dirty="0"/>
              </a:p>
            </p:txBody>
          </p:sp>
        </mc:Choice>
        <mc:Fallback xmlns="">
          <p:sp>
            <p:nvSpPr>
              <p:cNvPr id="882" name="TextBox 417"/>
              <p:cNvSpPr txBox="1">
                <a:spLocks noRot="1" noChangeAspect="1" noMove="1" noResize="1" noEditPoints="1" noAdjustHandles="1" noChangeArrowheads="1" noChangeShapeType="1" noTextEdit="1"/>
              </p:cNvSpPr>
              <p:nvPr/>
            </p:nvSpPr>
            <p:spPr>
              <a:xfrm>
                <a:off x="5971273" y="501138"/>
                <a:ext cx="1861224" cy="307777"/>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3" name="TextBox 417"/>
              <p:cNvSpPr txBox="1"/>
              <p:nvPr/>
            </p:nvSpPr>
            <p:spPr>
              <a:xfrm>
                <a:off x="7918298" y="501990"/>
                <a:ext cx="1858631"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𝒕</m:t>
                          </m:r>
                        </m:e>
                        <m:sub>
                          <m:r>
                            <a:rPr lang="en-US" sz="1400" b="1" i="1" smtClean="0">
                              <a:latin typeface="Cambria Math" panose="02040503050406030204" pitchFamily="18" charset="0"/>
                              <a:ea typeface="Cambria Math" panose="02040503050406030204" pitchFamily="18" charset="0"/>
                            </a:rPr>
                            <m:t>𝟐</m:t>
                          </m:r>
                        </m:sub>
                      </m:sSub>
                      <m:r>
                        <a:rPr lang="en-US" sz="1400" b="1"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𝒕</m:t>
                          </m:r>
                        </m:e>
                        <m:sub>
                          <m:r>
                            <a:rPr lang="en-US" sz="1400" b="1" i="1">
                              <a:latin typeface="Cambria Math" panose="02040503050406030204" pitchFamily="18" charset="0"/>
                              <a:ea typeface="Cambria Math" panose="02040503050406030204" pitchFamily="18" charset="0"/>
                            </a:rPr>
                            <m:t>𝒔</m:t>
                          </m:r>
                        </m:sub>
                      </m:sSub>
                      <m:r>
                        <a:rPr lang="en-US" sz="1400" b="1" i="1">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𝟐</m:t>
                      </m:r>
                      <m:r>
                        <a:rPr lang="en-US" sz="1400" b="1"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rPr>
                          </m:ctrlPr>
                        </m:sSubPr>
                        <m:e>
                          <m:r>
                            <a:rPr lang="en-US" sz="1400" b="1" i="1">
                              <a:latin typeface="Cambria Math" panose="02040503050406030204" pitchFamily="18" charset="0"/>
                            </a:rPr>
                            <m:t>𝒕</m:t>
                          </m:r>
                        </m:e>
                        <m:sub>
                          <m:r>
                            <m:rPr>
                              <m:sty m:val="p"/>
                            </m:rPr>
                            <a:rPr lang="en-US" altLang="zh-CN" sz="1400" b="1" i="1">
                              <a:latin typeface="Cambria Math" panose="02040503050406030204" pitchFamily="18" charset="0"/>
                            </a:rPr>
                            <m:t>h</m:t>
                          </m:r>
                        </m:sub>
                      </m:sSub>
                    </m:oMath>
                  </m:oMathPara>
                </a14:m>
                <a:endParaRPr lang="en-US" sz="1400" b="1" dirty="0"/>
              </a:p>
            </p:txBody>
          </p:sp>
        </mc:Choice>
        <mc:Fallback xmlns="">
          <p:sp>
            <p:nvSpPr>
              <p:cNvPr id="883" name="TextBox 417"/>
              <p:cNvSpPr txBox="1">
                <a:spLocks noRot="1" noChangeAspect="1" noMove="1" noResize="1" noEditPoints="1" noAdjustHandles="1" noChangeArrowheads="1" noChangeShapeType="1" noTextEdit="1"/>
              </p:cNvSpPr>
              <p:nvPr/>
            </p:nvSpPr>
            <p:spPr>
              <a:xfrm>
                <a:off x="7918298" y="501990"/>
                <a:ext cx="1858631" cy="307777"/>
              </a:xfrm>
              <a:prstGeom prst="rect">
                <a:avLst/>
              </a:prstGeom>
              <a:blipFill>
                <a:blip r:embed="rId3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4" name="TextBox 417"/>
              <p:cNvSpPr txBox="1"/>
              <p:nvPr/>
            </p:nvSpPr>
            <p:spPr>
              <a:xfrm>
                <a:off x="4808655" y="614557"/>
                <a:ext cx="973009" cy="36636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𝒕</m:t>
                          </m:r>
                        </m:e>
                        <m:sub>
                          <m:r>
                            <m:rPr>
                              <m:sty m:val="p"/>
                            </m:rPr>
                            <a:rPr lang="en-US" altLang="zh-CN" sz="1600" b="1" i="1">
                              <a:latin typeface="Cambria Math" panose="02040503050406030204" pitchFamily="18" charset="0"/>
                            </a:rPr>
                            <m:t>s</m:t>
                          </m:r>
                        </m:sub>
                      </m:sSub>
                    </m:oMath>
                  </m:oMathPara>
                </a14:m>
                <a:endParaRPr lang="en-US" sz="1600" b="1" dirty="0"/>
              </a:p>
            </p:txBody>
          </p:sp>
        </mc:Choice>
        <mc:Fallback xmlns="">
          <p:sp>
            <p:nvSpPr>
              <p:cNvPr id="884" name="TextBox 417"/>
              <p:cNvSpPr txBox="1">
                <a:spLocks noRot="1" noChangeAspect="1" noMove="1" noResize="1" noEditPoints="1" noAdjustHandles="1" noChangeArrowheads="1" noChangeShapeType="1" noTextEdit="1"/>
              </p:cNvSpPr>
              <p:nvPr/>
            </p:nvSpPr>
            <p:spPr>
              <a:xfrm>
                <a:off x="4808655" y="614557"/>
                <a:ext cx="973009" cy="366368"/>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5" name="TextBox 417"/>
              <p:cNvSpPr txBox="1"/>
              <p:nvPr/>
            </p:nvSpPr>
            <p:spPr>
              <a:xfrm>
                <a:off x="9380343" y="505149"/>
                <a:ext cx="260951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𝒕</m:t>
                          </m:r>
                        </m:e>
                        <m:sub>
                          <m:r>
                            <a:rPr lang="en-US" sz="1400" b="1" i="1" smtClean="0">
                              <a:latin typeface="Cambria Math" panose="02040503050406030204" pitchFamily="18" charset="0"/>
                              <a:ea typeface="Cambria Math" panose="02040503050406030204" pitchFamily="18" charset="0"/>
                            </a:rPr>
                            <m:t>𝒓</m:t>
                          </m:r>
                        </m:sub>
                      </m:sSub>
                      <m:r>
                        <a:rPr lang="en-US" sz="1400" b="1"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𝒕</m:t>
                          </m:r>
                        </m:e>
                        <m:sub>
                          <m:r>
                            <a:rPr lang="en-US" sz="1400" b="1" i="1">
                              <a:latin typeface="Cambria Math" panose="02040503050406030204" pitchFamily="18" charset="0"/>
                              <a:ea typeface="Cambria Math" panose="02040503050406030204" pitchFamily="18" charset="0"/>
                            </a:rPr>
                            <m:t>𝒔</m:t>
                          </m:r>
                        </m:sub>
                      </m:sSub>
                      <m:r>
                        <a:rPr lang="en-US" sz="1400" b="1" i="1">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𝟑</m:t>
                      </m:r>
                      <m:r>
                        <a:rPr lang="en-US" sz="1400" b="1"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rPr>
                          </m:ctrlPr>
                        </m:sSubPr>
                        <m:e>
                          <m:r>
                            <a:rPr lang="en-US" sz="1400" b="1" i="1">
                              <a:latin typeface="Cambria Math" panose="02040503050406030204" pitchFamily="18" charset="0"/>
                            </a:rPr>
                            <m:t>𝒕</m:t>
                          </m:r>
                        </m:e>
                        <m:sub>
                          <m:r>
                            <m:rPr>
                              <m:sty m:val="p"/>
                            </m:rPr>
                            <a:rPr lang="en-US" altLang="zh-CN" sz="1400" b="1" i="1">
                              <a:latin typeface="Cambria Math" panose="02040503050406030204" pitchFamily="18" charset="0"/>
                            </a:rPr>
                            <m:t>h</m:t>
                          </m:r>
                        </m:sub>
                      </m:sSub>
                      <m:r>
                        <a:rPr lang="en-US" altLang="zh-CN" sz="1400" b="1" i="1" smtClean="0">
                          <a:latin typeface="Cambria Math" panose="02040503050406030204" pitchFamily="18" charset="0"/>
                        </a:rPr>
                        <m:t>=</m:t>
                      </m:r>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𝒕</m:t>
                          </m:r>
                        </m:e>
                        <m:sub>
                          <m:r>
                            <a:rPr lang="en-US" sz="1400" b="1" i="1" smtClean="0">
                              <a:latin typeface="Cambria Math" panose="02040503050406030204" pitchFamily="18" charset="0"/>
                              <a:ea typeface="Cambria Math" panose="02040503050406030204" pitchFamily="18" charset="0"/>
                            </a:rPr>
                            <m:t>𝒔</m:t>
                          </m:r>
                        </m:sub>
                      </m:sSub>
                      <m:r>
                        <a:rPr lang="en-US" sz="1400" b="1" i="1" smtClean="0">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𝑻</m:t>
                      </m:r>
                    </m:oMath>
                  </m:oMathPara>
                </a14:m>
                <a:endParaRPr lang="en-US" sz="1400" b="1" dirty="0"/>
              </a:p>
            </p:txBody>
          </p:sp>
        </mc:Choice>
        <mc:Fallback xmlns="">
          <p:sp>
            <p:nvSpPr>
              <p:cNvPr id="885" name="TextBox 417"/>
              <p:cNvSpPr txBox="1">
                <a:spLocks noRot="1" noChangeAspect="1" noMove="1" noResize="1" noEditPoints="1" noAdjustHandles="1" noChangeArrowheads="1" noChangeShapeType="1" noTextEdit="1"/>
              </p:cNvSpPr>
              <p:nvPr/>
            </p:nvSpPr>
            <p:spPr>
              <a:xfrm>
                <a:off x="9380343" y="505149"/>
                <a:ext cx="2609514" cy="307777"/>
              </a:xfrm>
              <a:prstGeom prst="rect">
                <a:avLst/>
              </a:prstGeom>
              <a:blipFill>
                <a:blip r:embed="rId33"/>
                <a:stretch>
                  <a:fillRect/>
                </a:stretch>
              </a:blipFill>
            </p:spPr>
            <p:txBody>
              <a:bodyPr/>
              <a:lstStyle/>
              <a:p>
                <a:r>
                  <a:rPr lang="en-US">
                    <a:noFill/>
                  </a:rPr>
                  <a:t> </a:t>
                </a:r>
              </a:p>
            </p:txBody>
          </p:sp>
        </mc:Fallback>
      </mc:AlternateContent>
      <p:pic>
        <p:nvPicPr>
          <p:cNvPr id="892" name="图形 891" descr="钥匙"/>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10667948" y="1940221"/>
            <a:ext cx="407031" cy="424456"/>
          </a:xfrm>
          <a:prstGeom prst="rect">
            <a:avLst/>
          </a:prstGeom>
        </p:spPr>
      </p:pic>
      <p:sp>
        <p:nvSpPr>
          <p:cNvPr id="893" name="箭头: 上 892"/>
          <p:cNvSpPr/>
          <p:nvPr/>
        </p:nvSpPr>
        <p:spPr>
          <a:xfrm>
            <a:off x="10746953" y="2268492"/>
            <a:ext cx="244444" cy="177511"/>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894" name="组合 893"/>
          <p:cNvGrpSpPr/>
          <p:nvPr/>
        </p:nvGrpSpPr>
        <p:grpSpPr>
          <a:xfrm>
            <a:off x="4791150" y="2879016"/>
            <a:ext cx="494841" cy="528552"/>
            <a:chOff x="19610766" y="9092817"/>
            <a:chExt cx="785254" cy="804318"/>
          </a:xfrm>
        </p:grpSpPr>
        <p:sp>
          <p:nvSpPr>
            <p:cNvPr id="895" name="Oval 88"/>
            <p:cNvSpPr/>
            <p:nvPr/>
          </p:nvSpPr>
          <p:spPr>
            <a:xfrm>
              <a:off x="19610766" y="9107849"/>
              <a:ext cx="785254" cy="789286"/>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3200"/>
            </a:p>
          </p:txBody>
        </p:sp>
        <p:sp>
          <p:nvSpPr>
            <p:cNvPr id="896" name="文本框 895"/>
            <p:cNvSpPr txBox="1"/>
            <p:nvPr/>
          </p:nvSpPr>
          <p:spPr>
            <a:xfrm>
              <a:off x="19749055" y="9092817"/>
              <a:ext cx="562683" cy="796204"/>
            </a:xfrm>
            <a:prstGeom prst="rect">
              <a:avLst/>
            </a:prstGeom>
            <a:noFill/>
          </p:spPr>
          <p:txBody>
            <a:bodyPr wrap="none" rtlCol="0">
              <a:spAutoFit/>
            </a:bodyPr>
            <a:lstStyle/>
            <a:p>
              <a:r>
                <a:rPr lang="en-US" sz="2800" b="1" dirty="0"/>
                <a:t>S</a:t>
              </a:r>
            </a:p>
          </p:txBody>
        </p:sp>
      </p:grpSp>
      <mc:AlternateContent xmlns:mc="http://schemas.openxmlformats.org/markup-compatibility/2006" xmlns:a14="http://schemas.microsoft.com/office/drawing/2010/main">
        <mc:Choice Requires="a14">
          <p:sp>
            <p:nvSpPr>
              <p:cNvPr id="897" name="TextBox 417"/>
              <p:cNvSpPr txBox="1"/>
              <p:nvPr/>
            </p:nvSpPr>
            <p:spPr>
              <a:xfrm>
                <a:off x="4126271" y="3385865"/>
                <a:ext cx="1858631" cy="36636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ea typeface="Cambria Math" panose="02040503050406030204" pitchFamily="18" charset="0"/>
                        </a:rPr>
                        <m:t>𝒔𝒆𝒏𝒅𝒆𝒓</m:t>
                      </m:r>
                    </m:oMath>
                  </m:oMathPara>
                </a14:m>
                <a:endParaRPr lang="en-US" sz="1600" b="1" dirty="0"/>
              </a:p>
            </p:txBody>
          </p:sp>
        </mc:Choice>
        <mc:Fallback xmlns="">
          <p:sp>
            <p:nvSpPr>
              <p:cNvPr id="897" name="TextBox 417"/>
              <p:cNvSpPr txBox="1">
                <a:spLocks noRot="1" noChangeAspect="1" noMove="1" noResize="1" noEditPoints="1" noAdjustHandles="1" noChangeArrowheads="1" noChangeShapeType="1" noTextEdit="1"/>
              </p:cNvSpPr>
              <p:nvPr/>
            </p:nvSpPr>
            <p:spPr>
              <a:xfrm>
                <a:off x="4126271" y="3385865"/>
                <a:ext cx="1858631" cy="366368"/>
              </a:xfrm>
              <a:prstGeom prst="rect">
                <a:avLst/>
              </a:prstGeom>
              <a:blipFill>
                <a:blip r:embed="rId36"/>
                <a:stretch>
                  <a:fillRect/>
                </a:stretch>
              </a:blipFill>
            </p:spPr>
            <p:txBody>
              <a:bodyPr/>
              <a:lstStyle/>
              <a:p>
                <a:r>
                  <a:rPr lang="en-US">
                    <a:noFill/>
                  </a:rPr>
                  <a:t> </a:t>
                </a:r>
              </a:p>
            </p:txBody>
          </p:sp>
        </mc:Fallback>
      </mc:AlternateContent>
      <p:grpSp>
        <p:nvGrpSpPr>
          <p:cNvPr id="898" name="组合 897"/>
          <p:cNvGrpSpPr/>
          <p:nvPr/>
        </p:nvGrpSpPr>
        <p:grpSpPr>
          <a:xfrm>
            <a:off x="10622390" y="2889726"/>
            <a:ext cx="494841" cy="533878"/>
            <a:chOff x="19591895" y="9063137"/>
            <a:chExt cx="785254" cy="812422"/>
          </a:xfrm>
        </p:grpSpPr>
        <p:sp>
          <p:nvSpPr>
            <p:cNvPr id="899" name="Oval 88"/>
            <p:cNvSpPr/>
            <p:nvPr/>
          </p:nvSpPr>
          <p:spPr>
            <a:xfrm>
              <a:off x="19591895" y="9086273"/>
              <a:ext cx="785254" cy="789286"/>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3200"/>
            </a:p>
          </p:txBody>
        </p:sp>
        <p:sp>
          <p:nvSpPr>
            <p:cNvPr id="900" name="文本框 899"/>
            <p:cNvSpPr txBox="1"/>
            <p:nvPr/>
          </p:nvSpPr>
          <p:spPr>
            <a:xfrm>
              <a:off x="19696542" y="9063137"/>
              <a:ext cx="613558" cy="796204"/>
            </a:xfrm>
            <a:prstGeom prst="rect">
              <a:avLst/>
            </a:prstGeom>
            <a:noFill/>
          </p:spPr>
          <p:txBody>
            <a:bodyPr wrap="none" rtlCol="0">
              <a:spAutoFit/>
            </a:bodyPr>
            <a:lstStyle/>
            <a:p>
              <a:r>
                <a:rPr lang="en-US" altLang="zh-CN" sz="2800" b="1" dirty="0"/>
                <a:t>R</a:t>
              </a:r>
              <a:endParaRPr lang="en-US" sz="2800" b="1" dirty="0"/>
            </a:p>
          </p:txBody>
        </p:sp>
      </p:grpSp>
      <mc:AlternateContent xmlns:mc="http://schemas.openxmlformats.org/markup-compatibility/2006" xmlns:a14="http://schemas.microsoft.com/office/drawing/2010/main">
        <mc:Choice Requires="a14">
          <p:sp>
            <p:nvSpPr>
              <p:cNvPr id="901" name="TextBox 417"/>
              <p:cNvSpPr txBox="1"/>
              <p:nvPr/>
            </p:nvSpPr>
            <p:spPr>
              <a:xfrm>
                <a:off x="9890849" y="3375255"/>
                <a:ext cx="1858631" cy="36636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ea typeface="Cambria Math" panose="02040503050406030204" pitchFamily="18" charset="0"/>
                        </a:rPr>
                        <m:t>𝒓𝒆𝒄𝒆𝒊𝒗𝒆𝒓</m:t>
                      </m:r>
                    </m:oMath>
                  </m:oMathPara>
                </a14:m>
                <a:endParaRPr lang="en-US" sz="1600" b="1" dirty="0"/>
              </a:p>
            </p:txBody>
          </p:sp>
        </mc:Choice>
        <mc:Fallback xmlns="">
          <p:sp>
            <p:nvSpPr>
              <p:cNvPr id="901" name="TextBox 417"/>
              <p:cNvSpPr txBox="1">
                <a:spLocks noRot="1" noChangeAspect="1" noMove="1" noResize="1" noEditPoints="1" noAdjustHandles="1" noChangeArrowheads="1" noChangeShapeType="1" noTextEdit="1"/>
              </p:cNvSpPr>
              <p:nvPr/>
            </p:nvSpPr>
            <p:spPr>
              <a:xfrm>
                <a:off x="9890849" y="3375255"/>
                <a:ext cx="1858631" cy="366368"/>
              </a:xfrm>
              <a:prstGeom prst="rect">
                <a:avLst/>
              </a:prstGeom>
              <a:blipFill>
                <a:blip r:embed="rId37"/>
                <a:stretch>
                  <a:fillRect/>
                </a:stretch>
              </a:blipFill>
            </p:spPr>
            <p:txBody>
              <a:bodyPr/>
              <a:lstStyle/>
              <a:p>
                <a:r>
                  <a:rPr lang="en-US">
                    <a:noFill/>
                  </a:rPr>
                  <a:t> </a:t>
                </a:r>
              </a:p>
            </p:txBody>
          </p:sp>
        </mc:Fallback>
      </mc:AlternateContent>
      <p:sp>
        <p:nvSpPr>
          <p:cNvPr id="912" name="文本框 911"/>
          <p:cNvSpPr txBox="1"/>
          <p:nvPr/>
        </p:nvSpPr>
        <p:spPr>
          <a:xfrm>
            <a:off x="678267" y="288088"/>
            <a:ext cx="3605474" cy="646331"/>
          </a:xfrm>
          <a:prstGeom prst="rect">
            <a:avLst/>
          </a:prstGeom>
          <a:noFill/>
        </p:spPr>
        <p:txBody>
          <a:bodyPr wrap="none" rtlCol="0">
            <a:spAutoFit/>
          </a:bodyPr>
          <a:lstStyle/>
          <a:p>
            <a:r>
              <a:rPr lang="en-US" altLang="zh-CN" sz="3600" dirty="0"/>
              <a:t>Multi-hop scheme</a:t>
            </a:r>
            <a:endParaRPr lang="en-US" sz="3600" dirty="0"/>
          </a:p>
        </p:txBody>
      </p:sp>
      <p:grpSp>
        <p:nvGrpSpPr>
          <p:cNvPr id="913" name="组合 912"/>
          <p:cNvGrpSpPr/>
          <p:nvPr/>
        </p:nvGrpSpPr>
        <p:grpSpPr>
          <a:xfrm>
            <a:off x="4448876" y="4775879"/>
            <a:ext cx="2284537" cy="2424917"/>
            <a:chOff x="3043645" y="4776314"/>
            <a:chExt cx="2272937" cy="2704091"/>
          </a:xfrm>
        </p:grpSpPr>
        <p:sp>
          <p:nvSpPr>
            <p:cNvPr id="914" name="矩形: 圆角 913"/>
            <p:cNvSpPr/>
            <p:nvPr/>
          </p:nvSpPr>
          <p:spPr>
            <a:xfrm>
              <a:off x="3043645" y="4776314"/>
              <a:ext cx="2272937" cy="21663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5" name="文本框 914"/>
            <p:cNvSpPr txBox="1"/>
            <p:nvPr/>
          </p:nvSpPr>
          <p:spPr>
            <a:xfrm>
              <a:off x="3130564" y="4906330"/>
              <a:ext cx="2186018" cy="2574075"/>
            </a:xfrm>
            <a:prstGeom prst="rect">
              <a:avLst/>
            </a:prstGeom>
            <a:noFill/>
          </p:spPr>
          <p:txBody>
            <a:bodyPr wrap="square" rtlCol="0">
              <a:spAutoFit/>
            </a:bodyPr>
            <a:lstStyle/>
            <a:p>
              <a:r>
                <a:rPr lang="en-US" altLang="zh-CN" sz="1600" b="1" dirty="0"/>
                <a:t>Parameters:</a:t>
              </a:r>
            </a:p>
            <a:p>
              <a:pPr marL="285750" indent="-285750">
                <a:buFont typeface="Arial" panose="020B0604020202020204" pitchFamily="34" charset="0"/>
                <a:buChar char="•"/>
              </a:pPr>
              <a:r>
                <a:rPr lang="en-US" altLang="zh-CN" sz="1600" b="1" dirty="0"/>
                <a:t>Total fragment number – m (</a:t>
              </a:r>
              <a:r>
                <a:rPr lang="en-US" altLang="zh-CN" sz="1600" b="1" dirty="0">
                  <a:solidFill>
                    <a:srgbClr val="FF0000"/>
                  </a:solidFill>
                </a:rPr>
                <a:t>3</a:t>
              </a:r>
              <a:r>
                <a:rPr lang="en-US" altLang="zh-CN" sz="1600" b="1" dirty="0"/>
                <a:t>)</a:t>
              </a:r>
            </a:p>
            <a:p>
              <a:pPr marL="285750" indent="-285750">
                <a:buFont typeface="Arial" panose="020B0604020202020204" pitchFamily="34" charset="0"/>
                <a:buChar char="•"/>
              </a:pPr>
              <a:r>
                <a:rPr lang="en-US" altLang="zh-CN" sz="1600" b="1" dirty="0"/>
                <a:t>Threshold fragment number – n (</a:t>
              </a:r>
              <a:r>
                <a:rPr lang="en-US" altLang="zh-CN" sz="1600" b="1" dirty="0">
                  <a:solidFill>
                    <a:srgbClr val="FF0000"/>
                  </a:solidFill>
                </a:rPr>
                <a:t>2</a:t>
              </a:r>
              <a:r>
                <a:rPr lang="en-US" altLang="zh-CN" sz="1600" b="1" dirty="0"/>
                <a:t>)</a:t>
              </a:r>
            </a:p>
            <a:p>
              <a:pPr marL="285750" indent="-285750">
                <a:buFont typeface="Arial" panose="020B0604020202020204" pitchFamily="34" charset="0"/>
                <a:buChar char="•"/>
              </a:pPr>
              <a:r>
                <a:rPr lang="en-US" altLang="zh-CN" sz="1600" b="1" dirty="0"/>
                <a:t>Length – l (</a:t>
              </a:r>
              <a:r>
                <a:rPr lang="en-US" altLang="zh-CN" sz="1600" b="1" dirty="0">
                  <a:solidFill>
                    <a:srgbClr val="FF0000"/>
                  </a:solidFill>
                </a:rPr>
                <a:t>3</a:t>
              </a:r>
              <a:r>
                <a:rPr lang="en-US" altLang="zh-CN" sz="1600" b="1" dirty="0"/>
                <a:t>)</a:t>
              </a:r>
            </a:p>
            <a:p>
              <a:endParaRPr lang="en-US" altLang="zh-CN" sz="1600" b="1" dirty="0"/>
            </a:p>
            <a:p>
              <a:endParaRPr lang="en-US" altLang="zh-CN" sz="1600" b="1" dirty="0"/>
            </a:p>
          </p:txBody>
        </p:sp>
      </p:grpSp>
      <p:grpSp>
        <p:nvGrpSpPr>
          <p:cNvPr id="916" name="组合 915"/>
          <p:cNvGrpSpPr/>
          <p:nvPr/>
        </p:nvGrpSpPr>
        <p:grpSpPr>
          <a:xfrm>
            <a:off x="6798209" y="5160251"/>
            <a:ext cx="2428537" cy="847896"/>
            <a:chOff x="4313102" y="4933934"/>
            <a:chExt cx="2402494" cy="1557993"/>
          </a:xfrm>
        </p:grpSpPr>
        <p:sp>
          <p:nvSpPr>
            <p:cNvPr id="917" name="矩形: 圆角 916"/>
            <p:cNvSpPr/>
            <p:nvPr/>
          </p:nvSpPr>
          <p:spPr>
            <a:xfrm>
              <a:off x="4313102" y="4933934"/>
              <a:ext cx="2402494" cy="1557993"/>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8" name="文本框 917"/>
            <p:cNvSpPr txBox="1"/>
            <p:nvPr/>
          </p:nvSpPr>
          <p:spPr>
            <a:xfrm>
              <a:off x="4407231" y="5207660"/>
              <a:ext cx="2262846" cy="735195"/>
            </a:xfrm>
            <a:prstGeom prst="rect">
              <a:avLst/>
            </a:prstGeom>
            <a:solidFill>
              <a:schemeClr val="accent4">
                <a:lumMod val="20000"/>
                <a:lumOff val="80000"/>
              </a:schemeClr>
            </a:solidFill>
          </p:spPr>
          <p:txBody>
            <a:bodyPr wrap="square" rtlCol="0">
              <a:spAutoFit/>
            </a:bodyPr>
            <a:lstStyle/>
            <a:p>
              <a:r>
                <a:rPr lang="en-US" altLang="zh-CN" sz="2000" b="1" dirty="0"/>
                <a:t>Package generation</a:t>
              </a:r>
            </a:p>
          </p:txBody>
        </p:sp>
      </p:grpSp>
      <p:grpSp>
        <p:nvGrpSpPr>
          <p:cNvPr id="919" name="组合 918"/>
          <p:cNvGrpSpPr/>
          <p:nvPr/>
        </p:nvGrpSpPr>
        <p:grpSpPr>
          <a:xfrm>
            <a:off x="9291542" y="5161221"/>
            <a:ext cx="2150187" cy="859113"/>
            <a:chOff x="8027530" y="4901621"/>
            <a:chExt cx="2712546" cy="1557993"/>
          </a:xfrm>
        </p:grpSpPr>
        <p:sp>
          <p:nvSpPr>
            <p:cNvPr id="920" name="矩形: 圆角 919"/>
            <p:cNvSpPr/>
            <p:nvPr/>
          </p:nvSpPr>
          <p:spPr>
            <a:xfrm>
              <a:off x="8027530" y="4901621"/>
              <a:ext cx="2712546" cy="1557993"/>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1" name="文本框 920"/>
            <p:cNvSpPr txBox="1"/>
            <p:nvPr/>
          </p:nvSpPr>
          <p:spPr>
            <a:xfrm>
              <a:off x="8170198" y="5177651"/>
              <a:ext cx="2488835" cy="725596"/>
            </a:xfrm>
            <a:prstGeom prst="rect">
              <a:avLst/>
            </a:prstGeom>
            <a:solidFill>
              <a:schemeClr val="accent6">
                <a:lumMod val="20000"/>
                <a:lumOff val="80000"/>
              </a:schemeClr>
            </a:solidFill>
          </p:spPr>
          <p:txBody>
            <a:bodyPr wrap="square" rtlCol="0">
              <a:spAutoFit/>
            </a:bodyPr>
            <a:lstStyle/>
            <a:p>
              <a:r>
                <a:rPr lang="en-US" altLang="zh-CN" sz="2000" b="1" dirty="0"/>
                <a:t>Package routing</a:t>
              </a:r>
            </a:p>
          </p:txBody>
        </p:sp>
      </p:grpSp>
      <p:pic>
        <p:nvPicPr>
          <p:cNvPr id="922" name="图形 921" descr="线箭头: 向右旋转"/>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rot="19434429" flipV="1">
            <a:off x="6627847" y="5616627"/>
            <a:ext cx="914400" cy="914400"/>
          </a:xfrm>
          <a:prstGeom prst="rect">
            <a:avLst/>
          </a:prstGeom>
        </p:spPr>
      </p:pic>
      <p:pic>
        <p:nvPicPr>
          <p:cNvPr id="923" name="图形 922" descr="线箭头: 向右旋转"/>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rot="20407538" flipV="1">
            <a:off x="8888686" y="5585146"/>
            <a:ext cx="914400" cy="914400"/>
          </a:xfrm>
          <a:prstGeom prst="rect">
            <a:avLst/>
          </a:prstGeom>
        </p:spPr>
      </p:pic>
      <p:sp>
        <p:nvSpPr>
          <p:cNvPr id="927" name="矩形 926"/>
          <p:cNvSpPr/>
          <p:nvPr/>
        </p:nvSpPr>
        <p:spPr>
          <a:xfrm>
            <a:off x="5193992" y="916320"/>
            <a:ext cx="5329671" cy="47017"/>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0800000" scaled="1"/>
            <a:tileRect/>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8" name="矩形 927"/>
          <p:cNvSpPr/>
          <p:nvPr/>
        </p:nvSpPr>
        <p:spPr>
          <a:xfrm>
            <a:off x="5360405" y="806758"/>
            <a:ext cx="113772" cy="266140"/>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0800000" scaled="1"/>
            <a:tileRect/>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9" name="矩形 868">
            <a:extLst>
              <a:ext uri="{FF2B5EF4-FFF2-40B4-BE49-F238E27FC236}">
                <a16:creationId xmlns:a16="http://schemas.microsoft.com/office/drawing/2014/main" id="{83A3BF7E-1640-4E3E-922B-A6A502A4096E}"/>
              </a:ext>
            </a:extLst>
          </p:cNvPr>
          <p:cNvSpPr/>
          <p:nvPr/>
        </p:nvSpPr>
        <p:spPr>
          <a:xfrm>
            <a:off x="575248" y="1026300"/>
            <a:ext cx="4012520" cy="5909310"/>
          </a:xfrm>
          <a:prstGeom prst="rect">
            <a:avLst/>
          </a:prstGeom>
        </p:spPr>
        <p:txBody>
          <a:bodyPr wrap="square">
            <a:spAutoFit/>
          </a:bodyPr>
          <a:lstStyle/>
          <a:p>
            <a:r>
              <a:rPr lang="en-US" b="1" dirty="0"/>
              <a:t>[Motivation]</a:t>
            </a:r>
            <a:r>
              <a:rPr lang="en-US" dirty="0"/>
              <a:t> </a:t>
            </a:r>
            <a:r>
              <a:rPr lang="en-US" altLang="zh-CN" dirty="0"/>
              <a:t>The adjust one-hop scheme can only support medium </a:t>
            </a:r>
            <a:r>
              <a:rPr lang="en-US" dirty="0"/>
              <a:t>emerging time period. We propose the multi-hop scheme to handle the very long requirements.</a:t>
            </a:r>
          </a:p>
          <a:p>
            <a:endParaRPr lang="en-US" dirty="0"/>
          </a:p>
          <a:p>
            <a:r>
              <a:rPr lang="en-US" b="1" dirty="0"/>
              <a:t>[Core idea]</a:t>
            </a:r>
            <a:r>
              <a:rPr lang="en-US" dirty="0"/>
              <a:t> Instead of deploying a single set of nodes to hold the packages during the entire </a:t>
            </a:r>
            <a:r>
              <a:rPr lang="en-US" i="1" dirty="0"/>
              <a:t>T</a:t>
            </a:r>
            <a:r>
              <a:rPr lang="en-US" dirty="0"/>
              <a:t>, we now arrange multiple sets of nodes to carry the packages in relay from the sender to the receiver. </a:t>
            </a:r>
          </a:p>
          <a:p>
            <a:endParaRPr lang="en-US" dirty="0"/>
          </a:p>
          <a:p>
            <a:r>
              <a:rPr lang="en-US" dirty="0"/>
              <a:t>Also, the single usage of the erasure coding is now extended to a nested usage so that the old packages can be merged at each set of nodes to generate new packages and the reduced number of alive packages can be replenished during each re-generation.</a:t>
            </a:r>
          </a:p>
          <a:p>
            <a:endParaRPr lang="en-US" dirty="0"/>
          </a:p>
          <a:p>
            <a:endParaRPr lang="en-US" dirty="0"/>
          </a:p>
        </p:txBody>
      </p:sp>
    </p:spTree>
    <p:extLst>
      <p:ext uri="{BB962C8B-B14F-4D97-AF65-F5344CB8AC3E}">
        <p14:creationId xmlns:p14="http://schemas.microsoft.com/office/powerpoint/2010/main" val="247138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9">
                                            <p:txEl>
                                              <p:pRg st="0" end="0"/>
                                            </p:txEl>
                                          </p:spTgt>
                                        </p:tgtEl>
                                        <p:attrNameLst>
                                          <p:attrName>style.visibility</p:attrName>
                                        </p:attrNameLst>
                                      </p:cBhvr>
                                      <p:to>
                                        <p:strVal val="visible"/>
                                      </p:to>
                                    </p:set>
                                    <p:animEffect transition="in" filter="fade">
                                      <p:cBhvr>
                                        <p:cTn id="7" dur="500"/>
                                        <p:tgtEl>
                                          <p:spTgt spid="8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69">
                                            <p:txEl>
                                              <p:pRg st="2" end="2"/>
                                            </p:txEl>
                                          </p:spTgt>
                                        </p:tgtEl>
                                        <p:attrNameLst>
                                          <p:attrName>style.visibility</p:attrName>
                                        </p:attrNameLst>
                                      </p:cBhvr>
                                      <p:to>
                                        <p:strVal val="visible"/>
                                      </p:to>
                                    </p:set>
                                    <p:animEffect transition="in" filter="fade">
                                      <p:cBhvr>
                                        <p:cTn id="12" dur="500"/>
                                        <p:tgtEl>
                                          <p:spTgt spid="86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69">
                                            <p:txEl>
                                              <p:pRg st="4" end="4"/>
                                            </p:txEl>
                                          </p:spTgt>
                                        </p:tgtEl>
                                        <p:attrNameLst>
                                          <p:attrName>style.visibility</p:attrName>
                                        </p:attrNameLst>
                                      </p:cBhvr>
                                      <p:to>
                                        <p:strVal val="visible"/>
                                      </p:to>
                                    </p:set>
                                    <p:animEffect transition="in" filter="fade">
                                      <p:cBhvr>
                                        <p:cTn id="17" dur="500"/>
                                        <p:tgtEl>
                                          <p:spTgt spid="86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9" presetClass="entr" presetSubtype="0" decel="100000" fill="hold" nodeType="clickEffect">
                                  <p:stCondLst>
                                    <p:cond delay="0"/>
                                  </p:stCondLst>
                                  <p:childTnLst>
                                    <p:set>
                                      <p:cBhvr>
                                        <p:cTn id="21" dur="1" fill="hold">
                                          <p:stCondLst>
                                            <p:cond delay="0"/>
                                          </p:stCondLst>
                                        </p:cTn>
                                        <p:tgtEl>
                                          <p:spTgt spid="894"/>
                                        </p:tgtEl>
                                        <p:attrNameLst>
                                          <p:attrName>style.visibility</p:attrName>
                                        </p:attrNameLst>
                                      </p:cBhvr>
                                      <p:to>
                                        <p:strVal val="visible"/>
                                      </p:to>
                                    </p:set>
                                    <p:anim calcmode="lin" valueType="num">
                                      <p:cBhvr>
                                        <p:cTn id="22" dur="500" fill="hold"/>
                                        <p:tgtEl>
                                          <p:spTgt spid="894"/>
                                        </p:tgtEl>
                                        <p:attrNameLst>
                                          <p:attrName>ppt_w</p:attrName>
                                        </p:attrNameLst>
                                      </p:cBhvr>
                                      <p:tavLst>
                                        <p:tav tm="0">
                                          <p:val>
                                            <p:fltVal val="0"/>
                                          </p:val>
                                        </p:tav>
                                        <p:tav tm="100000">
                                          <p:val>
                                            <p:strVal val="#ppt_w"/>
                                          </p:val>
                                        </p:tav>
                                      </p:tavLst>
                                    </p:anim>
                                    <p:anim calcmode="lin" valueType="num">
                                      <p:cBhvr>
                                        <p:cTn id="23" dur="500" fill="hold"/>
                                        <p:tgtEl>
                                          <p:spTgt spid="894"/>
                                        </p:tgtEl>
                                        <p:attrNameLst>
                                          <p:attrName>ppt_h</p:attrName>
                                        </p:attrNameLst>
                                      </p:cBhvr>
                                      <p:tavLst>
                                        <p:tav tm="0">
                                          <p:val>
                                            <p:fltVal val="0"/>
                                          </p:val>
                                        </p:tav>
                                        <p:tav tm="100000">
                                          <p:val>
                                            <p:strVal val="#ppt_h"/>
                                          </p:val>
                                        </p:tav>
                                      </p:tavLst>
                                    </p:anim>
                                    <p:anim calcmode="lin" valueType="num">
                                      <p:cBhvr>
                                        <p:cTn id="24" dur="500" fill="hold"/>
                                        <p:tgtEl>
                                          <p:spTgt spid="894"/>
                                        </p:tgtEl>
                                        <p:attrNameLst>
                                          <p:attrName>style.rotation</p:attrName>
                                        </p:attrNameLst>
                                      </p:cBhvr>
                                      <p:tavLst>
                                        <p:tav tm="0">
                                          <p:val>
                                            <p:fltVal val="360"/>
                                          </p:val>
                                        </p:tav>
                                        <p:tav tm="100000">
                                          <p:val>
                                            <p:fltVal val="0"/>
                                          </p:val>
                                        </p:tav>
                                      </p:tavLst>
                                    </p:anim>
                                    <p:animEffect transition="in" filter="fade">
                                      <p:cBhvr>
                                        <p:cTn id="25" dur="500"/>
                                        <p:tgtEl>
                                          <p:spTgt spid="894"/>
                                        </p:tgtEl>
                                      </p:cBhvr>
                                    </p:animEffect>
                                  </p:childTnLst>
                                </p:cTn>
                              </p:par>
                              <p:par>
                                <p:cTn id="26" presetID="49" presetClass="entr" presetSubtype="0" decel="100000" fill="hold" grpId="0" nodeType="withEffect">
                                  <p:stCondLst>
                                    <p:cond delay="0"/>
                                  </p:stCondLst>
                                  <p:childTnLst>
                                    <p:set>
                                      <p:cBhvr>
                                        <p:cTn id="27" dur="1" fill="hold">
                                          <p:stCondLst>
                                            <p:cond delay="0"/>
                                          </p:stCondLst>
                                        </p:cTn>
                                        <p:tgtEl>
                                          <p:spTgt spid="897"/>
                                        </p:tgtEl>
                                        <p:attrNameLst>
                                          <p:attrName>style.visibility</p:attrName>
                                        </p:attrNameLst>
                                      </p:cBhvr>
                                      <p:to>
                                        <p:strVal val="visible"/>
                                      </p:to>
                                    </p:set>
                                    <p:anim calcmode="lin" valueType="num">
                                      <p:cBhvr>
                                        <p:cTn id="28" dur="500" fill="hold"/>
                                        <p:tgtEl>
                                          <p:spTgt spid="897"/>
                                        </p:tgtEl>
                                        <p:attrNameLst>
                                          <p:attrName>ppt_w</p:attrName>
                                        </p:attrNameLst>
                                      </p:cBhvr>
                                      <p:tavLst>
                                        <p:tav tm="0">
                                          <p:val>
                                            <p:fltVal val="0"/>
                                          </p:val>
                                        </p:tav>
                                        <p:tav tm="100000">
                                          <p:val>
                                            <p:strVal val="#ppt_w"/>
                                          </p:val>
                                        </p:tav>
                                      </p:tavLst>
                                    </p:anim>
                                    <p:anim calcmode="lin" valueType="num">
                                      <p:cBhvr>
                                        <p:cTn id="29" dur="500" fill="hold"/>
                                        <p:tgtEl>
                                          <p:spTgt spid="897"/>
                                        </p:tgtEl>
                                        <p:attrNameLst>
                                          <p:attrName>ppt_h</p:attrName>
                                        </p:attrNameLst>
                                      </p:cBhvr>
                                      <p:tavLst>
                                        <p:tav tm="0">
                                          <p:val>
                                            <p:fltVal val="0"/>
                                          </p:val>
                                        </p:tav>
                                        <p:tav tm="100000">
                                          <p:val>
                                            <p:strVal val="#ppt_h"/>
                                          </p:val>
                                        </p:tav>
                                      </p:tavLst>
                                    </p:anim>
                                    <p:anim calcmode="lin" valueType="num">
                                      <p:cBhvr>
                                        <p:cTn id="30" dur="500" fill="hold"/>
                                        <p:tgtEl>
                                          <p:spTgt spid="897"/>
                                        </p:tgtEl>
                                        <p:attrNameLst>
                                          <p:attrName>style.rotation</p:attrName>
                                        </p:attrNameLst>
                                      </p:cBhvr>
                                      <p:tavLst>
                                        <p:tav tm="0">
                                          <p:val>
                                            <p:fltVal val="360"/>
                                          </p:val>
                                        </p:tav>
                                        <p:tav tm="100000">
                                          <p:val>
                                            <p:fltVal val="0"/>
                                          </p:val>
                                        </p:tav>
                                      </p:tavLst>
                                    </p:anim>
                                    <p:animEffect transition="in" filter="fade">
                                      <p:cBhvr>
                                        <p:cTn id="31" dur="500"/>
                                        <p:tgtEl>
                                          <p:spTgt spid="897"/>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901"/>
                                        </p:tgtEl>
                                        <p:attrNameLst>
                                          <p:attrName>style.visibility</p:attrName>
                                        </p:attrNameLst>
                                      </p:cBhvr>
                                      <p:to>
                                        <p:strVal val="visible"/>
                                      </p:to>
                                    </p:set>
                                    <p:anim calcmode="lin" valueType="num">
                                      <p:cBhvr>
                                        <p:cTn id="34" dur="500" fill="hold"/>
                                        <p:tgtEl>
                                          <p:spTgt spid="901"/>
                                        </p:tgtEl>
                                        <p:attrNameLst>
                                          <p:attrName>ppt_w</p:attrName>
                                        </p:attrNameLst>
                                      </p:cBhvr>
                                      <p:tavLst>
                                        <p:tav tm="0">
                                          <p:val>
                                            <p:fltVal val="0"/>
                                          </p:val>
                                        </p:tav>
                                        <p:tav tm="100000">
                                          <p:val>
                                            <p:strVal val="#ppt_w"/>
                                          </p:val>
                                        </p:tav>
                                      </p:tavLst>
                                    </p:anim>
                                    <p:anim calcmode="lin" valueType="num">
                                      <p:cBhvr>
                                        <p:cTn id="35" dur="500" fill="hold"/>
                                        <p:tgtEl>
                                          <p:spTgt spid="901"/>
                                        </p:tgtEl>
                                        <p:attrNameLst>
                                          <p:attrName>ppt_h</p:attrName>
                                        </p:attrNameLst>
                                      </p:cBhvr>
                                      <p:tavLst>
                                        <p:tav tm="0">
                                          <p:val>
                                            <p:fltVal val="0"/>
                                          </p:val>
                                        </p:tav>
                                        <p:tav tm="100000">
                                          <p:val>
                                            <p:strVal val="#ppt_h"/>
                                          </p:val>
                                        </p:tav>
                                      </p:tavLst>
                                    </p:anim>
                                    <p:anim calcmode="lin" valueType="num">
                                      <p:cBhvr>
                                        <p:cTn id="36" dur="500" fill="hold"/>
                                        <p:tgtEl>
                                          <p:spTgt spid="901"/>
                                        </p:tgtEl>
                                        <p:attrNameLst>
                                          <p:attrName>style.rotation</p:attrName>
                                        </p:attrNameLst>
                                      </p:cBhvr>
                                      <p:tavLst>
                                        <p:tav tm="0">
                                          <p:val>
                                            <p:fltVal val="360"/>
                                          </p:val>
                                        </p:tav>
                                        <p:tav tm="100000">
                                          <p:val>
                                            <p:fltVal val="0"/>
                                          </p:val>
                                        </p:tav>
                                      </p:tavLst>
                                    </p:anim>
                                    <p:animEffect transition="in" filter="fade">
                                      <p:cBhvr>
                                        <p:cTn id="37" dur="500"/>
                                        <p:tgtEl>
                                          <p:spTgt spid="901"/>
                                        </p:tgtEl>
                                      </p:cBhvr>
                                    </p:animEffect>
                                  </p:childTnLst>
                                </p:cTn>
                              </p:par>
                              <p:par>
                                <p:cTn id="38" presetID="49" presetClass="entr" presetSubtype="0" decel="100000" fill="hold" nodeType="withEffect">
                                  <p:stCondLst>
                                    <p:cond delay="0"/>
                                  </p:stCondLst>
                                  <p:childTnLst>
                                    <p:set>
                                      <p:cBhvr>
                                        <p:cTn id="39" dur="1" fill="hold">
                                          <p:stCondLst>
                                            <p:cond delay="0"/>
                                          </p:stCondLst>
                                        </p:cTn>
                                        <p:tgtEl>
                                          <p:spTgt spid="898"/>
                                        </p:tgtEl>
                                        <p:attrNameLst>
                                          <p:attrName>style.visibility</p:attrName>
                                        </p:attrNameLst>
                                      </p:cBhvr>
                                      <p:to>
                                        <p:strVal val="visible"/>
                                      </p:to>
                                    </p:set>
                                    <p:anim calcmode="lin" valueType="num">
                                      <p:cBhvr>
                                        <p:cTn id="40" dur="500" fill="hold"/>
                                        <p:tgtEl>
                                          <p:spTgt spid="898"/>
                                        </p:tgtEl>
                                        <p:attrNameLst>
                                          <p:attrName>ppt_w</p:attrName>
                                        </p:attrNameLst>
                                      </p:cBhvr>
                                      <p:tavLst>
                                        <p:tav tm="0">
                                          <p:val>
                                            <p:fltVal val="0"/>
                                          </p:val>
                                        </p:tav>
                                        <p:tav tm="100000">
                                          <p:val>
                                            <p:strVal val="#ppt_w"/>
                                          </p:val>
                                        </p:tav>
                                      </p:tavLst>
                                    </p:anim>
                                    <p:anim calcmode="lin" valueType="num">
                                      <p:cBhvr>
                                        <p:cTn id="41" dur="500" fill="hold"/>
                                        <p:tgtEl>
                                          <p:spTgt spid="898"/>
                                        </p:tgtEl>
                                        <p:attrNameLst>
                                          <p:attrName>ppt_h</p:attrName>
                                        </p:attrNameLst>
                                      </p:cBhvr>
                                      <p:tavLst>
                                        <p:tav tm="0">
                                          <p:val>
                                            <p:fltVal val="0"/>
                                          </p:val>
                                        </p:tav>
                                        <p:tav tm="100000">
                                          <p:val>
                                            <p:strVal val="#ppt_h"/>
                                          </p:val>
                                        </p:tav>
                                      </p:tavLst>
                                    </p:anim>
                                    <p:anim calcmode="lin" valueType="num">
                                      <p:cBhvr>
                                        <p:cTn id="42" dur="500" fill="hold"/>
                                        <p:tgtEl>
                                          <p:spTgt spid="898"/>
                                        </p:tgtEl>
                                        <p:attrNameLst>
                                          <p:attrName>style.rotation</p:attrName>
                                        </p:attrNameLst>
                                      </p:cBhvr>
                                      <p:tavLst>
                                        <p:tav tm="0">
                                          <p:val>
                                            <p:fltVal val="360"/>
                                          </p:val>
                                        </p:tav>
                                        <p:tav tm="100000">
                                          <p:val>
                                            <p:fltVal val="0"/>
                                          </p:val>
                                        </p:tav>
                                      </p:tavLst>
                                    </p:anim>
                                    <p:animEffect transition="in" filter="fade">
                                      <p:cBhvr>
                                        <p:cTn id="43" dur="500"/>
                                        <p:tgtEl>
                                          <p:spTgt spid="89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13"/>
                                        </p:tgtEl>
                                        <p:attrNameLst>
                                          <p:attrName>style.visibility</p:attrName>
                                        </p:attrNameLst>
                                      </p:cBhvr>
                                      <p:to>
                                        <p:strVal val="visible"/>
                                      </p:to>
                                    </p:set>
                                    <p:animEffect transition="in" filter="fade">
                                      <p:cBhvr>
                                        <p:cTn id="48" dur="500"/>
                                        <p:tgtEl>
                                          <p:spTgt spid="913"/>
                                        </p:tgtEl>
                                      </p:cBhvr>
                                    </p:animEffect>
                                  </p:childTnLst>
                                </p:cTn>
                              </p:par>
                            </p:childTnLst>
                          </p:cTn>
                        </p:par>
                      </p:childTnLst>
                    </p:cTn>
                  </p:par>
                  <p:par>
                    <p:cTn id="49" fill="hold">
                      <p:stCondLst>
                        <p:cond delay="indefinite"/>
                      </p:stCondLst>
                      <p:childTnLst>
                        <p:par>
                          <p:cTn id="50" fill="hold">
                            <p:stCondLst>
                              <p:cond delay="0"/>
                            </p:stCondLst>
                            <p:childTnLst>
                              <p:par>
                                <p:cTn id="51" presetID="49" presetClass="entr" presetSubtype="0" decel="100000" fill="hold" nodeType="clickEffect">
                                  <p:stCondLst>
                                    <p:cond delay="0"/>
                                  </p:stCondLst>
                                  <p:childTnLst>
                                    <p:set>
                                      <p:cBhvr>
                                        <p:cTn id="52" dur="1" fill="hold">
                                          <p:stCondLst>
                                            <p:cond delay="0"/>
                                          </p:stCondLst>
                                        </p:cTn>
                                        <p:tgtEl>
                                          <p:spTgt spid="196"/>
                                        </p:tgtEl>
                                        <p:attrNameLst>
                                          <p:attrName>style.visibility</p:attrName>
                                        </p:attrNameLst>
                                      </p:cBhvr>
                                      <p:to>
                                        <p:strVal val="visible"/>
                                      </p:to>
                                    </p:set>
                                    <p:anim calcmode="lin" valueType="num">
                                      <p:cBhvr>
                                        <p:cTn id="53" dur="500" fill="hold"/>
                                        <p:tgtEl>
                                          <p:spTgt spid="196"/>
                                        </p:tgtEl>
                                        <p:attrNameLst>
                                          <p:attrName>ppt_w</p:attrName>
                                        </p:attrNameLst>
                                      </p:cBhvr>
                                      <p:tavLst>
                                        <p:tav tm="0">
                                          <p:val>
                                            <p:fltVal val="0"/>
                                          </p:val>
                                        </p:tav>
                                        <p:tav tm="100000">
                                          <p:val>
                                            <p:strVal val="#ppt_w"/>
                                          </p:val>
                                        </p:tav>
                                      </p:tavLst>
                                    </p:anim>
                                    <p:anim calcmode="lin" valueType="num">
                                      <p:cBhvr>
                                        <p:cTn id="54" dur="500" fill="hold"/>
                                        <p:tgtEl>
                                          <p:spTgt spid="196"/>
                                        </p:tgtEl>
                                        <p:attrNameLst>
                                          <p:attrName>ppt_h</p:attrName>
                                        </p:attrNameLst>
                                      </p:cBhvr>
                                      <p:tavLst>
                                        <p:tav tm="0">
                                          <p:val>
                                            <p:fltVal val="0"/>
                                          </p:val>
                                        </p:tav>
                                        <p:tav tm="100000">
                                          <p:val>
                                            <p:strVal val="#ppt_h"/>
                                          </p:val>
                                        </p:tav>
                                      </p:tavLst>
                                    </p:anim>
                                    <p:anim calcmode="lin" valueType="num">
                                      <p:cBhvr>
                                        <p:cTn id="55" dur="500" fill="hold"/>
                                        <p:tgtEl>
                                          <p:spTgt spid="196"/>
                                        </p:tgtEl>
                                        <p:attrNameLst>
                                          <p:attrName>style.rotation</p:attrName>
                                        </p:attrNameLst>
                                      </p:cBhvr>
                                      <p:tavLst>
                                        <p:tav tm="0">
                                          <p:val>
                                            <p:fltVal val="360"/>
                                          </p:val>
                                        </p:tav>
                                        <p:tav tm="100000">
                                          <p:val>
                                            <p:fltVal val="0"/>
                                          </p:val>
                                        </p:tav>
                                      </p:tavLst>
                                    </p:anim>
                                    <p:animEffect transition="in" filter="fade">
                                      <p:cBhvr>
                                        <p:cTn id="56" dur="500"/>
                                        <p:tgtEl>
                                          <p:spTgt spid="196"/>
                                        </p:tgtEl>
                                      </p:cBhvr>
                                    </p:animEffect>
                                  </p:childTnLst>
                                </p:cTn>
                              </p:par>
                              <p:par>
                                <p:cTn id="57" presetID="49" presetClass="entr" presetSubtype="0" decel="100000" fill="hold" nodeType="withEffect">
                                  <p:stCondLst>
                                    <p:cond delay="0"/>
                                  </p:stCondLst>
                                  <p:childTnLst>
                                    <p:set>
                                      <p:cBhvr>
                                        <p:cTn id="58" dur="1" fill="hold">
                                          <p:stCondLst>
                                            <p:cond delay="0"/>
                                          </p:stCondLst>
                                        </p:cTn>
                                        <p:tgtEl>
                                          <p:spTgt spid="199"/>
                                        </p:tgtEl>
                                        <p:attrNameLst>
                                          <p:attrName>style.visibility</p:attrName>
                                        </p:attrNameLst>
                                      </p:cBhvr>
                                      <p:to>
                                        <p:strVal val="visible"/>
                                      </p:to>
                                    </p:set>
                                    <p:anim calcmode="lin" valueType="num">
                                      <p:cBhvr>
                                        <p:cTn id="59" dur="500" fill="hold"/>
                                        <p:tgtEl>
                                          <p:spTgt spid="199"/>
                                        </p:tgtEl>
                                        <p:attrNameLst>
                                          <p:attrName>ppt_w</p:attrName>
                                        </p:attrNameLst>
                                      </p:cBhvr>
                                      <p:tavLst>
                                        <p:tav tm="0">
                                          <p:val>
                                            <p:fltVal val="0"/>
                                          </p:val>
                                        </p:tav>
                                        <p:tav tm="100000">
                                          <p:val>
                                            <p:strVal val="#ppt_w"/>
                                          </p:val>
                                        </p:tav>
                                      </p:tavLst>
                                    </p:anim>
                                    <p:anim calcmode="lin" valueType="num">
                                      <p:cBhvr>
                                        <p:cTn id="60" dur="500" fill="hold"/>
                                        <p:tgtEl>
                                          <p:spTgt spid="199"/>
                                        </p:tgtEl>
                                        <p:attrNameLst>
                                          <p:attrName>ppt_h</p:attrName>
                                        </p:attrNameLst>
                                      </p:cBhvr>
                                      <p:tavLst>
                                        <p:tav tm="0">
                                          <p:val>
                                            <p:fltVal val="0"/>
                                          </p:val>
                                        </p:tav>
                                        <p:tav tm="100000">
                                          <p:val>
                                            <p:strVal val="#ppt_h"/>
                                          </p:val>
                                        </p:tav>
                                      </p:tavLst>
                                    </p:anim>
                                    <p:anim calcmode="lin" valueType="num">
                                      <p:cBhvr>
                                        <p:cTn id="61" dur="500" fill="hold"/>
                                        <p:tgtEl>
                                          <p:spTgt spid="199"/>
                                        </p:tgtEl>
                                        <p:attrNameLst>
                                          <p:attrName>style.rotation</p:attrName>
                                        </p:attrNameLst>
                                      </p:cBhvr>
                                      <p:tavLst>
                                        <p:tav tm="0">
                                          <p:val>
                                            <p:fltVal val="360"/>
                                          </p:val>
                                        </p:tav>
                                        <p:tav tm="100000">
                                          <p:val>
                                            <p:fltVal val="0"/>
                                          </p:val>
                                        </p:tav>
                                      </p:tavLst>
                                    </p:anim>
                                    <p:animEffect transition="in" filter="fade">
                                      <p:cBhvr>
                                        <p:cTn id="62" dur="500"/>
                                        <p:tgtEl>
                                          <p:spTgt spid="199"/>
                                        </p:tgtEl>
                                      </p:cBhvr>
                                    </p:animEffect>
                                  </p:childTnLst>
                                </p:cTn>
                              </p:par>
                              <p:par>
                                <p:cTn id="63" presetID="49" presetClass="entr" presetSubtype="0" decel="100000" fill="hold" nodeType="withEffect">
                                  <p:stCondLst>
                                    <p:cond delay="0"/>
                                  </p:stCondLst>
                                  <p:childTnLst>
                                    <p:set>
                                      <p:cBhvr>
                                        <p:cTn id="64" dur="1" fill="hold">
                                          <p:stCondLst>
                                            <p:cond delay="0"/>
                                          </p:stCondLst>
                                        </p:cTn>
                                        <p:tgtEl>
                                          <p:spTgt spid="202"/>
                                        </p:tgtEl>
                                        <p:attrNameLst>
                                          <p:attrName>style.visibility</p:attrName>
                                        </p:attrNameLst>
                                      </p:cBhvr>
                                      <p:to>
                                        <p:strVal val="visible"/>
                                      </p:to>
                                    </p:set>
                                    <p:anim calcmode="lin" valueType="num">
                                      <p:cBhvr>
                                        <p:cTn id="65" dur="500" fill="hold"/>
                                        <p:tgtEl>
                                          <p:spTgt spid="202"/>
                                        </p:tgtEl>
                                        <p:attrNameLst>
                                          <p:attrName>ppt_w</p:attrName>
                                        </p:attrNameLst>
                                      </p:cBhvr>
                                      <p:tavLst>
                                        <p:tav tm="0">
                                          <p:val>
                                            <p:fltVal val="0"/>
                                          </p:val>
                                        </p:tav>
                                        <p:tav tm="100000">
                                          <p:val>
                                            <p:strVal val="#ppt_w"/>
                                          </p:val>
                                        </p:tav>
                                      </p:tavLst>
                                    </p:anim>
                                    <p:anim calcmode="lin" valueType="num">
                                      <p:cBhvr>
                                        <p:cTn id="66" dur="500" fill="hold"/>
                                        <p:tgtEl>
                                          <p:spTgt spid="202"/>
                                        </p:tgtEl>
                                        <p:attrNameLst>
                                          <p:attrName>ppt_h</p:attrName>
                                        </p:attrNameLst>
                                      </p:cBhvr>
                                      <p:tavLst>
                                        <p:tav tm="0">
                                          <p:val>
                                            <p:fltVal val="0"/>
                                          </p:val>
                                        </p:tav>
                                        <p:tav tm="100000">
                                          <p:val>
                                            <p:strVal val="#ppt_h"/>
                                          </p:val>
                                        </p:tav>
                                      </p:tavLst>
                                    </p:anim>
                                    <p:anim calcmode="lin" valueType="num">
                                      <p:cBhvr>
                                        <p:cTn id="67" dur="500" fill="hold"/>
                                        <p:tgtEl>
                                          <p:spTgt spid="202"/>
                                        </p:tgtEl>
                                        <p:attrNameLst>
                                          <p:attrName>style.rotation</p:attrName>
                                        </p:attrNameLst>
                                      </p:cBhvr>
                                      <p:tavLst>
                                        <p:tav tm="0">
                                          <p:val>
                                            <p:fltVal val="360"/>
                                          </p:val>
                                        </p:tav>
                                        <p:tav tm="100000">
                                          <p:val>
                                            <p:fltVal val="0"/>
                                          </p:val>
                                        </p:tav>
                                      </p:tavLst>
                                    </p:anim>
                                    <p:animEffect transition="in" filter="fade">
                                      <p:cBhvr>
                                        <p:cTn id="68" dur="500"/>
                                        <p:tgtEl>
                                          <p:spTgt spid="202"/>
                                        </p:tgtEl>
                                      </p:cBhvr>
                                    </p:animEffect>
                                  </p:childTnLst>
                                </p:cTn>
                              </p:par>
                              <p:par>
                                <p:cTn id="69" presetID="49" presetClass="entr" presetSubtype="0" decel="100000" fill="hold" nodeType="withEffect">
                                  <p:stCondLst>
                                    <p:cond delay="0"/>
                                  </p:stCondLst>
                                  <p:childTnLst>
                                    <p:set>
                                      <p:cBhvr>
                                        <p:cTn id="70" dur="1" fill="hold">
                                          <p:stCondLst>
                                            <p:cond delay="0"/>
                                          </p:stCondLst>
                                        </p:cTn>
                                        <p:tgtEl>
                                          <p:spTgt spid="205"/>
                                        </p:tgtEl>
                                        <p:attrNameLst>
                                          <p:attrName>style.visibility</p:attrName>
                                        </p:attrNameLst>
                                      </p:cBhvr>
                                      <p:to>
                                        <p:strVal val="visible"/>
                                      </p:to>
                                    </p:set>
                                    <p:anim calcmode="lin" valueType="num">
                                      <p:cBhvr>
                                        <p:cTn id="71" dur="500" fill="hold"/>
                                        <p:tgtEl>
                                          <p:spTgt spid="205"/>
                                        </p:tgtEl>
                                        <p:attrNameLst>
                                          <p:attrName>ppt_w</p:attrName>
                                        </p:attrNameLst>
                                      </p:cBhvr>
                                      <p:tavLst>
                                        <p:tav tm="0">
                                          <p:val>
                                            <p:fltVal val="0"/>
                                          </p:val>
                                        </p:tav>
                                        <p:tav tm="100000">
                                          <p:val>
                                            <p:strVal val="#ppt_w"/>
                                          </p:val>
                                        </p:tav>
                                      </p:tavLst>
                                    </p:anim>
                                    <p:anim calcmode="lin" valueType="num">
                                      <p:cBhvr>
                                        <p:cTn id="72" dur="500" fill="hold"/>
                                        <p:tgtEl>
                                          <p:spTgt spid="205"/>
                                        </p:tgtEl>
                                        <p:attrNameLst>
                                          <p:attrName>ppt_h</p:attrName>
                                        </p:attrNameLst>
                                      </p:cBhvr>
                                      <p:tavLst>
                                        <p:tav tm="0">
                                          <p:val>
                                            <p:fltVal val="0"/>
                                          </p:val>
                                        </p:tav>
                                        <p:tav tm="100000">
                                          <p:val>
                                            <p:strVal val="#ppt_h"/>
                                          </p:val>
                                        </p:tav>
                                      </p:tavLst>
                                    </p:anim>
                                    <p:anim calcmode="lin" valueType="num">
                                      <p:cBhvr>
                                        <p:cTn id="73" dur="500" fill="hold"/>
                                        <p:tgtEl>
                                          <p:spTgt spid="205"/>
                                        </p:tgtEl>
                                        <p:attrNameLst>
                                          <p:attrName>style.rotation</p:attrName>
                                        </p:attrNameLst>
                                      </p:cBhvr>
                                      <p:tavLst>
                                        <p:tav tm="0">
                                          <p:val>
                                            <p:fltVal val="360"/>
                                          </p:val>
                                        </p:tav>
                                        <p:tav tm="100000">
                                          <p:val>
                                            <p:fltVal val="0"/>
                                          </p:val>
                                        </p:tav>
                                      </p:tavLst>
                                    </p:anim>
                                    <p:animEffect transition="in" filter="fade">
                                      <p:cBhvr>
                                        <p:cTn id="74" dur="500"/>
                                        <p:tgtEl>
                                          <p:spTgt spid="205"/>
                                        </p:tgtEl>
                                      </p:cBhvr>
                                    </p:animEffect>
                                  </p:childTnLst>
                                </p:cTn>
                              </p:par>
                              <p:par>
                                <p:cTn id="75" presetID="49" presetClass="entr" presetSubtype="0" decel="100000" fill="hold" nodeType="withEffect">
                                  <p:stCondLst>
                                    <p:cond delay="0"/>
                                  </p:stCondLst>
                                  <p:childTnLst>
                                    <p:set>
                                      <p:cBhvr>
                                        <p:cTn id="76" dur="1" fill="hold">
                                          <p:stCondLst>
                                            <p:cond delay="0"/>
                                          </p:stCondLst>
                                        </p:cTn>
                                        <p:tgtEl>
                                          <p:spTgt spid="208"/>
                                        </p:tgtEl>
                                        <p:attrNameLst>
                                          <p:attrName>style.visibility</p:attrName>
                                        </p:attrNameLst>
                                      </p:cBhvr>
                                      <p:to>
                                        <p:strVal val="visible"/>
                                      </p:to>
                                    </p:set>
                                    <p:anim calcmode="lin" valueType="num">
                                      <p:cBhvr>
                                        <p:cTn id="77" dur="500" fill="hold"/>
                                        <p:tgtEl>
                                          <p:spTgt spid="208"/>
                                        </p:tgtEl>
                                        <p:attrNameLst>
                                          <p:attrName>ppt_w</p:attrName>
                                        </p:attrNameLst>
                                      </p:cBhvr>
                                      <p:tavLst>
                                        <p:tav tm="0">
                                          <p:val>
                                            <p:fltVal val="0"/>
                                          </p:val>
                                        </p:tav>
                                        <p:tav tm="100000">
                                          <p:val>
                                            <p:strVal val="#ppt_w"/>
                                          </p:val>
                                        </p:tav>
                                      </p:tavLst>
                                    </p:anim>
                                    <p:anim calcmode="lin" valueType="num">
                                      <p:cBhvr>
                                        <p:cTn id="78" dur="500" fill="hold"/>
                                        <p:tgtEl>
                                          <p:spTgt spid="208"/>
                                        </p:tgtEl>
                                        <p:attrNameLst>
                                          <p:attrName>ppt_h</p:attrName>
                                        </p:attrNameLst>
                                      </p:cBhvr>
                                      <p:tavLst>
                                        <p:tav tm="0">
                                          <p:val>
                                            <p:fltVal val="0"/>
                                          </p:val>
                                        </p:tav>
                                        <p:tav tm="100000">
                                          <p:val>
                                            <p:strVal val="#ppt_h"/>
                                          </p:val>
                                        </p:tav>
                                      </p:tavLst>
                                    </p:anim>
                                    <p:anim calcmode="lin" valueType="num">
                                      <p:cBhvr>
                                        <p:cTn id="79" dur="500" fill="hold"/>
                                        <p:tgtEl>
                                          <p:spTgt spid="208"/>
                                        </p:tgtEl>
                                        <p:attrNameLst>
                                          <p:attrName>style.rotation</p:attrName>
                                        </p:attrNameLst>
                                      </p:cBhvr>
                                      <p:tavLst>
                                        <p:tav tm="0">
                                          <p:val>
                                            <p:fltVal val="360"/>
                                          </p:val>
                                        </p:tav>
                                        <p:tav tm="100000">
                                          <p:val>
                                            <p:fltVal val="0"/>
                                          </p:val>
                                        </p:tav>
                                      </p:tavLst>
                                    </p:anim>
                                    <p:animEffect transition="in" filter="fade">
                                      <p:cBhvr>
                                        <p:cTn id="80" dur="500"/>
                                        <p:tgtEl>
                                          <p:spTgt spid="208"/>
                                        </p:tgtEl>
                                      </p:cBhvr>
                                    </p:animEffect>
                                  </p:childTnLst>
                                </p:cTn>
                              </p:par>
                              <p:par>
                                <p:cTn id="81" presetID="49" presetClass="entr" presetSubtype="0" decel="100000" fill="hold" nodeType="withEffect">
                                  <p:stCondLst>
                                    <p:cond delay="0"/>
                                  </p:stCondLst>
                                  <p:childTnLst>
                                    <p:set>
                                      <p:cBhvr>
                                        <p:cTn id="82" dur="1" fill="hold">
                                          <p:stCondLst>
                                            <p:cond delay="0"/>
                                          </p:stCondLst>
                                        </p:cTn>
                                        <p:tgtEl>
                                          <p:spTgt spid="211"/>
                                        </p:tgtEl>
                                        <p:attrNameLst>
                                          <p:attrName>style.visibility</p:attrName>
                                        </p:attrNameLst>
                                      </p:cBhvr>
                                      <p:to>
                                        <p:strVal val="visible"/>
                                      </p:to>
                                    </p:set>
                                    <p:anim calcmode="lin" valueType="num">
                                      <p:cBhvr>
                                        <p:cTn id="83" dur="500" fill="hold"/>
                                        <p:tgtEl>
                                          <p:spTgt spid="211"/>
                                        </p:tgtEl>
                                        <p:attrNameLst>
                                          <p:attrName>ppt_w</p:attrName>
                                        </p:attrNameLst>
                                      </p:cBhvr>
                                      <p:tavLst>
                                        <p:tav tm="0">
                                          <p:val>
                                            <p:fltVal val="0"/>
                                          </p:val>
                                        </p:tav>
                                        <p:tav tm="100000">
                                          <p:val>
                                            <p:strVal val="#ppt_w"/>
                                          </p:val>
                                        </p:tav>
                                      </p:tavLst>
                                    </p:anim>
                                    <p:anim calcmode="lin" valueType="num">
                                      <p:cBhvr>
                                        <p:cTn id="84" dur="500" fill="hold"/>
                                        <p:tgtEl>
                                          <p:spTgt spid="211"/>
                                        </p:tgtEl>
                                        <p:attrNameLst>
                                          <p:attrName>ppt_h</p:attrName>
                                        </p:attrNameLst>
                                      </p:cBhvr>
                                      <p:tavLst>
                                        <p:tav tm="0">
                                          <p:val>
                                            <p:fltVal val="0"/>
                                          </p:val>
                                        </p:tav>
                                        <p:tav tm="100000">
                                          <p:val>
                                            <p:strVal val="#ppt_h"/>
                                          </p:val>
                                        </p:tav>
                                      </p:tavLst>
                                    </p:anim>
                                    <p:anim calcmode="lin" valueType="num">
                                      <p:cBhvr>
                                        <p:cTn id="85" dur="500" fill="hold"/>
                                        <p:tgtEl>
                                          <p:spTgt spid="211"/>
                                        </p:tgtEl>
                                        <p:attrNameLst>
                                          <p:attrName>style.rotation</p:attrName>
                                        </p:attrNameLst>
                                      </p:cBhvr>
                                      <p:tavLst>
                                        <p:tav tm="0">
                                          <p:val>
                                            <p:fltVal val="360"/>
                                          </p:val>
                                        </p:tav>
                                        <p:tav tm="100000">
                                          <p:val>
                                            <p:fltVal val="0"/>
                                          </p:val>
                                        </p:tav>
                                      </p:tavLst>
                                    </p:anim>
                                    <p:animEffect transition="in" filter="fade">
                                      <p:cBhvr>
                                        <p:cTn id="86" dur="500"/>
                                        <p:tgtEl>
                                          <p:spTgt spid="211"/>
                                        </p:tgtEl>
                                      </p:cBhvr>
                                    </p:animEffect>
                                  </p:childTnLst>
                                </p:cTn>
                              </p:par>
                              <p:par>
                                <p:cTn id="87" presetID="49" presetClass="entr" presetSubtype="0" decel="100000" fill="hold" nodeType="withEffect">
                                  <p:stCondLst>
                                    <p:cond delay="0"/>
                                  </p:stCondLst>
                                  <p:childTnLst>
                                    <p:set>
                                      <p:cBhvr>
                                        <p:cTn id="88" dur="1" fill="hold">
                                          <p:stCondLst>
                                            <p:cond delay="0"/>
                                          </p:stCondLst>
                                        </p:cTn>
                                        <p:tgtEl>
                                          <p:spTgt spid="220"/>
                                        </p:tgtEl>
                                        <p:attrNameLst>
                                          <p:attrName>style.visibility</p:attrName>
                                        </p:attrNameLst>
                                      </p:cBhvr>
                                      <p:to>
                                        <p:strVal val="visible"/>
                                      </p:to>
                                    </p:set>
                                    <p:anim calcmode="lin" valueType="num">
                                      <p:cBhvr>
                                        <p:cTn id="89" dur="500" fill="hold"/>
                                        <p:tgtEl>
                                          <p:spTgt spid="220"/>
                                        </p:tgtEl>
                                        <p:attrNameLst>
                                          <p:attrName>ppt_w</p:attrName>
                                        </p:attrNameLst>
                                      </p:cBhvr>
                                      <p:tavLst>
                                        <p:tav tm="0">
                                          <p:val>
                                            <p:fltVal val="0"/>
                                          </p:val>
                                        </p:tav>
                                        <p:tav tm="100000">
                                          <p:val>
                                            <p:strVal val="#ppt_w"/>
                                          </p:val>
                                        </p:tav>
                                      </p:tavLst>
                                    </p:anim>
                                    <p:anim calcmode="lin" valueType="num">
                                      <p:cBhvr>
                                        <p:cTn id="90" dur="500" fill="hold"/>
                                        <p:tgtEl>
                                          <p:spTgt spid="220"/>
                                        </p:tgtEl>
                                        <p:attrNameLst>
                                          <p:attrName>ppt_h</p:attrName>
                                        </p:attrNameLst>
                                      </p:cBhvr>
                                      <p:tavLst>
                                        <p:tav tm="0">
                                          <p:val>
                                            <p:fltVal val="0"/>
                                          </p:val>
                                        </p:tav>
                                        <p:tav tm="100000">
                                          <p:val>
                                            <p:strVal val="#ppt_h"/>
                                          </p:val>
                                        </p:tav>
                                      </p:tavLst>
                                    </p:anim>
                                    <p:anim calcmode="lin" valueType="num">
                                      <p:cBhvr>
                                        <p:cTn id="91" dur="500" fill="hold"/>
                                        <p:tgtEl>
                                          <p:spTgt spid="220"/>
                                        </p:tgtEl>
                                        <p:attrNameLst>
                                          <p:attrName>style.rotation</p:attrName>
                                        </p:attrNameLst>
                                      </p:cBhvr>
                                      <p:tavLst>
                                        <p:tav tm="0">
                                          <p:val>
                                            <p:fltVal val="360"/>
                                          </p:val>
                                        </p:tav>
                                        <p:tav tm="100000">
                                          <p:val>
                                            <p:fltVal val="0"/>
                                          </p:val>
                                        </p:tav>
                                      </p:tavLst>
                                    </p:anim>
                                    <p:animEffect transition="in" filter="fade">
                                      <p:cBhvr>
                                        <p:cTn id="92" dur="500"/>
                                        <p:tgtEl>
                                          <p:spTgt spid="220"/>
                                        </p:tgtEl>
                                      </p:cBhvr>
                                    </p:animEffect>
                                  </p:childTnLst>
                                </p:cTn>
                              </p:par>
                              <p:par>
                                <p:cTn id="93" presetID="49" presetClass="entr" presetSubtype="0" decel="100000" fill="hold" nodeType="withEffect">
                                  <p:stCondLst>
                                    <p:cond delay="0"/>
                                  </p:stCondLst>
                                  <p:childTnLst>
                                    <p:set>
                                      <p:cBhvr>
                                        <p:cTn id="94" dur="1" fill="hold">
                                          <p:stCondLst>
                                            <p:cond delay="0"/>
                                          </p:stCondLst>
                                        </p:cTn>
                                        <p:tgtEl>
                                          <p:spTgt spid="217"/>
                                        </p:tgtEl>
                                        <p:attrNameLst>
                                          <p:attrName>style.visibility</p:attrName>
                                        </p:attrNameLst>
                                      </p:cBhvr>
                                      <p:to>
                                        <p:strVal val="visible"/>
                                      </p:to>
                                    </p:set>
                                    <p:anim calcmode="lin" valueType="num">
                                      <p:cBhvr>
                                        <p:cTn id="95" dur="500" fill="hold"/>
                                        <p:tgtEl>
                                          <p:spTgt spid="217"/>
                                        </p:tgtEl>
                                        <p:attrNameLst>
                                          <p:attrName>ppt_w</p:attrName>
                                        </p:attrNameLst>
                                      </p:cBhvr>
                                      <p:tavLst>
                                        <p:tav tm="0">
                                          <p:val>
                                            <p:fltVal val="0"/>
                                          </p:val>
                                        </p:tav>
                                        <p:tav tm="100000">
                                          <p:val>
                                            <p:strVal val="#ppt_w"/>
                                          </p:val>
                                        </p:tav>
                                      </p:tavLst>
                                    </p:anim>
                                    <p:anim calcmode="lin" valueType="num">
                                      <p:cBhvr>
                                        <p:cTn id="96" dur="500" fill="hold"/>
                                        <p:tgtEl>
                                          <p:spTgt spid="217"/>
                                        </p:tgtEl>
                                        <p:attrNameLst>
                                          <p:attrName>ppt_h</p:attrName>
                                        </p:attrNameLst>
                                      </p:cBhvr>
                                      <p:tavLst>
                                        <p:tav tm="0">
                                          <p:val>
                                            <p:fltVal val="0"/>
                                          </p:val>
                                        </p:tav>
                                        <p:tav tm="100000">
                                          <p:val>
                                            <p:strVal val="#ppt_h"/>
                                          </p:val>
                                        </p:tav>
                                      </p:tavLst>
                                    </p:anim>
                                    <p:anim calcmode="lin" valueType="num">
                                      <p:cBhvr>
                                        <p:cTn id="97" dur="500" fill="hold"/>
                                        <p:tgtEl>
                                          <p:spTgt spid="217"/>
                                        </p:tgtEl>
                                        <p:attrNameLst>
                                          <p:attrName>style.rotation</p:attrName>
                                        </p:attrNameLst>
                                      </p:cBhvr>
                                      <p:tavLst>
                                        <p:tav tm="0">
                                          <p:val>
                                            <p:fltVal val="360"/>
                                          </p:val>
                                        </p:tav>
                                        <p:tav tm="100000">
                                          <p:val>
                                            <p:fltVal val="0"/>
                                          </p:val>
                                        </p:tav>
                                      </p:tavLst>
                                    </p:anim>
                                    <p:animEffect transition="in" filter="fade">
                                      <p:cBhvr>
                                        <p:cTn id="98" dur="500"/>
                                        <p:tgtEl>
                                          <p:spTgt spid="217"/>
                                        </p:tgtEl>
                                      </p:cBhvr>
                                    </p:animEffect>
                                  </p:childTnLst>
                                </p:cTn>
                              </p:par>
                              <p:par>
                                <p:cTn id="99" presetID="49" presetClass="entr" presetSubtype="0" decel="100000" fill="hold" nodeType="withEffect">
                                  <p:stCondLst>
                                    <p:cond delay="0"/>
                                  </p:stCondLst>
                                  <p:childTnLst>
                                    <p:set>
                                      <p:cBhvr>
                                        <p:cTn id="100" dur="1" fill="hold">
                                          <p:stCondLst>
                                            <p:cond delay="0"/>
                                          </p:stCondLst>
                                        </p:cTn>
                                        <p:tgtEl>
                                          <p:spTgt spid="214"/>
                                        </p:tgtEl>
                                        <p:attrNameLst>
                                          <p:attrName>style.visibility</p:attrName>
                                        </p:attrNameLst>
                                      </p:cBhvr>
                                      <p:to>
                                        <p:strVal val="visible"/>
                                      </p:to>
                                    </p:set>
                                    <p:anim calcmode="lin" valueType="num">
                                      <p:cBhvr>
                                        <p:cTn id="101" dur="500" fill="hold"/>
                                        <p:tgtEl>
                                          <p:spTgt spid="214"/>
                                        </p:tgtEl>
                                        <p:attrNameLst>
                                          <p:attrName>ppt_w</p:attrName>
                                        </p:attrNameLst>
                                      </p:cBhvr>
                                      <p:tavLst>
                                        <p:tav tm="0">
                                          <p:val>
                                            <p:fltVal val="0"/>
                                          </p:val>
                                        </p:tav>
                                        <p:tav tm="100000">
                                          <p:val>
                                            <p:strVal val="#ppt_w"/>
                                          </p:val>
                                        </p:tav>
                                      </p:tavLst>
                                    </p:anim>
                                    <p:anim calcmode="lin" valueType="num">
                                      <p:cBhvr>
                                        <p:cTn id="102" dur="500" fill="hold"/>
                                        <p:tgtEl>
                                          <p:spTgt spid="214"/>
                                        </p:tgtEl>
                                        <p:attrNameLst>
                                          <p:attrName>ppt_h</p:attrName>
                                        </p:attrNameLst>
                                      </p:cBhvr>
                                      <p:tavLst>
                                        <p:tav tm="0">
                                          <p:val>
                                            <p:fltVal val="0"/>
                                          </p:val>
                                        </p:tav>
                                        <p:tav tm="100000">
                                          <p:val>
                                            <p:strVal val="#ppt_h"/>
                                          </p:val>
                                        </p:tav>
                                      </p:tavLst>
                                    </p:anim>
                                    <p:anim calcmode="lin" valueType="num">
                                      <p:cBhvr>
                                        <p:cTn id="103" dur="500" fill="hold"/>
                                        <p:tgtEl>
                                          <p:spTgt spid="214"/>
                                        </p:tgtEl>
                                        <p:attrNameLst>
                                          <p:attrName>style.rotation</p:attrName>
                                        </p:attrNameLst>
                                      </p:cBhvr>
                                      <p:tavLst>
                                        <p:tav tm="0">
                                          <p:val>
                                            <p:fltVal val="360"/>
                                          </p:val>
                                        </p:tav>
                                        <p:tav tm="100000">
                                          <p:val>
                                            <p:fltVal val="0"/>
                                          </p:val>
                                        </p:tav>
                                      </p:tavLst>
                                    </p:anim>
                                    <p:animEffect transition="in" filter="fade">
                                      <p:cBhvr>
                                        <p:cTn id="104" dur="500"/>
                                        <p:tgtEl>
                                          <p:spTgt spid="214"/>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833"/>
                                        </p:tgtEl>
                                        <p:attrNameLst>
                                          <p:attrName>style.visibility</p:attrName>
                                        </p:attrNameLst>
                                      </p:cBhvr>
                                      <p:to>
                                        <p:strVal val="visible"/>
                                      </p:to>
                                    </p:set>
                                    <p:animEffect transition="in" filter="wipe(left)">
                                      <p:cBhvr>
                                        <p:cTn id="109" dur="500"/>
                                        <p:tgtEl>
                                          <p:spTgt spid="833"/>
                                        </p:tgtEl>
                                      </p:cBhvr>
                                    </p:animEffect>
                                  </p:childTnLst>
                                </p:cTn>
                              </p:par>
                              <p:par>
                                <p:cTn id="110" presetID="22" presetClass="entr" presetSubtype="8" fill="hold" nodeType="withEffect">
                                  <p:stCondLst>
                                    <p:cond delay="0"/>
                                  </p:stCondLst>
                                  <p:childTnLst>
                                    <p:set>
                                      <p:cBhvr>
                                        <p:cTn id="111" dur="1" fill="hold">
                                          <p:stCondLst>
                                            <p:cond delay="0"/>
                                          </p:stCondLst>
                                        </p:cTn>
                                        <p:tgtEl>
                                          <p:spTgt spid="827"/>
                                        </p:tgtEl>
                                        <p:attrNameLst>
                                          <p:attrName>style.visibility</p:attrName>
                                        </p:attrNameLst>
                                      </p:cBhvr>
                                      <p:to>
                                        <p:strVal val="visible"/>
                                      </p:to>
                                    </p:set>
                                    <p:animEffect transition="in" filter="wipe(left)">
                                      <p:cBhvr>
                                        <p:cTn id="112" dur="500"/>
                                        <p:tgtEl>
                                          <p:spTgt spid="827"/>
                                        </p:tgtEl>
                                      </p:cBhvr>
                                    </p:animEffect>
                                  </p:childTnLst>
                                </p:cTn>
                              </p:par>
                              <p:par>
                                <p:cTn id="113" presetID="22" presetClass="entr" presetSubtype="8" fill="hold" nodeType="withEffect">
                                  <p:stCondLst>
                                    <p:cond delay="0"/>
                                  </p:stCondLst>
                                  <p:childTnLst>
                                    <p:set>
                                      <p:cBhvr>
                                        <p:cTn id="114" dur="1" fill="hold">
                                          <p:stCondLst>
                                            <p:cond delay="0"/>
                                          </p:stCondLst>
                                        </p:cTn>
                                        <p:tgtEl>
                                          <p:spTgt spid="828"/>
                                        </p:tgtEl>
                                        <p:attrNameLst>
                                          <p:attrName>style.visibility</p:attrName>
                                        </p:attrNameLst>
                                      </p:cBhvr>
                                      <p:to>
                                        <p:strVal val="visible"/>
                                      </p:to>
                                    </p:set>
                                    <p:animEffect transition="in" filter="wipe(left)">
                                      <p:cBhvr>
                                        <p:cTn id="115" dur="500"/>
                                        <p:tgtEl>
                                          <p:spTgt spid="828"/>
                                        </p:tgtEl>
                                      </p:cBhvr>
                                    </p:animEffect>
                                  </p:childTnLst>
                                </p:cTn>
                              </p:par>
                              <p:par>
                                <p:cTn id="116" presetID="22" presetClass="entr" presetSubtype="8" fill="hold" nodeType="withEffect">
                                  <p:stCondLst>
                                    <p:cond delay="0"/>
                                  </p:stCondLst>
                                  <p:childTnLst>
                                    <p:set>
                                      <p:cBhvr>
                                        <p:cTn id="117" dur="1" fill="hold">
                                          <p:stCondLst>
                                            <p:cond delay="0"/>
                                          </p:stCondLst>
                                        </p:cTn>
                                        <p:tgtEl>
                                          <p:spTgt spid="829"/>
                                        </p:tgtEl>
                                        <p:attrNameLst>
                                          <p:attrName>style.visibility</p:attrName>
                                        </p:attrNameLst>
                                      </p:cBhvr>
                                      <p:to>
                                        <p:strVal val="visible"/>
                                      </p:to>
                                    </p:set>
                                    <p:animEffect transition="in" filter="wipe(left)">
                                      <p:cBhvr>
                                        <p:cTn id="118" dur="500"/>
                                        <p:tgtEl>
                                          <p:spTgt spid="829"/>
                                        </p:tgtEl>
                                      </p:cBhvr>
                                    </p:animEffect>
                                  </p:childTnLst>
                                </p:cTn>
                              </p:par>
                              <p:par>
                                <p:cTn id="119" presetID="22" presetClass="entr" presetSubtype="8" fill="hold" nodeType="withEffect">
                                  <p:stCondLst>
                                    <p:cond delay="0"/>
                                  </p:stCondLst>
                                  <p:childTnLst>
                                    <p:set>
                                      <p:cBhvr>
                                        <p:cTn id="120" dur="1" fill="hold">
                                          <p:stCondLst>
                                            <p:cond delay="0"/>
                                          </p:stCondLst>
                                        </p:cTn>
                                        <p:tgtEl>
                                          <p:spTgt spid="825"/>
                                        </p:tgtEl>
                                        <p:attrNameLst>
                                          <p:attrName>style.visibility</p:attrName>
                                        </p:attrNameLst>
                                      </p:cBhvr>
                                      <p:to>
                                        <p:strVal val="visible"/>
                                      </p:to>
                                    </p:set>
                                    <p:animEffect transition="in" filter="wipe(left)">
                                      <p:cBhvr>
                                        <p:cTn id="121" dur="500"/>
                                        <p:tgtEl>
                                          <p:spTgt spid="825"/>
                                        </p:tgtEl>
                                      </p:cBhvr>
                                    </p:animEffect>
                                  </p:childTnLst>
                                </p:cTn>
                              </p:par>
                              <p:par>
                                <p:cTn id="122" presetID="22" presetClass="entr" presetSubtype="8" fill="hold" nodeType="withEffect">
                                  <p:stCondLst>
                                    <p:cond delay="0"/>
                                  </p:stCondLst>
                                  <p:childTnLst>
                                    <p:set>
                                      <p:cBhvr>
                                        <p:cTn id="123" dur="1" fill="hold">
                                          <p:stCondLst>
                                            <p:cond delay="0"/>
                                          </p:stCondLst>
                                        </p:cTn>
                                        <p:tgtEl>
                                          <p:spTgt spid="830"/>
                                        </p:tgtEl>
                                        <p:attrNameLst>
                                          <p:attrName>style.visibility</p:attrName>
                                        </p:attrNameLst>
                                      </p:cBhvr>
                                      <p:to>
                                        <p:strVal val="visible"/>
                                      </p:to>
                                    </p:set>
                                    <p:animEffect transition="in" filter="wipe(left)">
                                      <p:cBhvr>
                                        <p:cTn id="124" dur="500"/>
                                        <p:tgtEl>
                                          <p:spTgt spid="830"/>
                                        </p:tgtEl>
                                      </p:cBhvr>
                                    </p:animEffect>
                                  </p:childTnLst>
                                </p:cTn>
                              </p:par>
                              <p:par>
                                <p:cTn id="125" presetID="22" presetClass="entr" presetSubtype="8" fill="hold" nodeType="withEffect">
                                  <p:stCondLst>
                                    <p:cond delay="0"/>
                                  </p:stCondLst>
                                  <p:childTnLst>
                                    <p:set>
                                      <p:cBhvr>
                                        <p:cTn id="126" dur="1" fill="hold">
                                          <p:stCondLst>
                                            <p:cond delay="0"/>
                                          </p:stCondLst>
                                        </p:cTn>
                                        <p:tgtEl>
                                          <p:spTgt spid="832"/>
                                        </p:tgtEl>
                                        <p:attrNameLst>
                                          <p:attrName>style.visibility</p:attrName>
                                        </p:attrNameLst>
                                      </p:cBhvr>
                                      <p:to>
                                        <p:strVal val="visible"/>
                                      </p:to>
                                    </p:set>
                                    <p:animEffect transition="in" filter="wipe(left)">
                                      <p:cBhvr>
                                        <p:cTn id="127" dur="500"/>
                                        <p:tgtEl>
                                          <p:spTgt spid="832"/>
                                        </p:tgtEl>
                                      </p:cBhvr>
                                    </p:animEffect>
                                  </p:childTnLst>
                                </p:cTn>
                              </p:par>
                              <p:par>
                                <p:cTn id="128" presetID="22" presetClass="entr" presetSubtype="8" fill="hold" nodeType="withEffect">
                                  <p:stCondLst>
                                    <p:cond delay="0"/>
                                  </p:stCondLst>
                                  <p:childTnLst>
                                    <p:set>
                                      <p:cBhvr>
                                        <p:cTn id="129" dur="1" fill="hold">
                                          <p:stCondLst>
                                            <p:cond delay="0"/>
                                          </p:stCondLst>
                                        </p:cTn>
                                        <p:tgtEl>
                                          <p:spTgt spid="831"/>
                                        </p:tgtEl>
                                        <p:attrNameLst>
                                          <p:attrName>style.visibility</p:attrName>
                                        </p:attrNameLst>
                                      </p:cBhvr>
                                      <p:to>
                                        <p:strVal val="visible"/>
                                      </p:to>
                                    </p:set>
                                    <p:animEffect transition="in" filter="wipe(left)">
                                      <p:cBhvr>
                                        <p:cTn id="130" dur="500"/>
                                        <p:tgtEl>
                                          <p:spTgt spid="831"/>
                                        </p:tgtEl>
                                      </p:cBhvr>
                                    </p:animEffect>
                                  </p:childTnLst>
                                </p:cTn>
                              </p:par>
                              <p:par>
                                <p:cTn id="131" presetID="22" presetClass="entr" presetSubtype="8" fill="hold" nodeType="withEffect">
                                  <p:stCondLst>
                                    <p:cond delay="0"/>
                                  </p:stCondLst>
                                  <p:childTnLst>
                                    <p:set>
                                      <p:cBhvr>
                                        <p:cTn id="132" dur="1" fill="hold">
                                          <p:stCondLst>
                                            <p:cond delay="0"/>
                                          </p:stCondLst>
                                        </p:cTn>
                                        <p:tgtEl>
                                          <p:spTgt spid="826"/>
                                        </p:tgtEl>
                                        <p:attrNameLst>
                                          <p:attrName>style.visibility</p:attrName>
                                        </p:attrNameLst>
                                      </p:cBhvr>
                                      <p:to>
                                        <p:strVal val="visible"/>
                                      </p:to>
                                    </p:set>
                                    <p:animEffect transition="in" filter="wipe(left)">
                                      <p:cBhvr>
                                        <p:cTn id="133" dur="500"/>
                                        <p:tgtEl>
                                          <p:spTgt spid="826"/>
                                        </p:tgtEl>
                                      </p:cBhvr>
                                    </p:animEffect>
                                  </p:childTnLst>
                                </p:cTn>
                              </p:par>
                              <p:par>
                                <p:cTn id="134" presetID="22" presetClass="entr" presetSubtype="8" fill="hold" nodeType="withEffect">
                                  <p:stCondLst>
                                    <p:cond delay="0"/>
                                  </p:stCondLst>
                                  <p:childTnLst>
                                    <p:set>
                                      <p:cBhvr>
                                        <p:cTn id="135" dur="1" fill="hold">
                                          <p:stCondLst>
                                            <p:cond delay="0"/>
                                          </p:stCondLst>
                                        </p:cTn>
                                        <p:tgtEl>
                                          <p:spTgt spid="834"/>
                                        </p:tgtEl>
                                        <p:attrNameLst>
                                          <p:attrName>style.visibility</p:attrName>
                                        </p:attrNameLst>
                                      </p:cBhvr>
                                      <p:to>
                                        <p:strVal val="visible"/>
                                      </p:to>
                                    </p:set>
                                    <p:animEffect transition="in" filter="wipe(left)">
                                      <p:cBhvr>
                                        <p:cTn id="136" dur="500"/>
                                        <p:tgtEl>
                                          <p:spTgt spid="834"/>
                                        </p:tgtEl>
                                      </p:cBhvr>
                                    </p:animEffect>
                                  </p:childTnLst>
                                </p:cTn>
                              </p:par>
                              <p:par>
                                <p:cTn id="137" presetID="22" presetClass="entr" presetSubtype="8" fill="hold" nodeType="withEffect">
                                  <p:stCondLst>
                                    <p:cond delay="0"/>
                                  </p:stCondLst>
                                  <p:childTnLst>
                                    <p:set>
                                      <p:cBhvr>
                                        <p:cTn id="138" dur="1" fill="hold">
                                          <p:stCondLst>
                                            <p:cond delay="0"/>
                                          </p:stCondLst>
                                        </p:cTn>
                                        <p:tgtEl>
                                          <p:spTgt spid="837"/>
                                        </p:tgtEl>
                                        <p:attrNameLst>
                                          <p:attrName>style.visibility</p:attrName>
                                        </p:attrNameLst>
                                      </p:cBhvr>
                                      <p:to>
                                        <p:strVal val="visible"/>
                                      </p:to>
                                    </p:set>
                                    <p:animEffect transition="in" filter="wipe(left)">
                                      <p:cBhvr>
                                        <p:cTn id="139" dur="500"/>
                                        <p:tgtEl>
                                          <p:spTgt spid="837"/>
                                        </p:tgtEl>
                                      </p:cBhvr>
                                    </p:animEffect>
                                  </p:childTnLst>
                                </p:cTn>
                              </p:par>
                              <p:par>
                                <p:cTn id="140" presetID="22" presetClass="entr" presetSubtype="8" fill="hold" nodeType="withEffect">
                                  <p:stCondLst>
                                    <p:cond delay="0"/>
                                  </p:stCondLst>
                                  <p:childTnLst>
                                    <p:set>
                                      <p:cBhvr>
                                        <p:cTn id="141" dur="1" fill="hold">
                                          <p:stCondLst>
                                            <p:cond delay="0"/>
                                          </p:stCondLst>
                                        </p:cTn>
                                        <p:tgtEl>
                                          <p:spTgt spid="838"/>
                                        </p:tgtEl>
                                        <p:attrNameLst>
                                          <p:attrName>style.visibility</p:attrName>
                                        </p:attrNameLst>
                                      </p:cBhvr>
                                      <p:to>
                                        <p:strVal val="visible"/>
                                      </p:to>
                                    </p:set>
                                    <p:animEffect transition="in" filter="wipe(left)">
                                      <p:cBhvr>
                                        <p:cTn id="142" dur="500"/>
                                        <p:tgtEl>
                                          <p:spTgt spid="838"/>
                                        </p:tgtEl>
                                      </p:cBhvr>
                                    </p:animEffect>
                                  </p:childTnLst>
                                </p:cTn>
                              </p:par>
                              <p:par>
                                <p:cTn id="143" presetID="22" presetClass="entr" presetSubtype="8" fill="hold" nodeType="withEffect">
                                  <p:stCondLst>
                                    <p:cond delay="0"/>
                                  </p:stCondLst>
                                  <p:childTnLst>
                                    <p:set>
                                      <p:cBhvr>
                                        <p:cTn id="144" dur="1" fill="hold">
                                          <p:stCondLst>
                                            <p:cond delay="0"/>
                                          </p:stCondLst>
                                        </p:cTn>
                                        <p:tgtEl>
                                          <p:spTgt spid="840"/>
                                        </p:tgtEl>
                                        <p:attrNameLst>
                                          <p:attrName>style.visibility</p:attrName>
                                        </p:attrNameLst>
                                      </p:cBhvr>
                                      <p:to>
                                        <p:strVal val="visible"/>
                                      </p:to>
                                    </p:set>
                                    <p:animEffect transition="in" filter="wipe(left)">
                                      <p:cBhvr>
                                        <p:cTn id="145" dur="500"/>
                                        <p:tgtEl>
                                          <p:spTgt spid="840"/>
                                        </p:tgtEl>
                                      </p:cBhvr>
                                    </p:animEffect>
                                  </p:childTnLst>
                                </p:cTn>
                              </p:par>
                              <p:par>
                                <p:cTn id="146" presetID="22" presetClass="entr" presetSubtype="8" fill="hold" nodeType="withEffect">
                                  <p:stCondLst>
                                    <p:cond delay="0"/>
                                  </p:stCondLst>
                                  <p:childTnLst>
                                    <p:set>
                                      <p:cBhvr>
                                        <p:cTn id="147" dur="1" fill="hold">
                                          <p:stCondLst>
                                            <p:cond delay="0"/>
                                          </p:stCondLst>
                                        </p:cTn>
                                        <p:tgtEl>
                                          <p:spTgt spid="835"/>
                                        </p:tgtEl>
                                        <p:attrNameLst>
                                          <p:attrName>style.visibility</p:attrName>
                                        </p:attrNameLst>
                                      </p:cBhvr>
                                      <p:to>
                                        <p:strVal val="visible"/>
                                      </p:to>
                                    </p:set>
                                    <p:animEffect transition="in" filter="wipe(left)">
                                      <p:cBhvr>
                                        <p:cTn id="148" dur="500"/>
                                        <p:tgtEl>
                                          <p:spTgt spid="835"/>
                                        </p:tgtEl>
                                      </p:cBhvr>
                                    </p:animEffect>
                                  </p:childTnLst>
                                </p:cTn>
                              </p:par>
                              <p:par>
                                <p:cTn id="149" presetID="22" presetClass="entr" presetSubtype="8" fill="hold" nodeType="withEffect">
                                  <p:stCondLst>
                                    <p:cond delay="0"/>
                                  </p:stCondLst>
                                  <p:childTnLst>
                                    <p:set>
                                      <p:cBhvr>
                                        <p:cTn id="150" dur="1" fill="hold">
                                          <p:stCondLst>
                                            <p:cond delay="0"/>
                                          </p:stCondLst>
                                        </p:cTn>
                                        <p:tgtEl>
                                          <p:spTgt spid="839"/>
                                        </p:tgtEl>
                                        <p:attrNameLst>
                                          <p:attrName>style.visibility</p:attrName>
                                        </p:attrNameLst>
                                      </p:cBhvr>
                                      <p:to>
                                        <p:strVal val="visible"/>
                                      </p:to>
                                    </p:set>
                                    <p:animEffect transition="in" filter="wipe(left)">
                                      <p:cBhvr>
                                        <p:cTn id="151" dur="500"/>
                                        <p:tgtEl>
                                          <p:spTgt spid="839"/>
                                        </p:tgtEl>
                                      </p:cBhvr>
                                    </p:animEffect>
                                  </p:childTnLst>
                                </p:cTn>
                              </p:par>
                              <p:par>
                                <p:cTn id="152" presetID="22" presetClass="entr" presetSubtype="8" fill="hold" nodeType="withEffect">
                                  <p:stCondLst>
                                    <p:cond delay="0"/>
                                  </p:stCondLst>
                                  <p:childTnLst>
                                    <p:set>
                                      <p:cBhvr>
                                        <p:cTn id="153" dur="1" fill="hold">
                                          <p:stCondLst>
                                            <p:cond delay="0"/>
                                          </p:stCondLst>
                                        </p:cTn>
                                        <p:tgtEl>
                                          <p:spTgt spid="841"/>
                                        </p:tgtEl>
                                        <p:attrNameLst>
                                          <p:attrName>style.visibility</p:attrName>
                                        </p:attrNameLst>
                                      </p:cBhvr>
                                      <p:to>
                                        <p:strVal val="visible"/>
                                      </p:to>
                                    </p:set>
                                    <p:animEffect transition="in" filter="wipe(left)">
                                      <p:cBhvr>
                                        <p:cTn id="154" dur="500"/>
                                        <p:tgtEl>
                                          <p:spTgt spid="841"/>
                                        </p:tgtEl>
                                      </p:cBhvr>
                                    </p:animEffect>
                                  </p:childTnLst>
                                </p:cTn>
                              </p:par>
                              <p:par>
                                <p:cTn id="155" presetID="22" presetClass="entr" presetSubtype="8" fill="hold" nodeType="withEffect">
                                  <p:stCondLst>
                                    <p:cond delay="0"/>
                                  </p:stCondLst>
                                  <p:childTnLst>
                                    <p:set>
                                      <p:cBhvr>
                                        <p:cTn id="156" dur="1" fill="hold">
                                          <p:stCondLst>
                                            <p:cond delay="0"/>
                                          </p:stCondLst>
                                        </p:cTn>
                                        <p:tgtEl>
                                          <p:spTgt spid="842"/>
                                        </p:tgtEl>
                                        <p:attrNameLst>
                                          <p:attrName>style.visibility</p:attrName>
                                        </p:attrNameLst>
                                      </p:cBhvr>
                                      <p:to>
                                        <p:strVal val="visible"/>
                                      </p:to>
                                    </p:set>
                                    <p:animEffect transition="in" filter="wipe(left)">
                                      <p:cBhvr>
                                        <p:cTn id="157" dur="500"/>
                                        <p:tgtEl>
                                          <p:spTgt spid="842"/>
                                        </p:tgtEl>
                                      </p:cBhvr>
                                    </p:animEffect>
                                  </p:childTnLst>
                                </p:cTn>
                              </p:par>
                              <p:par>
                                <p:cTn id="158" presetID="22" presetClass="entr" presetSubtype="8" fill="hold" nodeType="withEffect">
                                  <p:stCondLst>
                                    <p:cond delay="0"/>
                                  </p:stCondLst>
                                  <p:childTnLst>
                                    <p:set>
                                      <p:cBhvr>
                                        <p:cTn id="159" dur="1" fill="hold">
                                          <p:stCondLst>
                                            <p:cond delay="0"/>
                                          </p:stCondLst>
                                        </p:cTn>
                                        <p:tgtEl>
                                          <p:spTgt spid="836"/>
                                        </p:tgtEl>
                                        <p:attrNameLst>
                                          <p:attrName>style.visibility</p:attrName>
                                        </p:attrNameLst>
                                      </p:cBhvr>
                                      <p:to>
                                        <p:strVal val="visible"/>
                                      </p:to>
                                    </p:set>
                                    <p:animEffect transition="in" filter="wipe(left)">
                                      <p:cBhvr>
                                        <p:cTn id="160" dur="500"/>
                                        <p:tgtEl>
                                          <p:spTgt spid="836"/>
                                        </p:tgtEl>
                                      </p:cBhvr>
                                    </p:animEffect>
                                  </p:childTnLst>
                                </p:cTn>
                              </p:par>
                              <p:par>
                                <p:cTn id="161" presetID="22" presetClass="entr" presetSubtype="8" fill="hold" nodeType="withEffect">
                                  <p:stCondLst>
                                    <p:cond delay="0"/>
                                  </p:stCondLst>
                                  <p:childTnLst>
                                    <p:set>
                                      <p:cBhvr>
                                        <p:cTn id="162" dur="1" fill="hold">
                                          <p:stCondLst>
                                            <p:cond delay="0"/>
                                          </p:stCondLst>
                                        </p:cTn>
                                        <p:tgtEl>
                                          <p:spTgt spid="867"/>
                                        </p:tgtEl>
                                        <p:attrNameLst>
                                          <p:attrName>style.visibility</p:attrName>
                                        </p:attrNameLst>
                                      </p:cBhvr>
                                      <p:to>
                                        <p:strVal val="visible"/>
                                      </p:to>
                                    </p:set>
                                    <p:animEffect transition="in" filter="wipe(left)">
                                      <p:cBhvr>
                                        <p:cTn id="163" dur="500"/>
                                        <p:tgtEl>
                                          <p:spTgt spid="867"/>
                                        </p:tgtEl>
                                      </p:cBhvr>
                                    </p:animEffect>
                                  </p:childTnLst>
                                </p:cTn>
                              </p:par>
                              <p:par>
                                <p:cTn id="164" presetID="22" presetClass="entr" presetSubtype="8" fill="hold" nodeType="withEffect">
                                  <p:stCondLst>
                                    <p:cond delay="0"/>
                                  </p:stCondLst>
                                  <p:childTnLst>
                                    <p:set>
                                      <p:cBhvr>
                                        <p:cTn id="165" dur="1" fill="hold">
                                          <p:stCondLst>
                                            <p:cond delay="0"/>
                                          </p:stCondLst>
                                        </p:cTn>
                                        <p:tgtEl>
                                          <p:spTgt spid="865"/>
                                        </p:tgtEl>
                                        <p:attrNameLst>
                                          <p:attrName>style.visibility</p:attrName>
                                        </p:attrNameLst>
                                      </p:cBhvr>
                                      <p:to>
                                        <p:strVal val="visible"/>
                                      </p:to>
                                    </p:set>
                                    <p:animEffect transition="in" filter="wipe(left)">
                                      <p:cBhvr>
                                        <p:cTn id="166" dur="500"/>
                                        <p:tgtEl>
                                          <p:spTgt spid="865"/>
                                        </p:tgtEl>
                                      </p:cBhvr>
                                    </p:animEffect>
                                  </p:childTnLst>
                                </p:cTn>
                              </p:par>
                              <p:par>
                                <p:cTn id="167" presetID="22" presetClass="entr" presetSubtype="8" fill="hold" nodeType="withEffect">
                                  <p:stCondLst>
                                    <p:cond delay="0"/>
                                  </p:stCondLst>
                                  <p:childTnLst>
                                    <p:set>
                                      <p:cBhvr>
                                        <p:cTn id="168" dur="1" fill="hold">
                                          <p:stCondLst>
                                            <p:cond delay="0"/>
                                          </p:stCondLst>
                                        </p:cTn>
                                        <p:tgtEl>
                                          <p:spTgt spid="866"/>
                                        </p:tgtEl>
                                        <p:attrNameLst>
                                          <p:attrName>style.visibility</p:attrName>
                                        </p:attrNameLst>
                                      </p:cBhvr>
                                      <p:to>
                                        <p:strVal val="visible"/>
                                      </p:to>
                                    </p:set>
                                    <p:animEffect transition="in" filter="wipe(left)">
                                      <p:cBhvr>
                                        <p:cTn id="169" dur="500"/>
                                        <p:tgtEl>
                                          <p:spTgt spid="866"/>
                                        </p:tgtEl>
                                      </p:cBhvr>
                                    </p:animEffect>
                                  </p:childTnLst>
                                </p:cTn>
                              </p:par>
                              <p:par>
                                <p:cTn id="170" presetID="22" presetClass="entr" presetSubtype="8" fill="hold" nodeType="withEffect">
                                  <p:stCondLst>
                                    <p:cond delay="0"/>
                                  </p:stCondLst>
                                  <p:childTnLst>
                                    <p:set>
                                      <p:cBhvr>
                                        <p:cTn id="171" dur="1" fill="hold">
                                          <p:stCondLst>
                                            <p:cond delay="0"/>
                                          </p:stCondLst>
                                        </p:cTn>
                                        <p:tgtEl>
                                          <p:spTgt spid="223"/>
                                        </p:tgtEl>
                                        <p:attrNameLst>
                                          <p:attrName>style.visibility</p:attrName>
                                        </p:attrNameLst>
                                      </p:cBhvr>
                                      <p:to>
                                        <p:strVal val="visible"/>
                                      </p:to>
                                    </p:set>
                                    <p:animEffect transition="in" filter="wipe(left)">
                                      <p:cBhvr>
                                        <p:cTn id="172" dur="500"/>
                                        <p:tgtEl>
                                          <p:spTgt spid="223"/>
                                        </p:tgtEl>
                                      </p:cBhvr>
                                    </p:animEffect>
                                  </p:childTnLst>
                                </p:cTn>
                              </p:par>
                              <p:par>
                                <p:cTn id="173" presetID="22" presetClass="entr" presetSubtype="8" fill="hold" nodeType="withEffect">
                                  <p:stCondLst>
                                    <p:cond delay="0"/>
                                  </p:stCondLst>
                                  <p:childTnLst>
                                    <p:set>
                                      <p:cBhvr>
                                        <p:cTn id="174" dur="1" fill="hold">
                                          <p:stCondLst>
                                            <p:cond delay="0"/>
                                          </p:stCondLst>
                                        </p:cTn>
                                        <p:tgtEl>
                                          <p:spTgt spid="224"/>
                                        </p:tgtEl>
                                        <p:attrNameLst>
                                          <p:attrName>style.visibility</p:attrName>
                                        </p:attrNameLst>
                                      </p:cBhvr>
                                      <p:to>
                                        <p:strVal val="visible"/>
                                      </p:to>
                                    </p:set>
                                    <p:animEffect transition="in" filter="wipe(left)">
                                      <p:cBhvr>
                                        <p:cTn id="175" dur="500"/>
                                        <p:tgtEl>
                                          <p:spTgt spid="224"/>
                                        </p:tgtEl>
                                      </p:cBhvr>
                                    </p:animEffect>
                                  </p:childTnLst>
                                </p:cTn>
                              </p:par>
                              <p:par>
                                <p:cTn id="176" presetID="22" presetClass="entr" presetSubtype="8" fill="hold" nodeType="withEffect">
                                  <p:stCondLst>
                                    <p:cond delay="0"/>
                                  </p:stCondLst>
                                  <p:childTnLst>
                                    <p:set>
                                      <p:cBhvr>
                                        <p:cTn id="177" dur="1" fill="hold">
                                          <p:stCondLst>
                                            <p:cond delay="0"/>
                                          </p:stCondLst>
                                        </p:cTn>
                                        <p:tgtEl>
                                          <p:spTgt spid="225"/>
                                        </p:tgtEl>
                                        <p:attrNameLst>
                                          <p:attrName>style.visibility</p:attrName>
                                        </p:attrNameLst>
                                      </p:cBhvr>
                                      <p:to>
                                        <p:strVal val="visible"/>
                                      </p:to>
                                    </p:set>
                                    <p:animEffect transition="in" filter="wipe(left)">
                                      <p:cBhvr>
                                        <p:cTn id="178" dur="500"/>
                                        <p:tgtEl>
                                          <p:spTgt spid="225"/>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nodeType="clickEffect">
                                  <p:stCondLst>
                                    <p:cond delay="0"/>
                                  </p:stCondLst>
                                  <p:childTnLst>
                                    <p:set>
                                      <p:cBhvr>
                                        <p:cTn id="182" dur="1" fill="hold">
                                          <p:stCondLst>
                                            <p:cond delay="0"/>
                                          </p:stCondLst>
                                        </p:cTn>
                                        <p:tgtEl>
                                          <p:spTgt spid="922"/>
                                        </p:tgtEl>
                                        <p:attrNameLst>
                                          <p:attrName>style.visibility</p:attrName>
                                        </p:attrNameLst>
                                      </p:cBhvr>
                                      <p:to>
                                        <p:strVal val="visible"/>
                                      </p:to>
                                    </p:set>
                                    <p:animEffect transition="in" filter="wipe(left)">
                                      <p:cBhvr>
                                        <p:cTn id="183" dur="500"/>
                                        <p:tgtEl>
                                          <p:spTgt spid="922"/>
                                        </p:tgtEl>
                                      </p:cBhvr>
                                    </p:animEffect>
                                  </p:childTnLst>
                                </p:cTn>
                              </p:par>
                              <p:par>
                                <p:cTn id="184" presetID="22" presetClass="entr" presetSubtype="8" fill="hold" nodeType="withEffect">
                                  <p:stCondLst>
                                    <p:cond delay="0"/>
                                  </p:stCondLst>
                                  <p:childTnLst>
                                    <p:set>
                                      <p:cBhvr>
                                        <p:cTn id="185" dur="1" fill="hold">
                                          <p:stCondLst>
                                            <p:cond delay="0"/>
                                          </p:stCondLst>
                                        </p:cTn>
                                        <p:tgtEl>
                                          <p:spTgt spid="916"/>
                                        </p:tgtEl>
                                        <p:attrNameLst>
                                          <p:attrName>style.visibility</p:attrName>
                                        </p:attrNameLst>
                                      </p:cBhvr>
                                      <p:to>
                                        <p:strVal val="visible"/>
                                      </p:to>
                                    </p:set>
                                    <p:animEffect transition="in" filter="wipe(left)">
                                      <p:cBhvr>
                                        <p:cTn id="186" dur="500"/>
                                        <p:tgtEl>
                                          <p:spTgt spid="916"/>
                                        </p:tgtEl>
                                      </p:cBhvr>
                                    </p:animEffect>
                                  </p:childTnLst>
                                </p:cTn>
                              </p:par>
                            </p:childTnLst>
                          </p:cTn>
                        </p:par>
                      </p:childTnLst>
                    </p:cTn>
                  </p:par>
                  <p:par>
                    <p:cTn id="187" fill="hold">
                      <p:stCondLst>
                        <p:cond delay="indefinite"/>
                      </p:stCondLst>
                      <p:childTnLst>
                        <p:par>
                          <p:cTn id="188" fill="hold">
                            <p:stCondLst>
                              <p:cond delay="0"/>
                            </p:stCondLst>
                            <p:childTnLst>
                              <p:par>
                                <p:cTn id="189" presetID="49" presetClass="entr" presetSubtype="0" decel="100000" fill="hold" nodeType="clickEffect">
                                  <p:stCondLst>
                                    <p:cond delay="0"/>
                                  </p:stCondLst>
                                  <p:childTnLst>
                                    <p:set>
                                      <p:cBhvr>
                                        <p:cTn id="190" dur="1" fill="hold">
                                          <p:stCondLst>
                                            <p:cond delay="0"/>
                                          </p:stCondLst>
                                        </p:cTn>
                                        <p:tgtEl>
                                          <p:spTgt spid="286"/>
                                        </p:tgtEl>
                                        <p:attrNameLst>
                                          <p:attrName>style.visibility</p:attrName>
                                        </p:attrNameLst>
                                      </p:cBhvr>
                                      <p:to>
                                        <p:strVal val="visible"/>
                                      </p:to>
                                    </p:set>
                                    <p:anim calcmode="lin" valueType="num">
                                      <p:cBhvr>
                                        <p:cTn id="191" dur="500" fill="hold"/>
                                        <p:tgtEl>
                                          <p:spTgt spid="286"/>
                                        </p:tgtEl>
                                        <p:attrNameLst>
                                          <p:attrName>ppt_w</p:attrName>
                                        </p:attrNameLst>
                                      </p:cBhvr>
                                      <p:tavLst>
                                        <p:tav tm="0">
                                          <p:val>
                                            <p:fltVal val="0"/>
                                          </p:val>
                                        </p:tav>
                                        <p:tav tm="100000">
                                          <p:val>
                                            <p:strVal val="#ppt_w"/>
                                          </p:val>
                                        </p:tav>
                                      </p:tavLst>
                                    </p:anim>
                                    <p:anim calcmode="lin" valueType="num">
                                      <p:cBhvr>
                                        <p:cTn id="192" dur="500" fill="hold"/>
                                        <p:tgtEl>
                                          <p:spTgt spid="286"/>
                                        </p:tgtEl>
                                        <p:attrNameLst>
                                          <p:attrName>ppt_h</p:attrName>
                                        </p:attrNameLst>
                                      </p:cBhvr>
                                      <p:tavLst>
                                        <p:tav tm="0">
                                          <p:val>
                                            <p:fltVal val="0"/>
                                          </p:val>
                                        </p:tav>
                                        <p:tav tm="100000">
                                          <p:val>
                                            <p:strVal val="#ppt_h"/>
                                          </p:val>
                                        </p:tav>
                                      </p:tavLst>
                                    </p:anim>
                                    <p:anim calcmode="lin" valueType="num">
                                      <p:cBhvr>
                                        <p:cTn id="193" dur="500" fill="hold"/>
                                        <p:tgtEl>
                                          <p:spTgt spid="286"/>
                                        </p:tgtEl>
                                        <p:attrNameLst>
                                          <p:attrName>style.rotation</p:attrName>
                                        </p:attrNameLst>
                                      </p:cBhvr>
                                      <p:tavLst>
                                        <p:tav tm="0">
                                          <p:val>
                                            <p:fltVal val="360"/>
                                          </p:val>
                                        </p:tav>
                                        <p:tav tm="100000">
                                          <p:val>
                                            <p:fltVal val="0"/>
                                          </p:val>
                                        </p:tav>
                                      </p:tavLst>
                                    </p:anim>
                                    <p:animEffect transition="in" filter="fade">
                                      <p:cBhvr>
                                        <p:cTn id="194" dur="500"/>
                                        <p:tgtEl>
                                          <p:spTgt spid="286"/>
                                        </p:tgtEl>
                                      </p:cBhvr>
                                    </p:animEffect>
                                  </p:childTnLst>
                                </p:cTn>
                              </p:par>
                              <p:par>
                                <p:cTn id="195" presetID="49" presetClass="entr" presetSubtype="0" decel="100000" fill="hold" nodeType="withEffect">
                                  <p:stCondLst>
                                    <p:cond delay="0"/>
                                  </p:stCondLst>
                                  <p:childTnLst>
                                    <p:set>
                                      <p:cBhvr>
                                        <p:cTn id="196" dur="1" fill="hold">
                                          <p:stCondLst>
                                            <p:cond delay="0"/>
                                          </p:stCondLst>
                                        </p:cTn>
                                        <p:tgtEl>
                                          <p:spTgt spid="293"/>
                                        </p:tgtEl>
                                        <p:attrNameLst>
                                          <p:attrName>style.visibility</p:attrName>
                                        </p:attrNameLst>
                                      </p:cBhvr>
                                      <p:to>
                                        <p:strVal val="visible"/>
                                      </p:to>
                                    </p:set>
                                    <p:anim calcmode="lin" valueType="num">
                                      <p:cBhvr>
                                        <p:cTn id="197" dur="500" fill="hold"/>
                                        <p:tgtEl>
                                          <p:spTgt spid="293"/>
                                        </p:tgtEl>
                                        <p:attrNameLst>
                                          <p:attrName>ppt_w</p:attrName>
                                        </p:attrNameLst>
                                      </p:cBhvr>
                                      <p:tavLst>
                                        <p:tav tm="0">
                                          <p:val>
                                            <p:fltVal val="0"/>
                                          </p:val>
                                        </p:tav>
                                        <p:tav tm="100000">
                                          <p:val>
                                            <p:strVal val="#ppt_w"/>
                                          </p:val>
                                        </p:tav>
                                      </p:tavLst>
                                    </p:anim>
                                    <p:anim calcmode="lin" valueType="num">
                                      <p:cBhvr>
                                        <p:cTn id="198" dur="500" fill="hold"/>
                                        <p:tgtEl>
                                          <p:spTgt spid="293"/>
                                        </p:tgtEl>
                                        <p:attrNameLst>
                                          <p:attrName>ppt_h</p:attrName>
                                        </p:attrNameLst>
                                      </p:cBhvr>
                                      <p:tavLst>
                                        <p:tav tm="0">
                                          <p:val>
                                            <p:fltVal val="0"/>
                                          </p:val>
                                        </p:tav>
                                        <p:tav tm="100000">
                                          <p:val>
                                            <p:strVal val="#ppt_h"/>
                                          </p:val>
                                        </p:tav>
                                      </p:tavLst>
                                    </p:anim>
                                    <p:anim calcmode="lin" valueType="num">
                                      <p:cBhvr>
                                        <p:cTn id="199" dur="500" fill="hold"/>
                                        <p:tgtEl>
                                          <p:spTgt spid="293"/>
                                        </p:tgtEl>
                                        <p:attrNameLst>
                                          <p:attrName>style.rotation</p:attrName>
                                        </p:attrNameLst>
                                      </p:cBhvr>
                                      <p:tavLst>
                                        <p:tav tm="0">
                                          <p:val>
                                            <p:fltVal val="360"/>
                                          </p:val>
                                        </p:tav>
                                        <p:tav tm="100000">
                                          <p:val>
                                            <p:fltVal val="0"/>
                                          </p:val>
                                        </p:tav>
                                      </p:tavLst>
                                    </p:anim>
                                    <p:animEffect transition="in" filter="fade">
                                      <p:cBhvr>
                                        <p:cTn id="200" dur="500"/>
                                        <p:tgtEl>
                                          <p:spTgt spid="293"/>
                                        </p:tgtEl>
                                      </p:cBhvr>
                                    </p:animEffect>
                                  </p:childTnLst>
                                </p:cTn>
                              </p:par>
                              <p:par>
                                <p:cTn id="201" presetID="49" presetClass="entr" presetSubtype="0" decel="100000" fill="hold" nodeType="withEffect">
                                  <p:stCondLst>
                                    <p:cond delay="0"/>
                                  </p:stCondLst>
                                  <p:childTnLst>
                                    <p:set>
                                      <p:cBhvr>
                                        <p:cTn id="202" dur="1" fill="hold">
                                          <p:stCondLst>
                                            <p:cond delay="0"/>
                                          </p:stCondLst>
                                        </p:cTn>
                                        <p:tgtEl>
                                          <p:spTgt spid="294"/>
                                        </p:tgtEl>
                                        <p:attrNameLst>
                                          <p:attrName>style.visibility</p:attrName>
                                        </p:attrNameLst>
                                      </p:cBhvr>
                                      <p:to>
                                        <p:strVal val="visible"/>
                                      </p:to>
                                    </p:set>
                                    <p:anim calcmode="lin" valueType="num">
                                      <p:cBhvr>
                                        <p:cTn id="203" dur="500" fill="hold"/>
                                        <p:tgtEl>
                                          <p:spTgt spid="294"/>
                                        </p:tgtEl>
                                        <p:attrNameLst>
                                          <p:attrName>ppt_w</p:attrName>
                                        </p:attrNameLst>
                                      </p:cBhvr>
                                      <p:tavLst>
                                        <p:tav tm="0">
                                          <p:val>
                                            <p:fltVal val="0"/>
                                          </p:val>
                                        </p:tav>
                                        <p:tav tm="100000">
                                          <p:val>
                                            <p:strVal val="#ppt_w"/>
                                          </p:val>
                                        </p:tav>
                                      </p:tavLst>
                                    </p:anim>
                                    <p:anim calcmode="lin" valueType="num">
                                      <p:cBhvr>
                                        <p:cTn id="204" dur="500" fill="hold"/>
                                        <p:tgtEl>
                                          <p:spTgt spid="294"/>
                                        </p:tgtEl>
                                        <p:attrNameLst>
                                          <p:attrName>ppt_h</p:attrName>
                                        </p:attrNameLst>
                                      </p:cBhvr>
                                      <p:tavLst>
                                        <p:tav tm="0">
                                          <p:val>
                                            <p:fltVal val="0"/>
                                          </p:val>
                                        </p:tav>
                                        <p:tav tm="100000">
                                          <p:val>
                                            <p:strVal val="#ppt_h"/>
                                          </p:val>
                                        </p:tav>
                                      </p:tavLst>
                                    </p:anim>
                                    <p:anim calcmode="lin" valueType="num">
                                      <p:cBhvr>
                                        <p:cTn id="205" dur="500" fill="hold"/>
                                        <p:tgtEl>
                                          <p:spTgt spid="294"/>
                                        </p:tgtEl>
                                        <p:attrNameLst>
                                          <p:attrName>style.rotation</p:attrName>
                                        </p:attrNameLst>
                                      </p:cBhvr>
                                      <p:tavLst>
                                        <p:tav tm="0">
                                          <p:val>
                                            <p:fltVal val="360"/>
                                          </p:val>
                                        </p:tav>
                                        <p:tav tm="100000">
                                          <p:val>
                                            <p:fltVal val="0"/>
                                          </p:val>
                                        </p:tav>
                                      </p:tavLst>
                                    </p:anim>
                                    <p:animEffect transition="in" filter="fade">
                                      <p:cBhvr>
                                        <p:cTn id="206" dur="500"/>
                                        <p:tgtEl>
                                          <p:spTgt spid="294"/>
                                        </p:tgtEl>
                                      </p:cBhvr>
                                    </p:animEffect>
                                  </p:childTnLst>
                                </p:cTn>
                              </p:par>
                            </p:childTnLst>
                          </p:cTn>
                        </p:par>
                      </p:childTnLst>
                    </p:cTn>
                  </p:par>
                  <p:par>
                    <p:cTn id="207" fill="hold">
                      <p:stCondLst>
                        <p:cond delay="indefinite"/>
                      </p:stCondLst>
                      <p:childTnLst>
                        <p:par>
                          <p:cTn id="208" fill="hold">
                            <p:stCondLst>
                              <p:cond delay="0"/>
                            </p:stCondLst>
                            <p:childTnLst>
                              <p:par>
                                <p:cTn id="209" presetID="22" presetClass="entr" presetSubtype="8" fill="hold" nodeType="clickEffect">
                                  <p:stCondLst>
                                    <p:cond delay="0"/>
                                  </p:stCondLst>
                                  <p:childTnLst>
                                    <p:set>
                                      <p:cBhvr>
                                        <p:cTn id="210" dur="1" fill="hold">
                                          <p:stCondLst>
                                            <p:cond delay="0"/>
                                          </p:stCondLst>
                                        </p:cTn>
                                        <p:tgtEl>
                                          <p:spTgt spid="919"/>
                                        </p:tgtEl>
                                        <p:attrNameLst>
                                          <p:attrName>style.visibility</p:attrName>
                                        </p:attrNameLst>
                                      </p:cBhvr>
                                      <p:to>
                                        <p:strVal val="visible"/>
                                      </p:to>
                                    </p:set>
                                    <p:animEffect transition="in" filter="wipe(left)">
                                      <p:cBhvr>
                                        <p:cTn id="211" dur="500"/>
                                        <p:tgtEl>
                                          <p:spTgt spid="919"/>
                                        </p:tgtEl>
                                      </p:cBhvr>
                                    </p:animEffect>
                                  </p:childTnLst>
                                </p:cTn>
                              </p:par>
                              <p:par>
                                <p:cTn id="212" presetID="22" presetClass="entr" presetSubtype="8" fill="hold" nodeType="withEffect">
                                  <p:stCondLst>
                                    <p:cond delay="0"/>
                                  </p:stCondLst>
                                  <p:childTnLst>
                                    <p:set>
                                      <p:cBhvr>
                                        <p:cTn id="213" dur="1" fill="hold">
                                          <p:stCondLst>
                                            <p:cond delay="0"/>
                                          </p:stCondLst>
                                        </p:cTn>
                                        <p:tgtEl>
                                          <p:spTgt spid="923"/>
                                        </p:tgtEl>
                                        <p:attrNameLst>
                                          <p:attrName>style.visibility</p:attrName>
                                        </p:attrNameLst>
                                      </p:cBhvr>
                                      <p:to>
                                        <p:strVal val="visible"/>
                                      </p:to>
                                    </p:set>
                                    <p:animEffect transition="in" filter="wipe(left)">
                                      <p:cBhvr>
                                        <p:cTn id="214" dur="500"/>
                                        <p:tgtEl>
                                          <p:spTgt spid="923"/>
                                        </p:tgtEl>
                                      </p:cBhvr>
                                    </p:animEffect>
                                  </p:childTnLst>
                                </p:cTn>
                              </p:par>
                            </p:childTnLst>
                          </p:cTn>
                        </p:par>
                      </p:childTnLst>
                    </p:cTn>
                  </p:par>
                  <p:par>
                    <p:cTn id="215" fill="hold">
                      <p:stCondLst>
                        <p:cond delay="indefinite"/>
                      </p:stCondLst>
                      <p:childTnLst>
                        <p:par>
                          <p:cTn id="216" fill="hold">
                            <p:stCondLst>
                              <p:cond delay="0"/>
                            </p:stCondLst>
                            <p:childTnLst>
                              <p:par>
                                <p:cTn id="217" presetID="47" presetClass="entr" presetSubtype="0" fill="hold" grpId="0" nodeType="clickEffect">
                                  <p:stCondLst>
                                    <p:cond delay="0"/>
                                  </p:stCondLst>
                                  <p:childTnLst>
                                    <p:set>
                                      <p:cBhvr>
                                        <p:cTn id="218" dur="1" fill="hold">
                                          <p:stCondLst>
                                            <p:cond delay="0"/>
                                          </p:stCondLst>
                                        </p:cTn>
                                        <p:tgtEl>
                                          <p:spTgt spid="927"/>
                                        </p:tgtEl>
                                        <p:attrNameLst>
                                          <p:attrName>style.visibility</p:attrName>
                                        </p:attrNameLst>
                                      </p:cBhvr>
                                      <p:to>
                                        <p:strVal val="visible"/>
                                      </p:to>
                                    </p:set>
                                    <p:animEffect transition="in" filter="fade">
                                      <p:cBhvr>
                                        <p:cTn id="219" dur="500"/>
                                        <p:tgtEl>
                                          <p:spTgt spid="927"/>
                                        </p:tgtEl>
                                      </p:cBhvr>
                                    </p:animEffect>
                                    <p:anim calcmode="lin" valueType="num">
                                      <p:cBhvr>
                                        <p:cTn id="220" dur="500" fill="hold"/>
                                        <p:tgtEl>
                                          <p:spTgt spid="927"/>
                                        </p:tgtEl>
                                        <p:attrNameLst>
                                          <p:attrName>ppt_x</p:attrName>
                                        </p:attrNameLst>
                                      </p:cBhvr>
                                      <p:tavLst>
                                        <p:tav tm="0">
                                          <p:val>
                                            <p:strVal val="#ppt_x"/>
                                          </p:val>
                                        </p:tav>
                                        <p:tav tm="100000">
                                          <p:val>
                                            <p:strVal val="#ppt_x"/>
                                          </p:val>
                                        </p:tav>
                                      </p:tavLst>
                                    </p:anim>
                                    <p:anim calcmode="lin" valueType="num">
                                      <p:cBhvr>
                                        <p:cTn id="221" dur="500" fill="hold"/>
                                        <p:tgtEl>
                                          <p:spTgt spid="927"/>
                                        </p:tgtEl>
                                        <p:attrNameLst>
                                          <p:attrName>ppt_y</p:attrName>
                                        </p:attrNameLst>
                                      </p:cBhvr>
                                      <p:tavLst>
                                        <p:tav tm="0">
                                          <p:val>
                                            <p:strVal val="#ppt_y-.1"/>
                                          </p:val>
                                        </p:tav>
                                        <p:tav tm="100000">
                                          <p:val>
                                            <p:strVal val="#ppt_y"/>
                                          </p:val>
                                        </p:tav>
                                      </p:tavLst>
                                    </p:anim>
                                  </p:childTnLst>
                                </p:cTn>
                              </p:par>
                              <p:par>
                                <p:cTn id="222" presetID="47" presetClass="entr" presetSubtype="0" fill="hold" grpId="0" nodeType="withEffect">
                                  <p:stCondLst>
                                    <p:cond delay="0"/>
                                  </p:stCondLst>
                                  <p:childTnLst>
                                    <p:set>
                                      <p:cBhvr>
                                        <p:cTn id="223" dur="1" fill="hold">
                                          <p:stCondLst>
                                            <p:cond delay="0"/>
                                          </p:stCondLst>
                                        </p:cTn>
                                        <p:tgtEl>
                                          <p:spTgt spid="928"/>
                                        </p:tgtEl>
                                        <p:attrNameLst>
                                          <p:attrName>style.visibility</p:attrName>
                                        </p:attrNameLst>
                                      </p:cBhvr>
                                      <p:to>
                                        <p:strVal val="visible"/>
                                      </p:to>
                                    </p:set>
                                    <p:animEffect transition="in" filter="fade">
                                      <p:cBhvr>
                                        <p:cTn id="224" dur="500"/>
                                        <p:tgtEl>
                                          <p:spTgt spid="928"/>
                                        </p:tgtEl>
                                      </p:cBhvr>
                                    </p:animEffect>
                                    <p:anim calcmode="lin" valueType="num">
                                      <p:cBhvr>
                                        <p:cTn id="225" dur="500" fill="hold"/>
                                        <p:tgtEl>
                                          <p:spTgt spid="928"/>
                                        </p:tgtEl>
                                        <p:attrNameLst>
                                          <p:attrName>ppt_x</p:attrName>
                                        </p:attrNameLst>
                                      </p:cBhvr>
                                      <p:tavLst>
                                        <p:tav tm="0">
                                          <p:val>
                                            <p:strVal val="#ppt_x"/>
                                          </p:val>
                                        </p:tav>
                                        <p:tav tm="100000">
                                          <p:val>
                                            <p:strVal val="#ppt_x"/>
                                          </p:val>
                                        </p:tav>
                                      </p:tavLst>
                                    </p:anim>
                                    <p:anim calcmode="lin" valueType="num">
                                      <p:cBhvr>
                                        <p:cTn id="226" dur="500" fill="hold"/>
                                        <p:tgtEl>
                                          <p:spTgt spid="928"/>
                                        </p:tgtEl>
                                        <p:attrNameLst>
                                          <p:attrName>ppt_y</p:attrName>
                                        </p:attrNameLst>
                                      </p:cBhvr>
                                      <p:tavLst>
                                        <p:tav tm="0">
                                          <p:val>
                                            <p:strVal val="#ppt_y-.1"/>
                                          </p:val>
                                        </p:tav>
                                        <p:tav tm="100000">
                                          <p:val>
                                            <p:strVal val="#ppt_y"/>
                                          </p:val>
                                        </p:tav>
                                      </p:tavLst>
                                    </p:anim>
                                  </p:childTnLst>
                                </p:cTn>
                              </p:par>
                              <p:par>
                                <p:cTn id="227" presetID="47" presetClass="entr" presetSubtype="0" fill="hold" grpId="0" nodeType="withEffect">
                                  <p:stCondLst>
                                    <p:cond delay="0"/>
                                  </p:stCondLst>
                                  <p:childTnLst>
                                    <p:set>
                                      <p:cBhvr>
                                        <p:cTn id="228" dur="1" fill="hold">
                                          <p:stCondLst>
                                            <p:cond delay="0"/>
                                          </p:stCondLst>
                                        </p:cTn>
                                        <p:tgtEl>
                                          <p:spTgt spid="884"/>
                                        </p:tgtEl>
                                        <p:attrNameLst>
                                          <p:attrName>style.visibility</p:attrName>
                                        </p:attrNameLst>
                                      </p:cBhvr>
                                      <p:to>
                                        <p:strVal val="visible"/>
                                      </p:to>
                                    </p:set>
                                    <p:animEffect transition="in" filter="fade">
                                      <p:cBhvr>
                                        <p:cTn id="229" dur="500"/>
                                        <p:tgtEl>
                                          <p:spTgt spid="884"/>
                                        </p:tgtEl>
                                      </p:cBhvr>
                                    </p:animEffect>
                                    <p:anim calcmode="lin" valueType="num">
                                      <p:cBhvr>
                                        <p:cTn id="230" dur="500" fill="hold"/>
                                        <p:tgtEl>
                                          <p:spTgt spid="884"/>
                                        </p:tgtEl>
                                        <p:attrNameLst>
                                          <p:attrName>ppt_x</p:attrName>
                                        </p:attrNameLst>
                                      </p:cBhvr>
                                      <p:tavLst>
                                        <p:tav tm="0">
                                          <p:val>
                                            <p:strVal val="#ppt_x"/>
                                          </p:val>
                                        </p:tav>
                                        <p:tav tm="100000">
                                          <p:val>
                                            <p:strVal val="#ppt_x"/>
                                          </p:val>
                                        </p:tav>
                                      </p:tavLst>
                                    </p:anim>
                                    <p:anim calcmode="lin" valueType="num">
                                      <p:cBhvr>
                                        <p:cTn id="231" dur="500" fill="hold"/>
                                        <p:tgtEl>
                                          <p:spTgt spid="884"/>
                                        </p:tgtEl>
                                        <p:attrNameLst>
                                          <p:attrName>ppt_y</p:attrName>
                                        </p:attrNameLst>
                                      </p:cBhvr>
                                      <p:tavLst>
                                        <p:tav tm="0">
                                          <p:val>
                                            <p:strVal val="#ppt_y-.1"/>
                                          </p:val>
                                        </p:tav>
                                        <p:tav tm="100000">
                                          <p:val>
                                            <p:strVal val="#ppt_y"/>
                                          </p:val>
                                        </p:tav>
                                      </p:tavLst>
                                    </p:anim>
                                  </p:childTnLst>
                                </p:cTn>
                              </p:par>
                            </p:childTnLst>
                          </p:cTn>
                        </p:par>
                      </p:childTnLst>
                    </p:cTn>
                  </p:par>
                  <p:par>
                    <p:cTn id="232" fill="hold">
                      <p:stCondLst>
                        <p:cond delay="indefinite"/>
                      </p:stCondLst>
                      <p:childTnLst>
                        <p:par>
                          <p:cTn id="233" fill="hold">
                            <p:stCondLst>
                              <p:cond delay="0"/>
                            </p:stCondLst>
                            <p:childTnLst>
                              <p:par>
                                <p:cTn id="234" presetID="49" presetClass="entr" presetSubtype="0" decel="100000" fill="hold" nodeType="clickEffect">
                                  <p:stCondLst>
                                    <p:cond delay="0"/>
                                  </p:stCondLst>
                                  <p:childTnLst>
                                    <p:set>
                                      <p:cBhvr>
                                        <p:cTn id="235" dur="1" fill="hold">
                                          <p:stCondLst>
                                            <p:cond delay="0"/>
                                          </p:stCondLst>
                                        </p:cTn>
                                        <p:tgtEl>
                                          <p:spTgt spid="226"/>
                                        </p:tgtEl>
                                        <p:attrNameLst>
                                          <p:attrName>style.visibility</p:attrName>
                                        </p:attrNameLst>
                                      </p:cBhvr>
                                      <p:to>
                                        <p:strVal val="visible"/>
                                      </p:to>
                                    </p:set>
                                    <p:anim calcmode="lin" valueType="num">
                                      <p:cBhvr>
                                        <p:cTn id="236" dur="500" fill="hold"/>
                                        <p:tgtEl>
                                          <p:spTgt spid="226"/>
                                        </p:tgtEl>
                                        <p:attrNameLst>
                                          <p:attrName>ppt_w</p:attrName>
                                        </p:attrNameLst>
                                      </p:cBhvr>
                                      <p:tavLst>
                                        <p:tav tm="0">
                                          <p:val>
                                            <p:fltVal val="0"/>
                                          </p:val>
                                        </p:tav>
                                        <p:tav tm="100000">
                                          <p:val>
                                            <p:strVal val="#ppt_w"/>
                                          </p:val>
                                        </p:tav>
                                      </p:tavLst>
                                    </p:anim>
                                    <p:anim calcmode="lin" valueType="num">
                                      <p:cBhvr>
                                        <p:cTn id="237" dur="500" fill="hold"/>
                                        <p:tgtEl>
                                          <p:spTgt spid="226"/>
                                        </p:tgtEl>
                                        <p:attrNameLst>
                                          <p:attrName>ppt_h</p:attrName>
                                        </p:attrNameLst>
                                      </p:cBhvr>
                                      <p:tavLst>
                                        <p:tav tm="0">
                                          <p:val>
                                            <p:fltVal val="0"/>
                                          </p:val>
                                        </p:tav>
                                        <p:tav tm="100000">
                                          <p:val>
                                            <p:strVal val="#ppt_h"/>
                                          </p:val>
                                        </p:tav>
                                      </p:tavLst>
                                    </p:anim>
                                    <p:anim calcmode="lin" valueType="num">
                                      <p:cBhvr>
                                        <p:cTn id="238" dur="500" fill="hold"/>
                                        <p:tgtEl>
                                          <p:spTgt spid="226"/>
                                        </p:tgtEl>
                                        <p:attrNameLst>
                                          <p:attrName>style.rotation</p:attrName>
                                        </p:attrNameLst>
                                      </p:cBhvr>
                                      <p:tavLst>
                                        <p:tav tm="0">
                                          <p:val>
                                            <p:fltVal val="360"/>
                                          </p:val>
                                        </p:tav>
                                        <p:tav tm="100000">
                                          <p:val>
                                            <p:fltVal val="0"/>
                                          </p:val>
                                        </p:tav>
                                      </p:tavLst>
                                    </p:anim>
                                    <p:animEffect transition="in" filter="fade">
                                      <p:cBhvr>
                                        <p:cTn id="239" dur="500"/>
                                        <p:tgtEl>
                                          <p:spTgt spid="226"/>
                                        </p:tgtEl>
                                      </p:cBhvr>
                                    </p:animEffect>
                                  </p:childTnLst>
                                </p:cTn>
                              </p:par>
                              <p:par>
                                <p:cTn id="240" presetID="49" presetClass="entr" presetSubtype="0" decel="100000" fill="hold" nodeType="withEffect">
                                  <p:stCondLst>
                                    <p:cond delay="0"/>
                                  </p:stCondLst>
                                  <p:childTnLst>
                                    <p:set>
                                      <p:cBhvr>
                                        <p:cTn id="241" dur="1" fill="hold">
                                          <p:stCondLst>
                                            <p:cond delay="0"/>
                                          </p:stCondLst>
                                        </p:cTn>
                                        <p:tgtEl>
                                          <p:spTgt spid="321"/>
                                        </p:tgtEl>
                                        <p:attrNameLst>
                                          <p:attrName>style.visibility</p:attrName>
                                        </p:attrNameLst>
                                      </p:cBhvr>
                                      <p:to>
                                        <p:strVal val="visible"/>
                                      </p:to>
                                    </p:set>
                                    <p:anim calcmode="lin" valueType="num">
                                      <p:cBhvr>
                                        <p:cTn id="242" dur="500" fill="hold"/>
                                        <p:tgtEl>
                                          <p:spTgt spid="321"/>
                                        </p:tgtEl>
                                        <p:attrNameLst>
                                          <p:attrName>ppt_w</p:attrName>
                                        </p:attrNameLst>
                                      </p:cBhvr>
                                      <p:tavLst>
                                        <p:tav tm="0">
                                          <p:val>
                                            <p:fltVal val="0"/>
                                          </p:val>
                                        </p:tav>
                                        <p:tav tm="100000">
                                          <p:val>
                                            <p:strVal val="#ppt_w"/>
                                          </p:val>
                                        </p:tav>
                                      </p:tavLst>
                                    </p:anim>
                                    <p:anim calcmode="lin" valueType="num">
                                      <p:cBhvr>
                                        <p:cTn id="243" dur="500" fill="hold"/>
                                        <p:tgtEl>
                                          <p:spTgt spid="321"/>
                                        </p:tgtEl>
                                        <p:attrNameLst>
                                          <p:attrName>ppt_h</p:attrName>
                                        </p:attrNameLst>
                                      </p:cBhvr>
                                      <p:tavLst>
                                        <p:tav tm="0">
                                          <p:val>
                                            <p:fltVal val="0"/>
                                          </p:val>
                                        </p:tav>
                                        <p:tav tm="100000">
                                          <p:val>
                                            <p:strVal val="#ppt_h"/>
                                          </p:val>
                                        </p:tav>
                                      </p:tavLst>
                                    </p:anim>
                                    <p:anim calcmode="lin" valueType="num">
                                      <p:cBhvr>
                                        <p:cTn id="244" dur="500" fill="hold"/>
                                        <p:tgtEl>
                                          <p:spTgt spid="321"/>
                                        </p:tgtEl>
                                        <p:attrNameLst>
                                          <p:attrName>style.rotation</p:attrName>
                                        </p:attrNameLst>
                                      </p:cBhvr>
                                      <p:tavLst>
                                        <p:tav tm="0">
                                          <p:val>
                                            <p:fltVal val="360"/>
                                          </p:val>
                                        </p:tav>
                                        <p:tav tm="100000">
                                          <p:val>
                                            <p:fltVal val="0"/>
                                          </p:val>
                                        </p:tav>
                                      </p:tavLst>
                                    </p:anim>
                                    <p:animEffect transition="in" filter="fade">
                                      <p:cBhvr>
                                        <p:cTn id="245" dur="500"/>
                                        <p:tgtEl>
                                          <p:spTgt spid="321"/>
                                        </p:tgtEl>
                                      </p:cBhvr>
                                    </p:animEffect>
                                  </p:childTnLst>
                                </p:cTn>
                              </p:par>
                              <p:par>
                                <p:cTn id="246" presetID="49" presetClass="entr" presetSubtype="0" decel="100000" fill="hold" nodeType="withEffect">
                                  <p:stCondLst>
                                    <p:cond delay="0"/>
                                  </p:stCondLst>
                                  <p:childTnLst>
                                    <p:set>
                                      <p:cBhvr>
                                        <p:cTn id="247" dur="1" fill="hold">
                                          <p:stCondLst>
                                            <p:cond delay="0"/>
                                          </p:stCondLst>
                                        </p:cTn>
                                        <p:tgtEl>
                                          <p:spTgt spid="368"/>
                                        </p:tgtEl>
                                        <p:attrNameLst>
                                          <p:attrName>style.visibility</p:attrName>
                                        </p:attrNameLst>
                                      </p:cBhvr>
                                      <p:to>
                                        <p:strVal val="visible"/>
                                      </p:to>
                                    </p:set>
                                    <p:anim calcmode="lin" valueType="num">
                                      <p:cBhvr>
                                        <p:cTn id="248" dur="500" fill="hold"/>
                                        <p:tgtEl>
                                          <p:spTgt spid="368"/>
                                        </p:tgtEl>
                                        <p:attrNameLst>
                                          <p:attrName>ppt_w</p:attrName>
                                        </p:attrNameLst>
                                      </p:cBhvr>
                                      <p:tavLst>
                                        <p:tav tm="0">
                                          <p:val>
                                            <p:fltVal val="0"/>
                                          </p:val>
                                        </p:tav>
                                        <p:tav tm="100000">
                                          <p:val>
                                            <p:strVal val="#ppt_w"/>
                                          </p:val>
                                        </p:tav>
                                      </p:tavLst>
                                    </p:anim>
                                    <p:anim calcmode="lin" valueType="num">
                                      <p:cBhvr>
                                        <p:cTn id="249" dur="500" fill="hold"/>
                                        <p:tgtEl>
                                          <p:spTgt spid="368"/>
                                        </p:tgtEl>
                                        <p:attrNameLst>
                                          <p:attrName>ppt_h</p:attrName>
                                        </p:attrNameLst>
                                      </p:cBhvr>
                                      <p:tavLst>
                                        <p:tav tm="0">
                                          <p:val>
                                            <p:fltVal val="0"/>
                                          </p:val>
                                        </p:tav>
                                        <p:tav tm="100000">
                                          <p:val>
                                            <p:strVal val="#ppt_h"/>
                                          </p:val>
                                        </p:tav>
                                      </p:tavLst>
                                    </p:anim>
                                    <p:anim calcmode="lin" valueType="num">
                                      <p:cBhvr>
                                        <p:cTn id="250" dur="500" fill="hold"/>
                                        <p:tgtEl>
                                          <p:spTgt spid="368"/>
                                        </p:tgtEl>
                                        <p:attrNameLst>
                                          <p:attrName>style.rotation</p:attrName>
                                        </p:attrNameLst>
                                      </p:cBhvr>
                                      <p:tavLst>
                                        <p:tav tm="0">
                                          <p:val>
                                            <p:fltVal val="360"/>
                                          </p:val>
                                        </p:tav>
                                        <p:tav tm="100000">
                                          <p:val>
                                            <p:fltVal val="0"/>
                                          </p:val>
                                        </p:tav>
                                      </p:tavLst>
                                    </p:anim>
                                    <p:animEffect transition="in" filter="fade">
                                      <p:cBhvr>
                                        <p:cTn id="251" dur="500"/>
                                        <p:tgtEl>
                                          <p:spTgt spid="368"/>
                                        </p:tgtEl>
                                      </p:cBhvr>
                                    </p:animEffect>
                                  </p:childTnLst>
                                </p:cTn>
                              </p:par>
                            </p:childTnLst>
                          </p:cTn>
                        </p:par>
                      </p:childTnLst>
                    </p:cTn>
                  </p:par>
                  <p:par>
                    <p:cTn id="252" fill="hold">
                      <p:stCondLst>
                        <p:cond delay="indefinite"/>
                      </p:stCondLst>
                      <p:childTnLst>
                        <p:par>
                          <p:cTn id="253" fill="hold">
                            <p:stCondLst>
                              <p:cond delay="0"/>
                            </p:stCondLst>
                            <p:childTnLst>
                              <p:par>
                                <p:cTn id="254" presetID="49" presetClass="entr" presetSubtype="0" decel="100000" fill="hold" nodeType="clickEffect">
                                  <p:stCondLst>
                                    <p:cond delay="0"/>
                                  </p:stCondLst>
                                  <p:childTnLst>
                                    <p:set>
                                      <p:cBhvr>
                                        <p:cTn id="255" dur="1" fill="hold">
                                          <p:stCondLst>
                                            <p:cond delay="0"/>
                                          </p:stCondLst>
                                        </p:cTn>
                                        <p:tgtEl>
                                          <p:spTgt spid="308"/>
                                        </p:tgtEl>
                                        <p:attrNameLst>
                                          <p:attrName>style.visibility</p:attrName>
                                        </p:attrNameLst>
                                      </p:cBhvr>
                                      <p:to>
                                        <p:strVal val="visible"/>
                                      </p:to>
                                    </p:set>
                                    <p:anim calcmode="lin" valueType="num">
                                      <p:cBhvr>
                                        <p:cTn id="256" dur="500" fill="hold"/>
                                        <p:tgtEl>
                                          <p:spTgt spid="308"/>
                                        </p:tgtEl>
                                        <p:attrNameLst>
                                          <p:attrName>ppt_w</p:attrName>
                                        </p:attrNameLst>
                                      </p:cBhvr>
                                      <p:tavLst>
                                        <p:tav tm="0">
                                          <p:val>
                                            <p:fltVal val="0"/>
                                          </p:val>
                                        </p:tav>
                                        <p:tav tm="100000">
                                          <p:val>
                                            <p:strVal val="#ppt_w"/>
                                          </p:val>
                                        </p:tav>
                                      </p:tavLst>
                                    </p:anim>
                                    <p:anim calcmode="lin" valueType="num">
                                      <p:cBhvr>
                                        <p:cTn id="257" dur="500" fill="hold"/>
                                        <p:tgtEl>
                                          <p:spTgt spid="308"/>
                                        </p:tgtEl>
                                        <p:attrNameLst>
                                          <p:attrName>ppt_h</p:attrName>
                                        </p:attrNameLst>
                                      </p:cBhvr>
                                      <p:tavLst>
                                        <p:tav tm="0">
                                          <p:val>
                                            <p:fltVal val="0"/>
                                          </p:val>
                                        </p:tav>
                                        <p:tav tm="100000">
                                          <p:val>
                                            <p:strVal val="#ppt_h"/>
                                          </p:val>
                                        </p:tav>
                                      </p:tavLst>
                                    </p:anim>
                                    <p:anim calcmode="lin" valueType="num">
                                      <p:cBhvr>
                                        <p:cTn id="258" dur="500" fill="hold"/>
                                        <p:tgtEl>
                                          <p:spTgt spid="308"/>
                                        </p:tgtEl>
                                        <p:attrNameLst>
                                          <p:attrName>style.rotation</p:attrName>
                                        </p:attrNameLst>
                                      </p:cBhvr>
                                      <p:tavLst>
                                        <p:tav tm="0">
                                          <p:val>
                                            <p:fltVal val="360"/>
                                          </p:val>
                                        </p:tav>
                                        <p:tav tm="100000">
                                          <p:val>
                                            <p:fltVal val="0"/>
                                          </p:val>
                                        </p:tav>
                                      </p:tavLst>
                                    </p:anim>
                                    <p:animEffect transition="in" filter="fade">
                                      <p:cBhvr>
                                        <p:cTn id="259" dur="500"/>
                                        <p:tgtEl>
                                          <p:spTgt spid="308"/>
                                        </p:tgtEl>
                                      </p:cBhvr>
                                    </p:animEffect>
                                  </p:childTnLst>
                                </p:cTn>
                              </p:par>
                              <p:par>
                                <p:cTn id="260" presetID="49" presetClass="entr" presetSubtype="0" decel="100000" fill="hold" nodeType="withEffect">
                                  <p:stCondLst>
                                    <p:cond delay="0"/>
                                  </p:stCondLst>
                                  <p:childTnLst>
                                    <p:set>
                                      <p:cBhvr>
                                        <p:cTn id="261" dur="1" fill="hold">
                                          <p:stCondLst>
                                            <p:cond delay="0"/>
                                          </p:stCondLst>
                                        </p:cTn>
                                        <p:tgtEl>
                                          <p:spTgt spid="227"/>
                                        </p:tgtEl>
                                        <p:attrNameLst>
                                          <p:attrName>style.visibility</p:attrName>
                                        </p:attrNameLst>
                                      </p:cBhvr>
                                      <p:to>
                                        <p:strVal val="visible"/>
                                      </p:to>
                                    </p:set>
                                    <p:anim calcmode="lin" valueType="num">
                                      <p:cBhvr>
                                        <p:cTn id="262" dur="500" fill="hold"/>
                                        <p:tgtEl>
                                          <p:spTgt spid="227"/>
                                        </p:tgtEl>
                                        <p:attrNameLst>
                                          <p:attrName>ppt_w</p:attrName>
                                        </p:attrNameLst>
                                      </p:cBhvr>
                                      <p:tavLst>
                                        <p:tav tm="0">
                                          <p:val>
                                            <p:fltVal val="0"/>
                                          </p:val>
                                        </p:tav>
                                        <p:tav tm="100000">
                                          <p:val>
                                            <p:strVal val="#ppt_w"/>
                                          </p:val>
                                        </p:tav>
                                      </p:tavLst>
                                    </p:anim>
                                    <p:anim calcmode="lin" valueType="num">
                                      <p:cBhvr>
                                        <p:cTn id="263" dur="500" fill="hold"/>
                                        <p:tgtEl>
                                          <p:spTgt spid="227"/>
                                        </p:tgtEl>
                                        <p:attrNameLst>
                                          <p:attrName>ppt_h</p:attrName>
                                        </p:attrNameLst>
                                      </p:cBhvr>
                                      <p:tavLst>
                                        <p:tav tm="0">
                                          <p:val>
                                            <p:fltVal val="0"/>
                                          </p:val>
                                        </p:tav>
                                        <p:tav tm="100000">
                                          <p:val>
                                            <p:strVal val="#ppt_h"/>
                                          </p:val>
                                        </p:tav>
                                      </p:tavLst>
                                    </p:anim>
                                    <p:anim calcmode="lin" valueType="num">
                                      <p:cBhvr>
                                        <p:cTn id="264" dur="500" fill="hold"/>
                                        <p:tgtEl>
                                          <p:spTgt spid="227"/>
                                        </p:tgtEl>
                                        <p:attrNameLst>
                                          <p:attrName>style.rotation</p:attrName>
                                        </p:attrNameLst>
                                      </p:cBhvr>
                                      <p:tavLst>
                                        <p:tav tm="0">
                                          <p:val>
                                            <p:fltVal val="360"/>
                                          </p:val>
                                        </p:tav>
                                        <p:tav tm="100000">
                                          <p:val>
                                            <p:fltVal val="0"/>
                                          </p:val>
                                        </p:tav>
                                      </p:tavLst>
                                    </p:anim>
                                    <p:animEffect transition="in" filter="fade">
                                      <p:cBhvr>
                                        <p:cTn id="265" dur="500"/>
                                        <p:tgtEl>
                                          <p:spTgt spid="227"/>
                                        </p:tgtEl>
                                      </p:cBhvr>
                                    </p:animEffect>
                                  </p:childTnLst>
                                </p:cTn>
                              </p:par>
                              <p:par>
                                <p:cTn id="266" presetID="49" presetClass="entr" presetSubtype="0" decel="100000" fill="hold" nodeType="withEffect">
                                  <p:stCondLst>
                                    <p:cond delay="0"/>
                                  </p:stCondLst>
                                  <p:childTnLst>
                                    <p:set>
                                      <p:cBhvr>
                                        <p:cTn id="267" dur="1" fill="hold">
                                          <p:stCondLst>
                                            <p:cond delay="0"/>
                                          </p:stCondLst>
                                        </p:cTn>
                                        <p:tgtEl>
                                          <p:spTgt spid="295"/>
                                        </p:tgtEl>
                                        <p:attrNameLst>
                                          <p:attrName>style.visibility</p:attrName>
                                        </p:attrNameLst>
                                      </p:cBhvr>
                                      <p:to>
                                        <p:strVal val="visible"/>
                                      </p:to>
                                    </p:set>
                                    <p:anim calcmode="lin" valueType="num">
                                      <p:cBhvr>
                                        <p:cTn id="268" dur="500" fill="hold"/>
                                        <p:tgtEl>
                                          <p:spTgt spid="295"/>
                                        </p:tgtEl>
                                        <p:attrNameLst>
                                          <p:attrName>ppt_w</p:attrName>
                                        </p:attrNameLst>
                                      </p:cBhvr>
                                      <p:tavLst>
                                        <p:tav tm="0">
                                          <p:val>
                                            <p:fltVal val="0"/>
                                          </p:val>
                                        </p:tav>
                                        <p:tav tm="100000">
                                          <p:val>
                                            <p:strVal val="#ppt_w"/>
                                          </p:val>
                                        </p:tav>
                                      </p:tavLst>
                                    </p:anim>
                                    <p:anim calcmode="lin" valueType="num">
                                      <p:cBhvr>
                                        <p:cTn id="269" dur="500" fill="hold"/>
                                        <p:tgtEl>
                                          <p:spTgt spid="295"/>
                                        </p:tgtEl>
                                        <p:attrNameLst>
                                          <p:attrName>ppt_h</p:attrName>
                                        </p:attrNameLst>
                                      </p:cBhvr>
                                      <p:tavLst>
                                        <p:tav tm="0">
                                          <p:val>
                                            <p:fltVal val="0"/>
                                          </p:val>
                                        </p:tav>
                                        <p:tav tm="100000">
                                          <p:val>
                                            <p:strVal val="#ppt_h"/>
                                          </p:val>
                                        </p:tav>
                                      </p:tavLst>
                                    </p:anim>
                                    <p:anim calcmode="lin" valueType="num">
                                      <p:cBhvr>
                                        <p:cTn id="270" dur="500" fill="hold"/>
                                        <p:tgtEl>
                                          <p:spTgt spid="295"/>
                                        </p:tgtEl>
                                        <p:attrNameLst>
                                          <p:attrName>style.rotation</p:attrName>
                                        </p:attrNameLst>
                                      </p:cBhvr>
                                      <p:tavLst>
                                        <p:tav tm="0">
                                          <p:val>
                                            <p:fltVal val="360"/>
                                          </p:val>
                                        </p:tav>
                                        <p:tav tm="100000">
                                          <p:val>
                                            <p:fltVal val="0"/>
                                          </p:val>
                                        </p:tav>
                                      </p:tavLst>
                                    </p:anim>
                                    <p:animEffect transition="in" filter="fade">
                                      <p:cBhvr>
                                        <p:cTn id="271" dur="500"/>
                                        <p:tgtEl>
                                          <p:spTgt spid="295"/>
                                        </p:tgtEl>
                                      </p:cBhvr>
                                    </p:animEffect>
                                  </p:childTnLst>
                                </p:cTn>
                              </p:par>
                              <p:par>
                                <p:cTn id="272" presetID="49" presetClass="entr" presetSubtype="0" decel="100000" fill="hold" grpId="0" nodeType="withEffect">
                                  <p:stCondLst>
                                    <p:cond delay="0"/>
                                  </p:stCondLst>
                                  <p:childTnLst>
                                    <p:set>
                                      <p:cBhvr>
                                        <p:cTn id="273" dur="1" fill="hold">
                                          <p:stCondLst>
                                            <p:cond delay="0"/>
                                          </p:stCondLst>
                                        </p:cTn>
                                        <p:tgtEl>
                                          <p:spTgt spid="843"/>
                                        </p:tgtEl>
                                        <p:attrNameLst>
                                          <p:attrName>style.visibility</p:attrName>
                                        </p:attrNameLst>
                                      </p:cBhvr>
                                      <p:to>
                                        <p:strVal val="visible"/>
                                      </p:to>
                                    </p:set>
                                    <p:anim calcmode="lin" valueType="num">
                                      <p:cBhvr>
                                        <p:cTn id="274" dur="500" fill="hold"/>
                                        <p:tgtEl>
                                          <p:spTgt spid="843"/>
                                        </p:tgtEl>
                                        <p:attrNameLst>
                                          <p:attrName>ppt_w</p:attrName>
                                        </p:attrNameLst>
                                      </p:cBhvr>
                                      <p:tavLst>
                                        <p:tav tm="0">
                                          <p:val>
                                            <p:fltVal val="0"/>
                                          </p:val>
                                        </p:tav>
                                        <p:tav tm="100000">
                                          <p:val>
                                            <p:strVal val="#ppt_w"/>
                                          </p:val>
                                        </p:tav>
                                      </p:tavLst>
                                    </p:anim>
                                    <p:anim calcmode="lin" valueType="num">
                                      <p:cBhvr>
                                        <p:cTn id="275" dur="500" fill="hold"/>
                                        <p:tgtEl>
                                          <p:spTgt spid="843"/>
                                        </p:tgtEl>
                                        <p:attrNameLst>
                                          <p:attrName>ppt_h</p:attrName>
                                        </p:attrNameLst>
                                      </p:cBhvr>
                                      <p:tavLst>
                                        <p:tav tm="0">
                                          <p:val>
                                            <p:fltVal val="0"/>
                                          </p:val>
                                        </p:tav>
                                        <p:tav tm="100000">
                                          <p:val>
                                            <p:strVal val="#ppt_h"/>
                                          </p:val>
                                        </p:tav>
                                      </p:tavLst>
                                    </p:anim>
                                    <p:anim calcmode="lin" valueType="num">
                                      <p:cBhvr>
                                        <p:cTn id="276" dur="500" fill="hold"/>
                                        <p:tgtEl>
                                          <p:spTgt spid="843"/>
                                        </p:tgtEl>
                                        <p:attrNameLst>
                                          <p:attrName>style.rotation</p:attrName>
                                        </p:attrNameLst>
                                      </p:cBhvr>
                                      <p:tavLst>
                                        <p:tav tm="0">
                                          <p:val>
                                            <p:fltVal val="360"/>
                                          </p:val>
                                        </p:tav>
                                        <p:tav tm="100000">
                                          <p:val>
                                            <p:fltVal val="0"/>
                                          </p:val>
                                        </p:tav>
                                      </p:tavLst>
                                    </p:anim>
                                    <p:animEffect transition="in" filter="fade">
                                      <p:cBhvr>
                                        <p:cTn id="277" dur="500"/>
                                        <p:tgtEl>
                                          <p:spTgt spid="843"/>
                                        </p:tgtEl>
                                      </p:cBhvr>
                                    </p:animEffect>
                                  </p:childTnLst>
                                </p:cTn>
                              </p:par>
                              <p:par>
                                <p:cTn id="278" presetID="49" presetClass="entr" presetSubtype="0" decel="100000" fill="hold" nodeType="withEffect">
                                  <p:stCondLst>
                                    <p:cond delay="0"/>
                                  </p:stCondLst>
                                  <p:childTnLst>
                                    <p:set>
                                      <p:cBhvr>
                                        <p:cTn id="279" dur="1" fill="hold">
                                          <p:stCondLst>
                                            <p:cond delay="0"/>
                                          </p:stCondLst>
                                        </p:cTn>
                                        <p:tgtEl>
                                          <p:spTgt spid="322"/>
                                        </p:tgtEl>
                                        <p:attrNameLst>
                                          <p:attrName>style.visibility</p:attrName>
                                        </p:attrNameLst>
                                      </p:cBhvr>
                                      <p:to>
                                        <p:strVal val="visible"/>
                                      </p:to>
                                    </p:set>
                                    <p:anim calcmode="lin" valueType="num">
                                      <p:cBhvr>
                                        <p:cTn id="280" dur="500" fill="hold"/>
                                        <p:tgtEl>
                                          <p:spTgt spid="322"/>
                                        </p:tgtEl>
                                        <p:attrNameLst>
                                          <p:attrName>ppt_w</p:attrName>
                                        </p:attrNameLst>
                                      </p:cBhvr>
                                      <p:tavLst>
                                        <p:tav tm="0">
                                          <p:val>
                                            <p:fltVal val="0"/>
                                          </p:val>
                                        </p:tav>
                                        <p:tav tm="100000">
                                          <p:val>
                                            <p:strVal val="#ppt_w"/>
                                          </p:val>
                                        </p:tav>
                                      </p:tavLst>
                                    </p:anim>
                                    <p:anim calcmode="lin" valueType="num">
                                      <p:cBhvr>
                                        <p:cTn id="281" dur="500" fill="hold"/>
                                        <p:tgtEl>
                                          <p:spTgt spid="322"/>
                                        </p:tgtEl>
                                        <p:attrNameLst>
                                          <p:attrName>ppt_h</p:attrName>
                                        </p:attrNameLst>
                                      </p:cBhvr>
                                      <p:tavLst>
                                        <p:tav tm="0">
                                          <p:val>
                                            <p:fltVal val="0"/>
                                          </p:val>
                                        </p:tav>
                                        <p:tav tm="100000">
                                          <p:val>
                                            <p:strVal val="#ppt_h"/>
                                          </p:val>
                                        </p:tav>
                                      </p:tavLst>
                                    </p:anim>
                                    <p:anim calcmode="lin" valueType="num">
                                      <p:cBhvr>
                                        <p:cTn id="282" dur="500" fill="hold"/>
                                        <p:tgtEl>
                                          <p:spTgt spid="322"/>
                                        </p:tgtEl>
                                        <p:attrNameLst>
                                          <p:attrName>style.rotation</p:attrName>
                                        </p:attrNameLst>
                                      </p:cBhvr>
                                      <p:tavLst>
                                        <p:tav tm="0">
                                          <p:val>
                                            <p:fltVal val="360"/>
                                          </p:val>
                                        </p:tav>
                                        <p:tav tm="100000">
                                          <p:val>
                                            <p:fltVal val="0"/>
                                          </p:val>
                                        </p:tav>
                                      </p:tavLst>
                                    </p:anim>
                                    <p:animEffect transition="in" filter="fade">
                                      <p:cBhvr>
                                        <p:cTn id="283" dur="500"/>
                                        <p:tgtEl>
                                          <p:spTgt spid="322"/>
                                        </p:tgtEl>
                                      </p:cBhvr>
                                    </p:animEffect>
                                  </p:childTnLst>
                                </p:cTn>
                              </p:par>
                              <p:par>
                                <p:cTn id="284" presetID="49" presetClass="entr" presetSubtype="0" decel="100000" fill="hold" nodeType="withEffect">
                                  <p:stCondLst>
                                    <p:cond delay="0"/>
                                  </p:stCondLst>
                                  <p:childTnLst>
                                    <p:set>
                                      <p:cBhvr>
                                        <p:cTn id="285" dur="1" fill="hold">
                                          <p:stCondLst>
                                            <p:cond delay="0"/>
                                          </p:stCondLst>
                                        </p:cTn>
                                        <p:tgtEl>
                                          <p:spTgt spid="335"/>
                                        </p:tgtEl>
                                        <p:attrNameLst>
                                          <p:attrName>style.visibility</p:attrName>
                                        </p:attrNameLst>
                                      </p:cBhvr>
                                      <p:to>
                                        <p:strVal val="visible"/>
                                      </p:to>
                                    </p:set>
                                    <p:anim calcmode="lin" valueType="num">
                                      <p:cBhvr>
                                        <p:cTn id="286" dur="500" fill="hold"/>
                                        <p:tgtEl>
                                          <p:spTgt spid="335"/>
                                        </p:tgtEl>
                                        <p:attrNameLst>
                                          <p:attrName>ppt_w</p:attrName>
                                        </p:attrNameLst>
                                      </p:cBhvr>
                                      <p:tavLst>
                                        <p:tav tm="0">
                                          <p:val>
                                            <p:fltVal val="0"/>
                                          </p:val>
                                        </p:tav>
                                        <p:tav tm="100000">
                                          <p:val>
                                            <p:strVal val="#ppt_w"/>
                                          </p:val>
                                        </p:tav>
                                      </p:tavLst>
                                    </p:anim>
                                    <p:anim calcmode="lin" valueType="num">
                                      <p:cBhvr>
                                        <p:cTn id="287" dur="500" fill="hold"/>
                                        <p:tgtEl>
                                          <p:spTgt spid="335"/>
                                        </p:tgtEl>
                                        <p:attrNameLst>
                                          <p:attrName>ppt_h</p:attrName>
                                        </p:attrNameLst>
                                      </p:cBhvr>
                                      <p:tavLst>
                                        <p:tav tm="0">
                                          <p:val>
                                            <p:fltVal val="0"/>
                                          </p:val>
                                        </p:tav>
                                        <p:tav tm="100000">
                                          <p:val>
                                            <p:strVal val="#ppt_h"/>
                                          </p:val>
                                        </p:tav>
                                      </p:tavLst>
                                    </p:anim>
                                    <p:anim calcmode="lin" valueType="num">
                                      <p:cBhvr>
                                        <p:cTn id="288" dur="500" fill="hold"/>
                                        <p:tgtEl>
                                          <p:spTgt spid="335"/>
                                        </p:tgtEl>
                                        <p:attrNameLst>
                                          <p:attrName>style.rotation</p:attrName>
                                        </p:attrNameLst>
                                      </p:cBhvr>
                                      <p:tavLst>
                                        <p:tav tm="0">
                                          <p:val>
                                            <p:fltVal val="360"/>
                                          </p:val>
                                        </p:tav>
                                        <p:tav tm="100000">
                                          <p:val>
                                            <p:fltVal val="0"/>
                                          </p:val>
                                        </p:tav>
                                      </p:tavLst>
                                    </p:anim>
                                    <p:animEffect transition="in" filter="fade">
                                      <p:cBhvr>
                                        <p:cTn id="289" dur="500"/>
                                        <p:tgtEl>
                                          <p:spTgt spid="335"/>
                                        </p:tgtEl>
                                      </p:cBhvr>
                                    </p:animEffect>
                                  </p:childTnLst>
                                </p:cTn>
                              </p:par>
                              <p:par>
                                <p:cTn id="290" presetID="49" presetClass="entr" presetSubtype="0" decel="100000" fill="hold" grpId="0" nodeType="withEffect">
                                  <p:stCondLst>
                                    <p:cond delay="0"/>
                                  </p:stCondLst>
                                  <p:childTnLst>
                                    <p:set>
                                      <p:cBhvr>
                                        <p:cTn id="291" dur="1" fill="hold">
                                          <p:stCondLst>
                                            <p:cond delay="0"/>
                                          </p:stCondLst>
                                        </p:cTn>
                                        <p:tgtEl>
                                          <p:spTgt spid="844"/>
                                        </p:tgtEl>
                                        <p:attrNameLst>
                                          <p:attrName>style.visibility</p:attrName>
                                        </p:attrNameLst>
                                      </p:cBhvr>
                                      <p:to>
                                        <p:strVal val="visible"/>
                                      </p:to>
                                    </p:set>
                                    <p:anim calcmode="lin" valueType="num">
                                      <p:cBhvr>
                                        <p:cTn id="292" dur="500" fill="hold"/>
                                        <p:tgtEl>
                                          <p:spTgt spid="844"/>
                                        </p:tgtEl>
                                        <p:attrNameLst>
                                          <p:attrName>ppt_w</p:attrName>
                                        </p:attrNameLst>
                                      </p:cBhvr>
                                      <p:tavLst>
                                        <p:tav tm="0">
                                          <p:val>
                                            <p:fltVal val="0"/>
                                          </p:val>
                                        </p:tav>
                                        <p:tav tm="100000">
                                          <p:val>
                                            <p:strVal val="#ppt_w"/>
                                          </p:val>
                                        </p:tav>
                                      </p:tavLst>
                                    </p:anim>
                                    <p:anim calcmode="lin" valueType="num">
                                      <p:cBhvr>
                                        <p:cTn id="293" dur="500" fill="hold"/>
                                        <p:tgtEl>
                                          <p:spTgt spid="844"/>
                                        </p:tgtEl>
                                        <p:attrNameLst>
                                          <p:attrName>ppt_h</p:attrName>
                                        </p:attrNameLst>
                                      </p:cBhvr>
                                      <p:tavLst>
                                        <p:tav tm="0">
                                          <p:val>
                                            <p:fltVal val="0"/>
                                          </p:val>
                                        </p:tav>
                                        <p:tav tm="100000">
                                          <p:val>
                                            <p:strVal val="#ppt_h"/>
                                          </p:val>
                                        </p:tav>
                                      </p:tavLst>
                                    </p:anim>
                                    <p:anim calcmode="lin" valueType="num">
                                      <p:cBhvr>
                                        <p:cTn id="294" dur="500" fill="hold"/>
                                        <p:tgtEl>
                                          <p:spTgt spid="844"/>
                                        </p:tgtEl>
                                        <p:attrNameLst>
                                          <p:attrName>style.rotation</p:attrName>
                                        </p:attrNameLst>
                                      </p:cBhvr>
                                      <p:tavLst>
                                        <p:tav tm="0">
                                          <p:val>
                                            <p:fltVal val="360"/>
                                          </p:val>
                                        </p:tav>
                                        <p:tav tm="100000">
                                          <p:val>
                                            <p:fltVal val="0"/>
                                          </p:val>
                                        </p:tav>
                                      </p:tavLst>
                                    </p:anim>
                                    <p:animEffect transition="in" filter="fade">
                                      <p:cBhvr>
                                        <p:cTn id="295" dur="500"/>
                                        <p:tgtEl>
                                          <p:spTgt spid="844"/>
                                        </p:tgtEl>
                                      </p:cBhvr>
                                    </p:animEffect>
                                  </p:childTnLst>
                                </p:cTn>
                              </p:par>
                              <p:par>
                                <p:cTn id="296" presetID="49" presetClass="entr" presetSubtype="0" decel="100000" fill="hold" nodeType="withEffect">
                                  <p:stCondLst>
                                    <p:cond delay="0"/>
                                  </p:stCondLst>
                                  <p:childTnLst>
                                    <p:set>
                                      <p:cBhvr>
                                        <p:cTn id="297" dur="1" fill="hold">
                                          <p:stCondLst>
                                            <p:cond delay="0"/>
                                          </p:stCondLst>
                                        </p:cTn>
                                        <p:tgtEl>
                                          <p:spTgt spid="369"/>
                                        </p:tgtEl>
                                        <p:attrNameLst>
                                          <p:attrName>style.visibility</p:attrName>
                                        </p:attrNameLst>
                                      </p:cBhvr>
                                      <p:to>
                                        <p:strVal val="visible"/>
                                      </p:to>
                                    </p:set>
                                    <p:anim calcmode="lin" valueType="num">
                                      <p:cBhvr>
                                        <p:cTn id="298" dur="500" fill="hold"/>
                                        <p:tgtEl>
                                          <p:spTgt spid="369"/>
                                        </p:tgtEl>
                                        <p:attrNameLst>
                                          <p:attrName>ppt_w</p:attrName>
                                        </p:attrNameLst>
                                      </p:cBhvr>
                                      <p:tavLst>
                                        <p:tav tm="0">
                                          <p:val>
                                            <p:fltVal val="0"/>
                                          </p:val>
                                        </p:tav>
                                        <p:tav tm="100000">
                                          <p:val>
                                            <p:strVal val="#ppt_w"/>
                                          </p:val>
                                        </p:tav>
                                      </p:tavLst>
                                    </p:anim>
                                    <p:anim calcmode="lin" valueType="num">
                                      <p:cBhvr>
                                        <p:cTn id="299" dur="500" fill="hold"/>
                                        <p:tgtEl>
                                          <p:spTgt spid="369"/>
                                        </p:tgtEl>
                                        <p:attrNameLst>
                                          <p:attrName>ppt_h</p:attrName>
                                        </p:attrNameLst>
                                      </p:cBhvr>
                                      <p:tavLst>
                                        <p:tav tm="0">
                                          <p:val>
                                            <p:fltVal val="0"/>
                                          </p:val>
                                        </p:tav>
                                        <p:tav tm="100000">
                                          <p:val>
                                            <p:strVal val="#ppt_h"/>
                                          </p:val>
                                        </p:tav>
                                      </p:tavLst>
                                    </p:anim>
                                    <p:anim calcmode="lin" valueType="num">
                                      <p:cBhvr>
                                        <p:cTn id="300" dur="500" fill="hold"/>
                                        <p:tgtEl>
                                          <p:spTgt spid="369"/>
                                        </p:tgtEl>
                                        <p:attrNameLst>
                                          <p:attrName>style.rotation</p:attrName>
                                        </p:attrNameLst>
                                      </p:cBhvr>
                                      <p:tavLst>
                                        <p:tav tm="0">
                                          <p:val>
                                            <p:fltVal val="360"/>
                                          </p:val>
                                        </p:tav>
                                        <p:tav tm="100000">
                                          <p:val>
                                            <p:fltVal val="0"/>
                                          </p:val>
                                        </p:tav>
                                      </p:tavLst>
                                    </p:anim>
                                    <p:animEffect transition="in" filter="fade">
                                      <p:cBhvr>
                                        <p:cTn id="301" dur="500"/>
                                        <p:tgtEl>
                                          <p:spTgt spid="369"/>
                                        </p:tgtEl>
                                      </p:cBhvr>
                                    </p:animEffect>
                                  </p:childTnLst>
                                </p:cTn>
                              </p:par>
                              <p:par>
                                <p:cTn id="302" presetID="49" presetClass="entr" presetSubtype="0" decel="100000" fill="hold" nodeType="withEffect">
                                  <p:stCondLst>
                                    <p:cond delay="0"/>
                                  </p:stCondLst>
                                  <p:childTnLst>
                                    <p:set>
                                      <p:cBhvr>
                                        <p:cTn id="303" dur="1" fill="hold">
                                          <p:stCondLst>
                                            <p:cond delay="0"/>
                                          </p:stCondLst>
                                        </p:cTn>
                                        <p:tgtEl>
                                          <p:spTgt spid="443"/>
                                        </p:tgtEl>
                                        <p:attrNameLst>
                                          <p:attrName>style.visibility</p:attrName>
                                        </p:attrNameLst>
                                      </p:cBhvr>
                                      <p:to>
                                        <p:strVal val="visible"/>
                                      </p:to>
                                    </p:set>
                                    <p:anim calcmode="lin" valueType="num">
                                      <p:cBhvr>
                                        <p:cTn id="304" dur="500" fill="hold"/>
                                        <p:tgtEl>
                                          <p:spTgt spid="443"/>
                                        </p:tgtEl>
                                        <p:attrNameLst>
                                          <p:attrName>ppt_w</p:attrName>
                                        </p:attrNameLst>
                                      </p:cBhvr>
                                      <p:tavLst>
                                        <p:tav tm="0">
                                          <p:val>
                                            <p:fltVal val="0"/>
                                          </p:val>
                                        </p:tav>
                                        <p:tav tm="100000">
                                          <p:val>
                                            <p:strVal val="#ppt_w"/>
                                          </p:val>
                                        </p:tav>
                                      </p:tavLst>
                                    </p:anim>
                                    <p:anim calcmode="lin" valueType="num">
                                      <p:cBhvr>
                                        <p:cTn id="305" dur="500" fill="hold"/>
                                        <p:tgtEl>
                                          <p:spTgt spid="443"/>
                                        </p:tgtEl>
                                        <p:attrNameLst>
                                          <p:attrName>ppt_h</p:attrName>
                                        </p:attrNameLst>
                                      </p:cBhvr>
                                      <p:tavLst>
                                        <p:tav tm="0">
                                          <p:val>
                                            <p:fltVal val="0"/>
                                          </p:val>
                                        </p:tav>
                                        <p:tav tm="100000">
                                          <p:val>
                                            <p:strVal val="#ppt_h"/>
                                          </p:val>
                                        </p:tav>
                                      </p:tavLst>
                                    </p:anim>
                                    <p:anim calcmode="lin" valueType="num">
                                      <p:cBhvr>
                                        <p:cTn id="306" dur="500" fill="hold"/>
                                        <p:tgtEl>
                                          <p:spTgt spid="443"/>
                                        </p:tgtEl>
                                        <p:attrNameLst>
                                          <p:attrName>style.rotation</p:attrName>
                                        </p:attrNameLst>
                                      </p:cBhvr>
                                      <p:tavLst>
                                        <p:tav tm="0">
                                          <p:val>
                                            <p:fltVal val="360"/>
                                          </p:val>
                                        </p:tav>
                                        <p:tav tm="100000">
                                          <p:val>
                                            <p:fltVal val="0"/>
                                          </p:val>
                                        </p:tav>
                                      </p:tavLst>
                                    </p:anim>
                                    <p:animEffect transition="in" filter="fade">
                                      <p:cBhvr>
                                        <p:cTn id="307" dur="500"/>
                                        <p:tgtEl>
                                          <p:spTgt spid="443"/>
                                        </p:tgtEl>
                                      </p:cBhvr>
                                    </p:animEffect>
                                  </p:childTnLst>
                                </p:cTn>
                              </p:par>
                              <p:par>
                                <p:cTn id="308" presetID="49" presetClass="entr" presetSubtype="0" decel="100000" fill="hold" nodeType="withEffect">
                                  <p:stCondLst>
                                    <p:cond delay="0"/>
                                  </p:stCondLst>
                                  <p:childTnLst>
                                    <p:set>
                                      <p:cBhvr>
                                        <p:cTn id="309" dur="1" fill="hold">
                                          <p:stCondLst>
                                            <p:cond delay="0"/>
                                          </p:stCondLst>
                                        </p:cTn>
                                        <p:tgtEl>
                                          <p:spTgt spid="456"/>
                                        </p:tgtEl>
                                        <p:attrNameLst>
                                          <p:attrName>style.visibility</p:attrName>
                                        </p:attrNameLst>
                                      </p:cBhvr>
                                      <p:to>
                                        <p:strVal val="visible"/>
                                      </p:to>
                                    </p:set>
                                    <p:anim calcmode="lin" valueType="num">
                                      <p:cBhvr>
                                        <p:cTn id="310" dur="500" fill="hold"/>
                                        <p:tgtEl>
                                          <p:spTgt spid="456"/>
                                        </p:tgtEl>
                                        <p:attrNameLst>
                                          <p:attrName>ppt_w</p:attrName>
                                        </p:attrNameLst>
                                      </p:cBhvr>
                                      <p:tavLst>
                                        <p:tav tm="0">
                                          <p:val>
                                            <p:fltVal val="0"/>
                                          </p:val>
                                        </p:tav>
                                        <p:tav tm="100000">
                                          <p:val>
                                            <p:strVal val="#ppt_w"/>
                                          </p:val>
                                        </p:tav>
                                      </p:tavLst>
                                    </p:anim>
                                    <p:anim calcmode="lin" valueType="num">
                                      <p:cBhvr>
                                        <p:cTn id="311" dur="500" fill="hold"/>
                                        <p:tgtEl>
                                          <p:spTgt spid="456"/>
                                        </p:tgtEl>
                                        <p:attrNameLst>
                                          <p:attrName>ppt_h</p:attrName>
                                        </p:attrNameLst>
                                      </p:cBhvr>
                                      <p:tavLst>
                                        <p:tav tm="0">
                                          <p:val>
                                            <p:fltVal val="0"/>
                                          </p:val>
                                        </p:tav>
                                        <p:tav tm="100000">
                                          <p:val>
                                            <p:strVal val="#ppt_h"/>
                                          </p:val>
                                        </p:tav>
                                      </p:tavLst>
                                    </p:anim>
                                    <p:anim calcmode="lin" valueType="num">
                                      <p:cBhvr>
                                        <p:cTn id="312" dur="500" fill="hold"/>
                                        <p:tgtEl>
                                          <p:spTgt spid="456"/>
                                        </p:tgtEl>
                                        <p:attrNameLst>
                                          <p:attrName>style.rotation</p:attrName>
                                        </p:attrNameLst>
                                      </p:cBhvr>
                                      <p:tavLst>
                                        <p:tav tm="0">
                                          <p:val>
                                            <p:fltVal val="360"/>
                                          </p:val>
                                        </p:tav>
                                        <p:tav tm="100000">
                                          <p:val>
                                            <p:fltVal val="0"/>
                                          </p:val>
                                        </p:tav>
                                      </p:tavLst>
                                    </p:anim>
                                    <p:animEffect transition="in" filter="fade">
                                      <p:cBhvr>
                                        <p:cTn id="313" dur="500"/>
                                        <p:tgtEl>
                                          <p:spTgt spid="456"/>
                                        </p:tgtEl>
                                      </p:cBhvr>
                                    </p:animEffect>
                                  </p:childTnLst>
                                </p:cTn>
                              </p:par>
                              <p:par>
                                <p:cTn id="314" presetID="49" presetClass="entr" presetSubtype="0" decel="100000" fill="hold" grpId="0" nodeType="withEffect">
                                  <p:stCondLst>
                                    <p:cond delay="0"/>
                                  </p:stCondLst>
                                  <p:childTnLst>
                                    <p:set>
                                      <p:cBhvr>
                                        <p:cTn id="315" dur="1" fill="hold">
                                          <p:stCondLst>
                                            <p:cond delay="0"/>
                                          </p:stCondLst>
                                        </p:cTn>
                                        <p:tgtEl>
                                          <p:spTgt spid="845"/>
                                        </p:tgtEl>
                                        <p:attrNameLst>
                                          <p:attrName>style.visibility</p:attrName>
                                        </p:attrNameLst>
                                      </p:cBhvr>
                                      <p:to>
                                        <p:strVal val="visible"/>
                                      </p:to>
                                    </p:set>
                                    <p:anim calcmode="lin" valueType="num">
                                      <p:cBhvr>
                                        <p:cTn id="316" dur="500" fill="hold"/>
                                        <p:tgtEl>
                                          <p:spTgt spid="845"/>
                                        </p:tgtEl>
                                        <p:attrNameLst>
                                          <p:attrName>ppt_w</p:attrName>
                                        </p:attrNameLst>
                                      </p:cBhvr>
                                      <p:tavLst>
                                        <p:tav tm="0">
                                          <p:val>
                                            <p:fltVal val="0"/>
                                          </p:val>
                                        </p:tav>
                                        <p:tav tm="100000">
                                          <p:val>
                                            <p:strVal val="#ppt_w"/>
                                          </p:val>
                                        </p:tav>
                                      </p:tavLst>
                                    </p:anim>
                                    <p:anim calcmode="lin" valueType="num">
                                      <p:cBhvr>
                                        <p:cTn id="317" dur="500" fill="hold"/>
                                        <p:tgtEl>
                                          <p:spTgt spid="845"/>
                                        </p:tgtEl>
                                        <p:attrNameLst>
                                          <p:attrName>ppt_h</p:attrName>
                                        </p:attrNameLst>
                                      </p:cBhvr>
                                      <p:tavLst>
                                        <p:tav tm="0">
                                          <p:val>
                                            <p:fltVal val="0"/>
                                          </p:val>
                                        </p:tav>
                                        <p:tav tm="100000">
                                          <p:val>
                                            <p:strVal val="#ppt_h"/>
                                          </p:val>
                                        </p:tav>
                                      </p:tavLst>
                                    </p:anim>
                                    <p:anim calcmode="lin" valueType="num">
                                      <p:cBhvr>
                                        <p:cTn id="318" dur="500" fill="hold"/>
                                        <p:tgtEl>
                                          <p:spTgt spid="845"/>
                                        </p:tgtEl>
                                        <p:attrNameLst>
                                          <p:attrName>style.rotation</p:attrName>
                                        </p:attrNameLst>
                                      </p:cBhvr>
                                      <p:tavLst>
                                        <p:tav tm="0">
                                          <p:val>
                                            <p:fltVal val="360"/>
                                          </p:val>
                                        </p:tav>
                                        <p:tav tm="100000">
                                          <p:val>
                                            <p:fltVal val="0"/>
                                          </p:val>
                                        </p:tav>
                                      </p:tavLst>
                                    </p:anim>
                                    <p:animEffect transition="in" filter="fade">
                                      <p:cBhvr>
                                        <p:cTn id="319" dur="500"/>
                                        <p:tgtEl>
                                          <p:spTgt spid="845"/>
                                        </p:tgtEl>
                                      </p:cBhvr>
                                    </p:animEffect>
                                  </p:childTnLst>
                                </p:cTn>
                              </p:par>
                              <p:par>
                                <p:cTn id="320" presetID="49" presetClass="entr" presetSubtype="0" decel="100000" fill="hold" nodeType="withEffect">
                                  <p:stCondLst>
                                    <p:cond delay="0"/>
                                  </p:stCondLst>
                                  <p:childTnLst>
                                    <p:set>
                                      <p:cBhvr>
                                        <p:cTn id="321" dur="1" fill="hold">
                                          <p:stCondLst>
                                            <p:cond delay="0"/>
                                          </p:stCondLst>
                                        </p:cTn>
                                        <p:tgtEl>
                                          <p:spTgt spid="349"/>
                                        </p:tgtEl>
                                        <p:attrNameLst>
                                          <p:attrName>style.visibility</p:attrName>
                                        </p:attrNameLst>
                                      </p:cBhvr>
                                      <p:to>
                                        <p:strVal val="visible"/>
                                      </p:to>
                                    </p:set>
                                    <p:anim calcmode="lin" valueType="num">
                                      <p:cBhvr>
                                        <p:cTn id="322" dur="500" fill="hold"/>
                                        <p:tgtEl>
                                          <p:spTgt spid="349"/>
                                        </p:tgtEl>
                                        <p:attrNameLst>
                                          <p:attrName>ppt_w</p:attrName>
                                        </p:attrNameLst>
                                      </p:cBhvr>
                                      <p:tavLst>
                                        <p:tav tm="0">
                                          <p:val>
                                            <p:fltVal val="0"/>
                                          </p:val>
                                        </p:tav>
                                        <p:tav tm="100000">
                                          <p:val>
                                            <p:strVal val="#ppt_w"/>
                                          </p:val>
                                        </p:tav>
                                      </p:tavLst>
                                    </p:anim>
                                    <p:anim calcmode="lin" valueType="num">
                                      <p:cBhvr>
                                        <p:cTn id="323" dur="500" fill="hold"/>
                                        <p:tgtEl>
                                          <p:spTgt spid="349"/>
                                        </p:tgtEl>
                                        <p:attrNameLst>
                                          <p:attrName>ppt_h</p:attrName>
                                        </p:attrNameLst>
                                      </p:cBhvr>
                                      <p:tavLst>
                                        <p:tav tm="0">
                                          <p:val>
                                            <p:fltVal val="0"/>
                                          </p:val>
                                        </p:tav>
                                        <p:tav tm="100000">
                                          <p:val>
                                            <p:strVal val="#ppt_h"/>
                                          </p:val>
                                        </p:tav>
                                      </p:tavLst>
                                    </p:anim>
                                    <p:anim calcmode="lin" valueType="num">
                                      <p:cBhvr>
                                        <p:cTn id="324" dur="500" fill="hold"/>
                                        <p:tgtEl>
                                          <p:spTgt spid="349"/>
                                        </p:tgtEl>
                                        <p:attrNameLst>
                                          <p:attrName>style.rotation</p:attrName>
                                        </p:attrNameLst>
                                      </p:cBhvr>
                                      <p:tavLst>
                                        <p:tav tm="0">
                                          <p:val>
                                            <p:fltVal val="360"/>
                                          </p:val>
                                        </p:tav>
                                        <p:tav tm="100000">
                                          <p:val>
                                            <p:fltVal val="0"/>
                                          </p:val>
                                        </p:tav>
                                      </p:tavLst>
                                    </p:anim>
                                    <p:animEffect transition="in" filter="fade">
                                      <p:cBhvr>
                                        <p:cTn id="325" dur="500"/>
                                        <p:tgtEl>
                                          <p:spTgt spid="349"/>
                                        </p:tgtEl>
                                      </p:cBhvr>
                                    </p:animEffect>
                                  </p:childTnLst>
                                </p:cTn>
                              </p:par>
                            </p:childTnLst>
                          </p:cTn>
                        </p:par>
                      </p:childTnLst>
                    </p:cTn>
                  </p:par>
                  <p:par>
                    <p:cTn id="326" fill="hold">
                      <p:stCondLst>
                        <p:cond delay="indefinite"/>
                      </p:stCondLst>
                      <p:childTnLst>
                        <p:par>
                          <p:cTn id="327" fill="hold">
                            <p:stCondLst>
                              <p:cond delay="0"/>
                            </p:stCondLst>
                            <p:childTnLst>
                              <p:par>
                                <p:cTn id="328" presetID="42" presetClass="path" presetSubtype="0" accel="50000" decel="50000" fill="hold" grpId="1" nodeType="clickEffect">
                                  <p:stCondLst>
                                    <p:cond delay="0"/>
                                  </p:stCondLst>
                                  <p:childTnLst>
                                    <p:animMotion origin="layout" path="M -8.33333E-7 2.96296E-6 L 0.13776 -0.00185 " pathEditMode="relative" rAng="0" ptsTypes="AA">
                                      <p:cBhvr>
                                        <p:cTn id="329" dur="1000" fill="hold"/>
                                        <p:tgtEl>
                                          <p:spTgt spid="928"/>
                                        </p:tgtEl>
                                        <p:attrNameLst>
                                          <p:attrName>ppt_x</p:attrName>
                                          <p:attrName>ppt_y</p:attrName>
                                        </p:attrNameLst>
                                      </p:cBhvr>
                                      <p:rCtr x="6888" y="-93"/>
                                    </p:animMotion>
                                  </p:childTnLst>
                                </p:cTn>
                              </p:par>
                              <p:par>
                                <p:cTn id="330" presetID="47" presetClass="entr" presetSubtype="0" fill="hold" grpId="0" nodeType="withEffect">
                                  <p:stCondLst>
                                    <p:cond delay="0"/>
                                  </p:stCondLst>
                                  <p:childTnLst>
                                    <p:set>
                                      <p:cBhvr>
                                        <p:cTn id="331" dur="1" fill="hold">
                                          <p:stCondLst>
                                            <p:cond delay="0"/>
                                          </p:stCondLst>
                                        </p:cTn>
                                        <p:tgtEl>
                                          <p:spTgt spid="882"/>
                                        </p:tgtEl>
                                        <p:attrNameLst>
                                          <p:attrName>style.visibility</p:attrName>
                                        </p:attrNameLst>
                                      </p:cBhvr>
                                      <p:to>
                                        <p:strVal val="visible"/>
                                      </p:to>
                                    </p:set>
                                    <p:animEffect transition="in" filter="fade">
                                      <p:cBhvr>
                                        <p:cTn id="332" dur="1000"/>
                                        <p:tgtEl>
                                          <p:spTgt spid="882"/>
                                        </p:tgtEl>
                                      </p:cBhvr>
                                    </p:animEffect>
                                    <p:anim calcmode="lin" valueType="num">
                                      <p:cBhvr>
                                        <p:cTn id="333" dur="1000" fill="hold"/>
                                        <p:tgtEl>
                                          <p:spTgt spid="882"/>
                                        </p:tgtEl>
                                        <p:attrNameLst>
                                          <p:attrName>ppt_x</p:attrName>
                                        </p:attrNameLst>
                                      </p:cBhvr>
                                      <p:tavLst>
                                        <p:tav tm="0">
                                          <p:val>
                                            <p:strVal val="#ppt_x"/>
                                          </p:val>
                                        </p:tav>
                                        <p:tav tm="100000">
                                          <p:val>
                                            <p:strVal val="#ppt_x"/>
                                          </p:val>
                                        </p:tav>
                                      </p:tavLst>
                                    </p:anim>
                                    <p:anim calcmode="lin" valueType="num">
                                      <p:cBhvr>
                                        <p:cTn id="334" dur="1000" fill="hold"/>
                                        <p:tgtEl>
                                          <p:spTgt spid="882"/>
                                        </p:tgtEl>
                                        <p:attrNameLst>
                                          <p:attrName>ppt_y</p:attrName>
                                        </p:attrNameLst>
                                      </p:cBhvr>
                                      <p:tavLst>
                                        <p:tav tm="0">
                                          <p:val>
                                            <p:strVal val="#ppt_y-.1"/>
                                          </p:val>
                                        </p:tav>
                                        <p:tav tm="100000">
                                          <p:val>
                                            <p:strVal val="#ppt_y"/>
                                          </p:val>
                                        </p:tav>
                                      </p:tavLst>
                                    </p:anim>
                                  </p:childTnLst>
                                </p:cTn>
                              </p:par>
                            </p:childTnLst>
                          </p:cTn>
                        </p:par>
                      </p:childTnLst>
                    </p:cTn>
                  </p:par>
                  <p:par>
                    <p:cTn id="335" fill="hold">
                      <p:stCondLst>
                        <p:cond delay="indefinite"/>
                      </p:stCondLst>
                      <p:childTnLst>
                        <p:par>
                          <p:cTn id="336" fill="hold">
                            <p:stCondLst>
                              <p:cond delay="0"/>
                            </p:stCondLst>
                            <p:childTnLst>
                              <p:par>
                                <p:cTn id="337" presetID="49" presetClass="entr" presetSubtype="0" decel="100000" fill="hold" nodeType="clickEffect">
                                  <p:stCondLst>
                                    <p:cond delay="0"/>
                                  </p:stCondLst>
                                  <p:childTnLst>
                                    <p:set>
                                      <p:cBhvr>
                                        <p:cTn id="338" dur="1" fill="hold">
                                          <p:stCondLst>
                                            <p:cond delay="0"/>
                                          </p:stCondLst>
                                        </p:cTn>
                                        <p:tgtEl>
                                          <p:spTgt spid="591"/>
                                        </p:tgtEl>
                                        <p:attrNameLst>
                                          <p:attrName>style.visibility</p:attrName>
                                        </p:attrNameLst>
                                      </p:cBhvr>
                                      <p:to>
                                        <p:strVal val="visible"/>
                                      </p:to>
                                    </p:set>
                                    <p:anim calcmode="lin" valueType="num">
                                      <p:cBhvr>
                                        <p:cTn id="339" dur="500" fill="hold"/>
                                        <p:tgtEl>
                                          <p:spTgt spid="591"/>
                                        </p:tgtEl>
                                        <p:attrNameLst>
                                          <p:attrName>ppt_w</p:attrName>
                                        </p:attrNameLst>
                                      </p:cBhvr>
                                      <p:tavLst>
                                        <p:tav tm="0">
                                          <p:val>
                                            <p:fltVal val="0"/>
                                          </p:val>
                                        </p:tav>
                                        <p:tav tm="100000">
                                          <p:val>
                                            <p:strVal val="#ppt_w"/>
                                          </p:val>
                                        </p:tav>
                                      </p:tavLst>
                                    </p:anim>
                                    <p:anim calcmode="lin" valueType="num">
                                      <p:cBhvr>
                                        <p:cTn id="340" dur="500" fill="hold"/>
                                        <p:tgtEl>
                                          <p:spTgt spid="591"/>
                                        </p:tgtEl>
                                        <p:attrNameLst>
                                          <p:attrName>ppt_h</p:attrName>
                                        </p:attrNameLst>
                                      </p:cBhvr>
                                      <p:tavLst>
                                        <p:tav tm="0">
                                          <p:val>
                                            <p:fltVal val="0"/>
                                          </p:val>
                                        </p:tav>
                                        <p:tav tm="100000">
                                          <p:val>
                                            <p:strVal val="#ppt_h"/>
                                          </p:val>
                                        </p:tav>
                                      </p:tavLst>
                                    </p:anim>
                                    <p:anim calcmode="lin" valueType="num">
                                      <p:cBhvr>
                                        <p:cTn id="341" dur="500" fill="hold"/>
                                        <p:tgtEl>
                                          <p:spTgt spid="591"/>
                                        </p:tgtEl>
                                        <p:attrNameLst>
                                          <p:attrName>style.rotation</p:attrName>
                                        </p:attrNameLst>
                                      </p:cBhvr>
                                      <p:tavLst>
                                        <p:tav tm="0">
                                          <p:val>
                                            <p:fltVal val="360"/>
                                          </p:val>
                                        </p:tav>
                                        <p:tav tm="100000">
                                          <p:val>
                                            <p:fltVal val="0"/>
                                          </p:val>
                                        </p:tav>
                                      </p:tavLst>
                                    </p:anim>
                                    <p:animEffect transition="in" filter="fade">
                                      <p:cBhvr>
                                        <p:cTn id="342" dur="500"/>
                                        <p:tgtEl>
                                          <p:spTgt spid="591"/>
                                        </p:tgtEl>
                                      </p:cBhvr>
                                    </p:animEffect>
                                  </p:childTnLst>
                                </p:cTn>
                              </p:par>
                              <p:par>
                                <p:cTn id="343" presetID="49" presetClass="entr" presetSubtype="0" decel="100000" fill="hold" nodeType="withEffect">
                                  <p:stCondLst>
                                    <p:cond delay="0"/>
                                  </p:stCondLst>
                                  <p:childTnLst>
                                    <p:set>
                                      <p:cBhvr>
                                        <p:cTn id="344" dur="1" fill="hold">
                                          <p:stCondLst>
                                            <p:cond delay="0"/>
                                          </p:stCondLst>
                                        </p:cTn>
                                        <p:tgtEl>
                                          <p:spTgt spid="604"/>
                                        </p:tgtEl>
                                        <p:attrNameLst>
                                          <p:attrName>style.visibility</p:attrName>
                                        </p:attrNameLst>
                                      </p:cBhvr>
                                      <p:to>
                                        <p:strVal val="visible"/>
                                      </p:to>
                                    </p:set>
                                    <p:anim calcmode="lin" valueType="num">
                                      <p:cBhvr>
                                        <p:cTn id="345" dur="500" fill="hold"/>
                                        <p:tgtEl>
                                          <p:spTgt spid="604"/>
                                        </p:tgtEl>
                                        <p:attrNameLst>
                                          <p:attrName>ppt_w</p:attrName>
                                        </p:attrNameLst>
                                      </p:cBhvr>
                                      <p:tavLst>
                                        <p:tav tm="0">
                                          <p:val>
                                            <p:fltVal val="0"/>
                                          </p:val>
                                        </p:tav>
                                        <p:tav tm="100000">
                                          <p:val>
                                            <p:strVal val="#ppt_w"/>
                                          </p:val>
                                        </p:tav>
                                      </p:tavLst>
                                    </p:anim>
                                    <p:anim calcmode="lin" valueType="num">
                                      <p:cBhvr>
                                        <p:cTn id="346" dur="500" fill="hold"/>
                                        <p:tgtEl>
                                          <p:spTgt spid="604"/>
                                        </p:tgtEl>
                                        <p:attrNameLst>
                                          <p:attrName>ppt_h</p:attrName>
                                        </p:attrNameLst>
                                      </p:cBhvr>
                                      <p:tavLst>
                                        <p:tav tm="0">
                                          <p:val>
                                            <p:fltVal val="0"/>
                                          </p:val>
                                        </p:tav>
                                        <p:tav tm="100000">
                                          <p:val>
                                            <p:strVal val="#ppt_h"/>
                                          </p:val>
                                        </p:tav>
                                      </p:tavLst>
                                    </p:anim>
                                    <p:anim calcmode="lin" valueType="num">
                                      <p:cBhvr>
                                        <p:cTn id="347" dur="500" fill="hold"/>
                                        <p:tgtEl>
                                          <p:spTgt spid="604"/>
                                        </p:tgtEl>
                                        <p:attrNameLst>
                                          <p:attrName>style.rotation</p:attrName>
                                        </p:attrNameLst>
                                      </p:cBhvr>
                                      <p:tavLst>
                                        <p:tav tm="0">
                                          <p:val>
                                            <p:fltVal val="360"/>
                                          </p:val>
                                        </p:tav>
                                        <p:tav tm="100000">
                                          <p:val>
                                            <p:fltVal val="0"/>
                                          </p:val>
                                        </p:tav>
                                      </p:tavLst>
                                    </p:anim>
                                    <p:animEffect transition="in" filter="fade">
                                      <p:cBhvr>
                                        <p:cTn id="348" dur="500"/>
                                        <p:tgtEl>
                                          <p:spTgt spid="604"/>
                                        </p:tgtEl>
                                      </p:cBhvr>
                                    </p:animEffect>
                                  </p:childTnLst>
                                </p:cTn>
                              </p:par>
                              <p:par>
                                <p:cTn id="349" presetID="49" presetClass="entr" presetSubtype="0" decel="100000" fill="hold" nodeType="withEffect">
                                  <p:stCondLst>
                                    <p:cond delay="0"/>
                                  </p:stCondLst>
                                  <p:childTnLst>
                                    <p:set>
                                      <p:cBhvr>
                                        <p:cTn id="350" dur="1" fill="hold">
                                          <p:stCondLst>
                                            <p:cond delay="0"/>
                                          </p:stCondLst>
                                        </p:cTn>
                                        <p:tgtEl>
                                          <p:spTgt spid="617"/>
                                        </p:tgtEl>
                                        <p:attrNameLst>
                                          <p:attrName>style.visibility</p:attrName>
                                        </p:attrNameLst>
                                      </p:cBhvr>
                                      <p:to>
                                        <p:strVal val="visible"/>
                                      </p:to>
                                    </p:set>
                                    <p:anim calcmode="lin" valueType="num">
                                      <p:cBhvr>
                                        <p:cTn id="351" dur="500" fill="hold"/>
                                        <p:tgtEl>
                                          <p:spTgt spid="617"/>
                                        </p:tgtEl>
                                        <p:attrNameLst>
                                          <p:attrName>ppt_w</p:attrName>
                                        </p:attrNameLst>
                                      </p:cBhvr>
                                      <p:tavLst>
                                        <p:tav tm="0">
                                          <p:val>
                                            <p:fltVal val="0"/>
                                          </p:val>
                                        </p:tav>
                                        <p:tav tm="100000">
                                          <p:val>
                                            <p:strVal val="#ppt_w"/>
                                          </p:val>
                                        </p:tav>
                                      </p:tavLst>
                                    </p:anim>
                                    <p:anim calcmode="lin" valueType="num">
                                      <p:cBhvr>
                                        <p:cTn id="352" dur="500" fill="hold"/>
                                        <p:tgtEl>
                                          <p:spTgt spid="617"/>
                                        </p:tgtEl>
                                        <p:attrNameLst>
                                          <p:attrName>ppt_h</p:attrName>
                                        </p:attrNameLst>
                                      </p:cBhvr>
                                      <p:tavLst>
                                        <p:tav tm="0">
                                          <p:val>
                                            <p:fltVal val="0"/>
                                          </p:val>
                                        </p:tav>
                                        <p:tav tm="100000">
                                          <p:val>
                                            <p:strVal val="#ppt_h"/>
                                          </p:val>
                                        </p:tav>
                                      </p:tavLst>
                                    </p:anim>
                                    <p:anim calcmode="lin" valueType="num">
                                      <p:cBhvr>
                                        <p:cTn id="353" dur="500" fill="hold"/>
                                        <p:tgtEl>
                                          <p:spTgt spid="617"/>
                                        </p:tgtEl>
                                        <p:attrNameLst>
                                          <p:attrName>style.rotation</p:attrName>
                                        </p:attrNameLst>
                                      </p:cBhvr>
                                      <p:tavLst>
                                        <p:tav tm="0">
                                          <p:val>
                                            <p:fltVal val="360"/>
                                          </p:val>
                                        </p:tav>
                                        <p:tav tm="100000">
                                          <p:val>
                                            <p:fltVal val="0"/>
                                          </p:val>
                                        </p:tav>
                                      </p:tavLst>
                                    </p:anim>
                                    <p:animEffect transition="in" filter="fade">
                                      <p:cBhvr>
                                        <p:cTn id="354" dur="500"/>
                                        <p:tgtEl>
                                          <p:spTgt spid="617"/>
                                        </p:tgtEl>
                                      </p:cBhvr>
                                    </p:animEffect>
                                  </p:childTnLst>
                                </p:cTn>
                              </p:par>
                              <p:par>
                                <p:cTn id="355" presetID="49" presetClass="entr" presetSubtype="0" decel="100000" fill="hold" nodeType="withEffect">
                                  <p:stCondLst>
                                    <p:cond delay="0"/>
                                  </p:stCondLst>
                                  <p:childTnLst>
                                    <p:set>
                                      <p:cBhvr>
                                        <p:cTn id="356" dur="1" fill="hold">
                                          <p:stCondLst>
                                            <p:cond delay="0"/>
                                          </p:stCondLst>
                                        </p:cTn>
                                        <p:tgtEl>
                                          <p:spTgt spid="630"/>
                                        </p:tgtEl>
                                        <p:attrNameLst>
                                          <p:attrName>style.visibility</p:attrName>
                                        </p:attrNameLst>
                                      </p:cBhvr>
                                      <p:to>
                                        <p:strVal val="visible"/>
                                      </p:to>
                                    </p:set>
                                    <p:anim calcmode="lin" valueType="num">
                                      <p:cBhvr>
                                        <p:cTn id="357" dur="500" fill="hold"/>
                                        <p:tgtEl>
                                          <p:spTgt spid="630"/>
                                        </p:tgtEl>
                                        <p:attrNameLst>
                                          <p:attrName>ppt_w</p:attrName>
                                        </p:attrNameLst>
                                      </p:cBhvr>
                                      <p:tavLst>
                                        <p:tav tm="0">
                                          <p:val>
                                            <p:fltVal val="0"/>
                                          </p:val>
                                        </p:tav>
                                        <p:tav tm="100000">
                                          <p:val>
                                            <p:strVal val="#ppt_w"/>
                                          </p:val>
                                        </p:tav>
                                      </p:tavLst>
                                    </p:anim>
                                    <p:anim calcmode="lin" valueType="num">
                                      <p:cBhvr>
                                        <p:cTn id="358" dur="500" fill="hold"/>
                                        <p:tgtEl>
                                          <p:spTgt spid="630"/>
                                        </p:tgtEl>
                                        <p:attrNameLst>
                                          <p:attrName>ppt_h</p:attrName>
                                        </p:attrNameLst>
                                      </p:cBhvr>
                                      <p:tavLst>
                                        <p:tav tm="0">
                                          <p:val>
                                            <p:fltVal val="0"/>
                                          </p:val>
                                        </p:tav>
                                        <p:tav tm="100000">
                                          <p:val>
                                            <p:strVal val="#ppt_h"/>
                                          </p:val>
                                        </p:tav>
                                      </p:tavLst>
                                    </p:anim>
                                    <p:anim calcmode="lin" valueType="num">
                                      <p:cBhvr>
                                        <p:cTn id="359" dur="500" fill="hold"/>
                                        <p:tgtEl>
                                          <p:spTgt spid="630"/>
                                        </p:tgtEl>
                                        <p:attrNameLst>
                                          <p:attrName>style.rotation</p:attrName>
                                        </p:attrNameLst>
                                      </p:cBhvr>
                                      <p:tavLst>
                                        <p:tav tm="0">
                                          <p:val>
                                            <p:fltVal val="360"/>
                                          </p:val>
                                        </p:tav>
                                        <p:tav tm="100000">
                                          <p:val>
                                            <p:fltVal val="0"/>
                                          </p:val>
                                        </p:tav>
                                      </p:tavLst>
                                    </p:anim>
                                    <p:animEffect transition="in" filter="fade">
                                      <p:cBhvr>
                                        <p:cTn id="360" dur="500"/>
                                        <p:tgtEl>
                                          <p:spTgt spid="630"/>
                                        </p:tgtEl>
                                      </p:cBhvr>
                                    </p:animEffect>
                                  </p:childTnLst>
                                </p:cTn>
                              </p:par>
                              <p:par>
                                <p:cTn id="361" presetID="49" presetClass="entr" presetSubtype="0" decel="100000" fill="hold" nodeType="withEffect">
                                  <p:stCondLst>
                                    <p:cond delay="0"/>
                                  </p:stCondLst>
                                  <p:childTnLst>
                                    <p:set>
                                      <p:cBhvr>
                                        <p:cTn id="362" dur="1" fill="hold">
                                          <p:stCondLst>
                                            <p:cond delay="0"/>
                                          </p:stCondLst>
                                        </p:cTn>
                                        <p:tgtEl>
                                          <p:spTgt spid="643"/>
                                        </p:tgtEl>
                                        <p:attrNameLst>
                                          <p:attrName>style.visibility</p:attrName>
                                        </p:attrNameLst>
                                      </p:cBhvr>
                                      <p:to>
                                        <p:strVal val="visible"/>
                                      </p:to>
                                    </p:set>
                                    <p:anim calcmode="lin" valueType="num">
                                      <p:cBhvr>
                                        <p:cTn id="363" dur="500" fill="hold"/>
                                        <p:tgtEl>
                                          <p:spTgt spid="643"/>
                                        </p:tgtEl>
                                        <p:attrNameLst>
                                          <p:attrName>ppt_w</p:attrName>
                                        </p:attrNameLst>
                                      </p:cBhvr>
                                      <p:tavLst>
                                        <p:tav tm="0">
                                          <p:val>
                                            <p:fltVal val="0"/>
                                          </p:val>
                                        </p:tav>
                                        <p:tav tm="100000">
                                          <p:val>
                                            <p:strVal val="#ppt_w"/>
                                          </p:val>
                                        </p:tav>
                                      </p:tavLst>
                                    </p:anim>
                                    <p:anim calcmode="lin" valueType="num">
                                      <p:cBhvr>
                                        <p:cTn id="364" dur="500" fill="hold"/>
                                        <p:tgtEl>
                                          <p:spTgt spid="643"/>
                                        </p:tgtEl>
                                        <p:attrNameLst>
                                          <p:attrName>ppt_h</p:attrName>
                                        </p:attrNameLst>
                                      </p:cBhvr>
                                      <p:tavLst>
                                        <p:tav tm="0">
                                          <p:val>
                                            <p:fltVal val="0"/>
                                          </p:val>
                                        </p:tav>
                                        <p:tav tm="100000">
                                          <p:val>
                                            <p:strVal val="#ppt_h"/>
                                          </p:val>
                                        </p:tav>
                                      </p:tavLst>
                                    </p:anim>
                                    <p:anim calcmode="lin" valueType="num">
                                      <p:cBhvr>
                                        <p:cTn id="365" dur="500" fill="hold"/>
                                        <p:tgtEl>
                                          <p:spTgt spid="643"/>
                                        </p:tgtEl>
                                        <p:attrNameLst>
                                          <p:attrName>style.rotation</p:attrName>
                                        </p:attrNameLst>
                                      </p:cBhvr>
                                      <p:tavLst>
                                        <p:tav tm="0">
                                          <p:val>
                                            <p:fltVal val="360"/>
                                          </p:val>
                                        </p:tav>
                                        <p:tav tm="100000">
                                          <p:val>
                                            <p:fltVal val="0"/>
                                          </p:val>
                                        </p:tav>
                                      </p:tavLst>
                                    </p:anim>
                                    <p:animEffect transition="in" filter="fade">
                                      <p:cBhvr>
                                        <p:cTn id="366" dur="500"/>
                                        <p:tgtEl>
                                          <p:spTgt spid="643"/>
                                        </p:tgtEl>
                                      </p:cBhvr>
                                    </p:animEffect>
                                  </p:childTnLst>
                                </p:cTn>
                              </p:par>
                              <p:par>
                                <p:cTn id="367" presetID="49" presetClass="entr" presetSubtype="0" decel="100000" fill="hold" nodeType="withEffect">
                                  <p:stCondLst>
                                    <p:cond delay="0"/>
                                  </p:stCondLst>
                                  <p:childTnLst>
                                    <p:set>
                                      <p:cBhvr>
                                        <p:cTn id="368" dur="1" fill="hold">
                                          <p:stCondLst>
                                            <p:cond delay="0"/>
                                          </p:stCondLst>
                                        </p:cTn>
                                        <p:tgtEl>
                                          <p:spTgt spid="656"/>
                                        </p:tgtEl>
                                        <p:attrNameLst>
                                          <p:attrName>style.visibility</p:attrName>
                                        </p:attrNameLst>
                                      </p:cBhvr>
                                      <p:to>
                                        <p:strVal val="visible"/>
                                      </p:to>
                                    </p:set>
                                    <p:anim calcmode="lin" valueType="num">
                                      <p:cBhvr>
                                        <p:cTn id="369" dur="500" fill="hold"/>
                                        <p:tgtEl>
                                          <p:spTgt spid="656"/>
                                        </p:tgtEl>
                                        <p:attrNameLst>
                                          <p:attrName>ppt_w</p:attrName>
                                        </p:attrNameLst>
                                      </p:cBhvr>
                                      <p:tavLst>
                                        <p:tav tm="0">
                                          <p:val>
                                            <p:fltVal val="0"/>
                                          </p:val>
                                        </p:tav>
                                        <p:tav tm="100000">
                                          <p:val>
                                            <p:strVal val="#ppt_w"/>
                                          </p:val>
                                        </p:tav>
                                      </p:tavLst>
                                    </p:anim>
                                    <p:anim calcmode="lin" valueType="num">
                                      <p:cBhvr>
                                        <p:cTn id="370" dur="500" fill="hold"/>
                                        <p:tgtEl>
                                          <p:spTgt spid="656"/>
                                        </p:tgtEl>
                                        <p:attrNameLst>
                                          <p:attrName>ppt_h</p:attrName>
                                        </p:attrNameLst>
                                      </p:cBhvr>
                                      <p:tavLst>
                                        <p:tav tm="0">
                                          <p:val>
                                            <p:fltVal val="0"/>
                                          </p:val>
                                        </p:tav>
                                        <p:tav tm="100000">
                                          <p:val>
                                            <p:strVal val="#ppt_h"/>
                                          </p:val>
                                        </p:tav>
                                      </p:tavLst>
                                    </p:anim>
                                    <p:anim calcmode="lin" valueType="num">
                                      <p:cBhvr>
                                        <p:cTn id="371" dur="500" fill="hold"/>
                                        <p:tgtEl>
                                          <p:spTgt spid="656"/>
                                        </p:tgtEl>
                                        <p:attrNameLst>
                                          <p:attrName>style.rotation</p:attrName>
                                        </p:attrNameLst>
                                      </p:cBhvr>
                                      <p:tavLst>
                                        <p:tav tm="0">
                                          <p:val>
                                            <p:fltVal val="360"/>
                                          </p:val>
                                        </p:tav>
                                        <p:tav tm="100000">
                                          <p:val>
                                            <p:fltVal val="0"/>
                                          </p:val>
                                        </p:tav>
                                      </p:tavLst>
                                    </p:anim>
                                    <p:animEffect transition="in" filter="fade">
                                      <p:cBhvr>
                                        <p:cTn id="372" dur="500"/>
                                        <p:tgtEl>
                                          <p:spTgt spid="656"/>
                                        </p:tgtEl>
                                      </p:cBhvr>
                                    </p:animEffect>
                                  </p:childTnLst>
                                </p:cTn>
                              </p:par>
                              <p:par>
                                <p:cTn id="373" presetID="49" presetClass="entr" presetSubtype="0" decel="100000" fill="hold" nodeType="withEffect">
                                  <p:stCondLst>
                                    <p:cond delay="0"/>
                                  </p:stCondLst>
                                  <p:childTnLst>
                                    <p:set>
                                      <p:cBhvr>
                                        <p:cTn id="374" dur="1" fill="hold">
                                          <p:stCondLst>
                                            <p:cond delay="0"/>
                                          </p:stCondLst>
                                        </p:cTn>
                                        <p:tgtEl>
                                          <p:spTgt spid="669"/>
                                        </p:tgtEl>
                                        <p:attrNameLst>
                                          <p:attrName>style.visibility</p:attrName>
                                        </p:attrNameLst>
                                      </p:cBhvr>
                                      <p:to>
                                        <p:strVal val="visible"/>
                                      </p:to>
                                    </p:set>
                                    <p:anim calcmode="lin" valueType="num">
                                      <p:cBhvr>
                                        <p:cTn id="375" dur="500" fill="hold"/>
                                        <p:tgtEl>
                                          <p:spTgt spid="669"/>
                                        </p:tgtEl>
                                        <p:attrNameLst>
                                          <p:attrName>ppt_w</p:attrName>
                                        </p:attrNameLst>
                                      </p:cBhvr>
                                      <p:tavLst>
                                        <p:tav tm="0">
                                          <p:val>
                                            <p:fltVal val="0"/>
                                          </p:val>
                                        </p:tav>
                                        <p:tav tm="100000">
                                          <p:val>
                                            <p:strVal val="#ppt_w"/>
                                          </p:val>
                                        </p:tav>
                                      </p:tavLst>
                                    </p:anim>
                                    <p:anim calcmode="lin" valueType="num">
                                      <p:cBhvr>
                                        <p:cTn id="376" dur="500" fill="hold"/>
                                        <p:tgtEl>
                                          <p:spTgt spid="669"/>
                                        </p:tgtEl>
                                        <p:attrNameLst>
                                          <p:attrName>ppt_h</p:attrName>
                                        </p:attrNameLst>
                                      </p:cBhvr>
                                      <p:tavLst>
                                        <p:tav tm="0">
                                          <p:val>
                                            <p:fltVal val="0"/>
                                          </p:val>
                                        </p:tav>
                                        <p:tav tm="100000">
                                          <p:val>
                                            <p:strVal val="#ppt_h"/>
                                          </p:val>
                                        </p:tav>
                                      </p:tavLst>
                                    </p:anim>
                                    <p:anim calcmode="lin" valueType="num">
                                      <p:cBhvr>
                                        <p:cTn id="377" dur="500" fill="hold"/>
                                        <p:tgtEl>
                                          <p:spTgt spid="669"/>
                                        </p:tgtEl>
                                        <p:attrNameLst>
                                          <p:attrName>style.rotation</p:attrName>
                                        </p:attrNameLst>
                                      </p:cBhvr>
                                      <p:tavLst>
                                        <p:tav tm="0">
                                          <p:val>
                                            <p:fltVal val="360"/>
                                          </p:val>
                                        </p:tav>
                                        <p:tav tm="100000">
                                          <p:val>
                                            <p:fltVal val="0"/>
                                          </p:val>
                                        </p:tav>
                                      </p:tavLst>
                                    </p:anim>
                                    <p:animEffect transition="in" filter="fade">
                                      <p:cBhvr>
                                        <p:cTn id="378" dur="500"/>
                                        <p:tgtEl>
                                          <p:spTgt spid="669"/>
                                        </p:tgtEl>
                                      </p:cBhvr>
                                    </p:animEffect>
                                  </p:childTnLst>
                                </p:cTn>
                              </p:par>
                              <p:par>
                                <p:cTn id="379" presetID="49" presetClass="entr" presetSubtype="0" decel="100000" fill="hold" nodeType="withEffect">
                                  <p:stCondLst>
                                    <p:cond delay="0"/>
                                  </p:stCondLst>
                                  <p:childTnLst>
                                    <p:set>
                                      <p:cBhvr>
                                        <p:cTn id="380" dur="1" fill="hold">
                                          <p:stCondLst>
                                            <p:cond delay="0"/>
                                          </p:stCondLst>
                                        </p:cTn>
                                        <p:tgtEl>
                                          <p:spTgt spid="682"/>
                                        </p:tgtEl>
                                        <p:attrNameLst>
                                          <p:attrName>style.visibility</p:attrName>
                                        </p:attrNameLst>
                                      </p:cBhvr>
                                      <p:to>
                                        <p:strVal val="visible"/>
                                      </p:to>
                                    </p:set>
                                    <p:anim calcmode="lin" valueType="num">
                                      <p:cBhvr>
                                        <p:cTn id="381" dur="500" fill="hold"/>
                                        <p:tgtEl>
                                          <p:spTgt spid="682"/>
                                        </p:tgtEl>
                                        <p:attrNameLst>
                                          <p:attrName>ppt_w</p:attrName>
                                        </p:attrNameLst>
                                      </p:cBhvr>
                                      <p:tavLst>
                                        <p:tav tm="0">
                                          <p:val>
                                            <p:fltVal val="0"/>
                                          </p:val>
                                        </p:tav>
                                        <p:tav tm="100000">
                                          <p:val>
                                            <p:strVal val="#ppt_w"/>
                                          </p:val>
                                        </p:tav>
                                      </p:tavLst>
                                    </p:anim>
                                    <p:anim calcmode="lin" valueType="num">
                                      <p:cBhvr>
                                        <p:cTn id="382" dur="500" fill="hold"/>
                                        <p:tgtEl>
                                          <p:spTgt spid="682"/>
                                        </p:tgtEl>
                                        <p:attrNameLst>
                                          <p:attrName>ppt_h</p:attrName>
                                        </p:attrNameLst>
                                      </p:cBhvr>
                                      <p:tavLst>
                                        <p:tav tm="0">
                                          <p:val>
                                            <p:fltVal val="0"/>
                                          </p:val>
                                        </p:tav>
                                        <p:tav tm="100000">
                                          <p:val>
                                            <p:strVal val="#ppt_h"/>
                                          </p:val>
                                        </p:tav>
                                      </p:tavLst>
                                    </p:anim>
                                    <p:anim calcmode="lin" valueType="num">
                                      <p:cBhvr>
                                        <p:cTn id="383" dur="500" fill="hold"/>
                                        <p:tgtEl>
                                          <p:spTgt spid="682"/>
                                        </p:tgtEl>
                                        <p:attrNameLst>
                                          <p:attrName>style.rotation</p:attrName>
                                        </p:attrNameLst>
                                      </p:cBhvr>
                                      <p:tavLst>
                                        <p:tav tm="0">
                                          <p:val>
                                            <p:fltVal val="360"/>
                                          </p:val>
                                        </p:tav>
                                        <p:tav tm="100000">
                                          <p:val>
                                            <p:fltVal val="0"/>
                                          </p:val>
                                        </p:tav>
                                      </p:tavLst>
                                    </p:anim>
                                    <p:animEffect transition="in" filter="fade">
                                      <p:cBhvr>
                                        <p:cTn id="384" dur="500"/>
                                        <p:tgtEl>
                                          <p:spTgt spid="682"/>
                                        </p:tgtEl>
                                      </p:cBhvr>
                                    </p:animEffect>
                                  </p:childTnLst>
                                </p:cTn>
                              </p:par>
                              <p:par>
                                <p:cTn id="385" presetID="49" presetClass="entr" presetSubtype="0" decel="100000" fill="hold" nodeType="withEffect">
                                  <p:stCondLst>
                                    <p:cond delay="0"/>
                                  </p:stCondLst>
                                  <p:childTnLst>
                                    <p:set>
                                      <p:cBhvr>
                                        <p:cTn id="386" dur="1" fill="hold">
                                          <p:stCondLst>
                                            <p:cond delay="0"/>
                                          </p:stCondLst>
                                        </p:cTn>
                                        <p:tgtEl>
                                          <p:spTgt spid="695"/>
                                        </p:tgtEl>
                                        <p:attrNameLst>
                                          <p:attrName>style.visibility</p:attrName>
                                        </p:attrNameLst>
                                      </p:cBhvr>
                                      <p:to>
                                        <p:strVal val="visible"/>
                                      </p:to>
                                    </p:set>
                                    <p:anim calcmode="lin" valueType="num">
                                      <p:cBhvr>
                                        <p:cTn id="387" dur="500" fill="hold"/>
                                        <p:tgtEl>
                                          <p:spTgt spid="695"/>
                                        </p:tgtEl>
                                        <p:attrNameLst>
                                          <p:attrName>ppt_w</p:attrName>
                                        </p:attrNameLst>
                                      </p:cBhvr>
                                      <p:tavLst>
                                        <p:tav tm="0">
                                          <p:val>
                                            <p:fltVal val="0"/>
                                          </p:val>
                                        </p:tav>
                                        <p:tav tm="100000">
                                          <p:val>
                                            <p:strVal val="#ppt_w"/>
                                          </p:val>
                                        </p:tav>
                                      </p:tavLst>
                                    </p:anim>
                                    <p:anim calcmode="lin" valueType="num">
                                      <p:cBhvr>
                                        <p:cTn id="388" dur="500" fill="hold"/>
                                        <p:tgtEl>
                                          <p:spTgt spid="695"/>
                                        </p:tgtEl>
                                        <p:attrNameLst>
                                          <p:attrName>ppt_h</p:attrName>
                                        </p:attrNameLst>
                                      </p:cBhvr>
                                      <p:tavLst>
                                        <p:tav tm="0">
                                          <p:val>
                                            <p:fltVal val="0"/>
                                          </p:val>
                                        </p:tav>
                                        <p:tav tm="100000">
                                          <p:val>
                                            <p:strVal val="#ppt_h"/>
                                          </p:val>
                                        </p:tav>
                                      </p:tavLst>
                                    </p:anim>
                                    <p:anim calcmode="lin" valueType="num">
                                      <p:cBhvr>
                                        <p:cTn id="389" dur="500" fill="hold"/>
                                        <p:tgtEl>
                                          <p:spTgt spid="695"/>
                                        </p:tgtEl>
                                        <p:attrNameLst>
                                          <p:attrName>style.rotation</p:attrName>
                                        </p:attrNameLst>
                                      </p:cBhvr>
                                      <p:tavLst>
                                        <p:tav tm="0">
                                          <p:val>
                                            <p:fltVal val="360"/>
                                          </p:val>
                                        </p:tav>
                                        <p:tav tm="100000">
                                          <p:val>
                                            <p:fltVal val="0"/>
                                          </p:val>
                                        </p:tav>
                                      </p:tavLst>
                                    </p:anim>
                                    <p:animEffect transition="in" filter="fade">
                                      <p:cBhvr>
                                        <p:cTn id="390" dur="500"/>
                                        <p:tgtEl>
                                          <p:spTgt spid="695"/>
                                        </p:tgtEl>
                                      </p:cBhvr>
                                    </p:animEffect>
                                  </p:childTnLst>
                                </p:cTn>
                              </p:par>
                            </p:childTnLst>
                          </p:cTn>
                        </p:par>
                      </p:childTnLst>
                    </p:cTn>
                  </p:par>
                  <p:par>
                    <p:cTn id="391" fill="hold">
                      <p:stCondLst>
                        <p:cond delay="indefinite"/>
                      </p:stCondLst>
                      <p:childTnLst>
                        <p:par>
                          <p:cTn id="392" fill="hold">
                            <p:stCondLst>
                              <p:cond delay="0"/>
                            </p:stCondLst>
                            <p:childTnLst>
                              <p:par>
                                <p:cTn id="393" presetID="49" presetClass="entr" presetSubtype="0" decel="100000" fill="hold" nodeType="clickEffect">
                                  <p:stCondLst>
                                    <p:cond delay="0"/>
                                  </p:stCondLst>
                                  <p:childTnLst>
                                    <p:set>
                                      <p:cBhvr>
                                        <p:cTn id="394" dur="1" fill="hold">
                                          <p:stCondLst>
                                            <p:cond delay="0"/>
                                          </p:stCondLst>
                                        </p:cTn>
                                        <p:tgtEl>
                                          <p:spTgt spid="471"/>
                                        </p:tgtEl>
                                        <p:attrNameLst>
                                          <p:attrName>style.visibility</p:attrName>
                                        </p:attrNameLst>
                                      </p:cBhvr>
                                      <p:to>
                                        <p:strVal val="visible"/>
                                      </p:to>
                                    </p:set>
                                    <p:anim calcmode="lin" valueType="num">
                                      <p:cBhvr>
                                        <p:cTn id="395" dur="500" fill="hold"/>
                                        <p:tgtEl>
                                          <p:spTgt spid="471"/>
                                        </p:tgtEl>
                                        <p:attrNameLst>
                                          <p:attrName>ppt_w</p:attrName>
                                        </p:attrNameLst>
                                      </p:cBhvr>
                                      <p:tavLst>
                                        <p:tav tm="0">
                                          <p:val>
                                            <p:fltVal val="0"/>
                                          </p:val>
                                        </p:tav>
                                        <p:tav tm="100000">
                                          <p:val>
                                            <p:strVal val="#ppt_w"/>
                                          </p:val>
                                        </p:tav>
                                      </p:tavLst>
                                    </p:anim>
                                    <p:anim calcmode="lin" valueType="num">
                                      <p:cBhvr>
                                        <p:cTn id="396" dur="500" fill="hold"/>
                                        <p:tgtEl>
                                          <p:spTgt spid="471"/>
                                        </p:tgtEl>
                                        <p:attrNameLst>
                                          <p:attrName>ppt_h</p:attrName>
                                        </p:attrNameLst>
                                      </p:cBhvr>
                                      <p:tavLst>
                                        <p:tav tm="0">
                                          <p:val>
                                            <p:fltVal val="0"/>
                                          </p:val>
                                        </p:tav>
                                        <p:tav tm="100000">
                                          <p:val>
                                            <p:strVal val="#ppt_h"/>
                                          </p:val>
                                        </p:tav>
                                      </p:tavLst>
                                    </p:anim>
                                    <p:anim calcmode="lin" valueType="num">
                                      <p:cBhvr>
                                        <p:cTn id="397" dur="500" fill="hold"/>
                                        <p:tgtEl>
                                          <p:spTgt spid="471"/>
                                        </p:tgtEl>
                                        <p:attrNameLst>
                                          <p:attrName>style.rotation</p:attrName>
                                        </p:attrNameLst>
                                      </p:cBhvr>
                                      <p:tavLst>
                                        <p:tav tm="0">
                                          <p:val>
                                            <p:fltVal val="360"/>
                                          </p:val>
                                        </p:tav>
                                        <p:tav tm="100000">
                                          <p:val>
                                            <p:fltVal val="0"/>
                                          </p:val>
                                        </p:tav>
                                      </p:tavLst>
                                    </p:anim>
                                    <p:animEffect transition="in" filter="fade">
                                      <p:cBhvr>
                                        <p:cTn id="398" dur="500"/>
                                        <p:tgtEl>
                                          <p:spTgt spid="471"/>
                                        </p:tgtEl>
                                      </p:cBhvr>
                                    </p:animEffect>
                                  </p:childTnLst>
                                </p:cTn>
                              </p:par>
                              <p:par>
                                <p:cTn id="399" presetID="49" presetClass="entr" presetSubtype="0" decel="100000" fill="hold" nodeType="withEffect">
                                  <p:stCondLst>
                                    <p:cond delay="0"/>
                                  </p:stCondLst>
                                  <p:childTnLst>
                                    <p:set>
                                      <p:cBhvr>
                                        <p:cTn id="400" dur="1" fill="hold">
                                          <p:stCondLst>
                                            <p:cond delay="0"/>
                                          </p:stCondLst>
                                        </p:cTn>
                                        <p:tgtEl>
                                          <p:spTgt spid="511"/>
                                        </p:tgtEl>
                                        <p:attrNameLst>
                                          <p:attrName>style.visibility</p:attrName>
                                        </p:attrNameLst>
                                      </p:cBhvr>
                                      <p:to>
                                        <p:strVal val="visible"/>
                                      </p:to>
                                    </p:set>
                                    <p:anim calcmode="lin" valueType="num">
                                      <p:cBhvr>
                                        <p:cTn id="401" dur="500" fill="hold"/>
                                        <p:tgtEl>
                                          <p:spTgt spid="511"/>
                                        </p:tgtEl>
                                        <p:attrNameLst>
                                          <p:attrName>ppt_w</p:attrName>
                                        </p:attrNameLst>
                                      </p:cBhvr>
                                      <p:tavLst>
                                        <p:tav tm="0">
                                          <p:val>
                                            <p:fltVal val="0"/>
                                          </p:val>
                                        </p:tav>
                                        <p:tav tm="100000">
                                          <p:val>
                                            <p:strVal val="#ppt_w"/>
                                          </p:val>
                                        </p:tav>
                                      </p:tavLst>
                                    </p:anim>
                                    <p:anim calcmode="lin" valueType="num">
                                      <p:cBhvr>
                                        <p:cTn id="402" dur="500" fill="hold"/>
                                        <p:tgtEl>
                                          <p:spTgt spid="511"/>
                                        </p:tgtEl>
                                        <p:attrNameLst>
                                          <p:attrName>ppt_h</p:attrName>
                                        </p:attrNameLst>
                                      </p:cBhvr>
                                      <p:tavLst>
                                        <p:tav tm="0">
                                          <p:val>
                                            <p:fltVal val="0"/>
                                          </p:val>
                                        </p:tav>
                                        <p:tav tm="100000">
                                          <p:val>
                                            <p:strVal val="#ppt_h"/>
                                          </p:val>
                                        </p:tav>
                                      </p:tavLst>
                                    </p:anim>
                                    <p:anim calcmode="lin" valueType="num">
                                      <p:cBhvr>
                                        <p:cTn id="403" dur="500" fill="hold"/>
                                        <p:tgtEl>
                                          <p:spTgt spid="511"/>
                                        </p:tgtEl>
                                        <p:attrNameLst>
                                          <p:attrName>style.rotation</p:attrName>
                                        </p:attrNameLst>
                                      </p:cBhvr>
                                      <p:tavLst>
                                        <p:tav tm="0">
                                          <p:val>
                                            <p:fltVal val="360"/>
                                          </p:val>
                                        </p:tav>
                                        <p:tav tm="100000">
                                          <p:val>
                                            <p:fltVal val="0"/>
                                          </p:val>
                                        </p:tav>
                                      </p:tavLst>
                                    </p:anim>
                                    <p:animEffect transition="in" filter="fade">
                                      <p:cBhvr>
                                        <p:cTn id="404" dur="500"/>
                                        <p:tgtEl>
                                          <p:spTgt spid="511"/>
                                        </p:tgtEl>
                                      </p:cBhvr>
                                    </p:animEffect>
                                  </p:childTnLst>
                                </p:cTn>
                              </p:par>
                              <p:par>
                                <p:cTn id="405" presetID="49" presetClass="entr" presetSubtype="0" decel="100000" fill="hold" nodeType="withEffect">
                                  <p:stCondLst>
                                    <p:cond delay="0"/>
                                  </p:stCondLst>
                                  <p:childTnLst>
                                    <p:set>
                                      <p:cBhvr>
                                        <p:cTn id="406" dur="1" fill="hold">
                                          <p:stCondLst>
                                            <p:cond delay="0"/>
                                          </p:stCondLst>
                                        </p:cTn>
                                        <p:tgtEl>
                                          <p:spTgt spid="551"/>
                                        </p:tgtEl>
                                        <p:attrNameLst>
                                          <p:attrName>style.visibility</p:attrName>
                                        </p:attrNameLst>
                                      </p:cBhvr>
                                      <p:to>
                                        <p:strVal val="visible"/>
                                      </p:to>
                                    </p:set>
                                    <p:anim calcmode="lin" valueType="num">
                                      <p:cBhvr>
                                        <p:cTn id="407" dur="500" fill="hold"/>
                                        <p:tgtEl>
                                          <p:spTgt spid="551"/>
                                        </p:tgtEl>
                                        <p:attrNameLst>
                                          <p:attrName>ppt_w</p:attrName>
                                        </p:attrNameLst>
                                      </p:cBhvr>
                                      <p:tavLst>
                                        <p:tav tm="0">
                                          <p:val>
                                            <p:fltVal val="0"/>
                                          </p:val>
                                        </p:tav>
                                        <p:tav tm="100000">
                                          <p:val>
                                            <p:strVal val="#ppt_w"/>
                                          </p:val>
                                        </p:tav>
                                      </p:tavLst>
                                    </p:anim>
                                    <p:anim calcmode="lin" valueType="num">
                                      <p:cBhvr>
                                        <p:cTn id="408" dur="500" fill="hold"/>
                                        <p:tgtEl>
                                          <p:spTgt spid="551"/>
                                        </p:tgtEl>
                                        <p:attrNameLst>
                                          <p:attrName>ppt_h</p:attrName>
                                        </p:attrNameLst>
                                      </p:cBhvr>
                                      <p:tavLst>
                                        <p:tav tm="0">
                                          <p:val>
                                            <p:fltVal val="0"/>
                                          </p:val>
                                        </p:tav>
                                        <p:tav tm="100000">
                                          <p:val>
                                            <p:strVal val="#ppt_h"/>
                                          </p:val>
                                        </p:tav>
                                      </p:tavLst>
                                    </p:anim>
                                    <p:anim calcmode="lin" valueType="num">
                                      <p:cBhvr>
                                        <p:cTn id="409" dur="500" fill="hold"/>
                                        <p:tgtEl>
                                          <p:spTgt spid="551"/>
                                        </p:tgtEl>
                                        <p:attrNameLst>
                                          <p:attrName>style.rotation</p:attrName>
                                        </p:attrNameLst>
                                      </p:cBhvr>
                                      <p:tavLst>
                                        <p:tav tm="0">
                                          <p:val>
                                            <p:fltVal val="360"/>
                                          </p:val>
                                        </p:tav>
                                        <p:tav tm="100000">
                                          <p:val>
                                            <p:fltVal val="0"/>
                                          </p:val>
                                        </p:tav>
                                      </p:tavLst>
                                    </p:anim>
                                    <p:animEffect transition="in" filter="fade">
                                      <p:cBhvr>
                                        <p:cTn id="410" dur="500"/>
                                        <p:tgtEl>
                                          <p:spTgt spid="551"/>
                                        </p:tgtEl>
                                      </p:cBhvr>
                                    </p:animEffect>
                                  </p:childTnLst>
                                </p:cTn>
                              </p:par>
                            </p:childTnLst>
                          </p:cTn>
                        </p:par>
                      </p:childTnLst>
                    </p:cTn>
                  </p:par>
                  <p:par>
                    <p:cTn id="411" fill="hold">
                      <p:stCondLst>
                        <p:cond delay="indefinite"/>
                      </p:stCondLst>
                      <p:childTnLst>
                        <p:par>
                          <p:cTn id="412" fill="hold">
                            <p:stCondLst>
                              <p:cond delay="0"/>
                            </p:stCondLst>
                            <p:childTnLst>
                              <p:par>
                                <p:cTn id="413" presetID="49" presetClass="entr" presetSubtype="0" decel="100000" fill="hold" nodeType="clickEffect">
                                  <p:stCondLst>
                                    <p:cond delay="0"/>
                                  </p:stCondLst>
                                  <p:childTnLst>
                                    <p:set>
                                      <p:cBhvr>
                                        <p:cTn id="414" dur="1" fill="hold">
                                          <p:stCondLst>
                                            <p:cond delay="0"/>
                                          </p:stCondLst>
                                        </p:cTn>
                                        <p:tgtEl>
                                          <p:spTgt spid="472"/>
                                        </p:tgtEl>
                                        <p:attrNameLst>
                                          <p:attrName>style.visibility</p:attrName>
                                        </p:attrNameLst>
                                      </p:cBhvr>
                                      <p:to>
                                        <p:strVal val="visible"/>
                                      </p:to>
                                    </p:set>
                                    <p:anim calcmode="lin" valueType="num">
                                      <p:cBhvr>
                                        <p:cTn id="415" dur="500" fill="hold"/>
                                        <p:tgtEl>
                                          <p:spTgt spid="472"/>
                                        </p:tgtEl>
                                        <p:attrNameLst>
                                          <p:attrName>ppt_w</p:attrName>
                                        </p:attrNameLst>
                                      </p:cBhvr>
                                      <p:tavLst>
                                        <p:tav tm="0">
                                          <p:val>
                                            <p:fltVal val="0"/>
                                          </p:val>
                                        </p:tav>
                                        <p:tav tm="100000">
                                          <p:val>
                                            <p:strVal val="#ppt_w"/>
                                          </p:val>
                                        </p:tav>
                                      </p:tavLst>
                                    </p:anim>
                                    <p:anim calcmode="lin" valueType="num">
                                      <p:cBhvr>
                                        <p:cTn id="416" dur="500" fill="hold"/>
                                        <p:tgtEl>
                                          <p:spTgt spid="472"/>
                                        </p:tgtEl>
                                        <p:attrNameLst>
                                          <p:attrName>ppt_h</p:attrName>
                                        </p:attrNameLst>
                                      </p:cBhvr>
                                      <p:tavLst>
                                        <p:tav tm="0">
                                          <p:val>
                                            <p:fltVal val="0"/>
                                          </p:val>
                                        </p:tav>
                                        <p:tav tm="100000">
                                          <p:val>
                                            <p:strVal val="#ppt_h"/>
                                          </p:val>
                                        </p:tav>
                                      </p:tavLst>
                                    </p:anim>
                                    <p:anim calcmode="lin" valueType="num">
                                      <p:cBhvr>
                                        <p:cTn id="417" dur="500" fill="hold"/>
                                        <p:tgtEl>
                                          <p:spTgt spid="472"/>
                                        </p:tgtEl>
                                        <p:attrNameLst>
                                          <p:attrName>style.rotation</p:attrName>
                                        </p:attrNameLst>
                                      </p:cBhvr>
                                      <p:tavLst>
                                        <p:tav tm="0">
                                          <p:val>
                                            <p:fltVal val="360"/>
                                          </p:val>
                                        </p:tav>
                                        <p:tav tm="100000">
                                          <p:val>
                                            <p:fltVal val="0"/>
                                          </p:val>
                                        </p:tav>
                                      </p:tavLst>
                                    </p:anim>
                                    <p:animEffect transition="in" filter="fade">
                                      <p:cBhvr>
                                        <p:cTn id="418" dur="500"/>
                                        <p:tgtEl>
                                          <p:spTgt spid="472"/>
                                        </p:tgtEl>
                                      </p:cBhvr>
                                    </p:animEffect>
                                  </p:childTnLst>
                                </p:cTn>
                              </p:par>
                              <p:par>
                                <p:cTn id="419" presetID="49" presetClass="entr" presetSubtype="0" decel="100000" fill="hold" nodeType="withEffect">
                                  <p:stCondLst>
                                    <p:cond delay="0"/>
                                  </p:stCondLst>
                                  <p:childTnLst>
                                    <p:set>
                                      <p:cBhvr>
                                        <p:cTn id="420" dur="1" fill="hold">
                                          <p:stCondLst>
                                            <p:cond delay="0"/>
                                          </p:stCondLst>
                                        </p:cTn>
                                        <p:tgtEl>
                                          <p:spTgt spid="485"/>
                                        </p:tgtEl>
                                        <p:attrNameLst>
                                          <p:attrName>style.visibility</p:attrName>
                                        </p:attrNameLst>
                                      </p:cBhvr>
                                      <p:to>
                                        <p:strVal val="visible"/>
                                      </p:to>
                                    </p:set>
                                    <p:anim calcmode="lin" valueType="num">
                                      <p:cBhvr>
                                        <p:cTn id="421" dur="500" fill="hold"/>
                                        <p:tgtEl>
                                          <p:spTgt spid="485"/>
                                        </p:tgtEl>
                                        <p:attrNameLst>
                                          <p:attrName>ppt_w</p:attrName>
                                        </p:attrNameLst>
                                      </p:cBhvr>
                                      <p:tavLst>
                                        <p:tav tm="0">
                                          <p:val>
                                            <p:fltVal val="0"/>
                                          </p:val>
                                        </p:tav>
                                        <p:tav tm="100000">
                                          <p:val>
                                            <p:strVal val="#ppt_w"/>
                                          </p:val>
                                        </p:tav>
                                      </p:tavLst>
                                    </p:anim>
                                    <p:anim calcmode="lin" valueType="num">
                                      <p:cBhvr>
                                        <p:cTn id="422" dur="500" fill="hold"/>
                                        <p:tgtEl>
                                          <p:spTgt spid="485"/>
                                        </p:tgtEl>
                                        <p:attrNameLst>
                                          <p:attrName>ppt_h</p:attrName>
                                        </p:attrNameLst>
                                      </p:cBhvr>
                                      <p:tavLst>
                                        <p:tav tm="0">
                                          <p:val>
                                            <p:fltVal val="0"/>
                                          </p:val>
                                        </p:tav>
                                        <p:tav tm="100000">
                                          <p:val>
                                            <p:strVal val="#ppt_h"/>
                                          </p:val>
                                        </p:tav>
                                      </p:tavLst>
                                    </p:anim>
                                    <p:anim calcmode="lin" valueType="num">
                                      <p:cBhvr>
                                        <p:cTn id="423" dur="500" fill="hold"/>
                                        <p:tgtEl>
                                          <p:spTgt spid="485"/>
                                        </p:tgtEl>
                                        <p:attrNameLst>
                                          <p:attrName>style.rotation</p:attrName>
                                        </p:attrNameLst>
                                      </p:cBhvr>
                                      <p:tavLst>
                                        <p:tav tm="0">
                                          <p:val>
                                            <p:fltVal val="360"/>
                                          </p:val>
                                        </p:tav>
                                        <p:tav tm="100000">
                                          <p:val>
                                            <p:fltVal val="0"/>
                                          </p:val>
                                        </p:tav>
                                      </p:tavLst>
                                    </p:anim>
                                    <p:animEffect transition="in" filter="fade">
                                      <p:cBhvr>
                                        <p:cTn id="424" dur="500"/>
                                        <p:tgtEl>
                                          <p:spTgt spid="485"/>
                                        </p:tgtEl>
                                      </p:cBhvr>
                                    </p:animEffect>
                                  </p:childTnLst>
                                </p:cTn>
                              </p:par>
                              <p:par>
                                <p:cTn id="425" presetID="49" presetClass="entr" presetSubtype="0" decel="100000" fill="hold" grpId="0" nodeType="withEffect">
                                  <p:stCondLst>
                                    <p:cond delay="0"/>
                                  </p:stCondLst>
                                  <p:childTnLst>
                                    <p:set>
                                      <p:cBhvr>
                                        <p:cTn id="426" dur="1" fill="hold">
                                          <p:stCondLst>
                                            <p:cond delay="0"/>
                                          </p:stCondLst>
                                        </p:cTn>
                                        <p:tgtEl>
                                          <p:spTgt spid="848"/>
                                        </p:tgtEl>
                                        <p:attrNameLst>
                                          <p:attrName>style.visibility</p:attrName>
                                        </p:attrNameLst>
                                      </p:cBhvr>
                                      <p:to>
                                        <p:strVal val="visible"/>
                                      </p:to>
                                    </p:set>
                                    <p:anim calcmode="lin" valueType="num">
                                      <p:cBhvr>
                                        <p:cTn id="427" dur="500" fill="hold"/>
                                        <p:tgtEl>
                                          <p:spTgt spid="848"/>
                                        </p:tgtEl>
                                        <p:attrNameLst>
                                          <p:attrName>ppt_w</p:attrName>
                                        </p:attrNameLst>
                                      </p:cBhvr>
                                      <p:tavLst>
                                        <p:tav tm="0">
                                          <p:val>
                                            <p:fltVal val="0"/>
                                          </p:val>
                                        </p:tav>
                                        <p:tav tm="100000">
                                          <p:val>
                                            <p:strVal val="#ppt_w"/>
                                          </p:val>
                                        </p:tav>
                                      </p:tavLst>
                                    </p:anim>
                                    <p:anim calcmode="lin" valueType="num">
                                      <p:cBhvr>
                                        <p:cTn id="428" dur="500" fill="hold"/>
                                        <p:tgtEl>
                                          <p:spTgt spid="848"/>
                                        </p:tgtEl>
                                        <p:attrNameLst>
                                          <p:attrName>ppt_h</p:attrName>
                                        </p:attrNameLst>
                                      </p:cBhvr>
                                      <p:tavLst>
                                        <p:tav tm="0">
                                          <p:val>
                                            <p:fltVal val="0"/>
                                          </p:val>
                                        </p:tav>
                                        <p:tav tm="100000">
                                          <p:val>
                                            <p:strVal val="#ppt_h"/>
                                          </p:val>
                                        </p:tav>
                                      </p:tavLst>
                                    </p:anim>
                                    <p:anim calcmode="lin" valueType="num">
                                      <p:cBhvr>
                                        <p:cTn id="429" dur="500" fill="hold"/>
                                        <p:tgtEl>
                                          <p:spTgt spid="848"/>
                                        </p:tgtEl>
                                        <p:attrNameLst>
                                          <p:attrName>style.rotation</p:attrName>
                                        </p:attrNameLst>
                                      </p:cBhvr>
                                      <p:tavLst>
                                        <p:tav tm="0">
                                          <p:val>
                                            <p:fltVal val="360"/>
                                          </p:val>
                                        </p:tav>
                                        <p:tav tm="100000">
                                          <p:val>
                                            <p:fltVal val="0"/>
                                          </p:val>
                                        </p:tav>
                                      </p:tavLst>
                                    </p:anim>
                                    <p:animEffect transition="in" filter="fade">
                                      <p:cBhvr>
                                        <p:cTn id="430" dur="500"/>
                                        <p:tgtEl>
                                          <p:spTgt spid="848"/>
                                        </p:tgtEl>
                                      </p:cBhvr>
                                    </p:animEffect>
                                  </p:childTnLst>
                                </p:cTn>
                              </p:par>
                              <p:par>
                                <p:cTn id="431" presetID="49" presetClass="entr" presetSubtype="0" decel="100000" fill="hold" nodeType="withEffect">
                                  <p:stCondLst>
                                    <p:cond delay="0"/>
                                  </p:stCondLst>
                                  <p:childTnLst>
                                    <p:set>
                                      <p:cBhvr>
                                        <p:cTn id="432" dur="1" fill="hold">
                                          <p:stCondLst>
                                            <p:cond delay="0"/>
                                          </p:stCondLst>
                                        </p:cTn>
                                        <p:tgtEl>
                                          <p:spTgt spid="498"/>
                                        </p:tgtEl>
                                        <p:attrNameLst>
                                          <p:attrName>style.visibility</p:attrName>
                                        </p:attrNameLst>
                                      </p:cBhvr>
                                      <p:to>
                                        <p:strVal val="visible"/>
                                      </p:to>
                                    </p:set>
                                    <p:anim calcmode="lin" valueType="num">
                                      <p:cBhvr>
                                        <p:cTn id="433" dur="500" fill="hold"/>
                                        <p:tgtEl>
                                          <p:spTgt spid="498"/>
                                        </p:tgtEl>
                                        <p:attrNameLst>
                                          <p:attrName>ppt_w</p:attrName>
                                        </p:attrNameLst>
                                      </p:cBhvr>
                                      <p:tavLst>
                                        <p:tav tm="0">
                                          <p:val>
                                            <p:fltVal val="0"/>
                                          </p:val>
                                        </p:tav>
                                        <p:tav tm="100000">
                                          <p:val>
                                            <p:strVal val="#ppt_w"/>
                                          </p:val>
                                        </p:tav>
                                      </p:tavLst>
                                    </p:anim>
                                    <p:anim calcmode="lin" valueType="num">
                                      <p:cBhvr>
                                        <p:cTn id="434" dur="500" fill="hold"/>
                                        <p:tgtEl>
                                          <p:spTgt spid="498"/>
                                        </p:tgtEl>
                                        <p:attrNameLst>
                                          <p:attrName>ppt_h</p:attrName>
                                        </p:attrNameLst>
                                      </p:cBhvr>
                                      <p:tavLst>
                                        <p:tav tm="0">
                                          <p:val>
                                            <p:fltVal val="0"/>
                                          </p:val>
                                        </p:tav>
                                        <p:tav tm="100000">
                                          <p:val>
                                            <p:strVal val="#ppt_h"/>
                                          </p:val>
                                        </p:tav>
                                      </p:tavLst>
                                    </p:anim>
                                    <p:anim calcmode="lin" valueType="num">
                                      <p:cBhvr>
                                        <p:cTn id="435" dur="500" fill="hold"/>
                                        <p:tgtEl>
                                          <p:spTgt spid="498"/>
                                        </p:tgtEl>
                                        <p:attrNameLst>
                                          <p:attrName>style.rotation</p:attrName>
                                        </p:attrNameLst>
                                      </p:cBhvr>
                                      <p:tavLst>
                                        <p:tav tm="0">
                                          <p:val>
                                            <p:fltVal val="360"/>
                                          </p:val>
                                        </p:tav>
                                        <p:tav tm="100000">
                                          <p:val>
                                            <p:fltVal val="0"/>
                                          </p:val>
                                        </p:tav>
                                      </p:tavLst>
                                    </p:anim>
                                    <p:animEffect transition="in" filter="fade">
                                      <p:cBhvr>
                                        <p:cTn id="436" dur="500"/>
                                        <p:tgtEl>
                                          <p:spTgt spid="498"/>
                                        </p:tgtEl>
                                      </p:cBhvr>
                                    </p:animEffect>
                                  </p:childTnLst>
                                </p:cTn>
                              </p:par>
                              <p:par>
                                <p:cTn id="437" presetID="49" presetClass="entr" presetSubtype="0" decel="100000" fill="hold" nodeType="withEffect">
                                  <p:stCondLst>
                                    <p:cond delay="0"/>
                                  </p:stCondLst>
                                  <p:childTnLst>
                                    <p:set>
                                      <p:cBhvr>
                                        <p:cTn id="438" dur="1" fill="hold">
                                          <p:stCondLst>
                                            <p:cond delay="0"/>
                                          </p:stCondLst>
                                        </p:cTn>
                                        <p:tgtEl>
                                          <p:spTgt spid="512"/>
                                        </p:tgtEl>
                                        <p:attrNameLst>
                                          <p:attrName>style.visibility</p:attrName>
                                        </p:attrNameLst>
                                      </p:cBhvr>
                                      <p:to>
                                        <p:strVal val="visible"/>
                                      </p:to>
                                    </p:set>
                                    <p:anim calcmode="lin" valueType="num">
                                      <p:cBhvr>
                                        <p:cTn id="439" dur="500" fill="hold"/>
                                        <p:tgtEl>
                                          <p:spTgt spid="512"/>
                                        </p:tgtEl>
                                        <p:attrNameLst>
                                          <p:attrName>ppt_w</p:attrName>
                                        </p:attrNameLst>
                                      </p:cBhvr>
                                      <p:tavLst>
                                        <p:tav tm="0">
                                          <p:val>
                                            <p:fltVal val="0"/>
                                          </p:val>
                                        </p:tav>
                                        <p:tav tm="100000">
                                          <p:val>
                                            <p:strVal val="#ppt_w"/>
                                          </p:val>
                                        </p:tav>
                                      </p:tavLst>
                                    </p:anim>
                                    <p:anim calcmode="lin" valueType="num">
                                      <p:cBhvr>
                                        <p:cTn id="440" dur="500" fill="hold"/>
                                        <p:tgtEl>
                                          <p:spTgt spid="512"/>
                                        </p:tgtEl>
                                        <p:attrNameLst>
                                          <p:attrName>ppt_h</p:attrName>
                                        </p:attrNameLst>
                                      </p:cBhvr>
                                      <p:tavLst>
                                        <p:tav tm="0">
                                          <p:val>
                                            <p:fltVal val="0"/>
                                          </p:val>
                                        </p:tav>
                                        <p:tav tm="100000">
                                          <p:val>
                                            <p:strVal val="#ppt_h"/>
                                          </p:val>
                                        </p:tav>
                                      </p:tavLst>
                                    </p:anim>
                                    <p:anim calcmode="lin" valueType="num">
                                      <p:cBhvr>
                                        <p:cTn id="441" dur="500" fill="hold"/>
                                        <p:tgtEl>
                                          <p:spTgt spid="512"/>
                                        </p:tgtEl>
                                        <p:attrNameLst>
                                          <p:attrName>style.rotation</p:attrName>
                                        </p:attrNameLst>
                                      </p:cBhvr>
                                      <p:tavLst>
                                        <p:tav tm="0">
                                          <p:val>
                                            <p:fltVal val="360"/>
                                          </p:val>
                                        </p:tav>
                                        <p:tav tm="100000">
                                          <p:val>
                                            <p:fltVal val="0"/>
                                          </p:val>
                                        </p:tav>
                                      </p:tavLst>
                                    </p:anim>
                                    <p:animEffect transition="in" filter="fade">
                                      <p:cBhvr>
                                        <p:cTn id="442" dur="500"/>
                                        <p:tgtEl>
                                          <p:spTgt spid="512"/>
                                        </p:tgtEl>
                                      </p:cBhvr>
                                    </p:animEffect>
                                  </p:childTnLst>
                                </p:cTn>
                              </p:par>
                              <p:par>
                                <p:cTn id="443" presetID="49" presetClass="entr" presetSubtype="0" decel="100000" fill="hold" nodeType="withEffect">
                                  <p:stCondLst>
                                    <p:cond delay="0"/>
                                  </p:stCondLst>
                                  <p:childTnLst>
                                    <p:set>
                                      <p:cBhvr>
                                        <p:cTn id="444" dur="1" fill="hold">
                                          <p:stCondLst>
                                            <p:cond delay="0"/>
                                          </p:stCondLst>
                                        </p:cTn>
                                        <p:tgtEl>
                                          <p:spTgt spid="525"/>
                                        </p:tgtEl>
                                        <p:attrNameLst>
                                          <p:attrName>style.visibility</p:attrName>
                                        </p:attrNameLst>
                                      </p:cBhvr>
                                      <p:to>
                                        <p:strVal val="visible"/>
                                      </p:to>
                                    </p:set>
                                    <p:anim calcmode="lin" valueType="num">
                                      <p:cBhvr>
                                        <p:cTn id="445" dur="500" fill="hold"/>
                                        <p:tgtEl>
                                          <p:spTgt spid="525"/>
                                        </p:tgtEl>
                                        <p:attrNameLst>
                                          <p:attrName>ppt_w</p:attrName>
                                        </p:attrNameLst>
                                      </p:cBhvr>
                                      <p:tavLst>
                                        <p:tav tm="0">
                                          <p:val>
                                            <p:fltVal val="0"/>
                                          </p:val>
                                        </p:tav>
                                        <p:tav tm="100000">
                                          <p:val>
                                            <p:strVal val="#ppt_w"/>
                                          </p:val>
                                        </p:tav>
                                      </p:tavLst>
                                    </p:anim>
                                    <p:anim calcmode="lin" valueType="num">
                                      <p:cBhvr>
                                        <p:cTn id="446" dur="500" fill="hold"/>
                                        <p:tgtEl>
                                          <p:spTgt spid="525"/>
                                        </p:tgtEl>
                                        <p:attrNameLst>
                                          <p:attrName>ppt_h</p:attrName>
                                        </p:attrNameLst>
                                      </p:cBhvr>
                                      <p:tavLst>
                                        <p:tav tm="0">
                                          <p:val>
                                            <p:fltVal val="0"/>
                                          </p:val>
                                        </p:tav>
                                        <p:tav tm="100000">
                                          <p:val>
                                            <p:strVal val="#ppt_h"/>
                                          </p:val>
                                        </p:tav>
                                      </p:tavLst>
                                    </p:anim>
                                    <p:anim calcmode="lin" valueType="num">
                                      <p:cBhvr>
                                        <p:cTn id="447" dur="500" fill="hold"/>
                                        <p:tgtEl>
                                          <p:spTgt spid="525"/>
                                        </p:tgtEl>
                                        <p:attrNameLst>
                                          <p:attrName>style.rotation</p:attrName>
                                        </p:attrNameLst>
                                      </p:cBhvr>
                                      <p:tavLst>
                                        <p:tav tm="0">
                                          <p:val>
                                            <p:fltVal val="360"/>
                                          </p:val>
                                        </p:tav>
                                        <p:tav tm="100000">
                                          <p:val>
                                            <p:fltVal val="0"/>
                                          </p:val>
                                        </p:tav>
                                      </p:tavLst>
                                    </p:anim>
                                    <p:animEffect transition="in" filter="fade">
                                      <p:cBhvr>
                                        <p:cTn id="448" dur="500"/>
                                        <p:tgtEl>
                                          <p:spTgt spid="525"/>
                                        </p:tgtEl>
                                      </p:cBhvr>
                                    </p:animEffect>
                                  </p:childTnLst>
                                </p:cTn>
                              </p:par>
                              <p:par>
                                <p:cTn id="449" presetID="49" presetClass="entr" presetSubtype="0" decel="100000" fill="hold" nodeType="withEffect">
                                  <p:stCondLst>
                                    <p:cond delay="0"/>
                                  </p:stCondLst>
                                  <p:childTnLst>
                                    <p:set>
                                      <p:cBhvr>
                                        <p:cTn id="450" dur="1" fill="hold">
                                          <p:stCondLst>
                                            <p:cond delay="0"/>
                                          </p:stCondLst>
                                        </p:cTn>
                                        <p:tgtEl>
                                          <p:spTgt spid="538"/>
                                        </p:tgtEl>
                                        <p:attrNameLst>
                                          <p:attrName>style.visibility</p:attrName>
                                        </p:attrNameLst>
                                      </p:cBhvr>
                                      <p:to>
                                        <p:strVal val="visible"/>
                                      </p:to>
                                    </p:set>
                                    <p:anim calcmode="lin" valueType="num">
                                      <p:cBhvr>
                                        <p:cTn id="451" dur="500" fill="hold"/>
                                        <p:tgtEl>
                                          <p:spTgt spid="538"/>
                                        </p:tgtEl>
                                        <p:attrNameLst>
                                          <p:attrName>ppt_w</p:attrName>
                                        </p:attrNameLst>
                                      </p:cBhvr>
                                      <p:tavLst>
                                        <p:tav tm="0">
                                          <p:val>
                                            <p:fltVal val="0"/>
                                          </p:val>
                                        </p:tav>
                                        <p:tav tm="100000">
                                          <p:val>
                                            <p:strVal val="#ppt_w"/>
                                          </p:val>
                                        </p:tav>
                                      </p:tavLst>
                                    </p:anim>
                                    <p:anim calcmode="lin" valueType="num">
                                      <p:cBhvr>
                                        <p:cTn id="452" dur="500" fill="hold"/>
                                        <p:tgtEl>
                                          <p:spTgt spid="538"/>
                                        </p:tgtEl>
                                        <p:attrNameLst>
                                          <p:attrName>ppt_h</p:attrName>
                                        </p:attrNameLst>
                                      </p:cBhvr>
                                      <p:tavLst>
                                        <p:tav tm="0">
                                          <p:val>
                                            <p:fltVal val="0"/>
                                          </p:val>
                                        </p:tav>
                                        <p:tav tm="100000">
                                          <p:val>
                                            <p:strVal val="#ppt_h"/>
                                          </p:val>
                                        </p:tav>
                                      </p:tavLst>
                                    </p:anim>
                                    <p:anim calcmode="lin" valueType="num">
                                      <p:cBhvr>
                                        <p:cTn id="453" dur="500" fill="hold"/>
                                        <p:tgtEl>
                                          <p:spTgt spid="538"/>
                                        </p:tgtEl>
                                        <p:attrNameLst>
                                          <p:attrName>style.rotation</p:attrName>
                                        </p:attrNameLst>
                                      </p:cBhvr>
                                      <p:tavLst>
                                        <p:tav tm="0">
                                          <p:val>
                                            <p:fltVal val="360"/>
                                          </p:val>
                                        </p:tav>
                                        <p:tav tm="100000">
                                          <p:val>
                                            <p:fltVal val="0"/>
                                          </p:val>
                                        </p:tav>
                                      </p:tavLst>
                                    </p:anim>
                                    <p:animEffect transition="in" filter="fade">
                                      <p:cBhvr>
                                        <p:cTn id="454" dur="500"/>
                                        <p:tgtEl>
                                          <p:spTgt spid="538"/>
                                        </p:tgtEl>
                                      </p:cBhvr>
                                    </p:animEffect>
                                  </p:childTnLst>
                                </p:cTn>
                              </p:par>
                              <p:par>
                                <p:cTn id="455" presetID="49" presetClass="entr" presetSubtype="0" decel="100000" fill="hold" nodeType="withEffect">
                                  <p:stCondLst>
                                    <p:cond delay="0"/>
                                  </p:stCondLst>
                                  <p:childTnLst>
                                    <p:set>
                                      <p:cBhvr>
                                        <p:cTn id="456" dur="1" fill="hold">
                                          <p:stCondLst>
                                            <p:cond delay="0"/>
                                          </p:stCondLst>
                                        </p:cTn>
                                        <p:tgtEl>
                                          <p:spTgt spid="552"/>
                                        </p:tgtEl>
                                        <p:attrNameLst>
                                          <p:attrName>style.visibility</p:attrName>
                                        </p:attrNameLst>
                                      </p:cBhvr>
                                      <p:to>
                                        <p:strVal val="visible"/>
                                      </p:to>
                                    </p:set>
                                    <p:anim calcmode="lin" valueType="num">
                                      <p:cBhvr>
                                        <p:cTn id="457" dur="500" fill="hold"/>
                                        <p:tgtEl>
                                          <p:spTgt spid="552"/>
                                        </p:tgtEl>
                                        <p:attrNameLst>
                                          <p:attrName>ppt_w</p:attrName>
                                        </p:attrNameLst>
                                      </p:cBhvr>
                                      <p:tavLst>
                                        <p:tav tm="0">
                                          <p:val>
                                            <p:fltVal val="0"/>
                                          </p:val>
                                        </p:tav>
                                        <p:tav tm="100000">
                                          <p:val>
                                            <p:strVal val="#ppt_w"/>
                                          </p:val>
                                        </p:tav>
                                      </p:tavLst>
                                    </p:anim>
                                    <p:anim calcmode="lin" valueType="num">
                                      <p:cBhvr>
                                        <p:cTn id="458" dur="500" fill="hold"/>
                                        <p:tgtEl>
                                          <p:spTgt spid="552"/>
                                        </p:tgtEl>
                                        <p:attrNameLst>
                                          <p:attrName>ppt_h</p:attrName>
                                        </p:attrNameLst>
                                      </p:cBhvr>
                                      <p:tavLst>
                                        <p:tav tm="0">
                                          <p:val>
                                            <p:fltVal val="0"/>
                                          </p:val>
                                        </p:tav>
                                        <p:tav tm="100000">
                                          <p:val>
                                            <p:strVal val="#ppt_h"/>
                                          </p:val>
                                        </p:tav>
                                      </p:tavLst>
                                    </p:anim>
                                    <p:anim calcmode="lin" valueType="num">
                                      <p:cBhvr>
                                        <p:cTn id="459" dur="500" fill="hold"/>
                                        <p:tgtEl>
                                          <p:spTgt spid="552"/>
                                        </p:tgtEl>
                                        <p:attrNameLst>
                                          <p:attrName>style.rotation</p:attrName>
                                        </p:attrNameLst>
                                      </p:cBhvr>
                                      <p:tavLst>
                                        <p:tav tm="0">
                                          <p:val>
                                            <p:fltVal val="360"/>
                                          </p:val>
                                        </p:tav>
                                        <p:tav tm="100000">
                                          <p:val>
                                            <p:fltVal val="0"/>
                                          </p:val>
                                        </p:tav>
                                      </p:tavLst>
                                    </p:anim>
                                    <p:animEffect transition="in" filter="fade">
                                      <p:cBhvr>
                                        <p:cTn id="460" dur="500"/>
                                        <p:tgtEl>
                                          <p:spTgt spid="552"/>
                                        </p:tgtEl>
                                      </p:cBhvr>
                                    </p:animEffect>
                                  </p:childTnLst>
                                </p:cTn>
                              </p:par>
                              <p:par>
                                <p:cTn id="461" presetID="49" presetClass="entr" presetSubtype="0" decel="100000" fill="hold" nodeType="withEffect">
                                  <p:stCondLst>
                                    <p:cond delay="0"/>
                                  </p:stCondLst>
                                  <p:childTnLst>
                                    <p:set>
                                      <p:cBhvr>
                                        <p:cTn id="462" dur="1" fill="hold">
                                          <p:stCondLst>
                                            <p:cond delay="0"/>
                                          </p:stCondLst>
                                        </p:cTn>
                                        <p:tgtEl>
                                          <p:spTgt spid="565"/>
                                        </p:tgtEl>
                                        <p:attrNameLst>
                                          <p:attrName>style.visibility</p:attrName>
                                        </p:attrNameLst>
                                      </p:cBhvr>
                                      <p:to>
                                        <p:strVal val="visible"/>
                                      </p:to>
                                    </p:set>
                                    <p:anim calcmode="lin" valueType="num">
                                      <p:cBhvr>
                                        <p:cTn id="463" dur="500" fill="hold"/>
                                        <p:tgtEl>
                                          <p:spTgt spid="565"/>
                                        </p:tgtEl>
                                        <p:attrNameLst>
                                          <p:attrName>ppt_w</p:attrName>
                                        </p:attrNameLst>
                                      </p:cBhvr>
                                      <p:tavLst>
                                        <p:tav tm="0">
                                          <p:val>
                                            <p:fltVal val="0"/>
                                          </p:val>
                                        </p:tav>
                                        <p:tav tm="100000">
                                          <p:val>
                                            <p:strVal val="#ppt_w"/>
                                          </p:val>
                                        </p:tav>
                                      </p:tavLst>
                                    </p:anim>
                                    <p:anim calcmode="lin" valueType="num">
                                      <p:cBhvr>
                                        <p:cTn id="464" dur="500" fill="hold"/>
                                        <p:tgtEl>
                                          <p:spTgt spid="565"/>
                                        </p:tgtEl>
                                        <p:attrNameLst>
                                          <p:attrName>ppt_h</p:attrName>
                                        </p:attrNameLst>
                                      </p:cBhvr>
                                      <p:tavLst>
                                        <p:tav tm="0">
                                          <p:val>
                                            <p:fltVal val="0"/>
                                          </p:val>
                                        </p:tav>
                                        <p:tav tm="100000">
                                          <p:val>
                                            <p:strVal val="#ppt_h"/>
                                          </p:val>
                                        </p:tav>
                                      </p:tavLst>
                                    </p:anim>
                                    <p:anim calcmode="lin" valueType="num">
                                      <p:cBhvr>
                                        <p:cTn id="465" dur="500" fill="hold"/>
                                        <p:tgtEl>
                                          <p:spTgt spid="565"/>
                                        </p:tgtEl>
                                        <p:attrNameLst>
                                          <p:attrName>style.rotation</p:attrName>
                                        </p:attrNameLst>
                                      </p:cBhvr>
                                      <p:tavLst>
                                        <p:tav tm="0">
                                          <p:val>
                                            <p:fltVal val="360"/>
                                          </p:val>
                                        </p:tav>
                                        <p:tav tm="100000">
                                          <p:val>
                                            <p:fltVal val="0"/>
                                          </p:val>
                                        </p:tav>
                                      </p:tavLst>
                                    </p:anim>
                                    <p:animEffect transition="in" filter="fade">
                                      <p:cBhvr>
                                        <p:cTn id="466" dur="500"/>
                                        <p:tgtEl>
                                          <p:spTgt spid="565"/>
                                        </p:tgtEl>
                                      </p:cBhvr>
                                    </p:animEffect>
                                  </p:childTnLst>
                                </p:cTn>
                              </p:par>
                              <p:par>
                                <p:cTn id="467" presetID="49" presetClass="entr" presetSubtype="0" decel="100000" fill="hold" nodeType="withEffect">
                                  <p:stCondLst>
                                    <p:cond delay="0"/>
                                  </p:stCondLst>
                                  <p:childTnLst>
                                    <p:set>
                                      <p:cBhvr>
                                        <p:cTn id="468" dur="1" fill="hold">
                                          <p:stCondLst>
                                            <p:cond delay="0"/>
                                          </p:stCondLst>
                                        </p:cTn>
                                        <p:tgtEl>
                                          <p:spTgt spid="578"/>
                                        </p:tgtEl>
                                        <p:attrNameLst>
                                          <p:attrName>style.visibility</p:attrName>
                                        </p:attrNameLst>
                                      </p:cBhvr>
                                      <p:to>
                                        <p:strVal val="visible"/>
                                      </p:to>
                                    </p:set>
                                    <p:anim calcmode="lin" valueType="num">
                                      <p:cBhvr>
                                        <p:cTn id="469" dur="500" fill="hold"/>
                                        <p:tgtEl>
                                          <p:spTgt spid="578"/>
                                        </p:tgtEl>
                                        <p:attrNameLst>
                                          <p:attrName>ppt_w</p:attrName>
                                        </p:attrNameLst>
                                      </p:cBhvr>
                                      <p:tavLst>
                                        <p:tav tm="0">
                                          <p:val>
                                            <p:fltVal val="0"/>
                                          </p:val>
                                        </p:tav>
                                        <p:tav tm="100000">
                                          <p:val>
                                            <p:strVal val="#ppt_w"/>
                                          </p:val>
                                        </p:tav>
                                      </p:tavLst>
                                    </p:anim>
                                    <p:anim calcmode="lin" valueType="num">
                                      <p:cBhvr>
                                        <p:cTn id="470" dur="500" fill="hold"/>
                                        <p:tgtEl>
                                          <p:spTgt spid="578"/>
                                        </p:tgtEl>
                                        <p:attrNameLst>
                                          <p:attrName>ppt_h</p:attrName>
                                        </p:attrNameLst>
                                      </p:cBhvr>
                                      <p:tavLst>
                                        <p:tav tm="0">
                                          <p:val>
                                            <p:fltVal val="0"/>
                                          </p:val>
                                        </p:tav>
                                        <p:tav tm="100000">
                                          <p:val>
                                            <p:strVal val="#ppt_h"/>
                                          </p:val>
                                        </p:tav>
                                      </p:tavLst>
                                    </p:anim>
                                    <p:anim calcmode="lin" valueType="num">
                                      <p:cBhvr>
                                        <p:cTn id="471" dur="500" fill="hold"/>
                                        <p:tgtEl>
                                          <p:spTgt spid="578"/>
                                        </p:tgtEl>
                                        <p:attrNameLst>
                                          <p:attrName>style.rotation</p:attrName>
                                        </p:attrNameLst>
                                      </p:cBhvr>
                                      <p:tavLst>
                                        <p:tav tm="0">
                                          <p:val>
                                            <p:fltVal val="360"/>
                                          </p:val>
                                        </p:tav>
                                        <p:tav tm="100000">
                                          <p:val>
                                            <p:fltVal val="0"/>
                                          </p:val>
                                        </p:tav>
                                      </p:tavLst>
                                    </p:anim>
                                    <p:animEffect transition="in" filter="fade">
                                      <p:cBhvr>
                                        <p:cTn id="472" dur="500"/>
                                        <p:tgtEl>
                                          <p:spTgt spid="578"/>
                                        </p:tgtEl>
                                      </p:cBhvr>
                                    </p:animEffect>
                                  </p:childTnLst>
                                </p:cTn>
                              </p:par>
                              <p:par>
                                <p:cTn id="473" presetID="49" presetClass="entr" presetSubtype="0" decel="100000" fill="hold" grpId="0" nodeType="withEffect">
                                  <p:stCondLst>
                                    <p:cond delay="0"/>
                                  </p:stCondLst>
                                  <p:childTnLst>
                                    <p:set>
                                      <p:cBhvr>
                                        <p:cTn id="474" dur="1" fill="hold">
                                          <p:stCondLst>
                                            <p:cond delay="0"/>
                                          </p:stCondLst>
                                        </p:cTn>
                                        <p:tgtEl>
                                          <p:spTgt spid="846"/>
                                        </p:tgtEl>
                                        <p:attrNameLst>
                                          <p:attrName>style.visibility</p:attrName>
                                        </p:attrNameLst>
                                      </p:cBhvr>
                                      <p:to>
                                        <p:strVal val="visible"/>
                                      </p:to>
                                    </p:set>
                                    <p:anim calcmode="lin" valueType="num">
                                      <p:cBhvr>
                                        <p:cTn id="475" dur="500" fill="hold"/>
                                        <p:tgtEl>
                                          <p:spTgt spid="846"/>
                                        </p:tgtEl>
                                        <p:attrNameLst>
                                          <p:attrName>ppt_w</p:attrName>
                                        </p:attrNameLst>
                                      </p:cBhvr>
                                      <p:tavLst>
                                        <p:tav tm="0">
                                          <p:val>
                                            <p:fltVal val="0"/>
                                          </p:val>
                                        </p:tav>
                                        <p:tav tm="100000">
                                          <p:val>
                                            <p:strVal val="#ppt_w"/>
                                          </p:val>
                                        </p:tav>
                                      </p:tavLst>
                                    </p:anim>
                                    <p:anim calcmode="lin" valueType="num">
                                      <p:cBhvr>
                                        <p:cTn id="476" dur="500" fill="hold"/>
                                        <p:tgtEl>
                                          <p:spTgt spid="846"/>
                                        </p:tgtEl>
                                        <p:attrNameLst>
                                          <p:attrName>ppt_h</p:attrName>
                                        </p:attrNameLst>
                                      </p:cBhvr>
                                      <p:tavLst>
                                        <p:tav tm="0">
                                          <p:val>
                                            <p:fltVal val="0"/>
                                          </p:val>
                                        </p:tav>
                                        <p:tav tm="100000">
                                          <p:val>
                                            <p:strVal val="#ppt_h"/>
                                          </p:val>
                                        </p:tav>
                                      </p:tavLst>
                                    </p:anim>
                                    <p:anim calcmode="lin" valueType="num">
                                      <p:cBhvr>
                                        <p:cTn id="477" dur="500" fill="hold"/>
                                        <p:tgtEl>
                                          <p:spTgt spid="846"/>
                                        </p:tgtEl>
                                        <p:attrNameLst>
                                          <p:attrName>style.rotation</p:attrName>
                                        </p:attrNameLst>
                                      </p:cBhvr>
                                      <p:tavLst>
                                        <p:tav tm="0">
                                          <p:val>
                                            <p:fltVal val="360"/>
                                          </p:val>
                                        </p:tav>
                                        <p:tav tm="100000">
                                          <p:val>
                                            <p:fltVal val="0"/>
                                          </p:val>
                                        </p:tav>
                                      </p:tavLst>
                                    </p:anim>
                                    <p:animEffect transition="in" filter="fade">
                                      <p:cBhvr>
                                        <p:cTn id="478" dur="500"/>
                                        <p:tgtEl>
                                          <p:spTgt spid="846"/>
                                        </p:tgtEl>
                                      </p:cBhvr>
                                    </p:animEffect>
                                  </p:childTnLst>
                                </p:cTn>
                              </p:par>
                              <p:par>
                                <p:cTn id="479" presetID="49" presetClass="entr" presetSubtype="0" decel="100000" fill="hold" grpId="0" nodeType="withEffect">
                                  <p:stCondLst>
                                    <p:cond delay="0"/>
                                  </p:stCondLst>
                                  <p:childTnLst>
                                    <p:set>
                                      <p:cBhvr>
                                        <p:cTn id="480" dur="1" fill="hold">
                                          <p:stCondLst>
                                            <p:cond delay="0"/>
                                          </p:stCondLst>
                                        </p:cTn>
                                        <p:tgtEl>
                                          <p:spTgt spid="847"/>
                                        </p:tgtEl>
                                        <p:attrNameLst>
                                          <p:attrName>style.visibility</p:attrName>
                                        </p:attrNameLst>
                                      </p:cBhvr>
                                      <p:to>
                                        <p:strVal val="visible"/>
                                      </p:to>
                                    </p:set>
                                    <p:anim calcmode="lin" valueType="num">
                                      <p:cBhvr>
                                        <p:cTn id="481" dur="500" fill="hold"/>
                                        <p:tgtEl>
                                          <p:spTgt spid="847"/>
                                        </p:tgtEl>
                                        <p:attrNameLst>
                                          <p:attrName>ppt_w</p:attrName>
                                        </p:attrNameLst>
                                      </p:cBhvr>
                                      <p:tavLst>
                                        <p:tav tm="0">
                                          <p:val>
                                            <p:fltVal val="0"/>
                                          </p:val>
                                        </p:tav>
                                        <p:tav tm="100000">
                                          <p:val>
                                            <p:strVal val="#ppt_w"/>
                                          </p:val>
                                        </p:tav>
                                      </p:tavLst>
                                    </p:anim>
                                    <p:anim calcmode="lin" valueType="num">
                                      <p:cBhvr>
                                        <p:cTn id="482" dur="500" fill="hold"/>
                                        <p:tgtEl>
                                          <p:spTgt spid="847"/>
                                        </p:tgtEl>
                                        <p:attrNameLst>
                                          <p:attrName>ppt_h</p:attrName>
                                        </p:attrNameLst>
                                      </p:cBhvr>
                                      <p:tavLst>
                                        <p:tav tm="0">
                                          <p:val>
                                            <p:fltVal val="0"/>
                                          </p:val>
                                        </p:tav>
                                        <p:tav tm="100000">
                                          <p:val>
                                            <p:strVal val="#ppt_h"/>
                                          </p:val>
                                        </p:tav>
                                      </p:tavLst>
                                    </p:anim>
                                    <p:anim calcmode="lin" valueType="num">
                                      <p:cBhvr>
                                        <p:cTn id="483" dur="500" fill="hold"/>
                                        <p:tgtEl>
                                          <p:spTgt spid="847"/>
                                        </p:tgtEl>
                                        <p:attrNameLst>
                                          <p:attrName>style.rotation</p:attrName>
                                        </p:attrNameLst>
                                      </p:cBhvr>
                                      <p:tavLst>
                                        <p:tav tm="0">
                                          <p:val>
                                            <p:fltVal val="360"/>
                                          </p:val>
                                        </p:tav>
                                        <p:tav tm="100000">
                                          <p:val>
                                            <p:fltVal val="0"/>
                                          </p:val>
                                        </p:tav>
                                      </p:tavLst>
                                    </p:anim>
                                    <p:animEffect transition="in" filter="fade">
                                      <p:cBhvr>
                                        <p:cTn id="484" dur="500"/>
                                        <p:tgtEl>
                                          <p:spTgt spid="847"/>
                                        </p:tgtEl>
                                      </p:cBhvr>
                                    </p:animEffect>
                                  </p:childTnLst>
                                </p:cTn>
                              </p:par>
                            </p:childTnLst>
                          </p:cTn>
                        </p:par>
                      </p:childTnLst>
                    </p:cTn>
                  </p:par>
                  <p:par>
                    <p:cTn id="485" fill="hold">
                      <p:stCondLst>
                        <p:cond delay="indefinite"/>
                      </p:stCondLst>
                      <p:childTnLst>
                        <p:par>
                          <p:cTn id="486" fill="hold">
                            <p:stCondLst>
                              <p:cond delay="0"/>
                            </p:stCondLst>
                            <p:childTnLst>
                              <p:par>
                                <p:cTn id="487" presetID="42" presetClass="path" presetSubtype="0" accel="50000" decel="50000" fill="hold" grpId="2" nodeType="clickEffect">
                                  <p:stCondLst>
                                    <p:cond delay="0"/>
                                  </p:stCondLst>
                                  <p:childTnLst>
                                    <p:animMotion origin="layout" path="M 0.13776 -0.00185 L 0.27721 -0.00139 " pathEditMode="relative" rAng="0" ptsTypes="AA">
                                      <p:cBhvr>
                                        <p:cTn id="488" dur="1000" fill="hold"/>
                                        <p:tgtEl>
                                          <p:spTgt spid="928"/>
                                        </p:tgtEl>
                                        <p:attrNameLst>
                                          <p:attrName>ppt_x</p:attrName>
                                          <p:attrName>ppt_y</p:attrName>
                                        </p:attrNameLst>
                                      </p:cBhvr>
                                      <p:rCtr x="6966" y="23"/>
                                    </p:animMotion>
                                  </p:childTnLst>
                                </p:cTn>
                              </p:par>
                              <p:par>
                                <p:cTn id="489" presetID="47" presetClass="entr" presetSubtype="0" fill="hold" grpId="0" nodeType="withEffect">
                                  <p:stCondLst>
                                    <p:cond delay="0"/>
                                  </p:stCondLst>
                                  <p:childTnLst>
                                    <p:set>
                                      <p:cBhvr>
                                        <p:cTn id="490" dur="1" fill="hold">
                                          <p:stCondLst>
                                            <p:cond delay="0"/>
                                          </p:stCondLst>
                                        </p:cTn>
                                        <p:tgtEl>
                                          <p:spTgt spid="883"/>
                                        </p:tgtEl>
                                        <p:attrNameLst>
                                          <p:attrName>style.visibility</p:attrName>
                                        </p:attrNameLst>
                                      </p:cBhvr>
                                      <p:to>
                                        <p:strVal val="visible"/>
                                      </p:to>
                                    </p:set>
                                    <p:animEffect transition="in" filter="fade">
                                      <p:cBhvr>
                                        <p:cTn id="491" dur="1000"/>
                                        <p:tgtEl>
                                          <p:spTgt spid="883"/>
                                        </p:tgtEl>
                                      </p:cBhvr>
                                    </p:animEffect>
                                    <p:anim calcmode="lin" valueType="num">
                                      <p:cBhvr>
                                        <p:cTn id="492" dur="1000" fill="hold"/>
                                        <p:tgtEl>
                                          <p:spTgt spid="883"/>
                                        </p:tgtEl>
                                        <p:attrNameLst>
                                          <p:attrName>ppt_x</p:attrName>
                                        </p:attrNameLst>
                                      </p:cBhvr>
                                      <p:tavLst>
                                        <p:tav tm="0">
                                          <p:val>
                                            <p:strVal val="#ppt_x"/>
                                          </p:val>
                                        </p:tav>
                                        <p:tav tm="100000">
                                          <p:val>
                                            <p:strVal val="#ppt_x"/>
                                          </p:val>
                                        </p:tav>
                                      </p:tavLst>
                                    </p:anim>
                                    <p:anim calcmode="lin" valueType="num">
                                      <p:cBhvr>
                                        <p:cTn id="493" dur="1000" fill="hold"/>
                                        <p:tgtEl>
                                          <p:spTgt spid="883"/>
                                        </p:tgtEl>
                                        <p:attrNameLst>
                                          <p:attrName>ppt_y</p:attrName>
                                        </p:attrNameLst>
                                      </p:cBhvr>
                                      <p:tavLst>
                                        <p:tav tm="0">
                                          <p:val>
                                            <p:strVal val="#ppt_y-.1"/>
                                          </p:val>
                                        </p:tav>
                                        <p:tav tm="100000">
                                          <p:val>
                                            <p:strVal val="#ppt_y"/>
                                          </p:val>
                                        </p:tav>
                                      </p:tavLst>
                                    </p:anim>
                                  </p:childTnLst>
                                </p:cTn>
                              </p:par>
                            </p:childTnLst>
                          </p:cTn>
                        </p:par>
                      </p:childTnLst>
                    </p:cTn>
                  </p:par>
                  <p:par>
                    <p:cTn id="494" fill="hold">
                      <p:stCondLst>
                        <p:cond delay="indefinite"/>
                      </p:stCondLst>
                      <p:childTnLst>
                        <p:par>
                          <p:cTn id="495" fill="hold">
                            <p:stCondLst>
                              <p:cond delay="0"/>
                            </p:stCondLst>
                            <p:childTnLst>
                              <p:par>
                                <p:cTn id="496" presetID="49" presetClass="entr" presetSubtype="0" decel="100000" fill="hold" nodeType="clickEffect">
                                  <p:stCondLst>
                                    <p:cond delay="0"/>
                                  </p:stCondLst>
                                  <p:childTnLst>
                                    <p:set>
                                      <p:cBhvr>
                                        <p:cTn id="497" dur="1" fill="hold">
                                          <p:stCondLst>
                                            <p:cond delay="0"/>
                                          </p:stCondLst>
                                        </p:cTn>
                                        <p:tgtEl>
                                          <p:spTgt spid="708"/>
                                        </p:tgtEl>
                                        <p:attrNameLst>
                                          <p:attrName>style.visibility</p:attrName>
                                        </p:attrNameLst>
                                      </p:cBhvr>
                                      <p:to>
                                        <p:strVal val="visible"/>
                                      </p:to>
                                    </p:set>
                                    <p:anim calcmode="lin" valueType="num">
                                      <p:cBhvr>
                                        <p:cTn id="498" dur="500" fill="hold"/>
                                        <p:tgtEl>
                                          <p:spTgt spid="708"/>
                                        </p:tgtEl>
                                        <p:attrNameLst>
                                          <p:attrName>ppt_w</p:attrName>
                                        </p:attrNameLst>
                                      </p:cBhvr>
                                      <p:tavLst>
                                        <p:tav tm="0">
                                          <p:val>
                                            <p:fltVal val="0"/>
                                          </p:val>
                                        </p:tav>
                                        <p:tav tm="100000">
                                          <p:val>
                                            <p:strVal val="#ppt_w"/>
                                          </p:val>
                                        </p:tav>
                                      </p:tavLst>
                                    </p:anim>
                                    <p:anim calcmode="lin" valueType="num">
                                      <p:cBhvr>
                                        <p:cTn id="499" dur="500" fill="hold"/>
                                        <p:tgtEl>
                                          <p:spTgt spid="708"/>
                                        </p:tgtEl>
                                        <p:attrNameLst>
                                          <p:attrName>ppt_h</p:attrName>
                                        </p:attrNameLst>
                                      </p:cBhvr>
                                      <p:tavLst>
                                        <p:tav tm="0">
                                          <p:val>
                                            <p:fltVal val="0"/>
                                          </p:val>
                                        </p:tav>
                                        <p:tav tm="100000">
                                          <p:val>
                                            <p:strVal val="#ppt_h"/>
                                          </p:val>
                                        </p:tav>
                                      </p:tavLst>
                                    </p:anim>
                                    <p:anim calcmode="lin" valueType="num">
                                      <p:cBhvr>
                                        <p:cTn id="500" dur="500" fill="hold"/>
                                        <p:tgtEl>
                                          <p:spTgt spid="708"/>
                                        </p:tgtEl>
                                        <p:attrNameLst>
                                          <p:attrName>style.rotation</p:attrName>
                                        </p:attrNameLst>
                                      </p:cBhvr>
                                      <p:tavLst>
                                        <p:tav tm="0">
                                          <p:val>
                                            <p:fltVal val="360"/>
                                          </p:val>
                                        </p:tav>
                                        <p:tav tm="100000">
                                          <p:val>
                                            <p:fltVal val="0"/>
                                          </p:val>
                                        </p:tav>
                                      </p:tavLst>
                                    </p:anim>
                                    <p:animEffect transition="in" filter="fade">
                                      <p:cBhvr>
                                        <p:cTn id="501" dur="500"/>
                                        <p:tgtEl>
                                          <p:spTgt spid="708"/>
                                        </p:tgtEl>
                                      </p:cBhvr>
                                    </p:animEffect>
                                  </p:childTnLst>
                                </p:cTn>
                              </p:par>
                              <p:par>
                                <p:cTn id="502" presetID="49" presetClass="entr" presetSubtype="0" decel="100000" fill="hold" nodeType="withEffect">
                                  <p:stCondLst>
                                    <p:cond delay="0"/>
                                  </p:stCondLst>
                                  <p:childTnLst>
                                    <p:set>
                                      <p:cBhvr>
                                        <p:cTn id="503" dur="1" fill="hold">
                                          <p:stCondLst>
                                            <p:cond delay="0"/>
                                          </p:stCondLst>
                                        </p:cTn>
                                        <p:tgtEl>
                                          <p:spTgt spid="721"/>
                                        </p:tgtEl>
                                        <p:attrNameLst>
                                          <p:attrName>style.visibility</p:attrName>
                                        </p:attrNameLst>
                                      </p:cBhvr>
                                      <p:to>
                                        <p:strVal val="visible"/>
                                      </p:to>
                                    </p:set>
                                    <p:anim calcmode="lin" valueType="num">
                                      <p:cBhvr>
                                        <p:cTn id="504" dur="500" fill="hold"/>
                                        <p:tgtEl>
                                          <p:spTgt spid="721"/>
                                        </p:tgtEl>
                                        <p:attrNameLst>
                                          <p:attrName>ppt_w</p:attrName>
                                        </p:attrNameLst>
                                      </p:cBhvr>
                                      <p:tavLst>
                                        <p:tav tm="0">
                                          <p:val>
                                            <p:fltVal val="0"/>
                                          </p:val>
                                        </p:tav>
                                        <p:tav tm="100000">
                                          <p:val>
                                            <p:strVal val="#ppt_w"/>
                                          </p:val>
                                        </p:tav>
                                      </p:tavLst>
                                    </p:anim>
                                    <p:anim calcmode="lin" valueType="num">
                                      <p:cBhvr>
                                        <p:cTn id="505" dur="500" fill="hold"/>
                                        <p:tgtEl>
                                          <p:spTgt spid="721"/>
                                        </p:tgtEl>
                                        <p:attrNameLst>
                                          <p:attrName>ppt_h</p:attrName>
                                        </p:attrNameLst>
                                      </p:cBhvr>
                                      <p:tavLst>
                                        <p:tav tm="0">
                                          <p:val>
                                            <p:fltVal val="0"/>
                                          </p:val>
                                        </p:tav>
                                        <p:tav tm="100000">
                                          <p:val>
                                            <p:strVal val="#ppt_h"/>
                                          </p:val>
                                        </p:tav>
                                      </p:tavLst>
                                    </p:anim>
                                    <p:anim calcmode="lin" valueType="num">
                                      <p:cBhvr>
                                        <p:cTn id="506" dur="500" fill="hold"/>
                                        <p:tgtEl>
                                          <p:spTgt spid="721"/>
                                        </p:tgtEl>
                                        <p:attrNameLst>
                                          <p:attrName>style.rotation</p:attrName>
                                        </p:attrNameLst>
                                      </p:cBhvr>
                                      <p:tavLst>
                                        <p:tav tm="0">
                                          <p:val>
                                            <p:fltVal val="360"/>
                                          </p:val>
                                        </p:tav>
                                        <p:tav tm="100000">
                                          <p:val>
                                            <p:fltVal val="0"/>
                                          </p:val>
                                        </p:tav>
                                      </p:tavLst>
                                    </p:anim>
                                    <p:animEffect transition="in" filter="fade">
                                      <p:cBhvr>
                                        <p:cTn id="507" dur="500"/>
                                        <p:tgtEl>
                                          <p:spTgt spid="721"/>
                                        </p:tgtEl>
                                      </p:cBhvr>
                                    </p:animEffect>
                                  </p:childTnLst>
                                </p:cTn>
                              </p:par>
                              <p:par>
                                <p:cTn id="508" presetID="49" presetClass="entr" presetSubtype="0" decel="100000" fill="hold" nodeType="withEffect">
                                  <p:stCondLst>
                                    <p:cond delay="0"/>
                                  </p:stCondLst>
                                  <p:childTnLst>
                                    <p:set>
                                      <p:cBhvr>
                                        <p:cTn id="509" dur="1" fill="hold">
                                          <p:stCondLst>
                                            <p:cond delay="0"/>
                                          </p:stCondLst>
                                        </p:cTn>
                                        <p:tgtEl>
                                          <p:spTgt spid="747"/>
                                        </p:tgtEl>
                                        <p:attrNameLst>
                                          <p:attrName>style.visibility</p:attrName>
                                        </p:attrNameLst>
                                      </p:cBhvr>
                                      <p:to>
                                        <p:strVal val="visible"/>
                                      </p:to>
                                    </p:set>
                                    <p:anim calcmode="lin" valueType="num">
                                      <p:cBhvr>
                                        <p:cTn id="510" dur="500" fill="hold"/>
                                        <p:tgtEl>
                                          <p:spTgt spid="747"/>
                                        </p:tgtEl>
                                        <p:attrNameLst>
                                          <p:attrName>ppt_w</p:attrName>
                                        </p:attrNameLst>
                                      </p:cBhvr>
                                      <p:tavLst>
                                        <p:tav tm="0">
                                          <p:val>
                                            <p:fltVal val="0"/>
                                          </p:val>
                                        </p:tav>
                                        <p:tav tm="100000">
                                          <p:val>
                                            <p:strVal val="#ppt_w"/>
                                          </p:val>
                                        </p:tav>
                                      </p:tavLst>
                                    </p:anim>
                                    <p:anim calcmode="lin" valueType="num">
                                      <p:cBhvr>
                                        <p:cTn id="511" dur="500" fill="hold"/>
                                        <p:tgtEl>
                                          <p:spTgt spid="747"/>
                                        </p:tgtEl>
                                        <p:attrNameLst>
                                          <p:attrName>ppt_h</p:attrName>
                                        </p:attrNameLst>
                                      </p:cBhvr>
                                      <p:tavLst>
                                        <p:tav tm="0">
                                          <p:val>
                                            <p:fltVal val="0"/>
                                          </p:val>
                                        </p:tav>
                                        <p:tav tm="100000">
                                          <p:val>
                                            <p:strVal val="#ppt_h"/>
                                          </p:val>
                                        </p:tav>
                                      </p:tavLst>
                                    </p:anim>
                                    <p:anim calcmode="lin" valueType="num">
                                      <p:cBhvr>
                                        <p:cTn id="512" dur="500" fill="hold"/>
                                        <p:tgtEl>
                                          <p:spTgt spid="747"/>
                                        </p:tgtEl>
                                        <p:attrNameLst>
                                          <p:attrName>style.rotation</p:attrName>
                                        </p:attrNameLst>
                                      </p:cBhvr>
                                      <p:tavLst>
                                        <p:tav tm="0">
                                          <p:val>
                                            <p:fltVal val="360"/>
                                          </p:val>
                                        </p:tav>
                                        <p:tav tm="100000">
                                          <p:val>
                                            <p:fltVal val="0"/>
                                          </p:val>
                                        </p:tav>
                                      </p:tavLst>
                                    </p:anim>
                                    <p:animEffect transition="in" filter="fade">
                                      <p:cBhvr>
                                        <p:cTn id="513" dur="500"/>
                                        <p:tgtEl>
                                          <p:spTgt spid="747"/>
                                        </p:tgtEl>
                                      </p:cBhvr>
                                    </p:animEffect>
                                  </p:childTnLst>
                                </p:cTn>
                              </p:par>
                              <p:par>
                                <p:cTn id="514" presetID="49" presetClass="entr" presetSubtype="0" decel="100000" fill="hold" nodeType="withEffect">
                                  <p:stCondLst>
                                    <p:cond delay="0"/>
                                  </p:stCondLst>
                                  <p:childTnLst>
                                    <p:set>
                                      <p:cBhvr>
                                        <p:cTn id="515" dur="1" fill="hold">
                                          <p:stCondLst>
                                            <p:cond delay="0"/>
                                          </p:stCondLst>
                                        </p:cTn>
                                        <p:tgtEl>
                                          <p:spTgt spid="760"/>
                                        </p:tgtEl>
                                        <p:attrNameLst>
                                          <p:attrName>style.visibility</p:attrName>
                                        </p:attrNameLst>
                                      </p:cBhvr>
                                      <p:to>
                                        <p:strVal val="visible"/>
                                      </p:to>
                                    </p:set>
                                    <p:anim calcmode="lin" valueType="num">
                                      <p:cBhvr>
                                        <p:cTn id="516" dur="500" fill="hold"/>
                                        <p:tgtEl>
                                          <p:spTgt spid="760"/>
                                        </p:tgtEl>
                                        <p:attrNameLst>
                                          <p:attrName>ppt_w</p:attrName>
                                        </p:attrNameLst>
                                      </p:cBhvr>
                                      <p:tavLst>
                                        <p:tav tm="0">
                                          <p:val>
                                            <p:fltVal val="0"/>
                                          </p:val>
                                        </p:tav>
                                        <p:tav tm="100000">
                                          <p:val>
                                            <p:strVal val="#ppt_w"/>
                                          </p:val>
                                        </p:tav>
                                      </p:tavLst>
                                    </p:anim>
                                    <p:anim calcmode="lin" valueType="num">
                                      <p:cBhvr>
                                        <p:cTn id="517" dur="500" fill="hold"/>
                                        <p:tgtEl>
                                          <p:spTgt spid="760"/>
                                        </p:tgtEl>
                                        <p:attrNameLst>
                                          <p:attrName>ppt_h</p:attrName>
                                        </p:attrNameLst>
                                      </p:cBhvr>
                                      <p:tavLst>
                                        <p:tav tm="0">
                                          <p:val>
                                            <p:fltVal val="0"/>
                                          </p:val>
                                        </p:tav>
                                        <p:tav tm="100000">
                                          <p:val>
                                            <p:strVal val="#ppt_h"/>
                                          </p:val>
                                        </p:tav>
                                      </p:tavLst>
                                    </p:anim>
                                    <p:anim calcmode="lin" valueType="num">
                                      <p:cBhvr>
                                        <p:cTn id="518" dur="500" fill="hold"/>
                                        <p:tgtEl>
                                          <p:spTgt spid="760"/>
                                        </p:tgtEl>
                                        <p:attrNameLst>
                                          <p:attrName>style.rotation</p:attrName>
                                        </p:attrNameLst>
                                      </p:cBhvr>
                                      <p:tavLst>
                                        <p:tav tm="0">
                                          <p:val>
                                            <p:fltVal val="360"/>
                                          </p:val>
                                        </p:tav>
                                        <p:tav tm="100000">
                                          <p:val>
                                            <p:fltVal val="0"/>
                                          </p:val>
                                        </p:tav>
                                      </p:tavLst>
                                    </p:anim>
                                    <p:animEffect transition="in" filter="fade">
                                      <p:cBhvr>
                                        <p:cTn id="519" dur="500"/>
                                        <p:tgtEl>
                                          <p:spTgt spid="760"/>
                                        </p:tgtEl>
                                      </p:cBhvr>
                                    </p:animEffect>
                                  </p:childTnLst>
                                </p:cTn>
                              </p:par>
                              <p:par>
                                <p:cTn id="520" presetID="49" presetClass="entr" presetSubtype="0" decel="100000" fill="hold" nodeType="withEffect">
                                  <p:stCondLst>
                                    <p:cond delay="0"/>
                                  </p:stCondLst>
                                  <p:childTnLst>
                                    <p:set>
                                      <p:cBhvr>
                                        <p:cTn id="521" dur="1" fill="hold">
                                          <p:stCondLst>
                                            <p:cond delay="0"/>
                                          </p:stCondLst>
                                        </p:cTn>
                                        <p:tgtEl>
                                          <p:spTgt spid="773"/>
                                        </p:tgtEl>
                                        <p:attrNameLst>
                                          <p:attrName>style.visibility</p:attrName>
                                        </p:attrNameLst>
                                      </p:cBhvr>
                                      <p:to>
                                        <p:strVal val="visible"/>
                                      </p:to>
                                    </p:set>
                                    <p:anim calcmode="lin" valueType="num">
                                      <p:cBhvr>
                                        <p:cTn id="522" dur="500" fill="hold"/>
                                        <p:tgtEl>
                                          <p:spTgt spid="773"/>
                                        </p:tgtEl>
                                        <p:attrNameLst>
                                          <p:attrName>ppt_w</p:attrName>
                                        </p:attrNameLst>
                                      </p:cBhvr>
                                      <p:tavLst>
                                        <p:tav tm="0">
                                          <p:val>
                                            <p:fltVal val="0"/>
                                          </p:val>
                                        </p:tav>
                                        <p:tav tm="100000">
                                          <p:val>
                                            <p:strVal val="#ppt_w"/>
                                          </p:val>
                                        </p:tav>
                                      </p:tavLst>
                                    </p:anim>
                                    <p:anim calcmode="lin" valueType="num">
                                      <p:cBhvr>
                                        <p:cTn id="523" dur="500" fill="hold"/>
                                        <p:tgtEl>
                                          <p:spTgt spid="773"/>
                                        </p:tgtEl>
                                        <p:attrNameLst>
                                          <p:attrName>ppt_h</p:attrName>
                                        </p:attrNameLst>
                                      </p:cBhvr>
                                      <p:tavLst>
                                        <p:tav tm="0">
                                          <p:val>
                                            <p:fltVal val="0"/>
                                          </p:val>
                                        </p:tav>
                                        <p:tav tm="100000">
                                          <p:val>
                                            <p:strVal val="#ppt_h"/>
                                          </p:val>
                                        </p:tav>
                                      </p:tavLst>
                                    </p:anim>
                                    <p:anim calcmode="lin" valueType="num">
                                      <p:cBhvr>
                                        <p:cTn id="524" dur="500" fill="hold"/>
                                        <p:tgtEl>
                                          <p:spTgt spid="773"/>
                                        </p:tgtEl>
                                        <p:attrNameLst>
                                          <p:attrName>style.rotation</p:attrName>
                                        </p:attrNameLst>
                                      </p:cBhvr>
                                      <p:tavLst>
                                        <p:tav tm="0">
                                          <p:val>
                                            <p:fltVal val="360"/>
                                          </p:val>
                                        </p:tav>
                                        <p:tav tm="100000">
                                          <p:val>
                                            <p:fltVal val="0"/>
                                          </p:val>
                                        </p:tav>
                                      </p:tavLst>
                                    </p:anim>
                                    <p:animEffect transition="in" filter="fade">
                                      <p:cBhvr>
                                        <p:cTn id="525" dur="500"/>
                                        <p:tgtEl>
                                          <p:spTgt spid="773"/>
                                        </p:tgtEl>
                                      </p:cBhvr>
                                    </p:animEffect>
                                  </p:childTnLst>
                                </p:cTn>
                              </p:par>
                              <p:par>
                                <p:cTn id="526" presetID="49" presetClass="entr" presetSubtype="0" decel="100000" fill="hold" nodeType="withEffect">
                                  <p:stCondLst>
                                    <p:cond delay="0"/>
                                  </p:stCondLst>
                                  <p:childTnLst>
                                    <p:set>
                                      <p:cBhvr>
                                        <p:cTn id="527" dur="1" fill="hold">
                                          <p:stCondLst>
                                            <p:cond delay="0"/>
                                          </p:stCondLst>
                                        </p:cTn>
                                        <p:tgtEl>
                                          <p:spTgt spid="786"/>
                                        </p:tgtEl>
                                        <p:attrNameLst>
                                          <p:attrName>style.visibility</p:attrName>
                                        </p:attrNameLst>
                                      </p:cBhvr>
                                      <p:to>
                                        <p:strVal val="visible"/>
                                      </p:to>
                                    </p:set>
                                    <p:anim calcmode="lin" valueType="num">
                                      <p:cBhvr>
                                        <p:cTn id="528" dur="500" fill="hold"/>
                                        <p:tgtEl>
                                          <p:spTgt spid="786"/>
                                        </p:tgtEl>
                                        <p:attrNameLst>
                                          <p:attrName>ppt_w</p:attrName>
                                        </p:attrNameLst>
                                      </p:cBhvr>
                                      <p:tavLst>
                                        <p:tav tm="0">
                                          <p:val>
                                            <p:fltVal val="0"/>
                                          </p:val>
                                        </p:tav>
                                        <p:tav tm="100000">
                                          <p:val>
                                            <p:strVal val="#ppt_w"/>
                                          </p:val>
                                        </p:tav>
                                      </p:tavLst>
                                    </p:anim>
                                    <p:anim calcmode="lin" valueType="num">
                                      <p:cBhvr>
                                        <p:cTn id="529" dur="500" fill="hold"/>
                                        <p:tgtEl>
                                          <p:spTgt spid="786"/>
                                        </p:tgtEl>
                                        <p:attrNameLst>
                                          <p:attrName>ppt_h</p:attrName>
                                        </p:attrNameLst>
                                      </p:cBhvr>
                                      <p:tavLst>
                                        <p:tav tm="0">
                                          <p:val>
                                            <p:fltVal val="0"/>
                                          </p:val>
                                        </p:tav>
                                        <p:tav tm="100000">
                                          <p:val>
                                            <p:strVal val="#ppt_h"/>
                                          </p:val>
                                        </p:tav>
                                      </p:tavLst>
                                    </p:anim>
                                    <p:anim calcmode="lin" valueType="num">
                                      <p:cBhvr>
                                        <p:cTn id="530" dur="500" fill="hold"/>
                                        <p:tgtEl>
                                          <p:spTgt spid="786"/>
                                        </p:tgtEl>
                                        <p:attrNameLst>
                                          <p:attrName>style.rotation</p:attrName>
                                        </p:attrNameLst>
                                      </p:cBhvr>
                                      <p:tavLst>
                                        <p:tav tm="0">
                                          <p:val>
                                            <p:fltVal val="360"/>
                                          </p:val>
                                        </p:tav>
                                        <p:tav tm="100000">
                                          <p:val>
                                            <p:fltVal val="0"/>
                                          </p:val>
                                        </p:tav>
                                      </p:tavLst>
                                    </p:anim>
                                    <p:animEffect transition="in" filter="fade">
                                      <p:cBhvr>
                                        <p:cTn id="531" dur="500"/>
                                        <p:tgtEl>
                                          <p:spTgt spid="786"/>
                                        </p:tgtEl>
                                      </p:cBhvr>
                                    </p:animEffect>
                                  </p:childTnLst>
                                </p:cTn>
                              </p:par>
                              <p:par>
                                <p:cTn id="532" presetID="49" presetClass="entr" presetSubtype="0" decel="100000" fill="hold" nodeType="withEffect">
                                  <p:stCondLst>
                                    <p:cond delay="0"/>
                                  </p:stCondLst>
                                  <p:childTnLst>
                                    <p:set>
                                      <p:cBhvr>
                                        <p:cTn id="533" dur="1" fill="hold">
                                          <p:stCondLst>
                                            <p:cond delay="0"/>
                                          </p:stCondLst>
                                        </p:cTn>
                                        <p:tgtEl>
                                          <p:spTgt spid="799"/>
                                        </p:tgtEl>
                                        <p:attrNameLst>
                                          <p:attrName>style.visibility</p:attrName>
                                        </p:attrNameLst>
                                      </p:cBhvr>
                                      <p:to>
                                        <p:strVal val="visible"/>
                                      </p:to>
                                    </p:set>
                                    <p:anim calcmode="lin" valueType="num">
                                      <p:cBhvr>
                                        <p:cTn id="534" dur="500" fill="hold"/>
                                        <p:tgtEl>
                                          <p:spTgt spid="799"/>
                                        </p:tgtEl>
                                        <p:attrNameLst>
                                          <p:attrName>ppt_w</p:attrName>
                                        </p:attrNameLst>
                                      </p:cBhvr>
                                      <p:tavLst>
                                        <p:tav tm="0">
                                          <p:val>
                                            <p:fltVal val="0"/>
                                          </p:val>
                                        </p:tav>
                                        <p:tav tm="100000">
                                          <p:val>
                                            <p:strVal val="#ppt_w"/>
                                          </p:val>
                                        </p:tav>
                                      </p:tavLst>
                                    </p:anim>
                                    <p:anim calcmode="lin" valueType="num">
                                      <p:cBhvr>
                                        <p:cTn id="535" dur="500" fill="hold"/>
                                        <p:tgtEl>
                                          <p:spTgt spid="799"/>
                                        </p:tgtEl>
                                        <p:attrNameLst>
                                          <p:attrName>ppt_h</p:attrName>
                                        </p:attrNameLst>
                                      </p:cBhvr>
                                      <p:tavLst>
                                        <p:tav tm="0">
                                          <p:val>
                                            <p:fltVal val="0"/>
                                          </p:val>
                                        </p:tav>
                                        <p:tav tm="100000">
                                          <p:val>
                                            <p:strVal val="#ppt_h"/>
                                          </p:val>
                                        </p:tav>
                                      </p:tavLst>
                                    </p:anim>
                                    <p:anim calcmode="lin" valueType="num">
                                      <p:cBhvr>
                                        <p:cTn id="536" dur="500" fill="hold"/>
                                        <p:tgtEl>
                                          <p:spTgt spid="799"/>
                                        </p:tgtEl>
                                        <p:attrNameLst>
                                          <p:attrName>style.rotation</p:attrName>
                                        </p:attrNameLst>
                                      </p:cBhvr>
                                      <p:tavLst>
                                        <p:tav tm="0">
                                          <p:val>
                                            <p:fltVal val="360"/>
                                          </p:val>
                                        </p:tav>
                                        <p:tav tm="100000">
                                          <p:val>
                                            <p:fltVal val="0"/>
                                          </p:val>
                                        </p:tav>
                                      </p:tavLst>
                                    </p:anim>
                                    <p:animEffect transition="in" filter="fade">
                                      <p:cBhvr>
                                        <p:cTn id="537" dur="500"/>
                                        <p:tgtEl>
                                          <p:spTgt spid="799"/>
                                        </p:tgtEl>
                                      </p:cBhvr>
                                    </p:animEffect>
                                  </p:childTnLst>
                                </p:cTn>
                              </p:par>
                              <p:par>
                                <p:cTn id="538" presetID="49" presetClass="entr" presetSubtype="0" decel="100000" fill="hold" nodeType="withEffect">
                                  <p:stCondLst>
                                    <p:cond delay="0"/>
                                  </p:stCondLst>
                                  <p:childTnLst>
                                    <p:set>
                                      <p:cBhvr>
                                        <p:cTn id="539" dur="1" fill="hold">
                                          <p:stCondLst>
                                            <p:cond delay="0"/>
                                          </p:stCondLst>
                                        </p:cTn>
                                        <p:tgtEl>
                                          <p:spTgt spid="812"/>
                                        </p:tgtEl>
                                        <p:attrNameLst>
                                          <p:attrName>style.visibility</p:attrName>
                                        </p:attrNameLst>
                                      </p:cBhvr>
                                      <p:to>
                                        <p:strVal val="visible"/>
                                      </p:to>
                                    </p:set>
                                    <p:anim calcmode="lin" valueType="num">
                                      <p:cBhvr>
                                        <p:cTn id="540" dur="500" fill="hold"/>
                                        <p:tgtEl>
                                          <p:spTgt spid="812"/>
                                        </p:tgtEl>
                                        <p:attrNameLst>
                                          <p:attrName>ppt_w</p:attrName>
                                        </p:attrNameLst>
                                      </p:cBhvr>
                                      <p:tavLst>
                                        <p:tav tm="0">
                                          <p:val>
                                            <p:fltVal val="0"/>
                                          </p:val>
                                        </p:tav>
                                        <p:tav tm="100000">
                                          <p:val>
                                            <p:strVal val="#ppt_w"/>
                                          </p:val>
                                        </p:tav>
                                      </p:tavLst>
                                    </p:anim>
                                    <p:anim calcmode="lin" valueType="num">
                                      <p:cBhvr>
                                        <p:cTn id="541" dur="500" fill="hold"/>
                                        <p:tgtEl>
                                          <p:spTgt spid="812"/>
                                        </p:tgtEl>
                                        <p:attrNameLst>
                                          <p:attrName>ppt_h</p:attrName>
                                        </p:attrNameLst>
                                      </p:cBhvr>
                                      <p:tavLst>
                                        <p:tav tm="0">
                                          <p:val>
                                            <p:fltVal val="0"/>
                                          </p:val>
                                        </p:tav>
                                        <p:tav tm="100000">
                                          <p:val>
                                            <p:strVal val="#ppt_h"/>
                                          </p:val>
                                        </p:tav>
                                      </p:tavLst>
                                    </p:anim>
                                    <p:anim calcmode="lin" valueType="num">
                                      <p:cBhvr>
                                        <p:cTn id="542" dur="500" fill="hold"/>
                                        <p:tgtEl>
                                          <p:spTgt spid="812"/>
                                        </p:tgtEl>
                                        <p:attrNameLst>
                                          <p:attrName>style.rotation</p:attrName>
                                        </p:attrNameLst>
                                      </p:cBhvr>
                                      <p:tavLst>
                                        <p:tav tm="0">
                                          <p:val>
                                            <p:fltVal val="360"/>
                                          </p:val>
                                        </p:tav>
                                        <p:tav tm="100000">
                                          <p:val>
                                            <p:fltVal val="0"/>
                                          </p:val>
                                        </p:tav>
                                      </p:tavLst>
                                    </p:anim>
                                    <p:animEffect transition="in" filter="fade">
                                      <p:cBhvr>
                                        <p:cTn id="543" dur="500"/>
                                        <p:tgtEl>
                                          <p:spTgt spid="812"/>
                                        </p:tgtEl>
                                      </p:cBhvr>
                                    </p:animEffect>
                                  </p:childTnLst>
                                </p:cTn>
                              </p:par>
                              <p:par>
                                <p:cTn id="544" presetID="49" presetClass="entr" presetSubtype="0" decel="100000" fill="hold" nodeType="withEffect">
                                  <p:stCondLst>
                                    <p:cond delay="0"/>
                                  </p:stCondLst>
                                  <p:childTnLst>
                                    <p:set>
                                      <p:cBhvr>
                                        <p:cTn id="545" dur="1" fill="hold">
                                          <p:stCondLst>
                                            <p:cond delay="0"/>
                                          </p:stCondLst>
                                        </p:cTn>
                                        <p:tgtEl>
                                          <p:spTgt spid="734"/>
                                        </p:tgtEl>
                                        <p:attrNameLst>
                                          <p:attrName>style.visibility</p:attrName>
                                        </p:attrNameLst>
                                      </p:cBhvr>
                                      <p:to>
                                        <p:strVal val="visible"/>
                                      </p:to>
                                    </p:set>
                                    <p:anim calcmode="lin" valueType="num">
                                      <p:cBhvr>
                                        <p:cTn id="546" dur="500" fill="hold"/>
                                        <p:tgtEl>
                                          <p:spTgt spid="734"/>
                                        </p:tgtEl>
                                        <p:attrNameLst>
                                          <p:attrName>ppt_w</p:attrName>
                                        </p:attrNameLst>
                                      </p:cBhvr>
                                      <p:tavLst>
                                        <p:tav tm="0">
                                          <p:val>
                                            <p:fltVal val="0"/>
                                          </p:val>
                                        </p:tav>
                                        <p:tav tm="100000">
                                          <p:val>
                                            <p:strVal val="#ppt_w"/>
                                          </p:val>
                                        </p:tav>
                                      </p:tavLst>
                                    </p:anim>
                                    <p:anim calcmode="lin" valueType="num">
                                      <p:cBhvr>
                                        <p:cTn id="547" dur="500" fill="hold"/>
                                        <p:tgtEl>
                                          <p:spTgt spid="734"/>
                                        </p:tgtEl>
                                        <p:attrNameLst>
                                          <p:attrName>ppt_h</p:attrName>
                                        </p:attrNameLst>
                                      </p:cBhvr>
                                      <p:tavLst>
                                        <p:tav tm="0">
                                          <p:val>
                                            <p:fltVal val="0"/>
                                          </p:val>
                                        </p:tav>
                                        <p:tav tm="100000">
                                          <p:val>
                                            <p:strVal val="#ppt_h"/>
                                          </p:val>
                                        </p:tav>
                                      </p:tavLst>
                                    </p:anim>
                                    <p:anim calcmode="lin" valueType="num">
                                      <p:cBhvr>
                                        <p:cTn id="548" dur="500" fill="hold"/>
                                        <p:tgtEl>
                                          <p:spTgt spid="734"/>
                                        </p:tgtEl>
                                        <p:attrNameLst>
                                          <p:attrName>style.rotation</p:attrName>
                                        </p:attrNameLst>
                                      </p:cBhvr>
                                      <p:tavLst>
                                        <p:tav tm="0">
                                          <p:val>
                                            <p:fltVal val="360"/>
                                          </p:val>
                                        </p:tav>
                                        <p:tav tm="100000">
                                          <p:val>
                                            <p:fltVal val="0"/>
                                          </p:val>
                                        </p:tav>
                                      </p:tavLst>
                                    </p:anim>
                                    <p:animEffect transition="in" filter="fade">
                                      <p:cBhvr>
                                        <p:cTn id="549" dur="500"/>
                                        <p:tgtEl>
                                          <p:spTgt spid="734"/>
                                        </p:tgtEl>
                                      </p:cBhvr>
                                    </p:animEffect>
                                  </p:childTnLst>
                                </p:cTn>
                              </p:par>
                            </p:childTnLst>
                          </p:cTn>
                        </p:par>
                      </p:childTnLst>
                    </p:cTn>
                  </p:par>
                  <p:par>
                    <p:cTn id="550" fill="hold">
                      <p:stCondLst>
                        <p:cond delay="indefinite"/>
                      </p:stCondLst>
                      <p:childTnLst>
                        <p:par>
                          <p:cTn id="551" fill="hold">
                            <p:stCondLst>
                              <p:cond delay="0"/>
                            </p:stCondLst>
                            <p:childTnLst>
                              <p:par>
                                <p:cTn id="552" presetID="49" presetClass="entr" presetSubtype="0" decel="100000" fill="hold" nodeType="clickEffect">
                                  <p:stCondLst>
                                    <p:cond delay="0"/>
                                  </p:stCondLst>
                                  <p:childTnLst>
                                    <p:set>
                                      <p:cBhvr>
                                        <p:cTn id="553" dur="1" fill="hold">
                                          <p:stCondLst>
                                            <p:cond delay="0"/>
                                          </p:stCondLst>
                                        </p:cTn>
                                        <p:tgtEl>
                                          <p:spTgt spid="291"/>
                                        </p:tgtEl>
                                        <p:attrNameLst>
                                          <p:attrName>style.visibility</p:attrName>
                                        </p:attrNameLst>
                                      </p:cBhvr>
                                      <p:to>
                                        <p:strVal val="visible"/>
                                      </p:to>
                                    </p:set>
                                    <p:anim calcmode="lin" valueType="num">
                                      <p:cBhvr>
                                        <p:cTn id="554" dur="500" fill="hold"/>
                                        <p:tgtEl>
                                          <p:spTgt spid="291"/>
                                        </p:tgtEl>
                                        <p:attrNameLst>
                                          <p:attrName>ppt_w</p:attrName>
                                        </p:attrNameLst>
                                      </p:cBhvr>
                                      <p:tavLst>
                                        <p:tav tm="0">
                                          <p:val>
                                            <p:fltVal val="0"/>
                                          </p:val>
                                        </p:tav>
                                        <p:tav tm="100000">
                                          <p:val>
                                            <p:strVal val="#ppt_w"/>
                                          </p:val>
                                        </p:tav>
                                      </p:tavLst>
                                    </p:anim>
                                    <p:anim calcmode="lin" valueType="num">
                                      <p:cBhvr>
                                        <p:cTn id="555" dur="500" fill="hold"/>
                                        <p:tgtEl>
                                          <p:spTgt spid="291"/>
                                        </p:tgtEl>
                                        <p:attrNameLst>
                                          <p:attrName>ppt_h</p:attrName>
                                        </p:attrNameLst>
                                      </p:cBhvr>
                                      <p:tavLst>
                                        <p:tav tm="0">
                                          <p:val>
                                            <p:fltVal val="0"/>
                                          </p:val>
                                        </p:tav>
                                        <p:tav tm="100000">
                                          <p:val>
                                            <p:strVal val="#ppt_h"/>
                                          </p:val>
                                        </p:tav>
                                      </p:tavLst>
                                    </p:anim>
                                    <p:anim calcmode="lin" valueType="num">
                                      <p:cBhvr>
                                        <p:cTn id="556" dur="500" fill="hold"/>
                                        <p:tgtEl>
                                          <p:spTgt spid="291"/>
                                        </p:tgtEl>
                                        <p:attrNameLst>
                                          <p:attrName>style.rotation</p:attrName>
                                        </p:attrNameLst>
                                      </p:cBhvr>
                                      <p:tavLst>
                                        <p:tav tm="0">
                                          <p:val>
                                            <p:fltVal val="360"/>
                                          </p:val>
                                        </p:tav>
                                        <p:tav tm="100000">
                                          <p:val>
                                            <p:fltVal val="0"/>
                                          </p:val>
                                        </p:tav>
                                      </p:tavLst>
                                    </p:anim>
                                    <p:animEffect transition="in" filter="fade">
                                      <p:cBhvr>
                                        <p:cTn id="557" dur="500"/>
                                        <p:tgtEl>
                                          <p:spTgt spid="291"/>
                                        </p:tgtEl>
                                      </p:cBhvr>
                                    </p:animEffect>
                                  </p:childTnLst>
                                </p:cTn>
                              </p:par>
                              <p:par>
                                <p:cTn id="558" presetID="49" presetClass="entr" presetSubtype="0" decel="100000" fill="hold" nodeType="withEffect">
                                  <p:stCondLst>
                                    <p:cond delay="0"/>
                                  </p:stCondLst>
                                  <p:childTnLst>
                                    <p:set>
                                      <p:cBhvr>
                                        <p:cTn id="559" dur="1" fill="hold">
                                          <p:stCondLst>
                                            <p:cond delay="0"/>
                                          </p:stCondLst>
                                        </p:cTn>
                                        <p:tgtEl>
                                          <p:spTgt spid="292"/>
                                        </p:tgtEl>
                                        <p:attrNameLst>
                                          <p:attrName>style.visibility</p:attrName>
                                        </p:attrNameLst>
                                      </p:cBhvr>
                                      <p:to>
                                        <p:strVal val="visible"/>
                                      </p:to>
                                    </p:set>
                                    <p:anim calcmode="lin" valueType="num">
                                      <p:cBhvr>
                                        <p:cTn id="560" dur="500" fill="hold"/>
                                        <p:tgtEl>
                                          <p:spTgt spid="292"/>
                                        </p:tgtEl>
                                        <p:attrNameLst>
                                          <p:attrName>ppt_w</p:attrName>
                                        </p:attrNameLst>
                                      </p:cBhvr>
                                      <p:tavLst>
                                        <p:tav tm="0">
                                          <p:val>
                                            <p:fltVal val="0"/>
                                          </p:val>
                                        </p:tav>
                                        <p:tav tm="100000">
                                          <p:val>
                                            <p:strVal val="#ppt_w"/>
                                          </p:val>
                                        </p:tav>
                                      </p:tavLst>
                                    </p:anim>
                                    <p:anim calcmode="lin" valueType="num">
                                      <p:cBhvr>
                                        <p:cTn id="561" dur="500" fill="hold"/>
                                        <p:tgtEl>
                                          <p:spTgt spid="292"/>
                                        </p:tgtEl>
                                        <p:attrNameLst>
                                          <p:attrName>ppt_h</p:attrName>
                                        </p:attrNameLst>
                                      </p:cBhvr>
                                      <p:tavLst>
                                        <p:tav tm="0">
                                          <p:val>
                                            <p:fltVal val="0"/>
                                          </p:val>
                                        </p:tav>
                                        <p:tav tm="100000">
                                          <p:val>
                                            <p:strVal val="#ppt_h"/>
                                          </p:val>
                                        </p:tav>
                                      </p:tavLst>
                                    </p:anim>
                                    <p:anim calcmode="lin" valueType="num">
                                      <p:cBhvr>
                                        <p:cTn id="562" dur="500" fill="hold"/>
                                        <p:tgtEl>
                                          <p:spTgt spid="292"/>
                                        </p:tgtEl>
                                        <p:attrNameLst>
                                          <p:attrName>style.rotation</p:attrName>
                                        </p:attrNameLst>
                                      </p:cBhvr>
                                      <p:tavLst>
                                        <p:tav tm="0">
                                          <p:val>
                                            <p:fltVal val="360"/>
                                          </p:val>
                                        </p:tav>
                                        <p:tav tm="100000">
                                          <p:val>
                                            <p:fltVal val="0"/>
                                          </p:val>
                                        </p:tav>
                                      </p:tavLst>
                                    </p:anim>
                                    <p:animEffect transition="in" filter="fade">
                                      <p:cBhvr>
                                        <p:cTn id="563" dur="500"/>
                                        <p:tgtEl>
                                          <p:spTgt spid="292"/>
                                        </p:tgtEl>
                                      </p:cBhvr>
                                    </p:animEffect>
                                  </p:childTnLst>
                                </p:cTn>
                              </p:par>
                              <p:par>
                                <p:cTn id="564" presetID="49" presetClass="entr" presetSubtype="0" decel="100000" fill="hold" nodeType="withEffect">
                                  <p:stCondLst>
                                    <p:cond delay="0"/>
                                  </p:stCondLst>
                                  <p:childTnLst>
                                    <p:set>
                                      <p:cBhvr>
                                        <p:cTn id="565" dur="1" fill="hold">
                                          <p:stCondLst>
                                            <p:cond delay="0"/>
                                          </p:stCondLst>
                                        </p:cTn>
                                        <p:tgtEl>
                                          <p:spTgt spid="290"/>
                                        </p:tgtEl>
                                        <p:attrNameLst>
                                          <p:attrName>style.visibility</p:attrName>
                                        </p:attrNameLst>
                                      </p:cBhvr>
                                      <p:to>
                                        <p:strVal val="visible"/>
                                      </p:to>
                                    </p:set>
                                    <p:anim calcmode="lin" valueType="num">
                                      <p:cBhvr>
                                        <p:cTn id="566" dur="500" fill="hold"/>
                                        <p:tgtEl>
                                          <p:spTgt spid="290"/>
                                        </p:tgtEl>
                                        <p:attrNameLst>
                                          <p:attrName>ppt_w</p:attrName>
                                        </p:attrNameLst>
                                      </p:cBhvr>
                                      <p:tavLst>
                                        <p:tav tm="0">
                                          <p:val>
                                            <p:fltVal val="0"/>
                                          </p:val>
                                        </p:tav>
                                        <p:tav tm="100000">
                                          <p:val>
                                            <p:strVal val="#ppt_w"/>
                                          </p:val>
                                        </p:tav>
                                      </p:tavLst>
                                    </p:anim>
                                    <p:anim calcmode="lin" valueType="num">
                                      <p:cBhvr>
                                        <p:cTn id="567" dur="500" fill="hold"/>
                                        <p:tgtEl>
                                          <p:spTgt spid="290"/>
                                        </p:tgtEl>
                                        <p:attrNameLst>
                                          <p:attrName>ppt_h</p:attrName>
                                        </p:attrNameLst>
                                      </p:cBhvr>
                                      <p:tavLst>
                                        <p:tav tm="0">
                                          <p:val>
                                            <p:fltVal val="0"/>
                                          </p:val>
                                        </p:tav>
                                        <p:tav tm="100000">
                                          <p:val>
                                            <p:strVal val="#ppt_h"/>
                                          </p:val>
                                        </p:tav>
                                      </p:tavLst>
                                    </p:anim>
                                    <p:anim calcmode="lin" valueType="num">
                                      <p:cBhvr>
                                        <p:cTn id="568" dur="500" fill="hold"/>
                                        <p:tgtEl>
                                          <p:spTgt spid="290"/>
                                        </p:tgtEl>
                                        <p:attrNameLst>
                                          <p:attrName>style.rotation</p:attrName>
                                        </p:attrNameLst>
                                      </p:cBhvr>
                                      <p:tavLst>
                                        <p:tav tm="0">
                                          <p:val>
                                            <p:fltVal val="360"/>
                                          </p:val>
                                        </p:tav>
                                        <p:tav tm="100000">
                                          <p:val>
                                            <p:fltVal val="0"/>
                                          </p:val>
                                        </p:tav>
                                      </p:tavLst>
                                    </p:anim>
                                    <p:animEffect transition="in" filter="fade">
                                      <p:cBhvr>
                                        <p:cTn id="569" dur="500"/>
                                        <p:tgtEl>
                                          <p:spTgt spid="290"/>
                                        </p:tgtEl>
                                      </p:cBhvr>
                                    </p:animEffect>
                                  </p:childTnLst>
                                </p:cTn>
                              </p:par>
                            </p:childTnLst>
                          </p:cTn>
                        </p:par>
                      </p:childTnLst>
                    </p:cTn>
                  </p:par>
                  <p:par>
                    <p:cTn id="570" fill="hold">
                      <p:stCondLst>
                        <p:cond delay="indefinite"/>
                      </p:stCondLst>
                      <p:childTnLst>
                        <p:par>
                          <p:cTn id="571" fill="hold">
                            <p:stCondLst>
                              <p:cond delay="0"/>
                            </p:stCondLst>
                            <p:childTnLst>
                              <p:par>
                                <p:cTn id="572" presetID="49" presetClass="entr" presetSubtype="0" decel="100000" fill="hold" nodeType="clickEffect">
                                  <p:stCondLst>
                                    <p:cond delay="0"/>
                                  </p:stCondLst>
                                  <p:childTnLst>
                                    <p:set>
                                      <p:cBhvr>
                                        <p:cTn id="573" dur="1" fill="hold">
                                          <p:stCondLst>
                                            <p:cond delay="0"/>
                                          </p:stCondLst>
                                        </p:cTn>
                                        <p:tgtEl>
                                          <p:spTgt spid="136"/>
                                        </p:tgtEl>
                                        <p:attrNameLst>
                                          <p:attrName>style.visibility</p:attrName>
                                        </p:attrNameLst>
                                      </p:cBhvr>
                                      <p:to>
                                        <p:strVal val="visible"/>
                                      </p:to>
                                    </p:set>
                                    <p:anim calcmode="lin" valueType="num">
                                      <p:cBhvr>
                                        <p:cTn id="574" dur="500" fill="hold"/>
                                        <p:tgtEl>
                                          <p:spTgt spid="136"/>
                                        </p:tgtEl>
                                        <p:attrNameLst>
                                          <p:attrName>ppt_w</p:attrName>
                                        </p:attrNameLst>
                                      </p:cBhvr>
                                      <p:tavLst>
                                        <p:tav tm="0">
                                          <p:val>
                                            <p:fltVal val="0"/>
                                          </p:val>
                                        </p:tav>
                                        <p:tav tm="100000">
                                          <p:val>
                                            <p:strVal val="#ppt_w"/>
                                          </p:val>
                                        </p:tav>
                                      </p:tavLst>
                                    </p:anim>
                                    <p:anim calcmode="lin" valueType="num">
                                      <p:cBhvr>
                                        <p:cTn id="575" dur="500" fill="hold"/>
                                        <p:tgtEl>
                                          <p:spTgt spid="136"/>
                                        </p:tgtEl>
                                        <p:attrNameLst>
                                          <p:attrName>ppt_h</p:attrName>
                                        </p:attrNameLst>
                                      </p:cBhvr>
                                      <p:tavLst>
                                        <p:tav tm="0">
                                          <p:val>
                                            <p:fltVal val="0"/>
                                          </p:val>
                                        </p:tav>
                                        <p:tav tm="100000">
                                          <p:val>
                                            <p:strVal val="#ppt_h"/>
                                          </p:val>
                                        </p:tav>
                                      </p:tavLst>
                                    </p:anim>
                                    <p:anim calcmode="lin" valueType="num">
                                      <p:cBhvr>
                                        <p:cTn id="576" dur="500" fill="hold"/>
                                        <p:tgtEl>
                                          <p:spTgt spid="136"/>
                                        </p:tgtEl>
                                        <p:attrNameLst>
                                          <p:attrName>style.rotation</p:attrName>
                                        </p:attrNameLst>
                                      </p:cBhvr>
                                      <p:tavLst>
                                        <p:tav tm="0">
                                          <p:val>
                                            <p:fltVal val="360"/>
                                          </p:val>
                                        </p:tav>
                                        <p:tav tm="100000">
                                          <p:val>
                                            <p:fltVal val="0"/>
                                          </p:val>
                                        </p:tav>
                                      </p:tavLst>
                                    </p:anim>
                                    <p:animEffect transition="in" filter="fade">
                                      <p:cBhvr>
                                        <p:cTn id="577" dur="500"/>
                                        <p:tgtEl>
                                          <p:spTgt spid="136"/>
                                        </p:tgtEl>
                                      </p:cBhvr>
                                    </p:animEffect>
                                  </p:childTnLst>
                                </p:cTn>
                              </p:par>
                              <p:par>
                                <p:cTn id="578" presetID="49" presetClass="entr" presetSubtype="0" decel="100000" fill="hold" nodeType="withEffect">
                                  <p:stCondLst>
                                    <p:cond delay="0"/>
                                  </p:stCondLst>
                                  <p:childTnLst>
                                    <p:set>
                                      <p:cBhvr>
                                        <p:cTn id="579" dur="1" fill="hold">
                                          <p:stCondLst>
                                            <p:cond delay="0"/>
                                          </p:stCondLst>
                                        </p:cTn>
                                        <p:tgtEl>
                                          <p:spTgt spid="148"/>
                                        </p:tgtEl>
                                        <p:attrNameLst>
                                          <p:attrName>style.visibility</p:attrName>
                                        </p:attrNameLst>
                                      </p:cBhvr>
                                      <p:to>
                                        <p:strVal val="visible"/>
                                      </p:to>
                                    </p:set>
                                    <p:anim calcmode="lin" valueType="num">
                                      <p:cBhvr>
                                        <p:cTn id="580" dur="500" fill="hold"/>
                                        <p:tgtEl>
                                          <p:spTgt spid="148"/>
                                        </p:tgtEl>
                                        <p:attrNameLst>
                                          <p:attrName>ppt_w</p:attrName>
                                        </p:attrNameLst>
                                      </p:cBhvr>
                                      <p:tavLst>
                                        <p:tav tm="0">
                                          <p:val>
                                            <p:fltVal val="0"/>
                                          </p:val>
                                        </p:tav>
                                        <p:tav tm="100000">
                                          <p:val>
                                            <p:strVal val="#ppt_w"/>
                                          </p:val>
                                        </p:tav>
                                      </p:tavLst>
                                    </p:anim>
                                    <p:anim calcmode="lin" valueType="num">
                                      <p:cBhvr>
                                        <p:cTn id="581" dur="500" fill="hold"/>
                                        <p:tgtEl>
                                          <p:spTgt spid="148"/>
                                        </p:tgtEl>
                                        <p:attrNameLst>
                                          <p:attrName>ppt_h</p:attrName>
                                        </p:attrNameLst>
                                      </p:cBhvr>
                                      <p:tavLst>
                                        <p:tav tm="0">
                                          <p:val>
                                            <p:fltVal val="0"/>
                                          </p:val>
                                        </p:tav>
                                        <p:tav tm="100000">
                                          <p:val>
                                            <p:strVal val="#ppt_h"/>
                                          </p:val>
                                        </p:tav>
                                      </p:tavLst>
                                    </p:anim>
                                    <p:anim calcmode="lin" valueType="num">
                                      <p:cBhvr>
                                        <p:cTn id="582" dur="500" fill="hold"/>
                                        <p:tgtEl>
                                          <p:spTgt spid="148"/>
                                        </p:tgtEl>
                                        <p:attrNameLst>
                                          <p:attrName>style.rotation</p:attrName>
                                        </p:attrNameLst>
                                      </p:cBhvr>
                                      <p:tavLst>
                                        <p:tav tm="0">
                                          <p:val>
                                            <p:fltVal val="360"/>
                                          </p:val>
                                        </p:tav>
                                        <p:tav tm="100000">
                                          <p:val>
                                            <p:fltVal val="0"/>
                                          </p:val>
                                        </p:tav>
                                      </p:tavLst>
                                    </p:anim>
                                    <p:animEffect transition="in" filter="fade">
                                      <p:cBhvr>
                                        <p:cTn id="583" dur="500"/>
                                        <p:tgtEl>
                                          <p:spTgt spid="148"/>
                                        </p:tgtEl>
                                      </p:cBhvr>
                                    </p:animEffect>
                                  </p:childTnLst>
                                </p:cTn>
                              </p:par>
                              <p:par>
                                <p:cTn id="584" presetID="49" presetClass="entr" presetSubtype="0" decel="100000" fill="hold" nodeType="withEffect">
                                  <p:stCondLst>
                                    <p:cond delay="0"/>
                                  </p:stCondLst>
                                  <p:childTnLst>
                                    <p:set>
                                      <p:cBhvr>
                                        <p:cTn id="585" dur="1" fill="hold">
                                          <p:stCondLst>
                                            <p:cond delay="0"/>
                                          </p:stCondLst>
                                        </p:cTn>
                                        <p:tgtEl>
                                          <p:spTgt spid="160"/>
                                        </p:tgtEl>
                                        <p:attrNameLst>
                                          <p:attrName>style.visibility</p:attrName>
                                        </p:attrNameLst>
                                      </p:cBhvr>
                                      <p:to>
                                        <p:strVal val="visible"/>
                                      </p:to>
                                    </p:set>
                                    <p:anim calcmode="lin" valueType="num">
                                      <p:cBhvr>
                                        <p:cTn id="586" dur="500" fill="hold"/>
                                        <p:tgtEl>
                                          <p:spTgt spid="160"/>
                                        </p:tgtEl>
                                        <p:attrNameLst>
                                          <p:attrName>ppt_w</p:attrName>
                                        </p:attrNameLst>
                                      </p:cBhvr>
                                      <p:tavLst>
                                        <p:tav tm="0">
                                          <p:val>
                                            <p:fltVal val="0"/>
                                          </p:val>
                                        </p:tav>
                                        <p:tav tm="100000">
                                          <p:val>
                                            <p:strVal val="#ppt_w"/>
                                          </p:val>
                                        </p:tav>
                                      </p:tavLst>
                                    </p:anim>
                                    <p:anim calcmode="lin" valueType="num">
                                      <p:cBhvr>
                                        <p:cTn id="587" dur="500" fill="hold"/>
                                        <p:tgtEl>
                                          <p:spTgt spid="160"/>
                                        </p:tgtEl>
                                        <p:attrNameLst>
                                          <p:attrName>ppt_h</p:attrName>
                                        </p:attrNameLst>
                                      </p:cBhvr>
                                      <p:tavLst>
                                        <p:tav tm="0">
                                          <p:val>
                                            <p:fltVal val="0"/>
                                          </p:val>
                                        </p:tav>
                                        <p:tav tm="100000">
                                          <p:val>
                                            <p:strVal val="#ppt_h"/>
                                          </p:val>
                                        </p:tav>
                                      </p:tavLst>
                                    </p:anim>
                                    <p:anim calcmode="lin" valueType="num">
                                      <p:cBhvr>
                                        <p:cTn id="588" dur="500" fill="hold"/>
                                        <p:tgtEl>
                                          <p:spTgt spid="160"/>
                                        </p:tgtEl>
                                        <p:attrNameLst>
                                          <p:attrName>style.rotation</p:attrName>
                                        </p:attrNameLst>
                                      </p:cBhvr>
                                      <p:tavLst>
                                        <p:tav tm="0">
                                          <p:val>
                                            <p:fltVal val="360"/>
                                          </p:val>
                                        </p:tav>
                                        <p:tav tm="100000">
                                          <p:val>
                                            <p:fltVal val="0"/>
                                          </p:val>
                                        </p:tav>
                                      </p:tavLst>
                                    </p:anim>
                                    <p:animEffect transition="in" filter="fade">
                                      <p:cBhvr>
                                        <p:cTn id="589" dur="500"/>
                                        <p:tgtEl>
                                          <p:spTgt spid="160"/>
                                        </p:tgtEl>
                                      </p:cBhvr>
                                    </p:animEffect>
                                  </p:childTnLst>
                                </p:cTn>
                              </p:par>
                              <p:par>
                                <p:cTn id="590" presetID="49" presetClass="entr" presetSubtype="0" decel="100000" fill="hold" grpId="0" nodeType="withEffect">
                                  <p:stCondLst>
                                    <p:cond delay="0"/>
                                  </p:stCondLst>
                                  <p:childTnLst>
                                    <p:set>
                                      <p:cBhvr>
                                        <p:cTn id="591" dur="1" fill="hold">
                                          <p:stCondLst>
                                            <p:cond delay="0"/>
                                          </p:stCondLst>
                                        </p:cTn>
                                        <p:tgtEl>
                                          <p:spTgt spid="850"/>
                                        </p:tgtEl>
                                        <p:attrNameLst>
                                          <p:attrName>style.visibility</p:attrName>
                                        </p:attrNameLst>
                                      </p:cBhvr>
                                      <p:to>
                                        <p:strVal val="visible"/>
                                      </p:to>
                                    </p:set>
                                    <p:anim calcmode="lin" valueType="num">
                                      <p:cBhvr>
                                        <p:cTn id="592" dur="500" fill="hold"/>
                                        <p:tgtEl>
                                          <p:spTgt spid="850"/>
                                        </p:tgtEl>
                                        <p:attrNameLst>
                                          <p:attrName>ppt_w</p:attrName>
                                        </p:attrNameLst>
                                      </p:cBhvr>
                                      <p:tavLst>
                                        <p:tav tm="0">
                                          <p:val>
                                            <p:fltVal val="0"/>
                                          </p:val>
                                        </p:tav>
                                        <p:tav tm="100000">
                                          <p:val>
                                            <p:strVal val="#ppt_w"/>
                                          </p:val>
                                        </p:tav>
                                      </p:tavLst>
                                    </p:anim>
                                    <p:anim calcmode="lin" valueType="num">
                                      <p:cBhvr>
                                        <p:cTn id="593" dur="500" fill="hold"/>
                                        <p:tgtEl>
                                          <p:spTgt spid="850"/>
                                        </p:tgtEl>
                                        <p:attrNameLst>
                                          <p:attrName>ppt_h</p:attrName>
                                        </p:attrNameLst>
                                      </p:cBhvr>
                                      <p:tavLst>
                                        <p:tav tm="0">
                                          <p:val>
                                            <p:fltVal val="0"/>
                                          </p:val>
                                        </p:tav>
                                        <p:tav tm="100000">
                                          <p:val>
                                            <p:strVal val="#ppt_h"/>
                                          </p:val>
                                        </p:tav>
                                      </p:tavLst>
                                    </p:anim>
                                    <p:anim calcmode="lin" valueType="num">
                                      <p:cBhvr>
                                        <p:cTn id="594" dur="500" fill="hold"/>
                                        <p:tgtEl>
                                          <p:spTgt spid="850"/>
                                        </p:tgtEl>
                                        <p:attrNameLst>
                                          <p:attrName>style.rotation</p:attrName>
                                        </p:attrNameLst>
                                      </p:cBhvr>
                                      <p:tavLst>
                                        <p:tav tm="0">
                                          <p:val>
                                            <p:fltVal val="360"/>
                                          </p:val>
                                        </p:tav>
                                        <p:tav tm="100000">
                                          <p:val>
                                            <p:fltVal val="0"/>
                                          </p:val>
                                        </p:tav>
                                      </p:tavLst>
                                    </p:anim>
                                    <p:animEffect transition="in" filter="fade">
                                      <p:cBhvr>
                                        <p:cTn id="595" dur="500"/>
                                        <p:tgtEl>
                                          <p:spTgt spid="850"/>
                                        </p:tgtEl>
                                      </p:cBhvr>
                                    </p:animEffect>
                                  </p:childTnLst>
                                </p:cTn>
                              </p:par>
                              <p:par>
                                <p:cTn id="596" presetID="49" presetClass="entr" presetSubtype="0" decel="100000" fill="hold" grpId="0" nodeType="withEffect">
                                  <p:stCondLst>
                                    <p:cond delay="0"/>
                                  </p:stCondLst>
                                  <p:childTnLst>
                                    <p:set>
                                      <p:cBhvr>
                                        <p:cTn id="597" dur="1" fill="hold">
                                          <p:stCondLst>
                                            <p:cond delay="0"/>
                                          </p:stCondLst>
                                        </p:cTn>
                                        <p:tgtEl>
                                          <p:spTgt spid="851"/>
                                        </p:tgtEl>
                                        <p:attrNameLst>
                                          <p:attrName>style.visibility</p:attrName>
                                        </p:attrNameLst>
                                      </p:cBhvr>
                                      <p:to>
                                        <p:strVal val="visible"/>
                                      </p:to>
                                    </p:set>
                                    <p:anim calcmode="lin" valueType="num">
                                      <p:cBhvr>
                                        <p:cTn id="598" dur="500" fill="hold"/>
                                        <p:tgtEl>
                                          <p:spTgt spid="851"/>
                                        </p:tgtEl>
                                        <p:attrNameLst>
                                          <p:attrName>ppt_w</p:attrName>
                                        </p:attrNameLst>
                                      </p:cBhvr>
                                      <p:tavLst>
                                        <p:tav tm="0">
                                          <p:val>
                                            <p:fltVal val="0"/>
                                          </p:val>
                                        </p:tav>
                                        <p:tav tm="100000">
                                          <p:val>
                                            <p:strVal val="#ppt_w"/>
                                          </p:val>
                                        </p:tav>
                                      </p:tavLst>
                                    </p:anim>
                                    <p:anim calcmode="lin" valueType="num">
                                      <p:cBhvr>
                                        <p:cTn id="599" dur="500" fill="hold"/>
                                        <p:tgtEl>
                                          <p:spTgt spid="851"/>
                                        </p:tgtEl>
                                        <p:attrNameLst>
                                          <p:attrName>ppt_h</p:attrName>
                                        </p:attrNameLst>
                                      </p:cBhvr>
                                      <p:tavLst>
                                        <p:tav tm="0">
                                          <p:val>
                                            <p:fltVal val="0"/>
                                          </p:val>
                                        </p:tav>
                                        <p:tav tm="100000">
                                          <p:val>
                                            <p:strVal val="#ppt_h"/>
                                          </p:val>
                                        </p:tav>
                                      </p:tavLst>
                                    </p:anim>
                                    <p:anim calcmode="lin" valueType="num">
                                      <p:cBhvr>
                                        <p:cTn id="600" dur="500" fill="hold"/>
                                        <p:tgtEl>
                                          <p:spTgt spid="851"/>
                                        </p:tgtEl>
                                        <p:attrNameLst>
                                          <p:attrName>style.rotation</p:attrName>
                                        </p:attrNameLst>
                                      </p:cBhvr>
                                      <p:tavLst>
                                        <p:tav tm="0">
                                          <p:val>
                                            <p:fltVal val="360"/>
                                          </p:val>
                                        </p:tav>
                                        <p:tav tm="100000">
                                          <p:val>
                                            <p:fltVal val="0"/>
                                          </p:val>
                                        </p:tav>
                                      </p:tavLst>
                                    </p:anim>
                                    <p:animEffect transition="in" filter="fade">
                                      <p:cBhvr>
                                        <p:cTn id="601" dur="500"/>
                                        <p:tgtEl>
                                          <p:spTgt spid="851"/>
                                        </p:tgtEl>
                                      </p:cBhvr>
                                    </p:animEffect>
                                  </p:childTnLst>
                                </p:cTn>
                              </p:par>
                              <p:par>
                                <p:cTn id="602" presetID="49" presetClass="entr" presetSubtype="0" decel="100000" fill="hold" grpId="0" nodeType="withEffect">
                                  <p:stCondLst>
                                    <p:cond delay="0"/>
                                  </p:stCondLst>
                                  <p:childTnLst>
                                    <p:set>
                                      <p:cBhvr>
                                        <p:cTn id="603" dur="1" fill="hold">
                                          <p:stCondLst>
                                            <p:cond delay="0"/>
                                          </p:stCondLst>
                                        </p:cTn>
                                        <p:tgtEl>
                                          <p:spTgt spid="852"/>
                                        </p:tgtEl>
                                        <p:attrNameLst>
                                          <p:attrName>style.visibility</p:attrName>
                                        </p:attrNameLst>
                                      </p:cBhvr>
                                      <p:to>
                                        <p:strVal val="visible"/>
                                      </p:to>
                                    </p:set>
                                    <p:anim calcmode="lin" valueType="num">
                                      <p:cBhvr>
                                        <p:cTn id="604" dur="500" fill="hold"/>
                                        <p:tgtEl>
                                          <p:spTgt spid="852"/>
                                        </p:tgtEl>
                                        <p:attrNameLst>
                                          <p:attrName>ppt_w</p:attrName>
                                        </p:attrNameLst>
                                      </p:cBhvr>
                                      <p:tavLst>
                                        <p:tav tm="0">
                                          <p:val>
                                            <p:fltVal val="0"/>
                                          </p:val>
                                        </p:tav>
                                        <p:tav tm="100000">
                                          <p:val>
                                            <p:strVal val="#ppt_w"/>
                                          </p:val>
                                        </p:tav>
                                      </p:tavLst>
                                    </p:anim>
                                    <p:anim calcmode="lin" valueType="num">
                                      <p:cBhvr>
                                        <p:cTn id="605" dur="500" fill="hold"/>
                                        <p:tgtEl>
                                          <p:spTgt spid="852"/>
                                        </p:tgtEl>
                                        <p:attrNameLst>
                                          <p:attrName>ppt_h</p:attrName>
                                        </p:attrNameLst>
                                      </p:cBhvr>
                                      <p:tavLst>
                                        <p:tav tm="0">
                                          <p:val>
                                            <p:fltVal val="0"/>
                                          </p:val>
                                        </p:tav>
                                        <p:tav tm="100000">
                                          <p:val>
                                            <p:strVal val="#ppt_h"/>
                                          </p:val>
                                        </p:tav>
                                      </p:tavLst>
                                    </p:anim>
                                    <p:anim calcmode="lin" valueType="num">
                                      <p:cBhvr>
                                        <p:cTn id="606" dur="500" fill="hold"/>
                                        <p:tgtEl>
                                          <p:spTgt spid="852"/>
                                        </p:tgtEl>
                                        <p:attrNameLst>
                                          <p:attrName>style.rotation</p:attrName>
                                        </p:attrNameLst>
                                      </p:cBhvr>
                                      <p:tavLst>
                                        <p:tav tm="0">
                                          <p:val>
                                            <p:fltVal val="360"/>
                                          </p:val>
                                        </p:tav>
                                        <p:tav tm="100000">
                                          <p:val>
                                            <p:fltVal val="0"/>
                                          </p:val>
                                        </p:tav>
                                      </p:tavLst>
                                    </p:anim>
                                    <p:animEffect transition="in" filter="fade">
                                      <p:cBhvr>
                                        <p:cTn id="607" dur="500"/>
                                        <p:tgtEl>
                                          <p:spTgt spid="852"/>
                                        </p:tgtEl>
                                      </p:cBhvr>
                                    </p:animEffect>
                                  </p:childTnLst>
                                </p:cTn>
                              </p:par>
                            </p:childTnLst>
                          </p:cTn>
                        </p:par>
                      </p:childTnLst>
                    </p:cTn>
                  </p:par>
                  <p:par>
                    <p:cTn id="608" fill="hold">
                      <p:stCondLst>
                        <p:cond delay="indefinite"/>
                      </p:stCondLst>
                      <p:childTnLst>
                        <p:par>
                          <p:cTn id="609" fill="hold">
                            <p:stCondLst>
                              <p:cond delay="0"/>
                            </p:stCondLst>
                            <p:childTnLst>
                              <p:par>
                                <p:cTn id="610" presetID="42" presetClass="path" presetSubtype="0" accel="50000" decel="50000" fill="hold" grpId="3" nodeType="clickEffect">
                                  <p:stCondLst>
                                    <p:cond delay="0"/>
                                  </p:stCondLst>
                                  <p:childTnLst>
                                    <p:animMotion origin="layout" path="M 0.27721 -0.00139 L 0.40833 -0.0007 " pathEditMode="relative" rAng="0" ptsTypes="AA">
                                      <p:cBhvr>
                                        <p:cTn id="611" dur="1000" fill="hold"/>
                                        <p:tgtEl>
                                          <p:spTgt spid="928"/>
                                        </p:tgtEl>
                                        <p:attrNameLst>
                                          <p:attrName>ppt_x</p:attrName>
                                          <p:attrName>ppt_y</p:attrName>
                                        </p:attrNameLst>
                                      </p:cBhvr>
                                      <p:rCtr x="6549" y="23"/>
                                    </p:animMotion>
                                  </p:childTnLst>
                                </p:cTn>
                              </p:par>
                              <p:par>
                                <p:cTn id="612" presetID="47" presetClass="entr" presetSubtype="0" fill="hold" grpId="0" nodeType="withEffect">
                                  <p:stCondLst>
                                    <p:cond delay="0"/>
                                  </p:stCondLst>
                                  <p:childTnLst>
                                    <p:set>
                                      <p:cBhvr>
                                        <p:cTn id="613" dur="1" fill="hold">
                                          <p:stCondLst>
                                            <p:cond delay="0"/>
                                          </p:stCondLst>
                                        </p:cTn>
                                        <p:tgtEl>
                                          <p:spTgt spid="885"/>
                                        </p:tgtEl>
                                        <p:attrNameLst>
                                          <p:attrName>style.visibility</p:attrName>
                                        </p:attrNameLst>
                                      </p:cBhvr>
                                      <p:to>
                                        <p:strVal val="visible"/>
                                      </p:to>
                                    </p:set>
                                    <p:animEffect transition="in" filter="fade">
                                      <p:cBhvr>
                                        <p:cTn id="614" dur="1000"/>
                                        <p:tgtEl>
                                          <p:spTgt spid="885"/>
                                        </p:tgtEl>
                                      </p:cBhvr>
                                    </p:animEffect>
                                    <p:anim calcmode="lin" valueType="num">
                                      <p:cBhvr>
                                        <p:cTn id="615" dur="1000" fill="hold"/>
                                        <p:tgtEl>
                                          <p:spTgt spid="885"/>
                                        </p:tgtEl>
                                        <p:attrNameLst>
                                          <p:attrName>ppt_x</p:attrName>
                                        </p:attrNameLst>
                                      </p:cBhvr>
                                      <p:tavLst>
                                        <p:tav tm="0">
                                          <p:val>
                                            <p:strVal val="#ppt_x"/>
                                          </p:val>
                                        </p:tav>
                                        <p:tav tm="100000">
                                          <p:val>
                                            <p:strVal val="#ppt_x"/>
                                          </p:val>
                                        </p:tav>
                                      </p:tavLst>
                                    </p:anim>
                                    <p:anim calcmode="lin" valueType="num">
                                      <p:cBhvr>
                                        <p:cTn id="616" dur="1000" fill="hold"/>
                                        <p:tgtEl>
                                          <p:spTgt spid="885"/>
                                        </p:tgtEl>
                                        <p:attrNameLst>
                                          <p:attrName>ppt_y</p:attrName>
                                        </p:attrNameLst>
                                      </p:cBhvr>
                                      <p:tavLst>
                                        <p:tav tm="0">
                                          <p:val>
                                            <p:strVal val="#ppt_y-.1"/>
                                          </p:val>
                                        </p:tav>
                                        <p:tav tm="100000">
                                          <p:val>
                                            <p:strVal val="#ppt_y"/>
                                          </p:val>
                                        </p:tav>
                                      </p:tavLst>
                                    </p:anim>
                                  </p:childTnLst>
                                </p:cTn>
                              </p:par>
                            </p:childTnLst>
                          </p:cTn>
                        </p:par>
                      </p:childTnLst>
                    </p:cTn>
                  </p:par>
                  <p:par>
                    <p:cTn id="617" fill="hold">
                      <p:stCondLst>
                        <p:cond delay="indefinite"/>
                      </p:stCondLst>
                      <p:childTnLst>
                        <p:par>
                          <p:cTn id="618" fill="hold">
                            <p:stCondLst>
                              <p:cond delay="0"/>
                            </p:stCondLst>
                            <p:childTnLst>
                              <p:par>
                                <p:cTn id="619" presetID="49" presetClass="entr" presetSubtype="0" decel="100000" fill="hold" nodeType="clickEffect">
                                  <p:stCondLst>
                                    <p:cond delay="0"/>
                                  </p:stCondLst>
                                  <p:childTnLst>
                                    <p:set>
                                      <p:cBhvr>
                                        <p:cTn id="620" dur="1" fill="hold">
                                          <p:stCondLst>
                                            <p:cond delay="0"/>
                                          </p:stCondLst>
                                        </p:cTn>
                                        <p:tgtEl>
                                          <p:spTgt spid="172"/>
                                        </p:tgtEl>
                                        <p:attrNameLst>
                                          <p:attrName>style.visibility</p:attrName>
                                        </p:attrNameLst>
                                      </p:cBhvr>
                                      <p:to>
                                        <p:strVal val="visible"/>
                                      </p:to>
                                    </p:set>
                                    <p:anim calcmode="lin" valueType="num">
                                      <p:cBhvr>
                                        <p:cTn id="621" dur="500" fill="hold"/>
                                        <p:tgtEl>
                                          <p:spTgt spid="172"/>
                                        </p:tgtEl>
                                        <p:attrNameLst>
                                          <p:attrName>ppt_w</p:attrName>
                                        </p:attrNameLst>
                                      </p:cBhvr>
                                      <p:tavLst>
                                        <p:tav tm="0">
                                          <p:val>
                                            <p:fltVal val="0"/>
                                          </p:val>
                                        </p:tav>
                                        <p:tav tm="100000">
                                          <p:val>
                                            <p:strVal val="#ppt_w"/>
                                          </p:val>
                                        </p:tav>
                                      </p:tavLst>
                                    </p:anim>
                                    <p:anim calcmode="lin" valueType="num">
                                      <p:cBhvr>
                                        <p:cTn id="622" dur="500" fill="hold"/>
                                        <p:tgtEl>
                                          <p:spTgt spid="172"/>
                                        </p:tgtEl>
                                        <p:attrNameLst>
                                          <p:attrName>ppt_h</p:attrName>
                                        </p:attrNameLst>
                                      </p:cBhvr>
                                      <p:tavLst>
                                        <p:tav tm="0">
                                          <p:val>
                                            <p:fltVal val="0"/>
                                          </p:val>
                                        </p:tav>
                                        <p:tav tm="100000">
                                          <p:val>
                                            <p:strVal val="#ppt_h"/>
                                          </p:val>
                                        </p:tav>
                                      </p:tavLst>
                                    </p:anim>
                                    <p:anim calcmode="lin" valueType="num">
                                      <p:cBhvr>
                                        <p:cTn id="623" dur="500" fill="hold"/>
                                        <p:tgtEl>
                                          <p:spTgt spid="172"/>
                                        </p:tgtEl>
                                        <p:attrNameLst>
                                          <p:attrName>style.rotation</p:attrName>
                                        </p:attrNameLst>
                                      </p:cBhvr>
                                      <p:tavLst>
                                        <p:tav tm="0">
                                          <p:val>
                                            <p:fltVal val="360"/>
                                          </p:val>
                                        </p:tav>
                                        <p:tav tm="100000">
                                          <p:val>
                                            <p:fltVal val="0"/>
                                          </p:val>
                                        </p:tav>
                                      </p:tavLst>
                                    </p:anim>
                                    <p:animEffect transition="in" filter="fade">
                                      <p:cBhvr>
                                        <p:cTn id="624" dur="500"/>
                                        <p:tgtEl>
                                          <p:spTgt spid="172"/>
                                        </p:tgtEl>
                                      </p:cBhvr>
                                    </p:animEffect>
                                  </p:childTnLst>
                                </p:cTn>
                              </p:par>
                              <p:par>
                                <p:cTn id="625" presetID="49" presetClass="entr" presetSubtype="0" decel="100000" fill="hold" nodeType="withEffect">
                                  <p:stCondLst>
                                    <p:cond delay="0"/>
                                  </p:stCondLst>
                                  <p:childTnLst>
                                    <p:set>
                                      <p:cBhvr>
                                        <p:cTn id="626" dur="1" fill="hold">
                                          <p:stCondLst>
                                            <p:cond delay="0"/>
                                          </p:stCondLst>
                                        </p:cTn>
                                        <p:tgtEl>
                                          <p:spTgt spid="184"/>
                                        </p:tgtEl>
                                        <p:attrNameLst>
                                          <p:attrName>style.visibility</p:attrName>
                                        </p:attrNameLst>
                                      </p:cBhvr>
                                      <p:to>
                                        <p:strVal val="visible"/>
                                      </p:to>
                                    </p:set>
                                    <p:anim calcmode="lin" valueType="num">
                                      <p:cBhvr>
                                        <p:cTn id="627" dur="500" fill="hold"/>
                                        <p:tgtEl>
                                          <p:spTgt spid="184"/>
                                        </p:tgtEl>
                                        <p:attrNameLst>
                                          <p:attrName>ppt_w</p:attrName>
                                        </p:attrNameLst>
                                      </p:cBhvr>
                                      <p:tavLst>
                                        <p:tav tm="0">
                                          <p:val>
                                            <p:fltVal val="0"/>
                                          </p:val>
                                        </p:tav>
                                        <p:tav tm="100000">
                                          <p:val>
                                            <p:strVal val="#ppt_w"/>
                                          </p:val>
                                        </p:tav>
                                      </p:tavLst>
                                    </p:anim>
                                    <p:anim calcmode="lin" valueType="num">
                                      <p:cBhvr>
                                        <p:cTn id="628" dur="500" fill="hold"/>
                                        <p:tgtEl>
                                          <p:spTgt spid="184"/>
                                        </p:tgtEl>
                                        <p:attrNameLst>
                                          <p:attrName>ppt_h</p:attrName>
                                        </p:attrNameLst>
                                      </p:cBhvr>
                                      <p:tavLst>
                                        <p:tav tm="0">
                                          <p:val>
                                            <p:fltVal val="0"/>
                                          </p:val>
                                        </p:tav>
                                        <p:tav tm="100000">
                                          <p:val>
                                            <p:strVal val="#ppt_h"/>
                                          </p:val>
                                        </p:tav>
                                      </p:tavLst>
                                    </p:anim>
                                    <p:anim calcmode="lin" valueType="num">
                                      <p:cBhvr>
                                        <p:cTn id="629" dur="500" fill="hold"/>
                                        <p:tgtEl>
                                          <p:spTgt spid="184"/>
                                        </p:tgtEl>
                                        <p:attrNameLst>
                                          <p:attrName>style.rotation</p:attrName>
                                        </p:attrNameLst>
                                      </p:cBhvr>
                                      <p:tavLst>
                                        <p:tav tm="0">
                                          <p:val>
                                            <p:fltVal val="360"/>
                                          </p:val>
                                        </p:tav>
                                        <p:tav tm="100000">
                                          <p:val>
                                            <p:fltVal val="0"/>
                                          </p:val>
                                        </p:tav>
                                      </p:tavLst>
                                    </p:anim>
                                    <p:animEffect transition="in" filter="fade">
                                      <p:cBhvr>
                                        <p:cTn id="630" dur="500"/>
                                        <p:tgtEl>
                                          <p:spTgt spid="184"/>
                                        </p:tgtEl>
                                      </p:cBhvr>
                                    </p:animEffect>
                                  </p:childTnLst>
                                </p:cTn>
                              </p:par>
                              <p:par>
                                <p:cTn id="631" presetID="49" presetClass="entr" presetSubtype="0" decel="100000" fill="hold" nodeType="withEffect">
                                  <p:stCondLst>
                                    <p:cond delay="0"/>
                                  </p:stCondLst>
                                  <p:childTnLst>
                                    <p:set>
                                      <p:cBhvr>
                                        <p:cTn id="632" dur="1" fill="hold">
                                          <p:stCondLst>
                                            <p:cond delay="0"/>
                                          </p:stCondLst>
                                        </p:cTn>
                                        <p:tgtEl>
                                          <p:spTgt spid="853"/>
                                        </p:tgtEl>
                                        <p:attrNameLst>
                                          <p:attrName>style.visibility</p:attrName>
                                        </p:attrNameLst>
                                      </p:cBhvr>
                                      <p:to>
                                        <p:strVal val="visible"/>
                                      </p:to>
                                    </p:set>
                                    <p:anim calcmode="lin" valueType="num">
                                      <p:cBhvr>
                                        <p:cTn id="633" dur="500" fill="hold"/>
                                        <p:tgtEl>
                                          <p:spTgt spid="853"/>
                                        </p:tgtEl>
                                        <p:attrNameLst>
                                          <p:attrName>ppt_w</p:attrName>
                                        </p:attrNameLst>
                                      </p:cBhvr>
                                      <p:tavLst>
                                        <p:tav tm="0">
                                          <p:val>
                                            <p:fltVal val="0"/>
                                          </p:val>
                                        </p:tav>
                                        <p:tav tm="100000">
                                          <p:val>
                                            <p:strVal val="#ppt_w"/>
                                          </p:val>
                                        </p:tav>
                                      </p:tavLst>
                                    </p:anim>
                                    <p:anim calcmode="lin" valueType="num">
                                      <p:cBhvr>
                                        <p:cTn id="634" dur="500" fill="hold"/>
                                        <p:tgtEl>
                                          <p:spTgt spid="853"/>
                                        </p:tgtEl>
                                        <p:attrNameLst>
                                          <p:attrName>ppt_h</p:attrName>
                                        </p:attrNameLst>
                                      </p:cBhvr>
                                      <p:tavLst>
                                        <p:tav tm="0">
                                          <p:val>
                                            <p:fltVal val="0"/>
                                          </p:val>
                                        </p:tav>
                                        <p:tav tm="100000">
                                          <p:val>
                                            <p:strVal val="#ppt_h"/>
                                          </p:val>
                                        </p:tav>
                                      </p:tavLst>
                                    </p:anim>
                                    <p:anim calcmode="lin" valueType="num">
                                      <p:cBhvr>
                                        <p:cTn id="635" dur="500" fill="hold"/>
                                        <p:tgtEl>
                                          <p:spTgt spid="853"/>
                                        </p:tgtEl>
                                        <p:attrNameLst>
                                          <p:attrName>style.rotation</p:attrName>
                                        </p:attrNameLst>
                                      </p:cBhvr>
                                      <p:tavLst>
                                        <p:tav tm="0">
                                          <p:val>
                                            <p:fltVal val="360"/>
                                          </p:val>
                                        </p:tav>
                                        <p:tav tm="100000">
                                          <p:val>
                                            <p:fltVal val="0"/>
                                          </p:val>
                                        </p:tav>
                                      </p:tavLst>
                                    </p:anim>
                                    <p:animEffect transition="in" filter="fade">
                                      <p:cBhvr>
                                        <p:cTn id="636" dur="500"/>
                                        <p:tgtEl>
                                          <p:spTgt spid="853"/>
                                        </p:tgtEl>
                                      </p:cBhvr>
                                    </p:animEffect>
                                  </p:childTnLst>
                                </p:cTn>
                              </p:par>
                            </p:childTnLst>
                          </p:cTn>
                        </p:par>
                      </p:childTnLst>
                    </p:cTn>
                  </p:par>
                  <p:par>
                    <p:cTn id="637" fill="hold">
                      <p:stCondLst>
                        <p:cond delay="indefinite"/>
                      </p:stCondLst>
                      <p:childTnLst>
                        <p:par>
                          <p:cTn id="638" fill="hold">
                            <p:stCondLst>
                              <p:cond delay="0"/>
                            </p:stCondLst>
                            <p:childTnLst>
                              <p:par>
                                <p:cTn id="639" presetID="49" presetClass="entr" presetSubtype="0" decel="100000" fill="hold" nodeType="clickEffect">
                                  <p:stCondLst>
                                    <p:cond delay="0"/>
                                  </p:stCondLst>
                                  <p:childTnLst>
                                    <p:set>
                                      <p:cBhvr>
                                        <p:cTn id="640" dur="1" fill="hold">
                                          <p:stCondLst>
                                            <p:cond delay="0"/>
                                          </p:stCondLst>
                                        </p:cTn>
                                        <p:tgtEl>
                                          <p:spTgt spid="849"/>
                                        </p:tgtEl>
                                        <p:attrNameLst>
                                          <p:attrName>style.visibility</p:attrName>
                                        </p:attrNameLst>
                                      </p:cBhvr>
                                      <p:to>
                                        <p:strVal val="visible"/>
                                      </p:to>
                                    </p:set>
                                    <p:anim calcmode="lin" valueType="num">
                                      <p:cBhvr>
                                        <p:cTn id="641" dur="500" fill="hold"/>
                                        <p:tgtEl>
                                          <p:spTgt spid="849"/>
                                        </p:tgtEl>
                                        <p:attrNameLst>
                                          <p:attrName>ppt_w</p:attrName>
                                        </p:attrNameLst>
                                      </p:cBhvr>
                                      <p:tavLst>
                                        <p:tav tm="0">
                                          <p:val>
                                            <p:fltVal val="0"/>
                                          </p:val>
                                        </p:tav>
                                        <p:tav tm="100000">
                                          <p:val>
                                            <p:strVal val="#ppt_w"/>
                                          </p:val>
                                        </p:tav>
                                      </p:tavLst>
                                    </p:anim>
                                    <p:anim calcmode="lin" valueType="num">
                                      <p:cBhvr>
                                        <p:cTn id="642" dur="500" fill="hold"/>
                                        <p:tgtEl>
                                          <p:spTgt spid="849"/>
                                        </p:tgtEl>
                                        <p:attrNameLst>
                                          <p:attrName>ppt_h</p:attrName>
                                        </p:attrNameLst>
                                      </p:cBhvr>
                                      <p:tavLst>
                                        <p:tav tm="0">
                                          <p:val>
                                            <p:fltVal val="0"/>
                                          </p:val>
                                        </p:tav>
                                        <p:tav tm="100000">
                                          <p:val>
                                            <p:strVal val="#ppt_h"/>
                                          </p:val>
                                        </p:tav>
                                      </p:tavLst>
                                    </p:anim>
                                    <p:anim calcmode="lin" valueType="num">
                                      <p:cBhvr>
                                        <p:cTn id="643" dur="500" fill="hold"/>
                                        <p:tgtEl>
                                          <p:spTgt spid="849"/>
                                        </p:tgtEl>
                                        <p:attrNameLst>
                                          <p:attrName>style.rotation</p:attrName>
                                        </p:attrNameLst>
                                      </p:cBhvr>
                                      <p:tavLst>
                                        <p:tav tm="0">
                                          <p:val>
                                            <p:fltVal val="360"/>
                                          </p:val>
                                        </p:tav>
                                        <p:tav tm="100000">
                                          <p:val>
                                            <p:fltVal val="0"/>
                                          </p:val>
                                        </p:tav>
                                      </p:tavLst>
                                    </p:anim>
                                    <p:animEffect transition="in" filter="fade">
                                      <p:cBhvr>
                                        <p:cTn id="644" dur="500"/>
                                        <p:tgtEl>
                                          <p:spTgt spid="849"/>
                                        </p:tgtEl>
                                      </p:cBhvr>
                                    </p:animEffect>
                                  </p:childTnLst>
                                </p:cTn>
                              </p:par>
                            </p:childTnLst>
                          </p:cTn>
                        </p:par>
                      </p:childTnLst>
                    </p:cTn>
                  </p:par>
                  <p:par>
                    <p:cTn id="645" fill="hold">
                      <p:stCondLst>
                        <p:cond delay="indefinite"/>
                      </p:stCondLst>
                      <p:childTnLst>
                        <p:par>
                          <p:cTn id="646" fill="hold">
                            <p:stCondLst>
                              <p:cond delay="0"/>
                            </p:stCondLst>
                            <p:childTnLst>
                              <p:par>
                                <p:cTn id="647" presetID="49" presetClass="entr" presetSubtype="0" decel="100000" fill="hold" nodeType="clickEffect">
                                  <p:stCondLst>
                                    <p:cond delay="0"/>
                                  </p:stCondLst>
                                  <p:childTnLst>
                                    <p:set>
                                      <p:cBhvr>
                                        <p:cTn id="648" dur="1" fill="hold">
                                          <p:stCondLst>
                                            <p:cond delay="0"/>
                                          </p:stCondLst>
                                        </p:cTn>
                                        <p:tgtEl>
                                          <p:spTgt spid="892"/>
                                        </p:tgtEl>
                                        <p:attrNameLst>
                                          <p:attrName>style.visibility</p:attrName>
                                        </p:attrNameLst>
                                      </p:cBhvr>
                                      <p:to>
                                        <p:strVal val="visible"/>
                                      </p:to>
                                    </p:set>
                                    <p:anim calcmode="lin" valueType="num">
                                      <p:cBhvr>
                                        <p:cTn id="649" dur="500" fill="hold"/>
                                        <p:tgtEl>
                                          <p:spTgt spid="892"/>
                                        </p:tgtEl>
                                        <p:attrNameLst>
                                          <p:attrName>ppt_w</p:attrName>
                                        </p:attrNameLst>
                                      </p:cBhvr>
                                      <p:tavLst>
                                        <p:tav tm="0">
                                          <p:val>
                                            <p:fltVal val="0"/>
                                          </p:val>
                                        </p:tav>
                                        <p:tav tm="100000">
                                          <p:val>
                                            <p:strVal val="#ppt_w"/>
                                          </p:val>
                                        </p:tav>
                                      </p:tavLst>
                                    </p:anim>
                                    <p:anim calcmode="lin" valueType="num">
                                      <p:cBhvr>
                                        <p:cTn id="650" dur="500" fill="hold"/>
                                        <p:tgtEl>
                                          <p:spTgt spid="892"/>
                                        </p:tgtEl>
                                        <p:attrNameLst>
                                          <p:attrName>ppt_h</p:attrName>
                                        </p:attrNameLst>
                                      </p:cBhvr>
                                      <p:tavLst>
                                        <p:tav tm="0">
                                          <p:val>
                                            <p:fltVal val="0"/>
                                          </p:val>
                                        </p:tav>
                                        <p:tav tm="100000">
                                          <p:val>
                                            <p:strVal val="#ppt_h"/>
                                          </p:val>
                                        </p:tav>
                                      </p:tavLst>
                                    </p:anim>
                                    <p:anim calcmode="lin" valueType="num">
                                      <p:cBhvr>
                                        <p:cTn id="651" dur="500" fill="hold"/>
                                        <p:tgtEl>
                                          <p:spTgt spid="892"/>
                                        </p:tgtEl>
                                        <p:attrNameLst>
                                          <p:attrName>style.rotation</p:attrName>
                                        </p:attrNameLst>
                                      </p:cBhvr>
                                      <p:tavLst>
                                        <p:tav tm="0">
                                          <p:val>
                                            <p:fltVal val="360"/>
                                          </p:val>
                                        </p:tav>
                                        <p:tav tm="100000">
                                          <p:val>
                                            <p:fltVal val="0"/>
                                          </p:val>
                                        </p:tav>
                                      </p:tavLst>
                                    </p:anim>
                                    <p:animEffect transition="in" filter="fade">
                                      <p:cBhvr>
                                        <p:cTn id="652" dur="500"/>
                                        <p:tgtEl>
                                          <p:spTgt spid="892"/>
                                        </p:tgtEl>
                                      </p:cBhvr>
                                    </p:animEffect>
                                  </p:childTnLst>
                                </p:cTn>
                              </p:par>
                              <p:par>
                                <p:cTn id="653" presetID="49" presetClass="entr" presetSubtype="0" decel="100000" fill="hold" grpId="0" nodeType="withEffect">
                                  <p:stCondLst>
                                    <p:cond delay="0"/>
                                  </p:stCondLst>
                                  <p:childTnLst>
                                    <p:set>
                                      <p:cBhvr>
                                        <p:cTn id="654" dur="1" fill="hold">
                                          <p:stCondLst>
                                            <p:cond delay="0"/>
                                          </p:stCondLst>
                                        </p:cTn>
                                        <p:tgtEl>
                                          <p:spTgt spid="893"/>
                                        </p:tgtEl>
                                        <p:attrNameLst>
                                          <p:attrName>style.visibility</p:attrName>
                                        </p:attrNameLst>
                                      </p:cBhvr>
                                      <p:to>
                                        <p:strVal val="visible"/>
                                      </p:to>
                                    </p:set>
                                    <p:anim calcmode="lin" valueType="num">
                                      <p:cBhvr>
                                        <p:cTn id="655" dur="500" fill="hold"/>
                                        <p:tgtEl>
                                          <p:spTgt spid="893"/>
                                        </p:tgtEl>
                                        <p:attrNameLst>
                                          <p:attrName>ppt_w</p:attrName>
                                        </p:attrNameLst>
                                      </p:cBhvr>
                                      <p:tavLst>
                                        <p:tav tm="0">
                                          <p:val>
                                            <p:fltVal val="0"/>
                                          </p:val>
                                        </p:tav>
                                        <p:tav tm="100000">
                                          <p:val>
                                            <p:strVal val="#ppt_w"/>
                                          </p:val>
                                        </p:tav>
                                      </p:tavLst>
                                    </p:anim>
                                    <p:anim calcmode="lin" valueType="num">
                                      <p:cBhvr>
                                        <p:cTn id="656" dur="500" fill="hold"/>
                                        <p:tgtEl>
                                          <p:spTgt spid="893"/>
                                        </p:tgtEl>
                                        <p:attrNameLst>
                                          <p:attrName>ppt_h</p:attrName>
                                        </p:attrNameLst>
                                      </p:cBhvr>
                                      <p:tavLst>
                                        <p:tav tm="0">
                                          <p:val>
                                            <p:fltVal val="0"/>
                                          </p:val>
                                        </p:tav>
                                        <p:tav tm="100000">
                                          <p:val>
                                            <p:strVal val="#ppt_h"/>
                                          </p:val>
                                        </p:tav>
                                      </p:tavLst>
                                    </p:anim>
                                    <p:anim calcmode="lin" valueType="num">
                                      <p:cBhvr>
                                        <p:cTn id="657" dur="500" fill="hold"/>
                                        <p:tgtEl>
                                          <p:spTgt spid="893"/>
                                        </p:tgtEl>
                                        <p:attrNameLst>
                                          <p:attrName>style.rotation</p:attrName>
                                        </p:attrNameLst>
                                      </p:cBhvr>
                                      <p:tavLst>
                                        <p:tav tm="0">
                                          <p:val>
                                            <p:fltVal val="360"/>
                                          </p:val>
                                        </p:tav>
                                        <p:tav tm="100000">
                                          <p:val>
                                            <p:fltVal val="0"/>
                                          </p:val>
                                        </p:tav>
                                      </p:tavLst>
                                    </p:anim>
                                    <p:animEffect transition="in" filter="fade">
                                      <p:cBhvr>
                                        <p:cTn id="658" dur="500"/>
                                        <p:tgtEl>
                                          <p:spTgt spid="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3" grpId="0" animBg="1"/>
      <p:bldP spid="844" grpId="0" animBg="1"/>
      <p:bldP spid="845" grpId="0" animBg="1"/>
      <p:bldP spid="846" grpId="0" animBg="1"/>
      <p:bldP spid="847" grpId="0" animBg="1"/>
      <p:bldP spid="848" grpId="0" animBg="1"/>
      <p:bldP spid="850" grpId="0" animBg="1"/>
      <p:bldP spid="851" grpId="0" animBg="1"/>
      <p:bldP spid="852" grpId="0" animBg="1"/>
      <p:bldP spid="882" grpId="0"/>
      <p:bldP spid="883" grpId="0"/>
      <p:bldP spid="884" grpId="0"/>
      <p:bldP spid="885" grpId="0"/>
      <p:bldP spid="893" grpId="0" animBg="1"/>
      <p:bldP spid="897" grpId="0"/>
      <p:bldP spid="901" grpId="0"/>
      <p:bldP spid="927" grpId="0" animBg="1"/>
      <p:bldP spid="928" grpId="0" animBg="1"/>
      <p:bldP spid="928" grpId="1" animBg="1"/>
      <p:bldP spid="928" grpId="2" animBg="1"/>
      <p:bldP spid="928" grpId="3"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3" name="Content Placeholder 2"/>
          <p:cNvSpPr>
            <a:spLocks noGrp="1"/>
          </p:cNvSpPr>
          <p:nvPr>
            <p:ph idx="1"/>
          </p:nvPr>
        </p:nvSpPr>
        <p:spPr/>
        <p:txBody>
          <a:bodyPr/>
          <a:lstStyle/>
          <a:p>
            <a:r>
              <a:rPr lang="en-US" dirty="0"/>
              <a:t>Introduction</a:t>
            </a:r>
          </a:p>
          <a:p>
            <a:r>
              <a:rPr lang="en-US" altLang="zh-CN" dirty="0"/>
              <a:t>System and models</a:t>
            </a:r>
          </a:p>
          <a:p>
            <a:r>
              <a:rPr lang="en-US" dirty="0"/>
              <a:t>Emerge protocols</a:t>
            </a:r>
          </a:p>
          <a:p>
            <a:r>
              <a:rPr lang="en-US" b="1" dirty="0">
                <a:solidFill>
                  <a:srgbClr val="FF0000"/>
                </a:solidFill>
              </a:rPr>
              <a:t>Experiments</a:t>
            </a:r>
          </a:p>
          <a:p>
            <a:r>
              <a:rPr lang="en-US" dirty="0"/>
              <a:t>Conclusion</a:t>
            </a:r>
          </a:p>
        </p:txBody>
      </p:sp>
    </p:spTree>
    <p:extLst>
      <p:ext uri="{BB962C8B-B14F-4D97-AF65-F5344CB8AC3E}">
        <p14:creationId xmlns:p14="http://schemas.microsoft.com/office/powerpoint/2010/main" val="1980092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78267" y="288088"/>
            <a:ext cx="3488071" cy="646331"/>
          </a:xfrm>
          <a:prstGeom prst="rect">
            <a:avLst/>
          </a:prstGeom>
          <a:noFill/>
        </p:spPr>
        <p:txBody>
          <a:bodyPr wrap="none" rtlCol="0">
            <a:spAutoFit/>
          </a:bodyPr>
          <a:lstStyle/>
          <a:p>
            <a:r>
              <a:rPr lang="en-US" sz="3600" dirty="0"/>
              <a:t>Experiment setup</a:t>
            </a:r>
          </a:p>
        </p:txBody>
      </p:sp>
      <p:sp>
        <p:nvSpPr>
          <p:cNvPr id="4" name="文本框 3"/>
          <p:cNvSpPr txBox="1"/>
          <p:nvPr/>
        </p:nvSpPr>
        <p:spPr>
          <a:xfrm>
            <a:off x="678267" y="1354551"/>
            <a:ext cx="10908266" cy="4093428"/>
          </a:xfrm>
          <a:prstGeom prst="rect">
            <a:avLst/>
          </a:prstGeom>
          <a:noFill/>
        </p:spPr>
        <p:txBody>
          <a:bodyPr wrap="square" rtlCol="0">
            <a:spAutoFit/>
          </a:bodyPr>
          <a:lstStyle/>
          <a:p>
            <a:r>
              <a:rPr lang="en-US" sz="2000" dirty="0"/>
              <a:t>Simulator: Java-based DHT toolkit Overlay Weaver. </a:t>
            </a:r>
          </a:p>
          <a:p>
            <a:r>
              <a:rPr lang="en-US" sz="2000" dirty="0"/>
              <a:t>Number of DHT node instances: 10000.</a:t>
            </a:r>
          </a:p>
          <a:p>
            <a:r>
              <a:rPr lang="en-US" sz="2000" dirty="0"/>
              <a:t>Results: the average of 1000 times repeated experiments.</a:t>
            </a:r>
          </a:p>
          <a:p>
            <a:r>
              <a:rPr lang="en-US" sz="2000" dirty="0"/>
              <a:t>Malicious nodes:</a:t>
            </a:r>
            <a:r>
              <a:rPr lang="zh-CN" altLang="en-US" sz="2000" dirty="0"/>
              <a:t> </a:t>
            </a:r>
            <a:r>
              <a:rPr lang="en-US" altLang="zh-CN" sz="2000" dirty="0"/>
              <a:t>we </a:t>
            </a:r>
            <a:r>
              <a:rPr lang="en-US" sz="2000" dirty="0"/>
              <a:t>randomly select 10000*p non-repeated nodes and mark them as malicious. </a:t>
            </a:r>
          </a:p>
          <a:p>
            <a:r>
              <a:rPr lang="en-US" sz="2000" dirty="0"/>
              <a:t>Node death: the probability density function of node death follows the exponential distribution suggested by [Bhagwan,2003]. </a:t>
            </a:r>
          </a:p>
          <a:p>
            <a:endParaRPr lang="en-US" sz="2000" dirty="0"/>
          </a:p>
          <a:p>
            <a:r>
              <a:rPr lang="en-US" sz="2000" dirty="0"/>
              <a:t>We evaluate the </a:t>
            </a:r>
            <a:r>
              <a:rPr lang="en-US" sz="2000" b="1" i="1" dirty="0"/>
              <a:t>attack resilience, churn resilience and cost </a:t>
            </a:r>
            <a:r>
              <a:rPr lang="en-US" sz="2000" dirty="0"/>
              <a:t>for four schemes:</a:t>
            </a:r>
          </a:p>
          <a:p>
            <a:pPr marL="342900" indent="-342900">
              <a:buFont typeface="Arial" panose="020B0604020202020204" pitchFamily="34" charset="0"/>
              <a:buChar char="•"/>
            </a:pPr>
            <a:r>
              <a:rPr lang="en-US" sz="2000" dirty="0"/>
              <a:t>One-hop scheme</a:t>
            </a:r>
          </a:p>
          <a:p>
            <a:pPr marL="342900" indent="-342900">
              <a:buFont typeface="Arial" panose="020B0604020202020204" pitchFamily="34" charset="0"/>
              <a:buChar char="•"/>
            </a:pPr>
            <a:r>
              <a:rPr lang="en-US" sz="2000" dirty="0"/>
              <a:t>Adjusted one-hop scheme</a:t>
            </a:r>
          </a:p>
          <a:p>
            <a:pPr marL="342900" indent="-342900">
              <a:buFont typeface="Arial" panose="020B0604020202020204" pitchFamily="34" charset="0"/>
              <a:buChar char="•"/>
            </a:pPr>
            <a:r>
              <a:rPr lang="en-US" sz="2000" dirty="0"/>
              <a:t>Multi-hop scheme</a:t>
            </a:r>
          </a:p>
          <a:p>
            <a:endParaRPr lang="en-US" sz="2000" dirty="0"/>
          </a:p>
          <a:p>
            <a:endParaRPr lang="en-US" sz="2000" dirty="0"/>
          </a:p>
        </p:txBody>
      </p:sp>
    </p:spTree>
    <p:extLst>
      <p:ext uri="{BB962C8B-B14F-4D97-AF65-F5344CB8AC3E}">
        <p14:creationId xmlns:p14="http://schemas.microsoft.com/office/powerpoint/2010/main" val="343214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fade">
                                      <p:cBhvr>
                                        <p:cTn id="34" dur="500"/>
                                        <p:tgtEl>
                                          <p:spTgt spid="4">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fade">
                                      <p:cBhvr>
                                        <p:cTn id="40" dur="500"/>
                                        <p:tgtEl>
                                          <p:spTgt spid="4">
                                            <p:txEl>
                                              <p:pRg st="8" end="8"/>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fade">
                                      <p:cBhvr>
                                        <p:cTn id="43"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3" name="Content Placeholder 2"/>
          <p:cNvSpPr>
            <a:spLocks noGrp="1"/>
          </p:cNvSpPr>
          <p:nvPr>
            <p:ph idx="1"/>
          </p:nvPr>
        </p:nvSpPr>
        <p:spPr/>
        <p:txBody>
          <a:bodyPr/>
          <a:lstStyle/>
          <a:p>
            <a:r>
              <a:rPr lang="en-US" b="1" dirty="0">
                <a:solidFill>
                  <a:srgbClr val="FF0000"/>
                </a:solidFill>
              </a:rPr>
              <a:t>Introduction</a:t>
            </a:r>
          </a:p>
          <a:p>
            <a:r>
              <a:rPr lang="en-US" altLang="zh-CN" dirty="0"/>
              <a:t>System and models</a:t>
            </a:r>
          </a:p>
          <a:p>
            <a:r>
              <a:rPr lang="en-US" dirty="0"/>
              <a:t>Emerge protocols</a:t>
            </a:r>
          </a:p>
          <a:p>
            <a:r>
              <a:rPr lang="en-US" dirty="0"/>
              <a:t>Experiments</a:t>
            </a:r>
          </a:p>
          <a:p>
            <a:r>
              <a:rPr lang="en-US" dirty="0"/>
              <a:t>Conclusion</a:t>
            </a:r>
          </a:p>
        </p:txBody>
      </p:sp>
    </p:spTree>
    <p:extLst>
      <p:ext uri="{BB962C8B-B14F-4D97-AF65-F5344CB8AC3E}">
        <p14:creationId xmlns:p14="http://schemas.microsoft.com/office/powerpoint/2010/main" val="4188015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78267" y="288088"/>
            <a:ext cx="9238748" cy="646331"/>
          </a:xfrm>
          <a:prstGeom prst="rect">
            <a:avLst/>
          </a:prstGeom>
          <a:noFill/>
        </p:spPr>
        <p:txBody>
          <a:bodyPr wrap="none" rtlCol="0">
            <a:spAutoFit/>
          </a:bodyPr>
          <a:lstStyle/>
          <a:p>
            <a:r>
              <a:rPr lang="en-US" sz="3600" dirty="0"/>
              <a:t>Attack resilience and churn resilience evaluation</a:t>
            </a:r>
          </a:p>
        </p:txBody>
      </p:sp>
      <p:sp>
        <p:nvSpPr>
          <p:cNvPr id="18" name="椭圆 17"/>
          <p:cNvSpPr/>
          <p:nvPr/>
        </p:nvSpPr>
        <p:spPr>
          <a:xfrm rot="1893395">
            <a:off x="4237729" y="1565477"/>
            <a:ext cx="879987" cy="473464"/>
          </a:xfrm>
          <a:prstGeom prst="ellipse">
            <a:avLst/>
          </a:prstGeom>
          <a:solidFill>
            <a:schemeClr val="bg1">
              <a:lumMod val="95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0.1X</a:t>
            </a:r>
          </a:p>
        </p:txBody>
      </p:sp>
      <p:sp>
        <p:nvSpPr>
          <p:cNvPr id="20" name="椭圆 19"/>
          <p:cNvSpPr/>
          <p:nvPr/>
        </p:nvSpPr>
        <p:spPr>
          <a:xfrm rot="1893395">
            <a:off x="9743295" y="1497876"/>
            <a:ext cx="621648" cy="473464"/>
          </a:xfrm>
          <a:prstGeom prst="ellipse">
            <a:avLst/>
          </a:prstGeom>
          <a:solidFill>
            <a:schemeClr val="bg1">
              <a:lumMod val="95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1X</a:t>
            </a:r>
          </a:p>
        </p:txBody>
      </p:sp>
      <p:sp>
        <p:nvSpPr>
          <p:cNvPr id="21" name="椭圆 20"/>
          <p:cNvSpPr/>
          <p:nvPr/>
        </p:nvSpPr>
        <p:spPr>
          <a:xfrm rot="1893395">
            <a:off x="4326248" y="4137457"/>
            <a:ext cx="784400" cy="473464"/>
          </a:xfrm>
          <a:prstGeom prst="ellipse">
            <a:avLst/>
          </a:prstGeom>
          <a:solidFill>
            <a:schemeClr val="bg1">
              <a:lumMod val="95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10X</a:t>
            </a:r>
          </a:p>
        </p:txBody>
      </p:sp>
      <p:sp>
        <p:nvSpPr>
          <p:cNvPr id="22" name="椭圆 21"/>
          <p:cNvSpPr/>
          <p:nvPr/>
        </p:nvSpPr>
        <p:spPr>
          <a:xfrm rot="1893395">
            <a:off x="9379536" y="4137456"/>
            <a:ext cx="968913" cy="473464"/>
          </a:xfrm>
          <a:prstGeom prst="ellipse">
            <a:avLst/>
          </a:prstGeom>
          <a:solidFill>
            <a:schemeClr val="bg1">
              <a:lumMod val="95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100X</a:t>
            </a:r>
          </a:p>
        </p:txBody>
      </p:sp>
      <p:graphicFrame>
        <p:nvGraphicFramePr>
          <p:cNvPr id="19" name="图表 18">
            <a:extLst>
              <a:ext uri="{FF2B5EF4-FFF2-40B4-BE49-F238E27FC236}">
                <a16:creationId xmlns:a16="http://schemas.microsoft.com/office/drawing/2014/main" id="{D70E42D6-6A74-41E0-B31F-DC1FE35CAFDF}"/>
              </a:ext>
            </a:extLst>
          </p:cNvPr>
          <p:cNvGraphicFramePr>
            <a:graphicFrameLocks/>
          </p:cNvGraphicFramePr>
          <p:nvPr>
            <p:extLst>
              <p:ext uri="{D42A27DB-BD31-4B8C-83A1-F6EECF244321}">
                <p14:modId xmlns:p14="http://schemas.microsoft.com/office/powerpoint/2010/main" val="2579051272"/>
              </p:ext>
            </p:extLst>
          </p:nvPr>
        </p:nvGraphicFramePr>
        <p:xfrm>
          <a:off x="275445" y="1358951"/>
          <a:ext cx="4929188" cy="2796874"/>
        </p:xfrm>
        <a:graphic>
          <a:graphicData uri="http://schemas.openxmlformats.org/drawingml/2006/chart">
            <c:chart xmlns:c="http://schemas.openxmlformats.org/drawingml/2006/chart" xmlns:r="http://schemas.openxmlformats.org/officeDocument/2006/relationships" r:id="rId2"/>
          </a:graphicData>
        </a:graphic>
      </p:graphicFrame>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744" y="934419"/>
            <a:ext cx="5297820" cy="470580"/>
          </a:xfrm>
          <a:prstGeom prst="rect">
            <a:avLst/>
          </a:prstGeom>
        </p:spPr>
      </p:pic>
      <p:graphicFrame>
        <p:nvGraphicFramePr>
          <p:cNvPr id="26" name="图表 25">
            <a:extLst>
              <a:ext uri="{FF2B5EF4-FFF2-40B4-BE49-F238E27FC236}">
                <a16:creationId xmlns:a16="http://schemas.microsoft.com/office/drawing/2014/main" id="{EF523A40-A421-4136-B7A6-6CBE3B0AE212}"/>
              </a:ext>
            </a:extLst>
          </p:cNvPr>
          <p:cNvGraphicFramePr>
            <a:graphicFrameLocks/>
          </p:cNvGraphicFramePr>
          <p:nvPr>
            <p:extLst>
              <p:ext uri="{D42A27DB-BD31-4B8C-83A1-F6EECF244321}">
                <p14:modId xmlns:p14="http://schemas.microsoft.com/office/powerpoint/2010/main" val="1207084446"/>
              </p:ext>
            </p:extLst>
          </p:nvPr>
        </p:nvGraphicFramePr>
        <p:xfrm>
          <a:off x="5828701" y="1312227"/>
          <a:ext cx="4681468" cy="278402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9" name="图表 28">
            <a:extLst>
              <a:ext uri="{FF2B5EF4-FFF2-40B4-BE49-F238E27FC236}">
                <a16:creationId xmlns:a16="http://schemas.microsoft.com/office/drawing/2014/main" id="{0C790929-8033-4645-B115-336994FCF66A}"/>
              </a:ext>
            </a:extLst>
          </p:cNvPr>
          <p:cNvGraphicFramePr>
            <a:graphicFrameLocks/>
          </p:cNvGraphicFramePr>
          <p:nvPr>
            <p:extLst>
              <p:ext uri="{D42A27DB-BD31-4B8C-83A1-F6EECF244321}">
                <p14:modId xmlns:p14="http://schemas.microsoft.com/office/powerpoint/2010/main" val="61094214"/>
              </p:ext>
            </p:extLst>
          </p:nvPr>
        </p:nvGraphicFramePr>
        <p:xfrm>
          <a:off x="288507" y="3951966"/>
          <a:ext cx="4903065" cy="268423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1" name="图表 30">
            <a:extLst>
              <a:ext uri="{FF2B5EF4-FFF2-40B4-BE49-F238E27FC236}">
                <a16:creationId xmlns:a16="http://schemas.microsoft.com/office/drawing/2014/main" id="{58E15AFC-6249-4A50-981E-28E98A1C5E40}"/>
              </a:ext>
            </a:extLst>
          </p:cNvPr>
          <p:cNvGraphicFramePr>
            <a:graphicFrameLocks/>
          </p:cNvGraphicFramePr>
          <p:nvPr>
            <p:extLst>
              <p:ext uri="{D42A27DB-BD31-4B8C-83A1-F6EECF244321}">
                <p14:modId xmlns:p14="http://schemas.microsoft.com/office/powerpoint/2010/main" val="3224807229"/>
              </p:ext>
            </p:extLst>
          </p:nvPr>
        </p:nvGraphicFramePr>
        <p:xfrm>
          <a:off x="5828701" y="3893001"/>
          <a:ext cx="4572000" cy="2743200"/>
        </p:xfrm>
        <a:graphic>
          <a:graphicData uri="http://schemas.openxmlformats.org/drawingml/2006/chart">
            <c:chart xmlns:c="http://schemas.openxmlformats.org/drawingml/2006/chart" xmlns:r="http://schemas.openxmlformats.org/officeDocument/2006/relationships" r:id="rId6"/>
          </a:graphicData>
        </a:graphic>
      </p:graphicFrame>
      <p:sp>
        <p:nvSpPr>
          <p:cNvPr id="2" name="矩形 1">
            <a:extLst>
              <a:ext uri="{FF2B5EF4-FFF2-40B4-BE49-F238E27FC236}">
                <a16:creationId xmlns:a16="http://schemas.microsoft.com/office/drawing/2014/main" id="{88053AB5-0793-429B-9843-9F93B26DCB6A}"/>
              </a:ext>
            </a:extLst>
          </p:cNvPr>
          <p:cNvSpPr/>
          <p:nvPr/>
        </p:nvSpPr>
        <p:spPr>
          <a:xfrm>
            <a:off x="716122" y="1011756"/>
            <a:ext cx="10130118" cy="1200329"/>
          </a:xfrm>
          <a:prstGeom prst="rect">
            <a:avLst/>
          </a:prstGeom>
        </p:spPr>
        <p:txBody>
          <a:bodyPr wrap="square">
            <a:spAutoFit/>
          </a:bodyPr>
          <a:lstStyle/>
          <a:p>
            <a:r>
              <a:rPr lang="en-US" sz="2400" dirty="0"/>
              <a:t>The first set of experiments evaluates the Emerge protocols with varying emerging time period T. A longer emerging time period means more severe churn impact.</a:t>
            </a:r>
          </a:p>
        </p:txBody>
      </p:sp>
      <p:sp>
        <p:nvSpPr>
          <p:cNvPr id="13" name="对话气泡: 圆角矩形 12">
            <a:extLst>
              <a:ext uri="{FF2B5EF4-FFF2-40B4-BE49-F238E27FC236}">
                <a16:creationId xmlns:a16="http://schemas.microsoft.com/office/drawing/2014/main" id="{1432B0A1-84B4-450C-BDC5-6D824E590F66}"/>
              </a:ext>
            </a:extLst>
          </p:cNvPr>
          <p:cNvSpPr/>
          <p:nvPr/>
        </p:nvSpPr>
        <p:spPr>
          <a:xfrm>
            <a:off x="3338962" y="2082766"/>
            <a:ext cx="2778004" cy="1300410"/>
          </a:xfrm>
          <a:prstGeom prst="wedgeRoundRectCallout">
            <a:avLst>
              <a:gd name="adj1" fmla="val -50332"/>
              <a:gd name="adj2" fmla="val 72719"/>
              <a:gd name="adj3" fmla="val 16667"/>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The percentage of nodes in DHT that are malicious</a:t>
            </a:r>
          </a:p>
        </p:txBody>
      </p:sp>
      <p:sp>
        <p:nvSpPr>
          <p:cNvPr id="14" name="椭圆 13">
            <a:extLst>
              <a:ext uri="{FF2B5EF4-FFF2-40B4-BE49-F238E27FC236}">
                <a16:creationId xmlns:a16="http://schemas.microsoft.com/office/drawing/2014/main" id="{24D292E4-7852-4F5F-8540-0C872E190BBD}"/>
              </a:ext>
            </a:extLst>
          </p:cNvPr>
          <p:cNvSpPr/>
          <p:nvPr/>
        </p:nvSpPr>
        <p:spPr>
          <a:xfrm>
            <a:off x="2769441" y="3693249"/>
            <a:ext cx="569521" cy="4410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对话气泡: 圆角矩形 14">
            <a:extLst>
              <a:ext uri="{FF2B5EF4-FFF2-40B4-BE49-F238E27FC236}">
                <a16:creationId xmlns:a16="http://schemas.microsoft.com/office/drawing/2014/main" id="{000E0F60-48F4-4B97-B9E2-32CB78C1AA9B}"/>
              </a:ext>
            </a:extLst>
          </p:cNvPr>
          <p:cNvSpPr/>
          <p:nvPr/>
        </p:nvSpPr>
        <p:spPr>
          <a:xfrm>
            <a:off x="887371" y="659548"/>
            <a:ext cx="2778004" cy="1300410"/>
          </a:xfrm>
          <a:prstGeom prst="wedgeRoundRectCallout">
            <a:avLst>
              <a:gd name="adj1" fmla="val -50332"/>
              <a:gd name="adj2" fmla="val 72719"/>
              <a:gd name="adj3" fmla="val 16667"/>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The success rate of the schemes</a:t>
            </a:r>
          </a:p>
        </p:txBody>
      </p:sp>
      <p:sp>
        <p:nvSpPr>
          <p:cNvPr id="16" name="椭圆 15">
            <a:extLst>
              <a:ext uri="{FF2B5EF4-FFF2-40B4-BE49-F238E27FC236}">
                <a16:creationId xmlns:a16="http://schemas.microsoft.com/office/drawing/2014/main" id="{BA5D5251-FEC5-4EF2-A8CC-DBDD3A047050}"/>
              </a:ext>
            </a:extLst>
          </p:cNvPr>
          <p:cNvSpPr/>
          <p:nvPr/>
        </p:nvSpPr>
        <p:spPr>
          <a:xfrm>
            <a:off x="317850" y="2270031"/>
            <a:ext cx="569521" cy="4410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标注: 弯曲线形 16">
            <a:extLst>
              <a:ext uri="{FF2B5EF4-FFF2-40B4-BE49-F238E27FC236}">
                <a16:creationId xmlns:a16="http://schemas.microsoft.com/office/drawing/2014/main" id="{0AB717B7-2116-4952-B50E-543C8D5A4DB6}"/>
              </a:ext>
            </a:extLst>
          </p:cNvPr>
          <p:cNvSpPr/>
          <p:nvPr/>
        </p:nvSpPr>
        <p:spPr>
          <a:xfrm>
            <a:off x="6161718" y="1914824"/>
            <a:ext cx="2901264" cy="1377221"/>
          </a:xfrm>
          <a:prstGeom prst="borderCallout2">
            <a:avLst>
              <a:gd name="adj1" fmla="val 48380"/>
              <a:gd name="adj2" fmla="val -5542"/>
              <a:gd name="adj3" fmla="val 31748"/>
              <a:gd name="adj4" fmla="val -25081"/>
              <a:gd name="adj5" fmla="val 1230"/>
              <a:gd name="adj6" fmla="val -3695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The required time to hide the data before its release is ‘0.1 x average node lifetime’</a:t>
            </a:r>
          </a:p>
        </p:txBody>
      </p:sp>
      <p:sp>
        <p:nvSpPr>
          <p:cNvPr id="23" name="标注: 弯曲线形 22">
            <a:extLst>
              <a:ext uri="{FF2B5EF4-FFF2-40B4-BE49-F238E27FC236}">
                <a16:creationId xmlns:a16="http://schemas.microsoft.com/office/drawing/2014/main" id="{C588ADA3-83E0-4528-BC79-37E36D52B70C}"/>
              </a:ext>
            </a:extLst>
          </p:cNvPr>
          <p:cNvSpPr/>
          <p:nvPr/>
        </p:nvSpPr>
        <p:spPr>
          <a:xfrm>
            <a:off x="5757252" y="2362490"/>
            <a:ext cx="2901264" cy="1377221"/>
          </a:xfrm>
          <a:prstGeom prst="borderCallout2">
            <a:avLst>
              <a:gd name="adj1" fmla="val 48380"/>
              <a:gd name="adj2" fmla="val -5542"/>
              <a:gd name="adj3" fmla="val 31748"/>
              <a:gd name="adj4" fmla="val -25081"/>
              <a:gd name="adj5" fmla="val 1230"/>
              <a:gd name="adj6" fmla="val -3695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For very little churn impact, all the three protocols show good R.</a:t>
            </a:r>
          </a:p>
        </p:txBody>
      </p:sp>
      <p:sp>
        <p:nvSpPr>
          <p:cNvPr id="25" name="标注: 弯曲线形 24">
            <a:extLst>
              <a:ext uri="{FF2B5EF4-FFF2-40B4-BE49-F238E27FC236}">
                <a16:creationId xmlns:a16="http://schemas.microsoft.com/office/drawing/2014/main" id="{35F850DF-CD45-4DBA-A4BA-04A5097D0112}"/>
              </a:ext>
            </a:extLst>
          </p:cNvPr>
          <p:cNvSpPr/>
          <p:nvPr/>
        </p:nvSpPr>
        <p:spPr>
          <a:xfrm>
            <a:off x="3009641" y="5011210"/>
            <a:ext cx="2901264" cy="1377221"/>
          </a:xfrm>
          <a:prstGeom prst="borderCallout2">
            <a:avLst>
              <a:gd name="adj1" fmla="val 48380"/>
              <a:gd name="adj2" fmla="val 99697"/>
              <a:gd name="adj3" fmla="val 40708"/>
              <a:gd name="adj4" fmla="val 128688"/>
              <a:gd name="adj5" fmla="val -27488"/>
              <a:gd name="adj6" fmla="val 165784"/>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The multi-hop scheme is the only option to hide data for a long time period.</a:t>
            </a:r>
          </a:p>
        </p:txBody>
      </p:sp>
      <p:sp>
        <p:nvSpPr>
          <p:cNvPr id="27" name="标注: 弯曲线形 26">
            <a:extLst>
              <a:ext uri="{FF2B5EF4-FFF2-40B4-BE49-F238E27FC236}">
                <a16:creationId xmlns:a16="http://schemas.microsoft.com/office/drawing/2014/main" id="{05DDD5FD-DA93-45E9-B1D9-C6E40A38CD9F}"/>
              </a:ext>
            </a:extLst>
          </p:cNvPr>
          <p:cNvSpPr/>
          <p:nvPr/>
        </p:nvSpPr>
        <p:spPr>
          <a:xfrm>
            <a:off x="3136727" y="5126558"/>
            <a:ext cx="3491881" cy="1377221"/>
          </a:xfrm>
          <a:prstGeom prst="borderCallout2">
            <a:avLst>
              <a:gd name="adj1" fmla="val 48380"/>
              <a:gd name="adj2" fmla="val 99697"/>
              <a:gd name="adj3" fmla="val 38870"/>
              <a:gd name="adj4" fmla="val 119536"/>
              <a:gd name="adj5" fmla="val -17839"/>
              <a:gd name="adj6" fmla="val 142135"/>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If the average life time of a DHT node is one month, the multi-hop scheme can securely hide data for about 8 years in a network with 15% malicious nodes.</a:t>
            </a:r>
          </a:p>
        </p:txBody>
      </p:sp>
    </p:spTree>
    <p:extLst>
      <p:ext uri="{BB962C8B-B14F-4D97-AF65-F5344CB8AC3E}">
        <p14:creationId xmlns:p14="http://schemas.microsoft.com/office/powerpoint/2010/main" val="31703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1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13"/>
                                        </p:tgtEl>
                                        <p:attrNameLst>
                                          <p:attrName>style.visibility</p:attrName>
                                        </p:attrNameLst>
                                      </p:cBhvr>
                                      <p:to>
                                        <p:strVal val="hidden"/>
                                      </p:to>
                                    </p:se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16"/>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15"/>
                                        </p:tgtEl>
                                        <p:attrNameLst>
                                          <p:attrName>style.visibility</p:attrName>
                                        </p:attrNameLst>
                                      </p:cBhvr>
                                      <p:to>
                                        <p:strVal val="hidden"/>
                                      </p:to>
                                    </p:set>
                                  </p:childTnLst>
                                </p:cTn>
                              </p:par>
                            </p:childTnLst>
                          </p:cTn>
                        </p:par>
                        <p:par>
                          <p:cTn id="48" fill="hold">
                            <p:stCondLst>
                              <p:cond delay="0"/>
                            </p:stCondLst>
                            <p:childTnLst>
                              <p:par>
                                <p:cTn id="49" presetID="10" presetClass="entr" presetSubtype="0" fill="hold" grpId="1"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hidden"/>
                                      </p:to>
                                    </p:set>
                                  </p:childTnLst>
                                </p:cTn>
                              </p:par>
                            </p:childTnLst>
                          </p:cTn>
                        </p:par>
                        <p:par>
                          <p:cTn id="56" fill="hold">
                            <p:stCondLst>
                              <p:cond delay="0"/>
                            </p:stCondLst>
                            <p:childTnLst>
                              <p:par>
                                <p:cTn id="57" presetID="10" presetClass="entr" presetSubtype="0"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500"/>
                                        <p:tgtEl>
                                          <p:spTgt spid="3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1" nodeType="click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0" nodeType="clickEffect">
                                  <p:stCondLst>
                                    <p:cond delay="0"/>
                                  </p:stCondLst>
                                  <p:childTnLst>
                                    <p:set>
                                      <p:cBhvr>
                                        <p:cTn id="83" dur="1" fill="hold">
                                          <p:stCondLst>
                                            <p:cond delay="0"/>
                                          </p:stCondLst>
                                        </p:cTn>
                                        <p:tgtEl>
                                          <p:spTgt spid="23"/>
                                        </p:tgtEl>
                                        <p:attrNameLst>
                                          <p:attrName>style.visibility</p:attrName>
                                        </p:attrNameLst>
                                      </p:cBhvr>
                                      <p:to>
                                        <p:strVal val="hidden"/>
                                      </p:to>
                                    </p:set>
                                  </p:childTnLst>
                                </p:cTn>
                              </p:par>
                              <p:par>
                                <p:cTn id="84" presetID="10" presetClass="entr" presetSubtype="0" fill="hold" grpId="1"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0" nodeType="clickEffect">
                                  <p:stCondLst>
                                    <p:cond delay="0"/>
                                  </p:stCondLst>
                                  <p:childTnLst>
                                    <p:set>
                                      <p:cBhvr>
                                        <p:cTn id="90" dur="1" fill="hold">
                                          <p:stCondLst>
                                            <p:cond delay="0"/>
                                          </p:stCondLst>
                                        </p:cTn>
                                        <p:tgtEl>
                                          <p:spTgt spid="25"/>
                                        </p:tgtEl>
                                        <p:attrNameLst>
                                          <p:attrName>style.visibility</p:attrName>
                                        </p:attrNameLst>
                                      </p:cBhvr>
                                      <p:to>
                                        <p:strVal val="hidden"/>
                                      </p:to>
                                    </p:set>
                                  </p:childTnLst>
                                </p:cTn>
                              </p:par>
                              <p:par>
                                <p:cTn id="91" presetID="10" presetClass="entr" presetSubtype="0" fill="hold" grpId="1" nodeType="with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fade">
                                      <p:cBhvr>
                                        <p:cTn id="93" dur="500"/>
                                        <p:tgtEl>
                                          <p:spTgt spid="27"/>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grpId="0" nodeType="clickEffect">
                                  <p:stCondLst>
                                    <p:cond delay="0"/>
                                  </p:stCondLst>
                                  <p:childTnLst>
                                    <p:set>
                                      <p:cBhvr>
                                        <p:cTn id="97"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animBg="1"/>
      <p:bldP spid="22" grpId="0" animBg="1"/>
      <p:bldGraphic spid="19" grpId="0">
        <p:bldAsOne/>
      </p:bldGraphic>
      <p:bldGraphic spid="26" grpId="0">
        <p:bldAsOne/>
      </p:bldGraphic>
      <p:bldGraphic spid="29" grpId="0">
        <p:bldAsOne/>
      </p:bldGraphic>
      <p:bldGraphic spid="31" grpId="0">
        <p:bldAsOne/>
      </p:bldGraphic>
      <p:bldP spid="2" grpId="0"/>
      <p:bldP spid="2" grpId="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23" grpId="0" animBg="1"/>
      <p:bldP spid="23" grpId="1" animBg="1"/>
      <p:bldP spid="25" grpId="0" animBg="1"/>
      <p:bldP spid="25" grpId="1" animBg="1"/>
      <p:bldP spid="27" grpId="0" animBg="1"/>
      <p:bldP spid="27"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78267" y="288088"/>
            <a:ext cx="3069238" cy="646331"/>
          </a:xfrm>
          <a:prstGeom prst="rect">
            <a:avLst/>
          </a:prstGeom>
          <a:noFill/>
        </p:spPr>
        <p:txBody>
          <a:bodyPr wrap="none" rtlCol="0">
            <a:spAutoFit/>
          </a:bodyPr>
          <a:lstStyle/>
          <a:p>
            <a:r>
              <a:rPr lang="en-US" altLang="zh-CN" sz="3600" dirty="0"/>
              <a:t>Cost </a:t>
            </a:r>
            <a:r>
              <a:rPr lang="en-US" sz="3600" dirty="0"/>
              <a:t>evaluation</a:t>
            </a:r>
          </a:p>
        </p:txBody>
      </p:sp>
      <p:sp>
        <p:nvSpPr>
          <p:cNvPr id="18" name="椭圆 17"/>
          <p:cNvSpPr/>
          <p:nvPr/>
        </p:nvSpPr>
        <p:spPr>
          <a:xfrm rot="1893395">
            <a:off x="4722850" y="1698393"/>
            <a:ext cx="781085" cy="473464"/>
          </a:xfrm>
          <a:prstGeom prst="ellipse">
            <a:avLst/>
          </a:prstGeom>
          <a:solidFill>
            <a:schemeClr val="bg1">
              <a:lumMod val="95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100</a:t>
            </a:r>
          </a:p>
        </p:txBody>
      </p:sp>
      <p:sp>
        <p:nvSpPr>
          <p:cNvPr id="20" name="椭圆 19"/>
          <p:cNvSpPr/>
          <p:nvPr/>
        </p:nvSpPr>
        <p:spPr>
          <a:xfrm rot="1893395">
            <a:off x="10117952" y="1724641"/>
            <a:ext cx="948611" cy="473464"/>
          </a:xfrm>
          <a:prstGeom prst="ellipse">
            <a:avLst/>
          </a:prstGeom>
          <a:solidFill>
            <a:schemeClr val="bg1">
              <a:lumMod val="95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1000</a:t>
            </a:r>
          </a:p>
        </p:txBody>
      </p:sp>
      <p:sp>
        <p:nvSpPr>
          <p:cNvPr id="21" name="椭圆 20"/>
          <p:cNvSpPr/>
          <p:nvPr/>
        </p:nvSpPr>
        <p:spPr>
          <a:xfrm rot="1893395">
            <a:off x="4854732" y="4338808"/>
            <a:ext cx="987137" cy="473464"/>
          </a:xfrm>
          <a:prstGeom prst="ellipse">
            <a:avLst/>
          </a:prstGeom>
          <a:solidFill>
            <a:schemeClr val="bg1">
              <a:lumMod val="95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5000</a:t>
            </a:r>
          </a:p>
        </p:txBody>
      </p:sp>
      <p:sp>
        <p:nvSpPr>
          <p:cNvPr id="22" name="椭圆 21"/>
          <p:cNvSpPr/>
          <p:nvPr/>
        </p:nvSpPr>
        <p:spPr>
          <a:xfrm rot="1893395">
            <a:off x="10122643" y="4366693"/>
            <a:ext cx="1093704" cy="473464"/>
          </a:xfrm>
          <a:prstGeom prst="ellipse">
            <a:avLst/>
          </a:prstGeom>
          <a:solidFill>
            <a:schemeClr val="bg1">
              <a:lumMod val="95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10000</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6744" y="934419"/>
            <a:ext cx="5297820" cy="470580"/>
          </a:xfrm>
          <a:prstGeom prst="rect">
            <a:avLst/>
          </a:prstGeom>
        </p:spPr>
      </p:pic>
      <p:graphicFrame>
        <p:nvGraphicFramePr>
          <p:cNvPr id="34" name="图表 33">
            <a:extLst>
              <a:ext uri="{FF2B5EF4-FFF2-40B4-BE49-F238E27FC236}">
                <a16:creationId xmlns:a16="http://schemas.microsoft.com/office/drawing/2014/main" id="{B87E6CD4-6109-43CA-8E39-598E1C0F61FD}"/>
              </a:ext>
            </a:extLst>
          </p:cNvPr>
          <p:cNvGraphicFramePr>
            <a:graphicFrameLocks/>
          </p:cNvGraphicFramePr>
          <p:nvPr>
            <p:extLst>
              <p:ext uri="{D42A27DB-BD31-4B8C-83A1-F6EECF244321}">
                <p14:modId xmlns:p14="http://schemas.microsoft.com/office/powerpoint/2010/main" val="2313834245"/>
              </p:ext>
            </p:extLst>
          </p:nvPr>
        </p:nvGraphicFramePr>
        <p:xfrm>
          <a:off x="547022" y="1404999"/>
          <a:ext cx="5282278"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图表 34">
            <a:extLst>
              <a:ext uri="{FF2B5EF4-FFF2-40B4-BE49-F238E27FC236}">
                <a16:creationId xmlns:a16="http://schemas.microsoft.com/office/drawing/2014/main" id="{A714B174-C9E4-4331-B91F-DEE0D54CC11B}"/>
              </a:ext>
            </a:extLst>
          </p:cNvPr>
          <p:cNvGraphicFramePr>
            <a:graphicFrameLocks/>
          </p:cNvGraphicFramePr>
          <p:nvPr>
            <p:extLst>
              <p:ext uri="{D42A27DB-BD31-4B8C-83A1-F6EECF244321}">
                <p14:modId xmlns:p14="http://schemas.microsoft.com/office/powerpoint/2010/main" val="1362208698"/>
              </p:ext>
            </p:extLst>
          </p:nvPr>
        </p:nvGraphicFramePr>
        <p:xfrm>
          <a:off x="6175653" y="1404999"/>
          <a:ext cx="5165445"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6" name="图表 35">
            <a:extLst>
              <a:ext uri="{FF2B5EF4-FFF2-40B4-BE49-F238E27FC236}">
                <a16:creationId xmlns:a16="http://schemas.microsoft.com/office/drawing/2014/main" id="{885E19F7-FFD5-40BC-9620-54C36266B4BC}"/>
              </a:ext>
            </a:extLst>
          </p:cNvPr>
          <p:cNvGraphicFramePr>
            <a:graphicFrameLocks/>
          </p:cNvGraphicFramePr>
          <p:nvPr>
            <p:extLst>
              <p:ext uri="{D42A27DB-BD31-4B8C-83A1-F6EECF244321}">
                <p14:modId xmlns:p14="http://schemas.microsoft.com/office/powerpoint/2010/main" val="1203379119"/>
              </p:ext>
            </p:extLst>
          </p:nvPr>
        </p:nvGraphicFramePr>
        <p:xfrm>
          <a:off x="547022" y="3949700"/>
          <a:ext cx="5345751" cy="28067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7" name="图表 36">
            <a:extLst>
              <a:ext uri="{FF2B5EF4-FFF2-40B4-BE49-F238E27FC236}">
                <a16:creationId xmlns:a16="http://schemas.microsoft.com/office/drawing/2014/main" id="{93698898-668A-44B4-94E9-BDB30F61F9C6}"/>
              </a:ext>
            </a:extLst>
          </p:cNvPr>
          <p:cNvGraphicFramePr>
            <a:graphicFrameLocks/>
          </p:cNvGraphicFramePr>
          <p:nvPr>
            <p:extLst>
              <p:ext uri="{D42A27DB-BD31-4B8C-83A1-F6EECF244321}">
                <p14:modId xmlns:p14="http://schemas.microsoft.com/office/powerpoint/2010/main" val="356832878"/>
              </p:ext>
            </p:extLst>
          </p:nvPr>
        </p:nvGraphicFramePr>
        <p:xfrm>
          <a:off x="6097494" y="3949700"/>
          <a:ext cx="5243605" cy="2743200"/>
        </p:xfrm>
        <a:graphic>
          <a:graphicData uri="http://schemas.openxmlformats.org/drawingml/2006/chart">
            <c:chart xmlns:c="http://schemas.openxmlformats.org/drawingml/2006/chart" xmlns:r="http://schemas.openxmlformats.org/officeDocument/2006/relationships" r:id="rId6"/>
          </a:graphicData>
        </a:graphic>
      </p:graphicFrame>
      <p:sp>
        <p:nvSpPr>
          <p:cNvPr id="12" name="标注: 弯曲线形 11">
            <a:extLst>
              <a:ext uri="{FF2B5EF4-FFF2-40B4-BE49-F238E27FC236}">
                <a16:creationId xmlns:a16="http://schemas.microsoft.com/office/drawing/2014/main" id="{BF2C7E77-F959-4BA2-9A75-ED954E0762F6}"/>
              </a:ext>
            </a:extLst>
          </p:cNvPr>
          <p:cNvSpPr/>
          <p:nvPr/>
        </p:nvSpPr>
        <p:spPr>
          <a:xfrm>
            <a:off x="6336123" y="2164782"/>
            <a:ext cx="2422252" cy="1377221"/>
          </a:xfrm>
          <a:prstGeom prst="borderCallout2">
            <a:avLst>
              <a:gd name="adj1" fmla="val 48380"/>
              <a:gd name="adj2" fmla="val -5542"/>
              <a:gd name="adj3" fmla="val 31748"/>
              <a:gd name="adj4" fmla="val -25081"/>
              <a:gd name="adj5" fmla="val 1230"/>
              <a:gd name="adj6" fmla="val -3695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The number of nodes required to build the routing paths.</a:t>
            </a:r>
            <a:endParaRPr lang="en-US" b="1" dirty="0">
              <a:solidFill>
                <a:schemeClr val="tx1"/>
              </a:solidFill>
            </a:endParaRPr>
          </a:p>
        </p:txBody>
      </p:sp>
      <p:sp>
        <p:nvSpPr>
          <p:cNvPr id="2" name="矩形 1">
            <a:extLst>
              <a:ext uri="{FF2B5EF4-FFF2-40B4-BE49-F238E27FC236}">
                <a16:creationId xmlns:a16="http://schemas.microsoft.com/office/drawing/2014/main" id="{C56FFA3F-53E3-47C5-B192-56B8A9E8858F}"/>
              </a:ext>
            </a:extLst>
          </p:cNvPr>
          <p:cNvSpPr/>
          <p:nvPr/>
        </p:nvSpPr>
        <p:spPr>
          <a:xfrm>
            <a:off x="699504" y="1005341"/>
            <a:ext cx="10178375" cy="830997"/>
          </a:xfrm>
          <a:prstGeom prst="rect">
            <a:avLst/>
          </a:prstGeom>
        </p:spPr>
        <p:txBody>
          <a:bodyPr wrap="square">
            <a:spAutoFit/>
          </a:bodyPr>
          <a:lstStyle/>
          <a:p>
            <a:r>
              <a:rPr lang="en-US" sz="2400" dirty="0"/>
              <a:t>The second set of experiments evaluates Emerge protocols with maximum total available node to build the path pattern, namely the path construction resource.</a:t>
            </a:r>
          </a:p>
        </p:txBody>
      </p:sp>
      <p:sp>
        <p:nvSpPr>
          <p:cNvPr id="14" name="标注: 弯曲线形 13">
            <a:extLst>
              <a:ext uri="{FF2B5EF4-FFF2-40B4-BE49-F238E27FC236}">
                <a16:creationId xmlns:a16="http://schemas.microsoft.com/office/drawing/2014/main" id="{9BF3CEB6-A0D8-42E6-88E2-3CA4FB2A9E20}"/>
              </a:ext>
            </a:extLst>
          </p:cNvPr>
          <p:cNvSpPr/>
          <p:nvPr/>
        </p:nvSpPr>
        <p:spPr>
          <a:xfrm>
            <a:off x="5892773" y="2974826"/>
            <a:ext cx="2422252" cy="1377221"/>
          </a:xfrm>
          <a:prstGeom prst="borderCallout2">
            <a:avLst>
              <a:gd name="adj1" fmla="val 48380"/>
              <a:gd name="adj2" fmla="val -5542"/>
              <a:gd name="adj3" fmla="val 70114"/>
              <a:gd name="adj4" fmla="val -32396"/>
              <a:gd name="adj5" fmla="val 113572"/>
              <a:gd name="adj6" fmla="val -59810"/>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 </a:t>
            </a:r>
            <a:r>
              <a:rPr lang="en-US" altLang="zh-CN" b="1" dirty="0">
                <a:solidFill>
                  <a:schemeClr val="tx1"/>
                </a:solidFill>
              </a:rPr>
              <a:t>T</a:t>
            </a:r>
            <a:r>
              <a:rPr lang="en-US" b="1" dirty="0">
                <a:solidFill>
                  <a:schemeClr val="tx1"/>
                </a:solidFill>
              </a:rPr>
              <a:t>he </a:t>
            </a:r>
            <a:r>
              <a:rPr lang="en-US" altLang="zh-CN" b="1" dirty="0">
                <a:solidFill>
                  <a:schemeClr val="tx1"/>
                </a:solidFill>
              </a:rPr>
              <a:t>number of required nodes </a:t>
            </a:r>
            <a:r>
              <a:rPr lang="en-US" b="1" dirty="0">
                <a:solidFill>
                  <a:schemeClr val="tx1"/>
                </a:solidFill>
              </a:rPr>
              <a:t>can be reduced to 5000 from 10000 without losing big performance.</a:t>
            </a:r>
          </a:p>
        </p:txBody>
      </p:sp>
      <p:sp>
        <p:nvSpPr>
          <p:cNvPr id="15" name="标注: 弯曲线形 14">
            <a:extLst>
              <a:ext uri="{FF2B5EF4-FFF2-40B4-BE49-F238E27FC236}">
                <a16:creationId xmlns:a16="http://schemas.microsoft.com/office/drawing/2014/main" id="{E22D860F-8FE0-4A28-A6C0-5D0BFE9D2F51}"/>
              </a:ext>
            </a:extLst>
          </p:cNvPr>
          <p:cNvSpPr/>
          <p:nvPr/>
        </p:nvSpPr>
        <p:spPr>
          <a:xfrm>
            <a:off x="6775069" y="1881194"/>
            <a:ext cx="4817878" cy="1377221"/>
          </a:xfrm>
          <a:prstGeom prst="borderCallout2">
            <a:avLst>
              <a:gd name="adj1" fmla="val 48380"/>
              <a:gd name="adj2" fmla="val -5542"/>
              <a:gd name="adj3" fmla="val 49208"/>
              <a:gd name="adj4" fmla="val -32398"/>
              <a:gd name="adj5" fmla="val 85544"/>
              <a:gd name="adj6" fmla="val -5243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 The multi-hop scheme can still effectively work with very little cost when the probability of node to be malicious is not high but the adjusted one-hop scheme does not work well.</a:t>
            </a:r>
          </a:p>
        </p:txBody>
      </p:sp>
    </p:spTree>
    <p:extLst>
      <p:ext uri="{BB962C8B-B14F-4D97-AF65-F5344CB8AC3E}">
        <p14:creationId xmlns:p14="http://schemas.microsoft.com/office/powerpoint/2010/main" val="1106408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1"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hidden"/>
                                      </p:to>
                                    </p:set>
                                  </p:childTnLst>
                                </p:cTn>
                              </p:par>
                            </p:childTnLst>
                          </p:cTn>
                        </p:par>
                        <p:par>
                          <p:cTn id="50" fill="hold">
                            <p:stCondLst>
                              <p:cond delay="0"/>
                            </p:stCondLst>
                            <p:childTnLst>
                              <p:par>
                                <p:cTn id="51" presetID="10" presetClass="entr" presetSubtype="0" fill="hold" grpId="1"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0" nodeType="clickEffect">
                                  <p:stCondLst>
                                    <p:cond delay="0"/>
                                  </p:stCondLst>
                                  <p:childTnLst>
                                    <p:set>
                                      <p:cBhvr>
                                        <p:cTn id="57" dur="1" fill="hold">
                                          <p:stCondLst>
                                            <p:cond delay="0"/>
                                          </p:stCondLst>
                                        </p:cTn>
                                        <p:tgtEl>
                                          <p:spTgt spid="14"/>
                                        </p:tgtEl>
                                        <p:attrNameLst>
                                          <p:attrName>style.visibility</p:attrName>
                                        </p:attrNameLst>
                                      </p:cBhvr>
                                      <p:to>
                                        <p:strVal val="hidden"/>
                                      </p:to>
                                    </p:set>
                                  </p:childTnLst>
                                </p:cTn>
                              </p:par>
                            </p:childTnLst>
                          </p:cTn>
                        </p:par>
                        <p:par>
                          <p:cTn id="58" fill="hold">
                            <p:stCondLst>
                              <p:cond delay="0"/>
                            </p:stCondLst>
                            <p:childTnLst>
                              <p:par>
                                <p:cTn id="59" presetID="10" presetClass="entr" presetSubtype="0" fill="hold" grpId="1"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0" nodeType="clickEffect">
                                  <p:stCondLst>
                                    <p:cond delay="0"/>
                                  </p:stCondLst>
                                  <p:childTnLst>
                                    <p:set>
                                      <p:cBhvr>
                                        <p:cTn id="65"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animBg="1"/>
      <p:bldP spid="22" grpId="0" animBg="1"/>
      <p:bldGraphic spid="34" grpId="0">
        <p:bldAsOne/>
      </p:bldGraphic>
      <p:bldGraphic spid="35" grpId="0">
        <p:bldAsOne/>
      </p:bldGraphic>
      <p:bldGraphic spid="36" grpId="0">
        <p:bldAsOne/>
      </p:bldGraphic>
      <p:bldGraphic spid="37" grpId="0">
        <p:bldAsOne/>
      </p:bldGraphic>
      <p:bldP spid="12" grpId="0" animBg="1"/>
      <p:bldP spid="12" grpId="1" animBg="1"/>
      <p:bldP spid="2" grpId="0" build="allAtOnce"/>
      <p:bldP spid="14" grpId="0" animBg="1"/>
      <p:bldP spid="14" grpId="1" animBg="1"/>
      <p:bldP spid="15" grpId="0" animBg="1"/>
      <p:bldP spid="15"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2976" y="177493"/>
            <a:ext cx="2233304" cy="646331"/>
          </a:xfrm>
          <a:prstGeom prst="rect">
            <a:avLst/>
          </a:prstGeom>
          <a:noFill/>
        </p:spPr>
        <p:txBody>
          <a:bodyPr wrap="none" rtlCol="0">
            <a:spAutoFit/>
          </a:bodyPr>
          <a:lstStyle/>
          <a:p>
            <a:r>
              <a:rPr lang="en-US" sz="3600" dirty="0"/>
              <a:t>Conclusion</a:t>
            </a:r>
          </a:p>
        </p:txBody>
      </p:sp>
      <p:sp>
        <p:nvSpPr>
          <p:cNvPr id="3" name="文本框 2"/>
          <p:cNvSpPr txBox="1"/>
          <p:nvPr/>
        </p:nvSpPr>
        <p:spPr>
          <a:xfrm>
            <a:off x="624054" y="1007585"/>
            <a:ext cx="10908266" cy="5324535"/>
          </a:xfrm>
          <a:prstGeom prst="rect">
            <a:avLst/>
          </a:prstGeom>
          <a:noFill/>
        </p:spPr>
        <p:txBody>
          <a:bodyPr wrap="square" rtlCol="0">
            <a:spAutoFit/>
          </a:bodyPr>
          <a:lstStyle/>
          <a:p>
            <a:r>
              <a:rPr lang="en-US" sz="2000" dirty="0"/>
              <a:t>We propose new mechanisms for timed release of self emerging data using DHT, which support:</a:t>
            </a:r>
          </a:p>
          <a:p>
            <a:pPr marL="342900" indent="-342900">
              <a:buFont typeface="Arial" panose="020B0604020202020204" pitchFamily="34" charset="0"/>
              <a:buChar char="•"/>
            </a:pPr>
            <a:r>
              <a:rPr lang="en-US" sz="2000" dirty="0"/>
              <a:t>securely hide the protected data from being accessed prior to the release time</a:t>
            </a:r>
          </a:p>
          <a:p>
            <a:pPr marL="342900" indent="-342900">
              <a:buFont typeface="Arial" panose="020B0604020202020204" pitchFamily="34" charset="0"/>
              <a:buChar char="•"/>
            </a:pPr>
            <a:r>
              <a:rPr lang="en-US" sz="2000" dirty="0"/>
              <a:t>automatic appearance of the stored data at the predetermined release time</a:t>
            </a:r>
          </a:p>
          <a:p>
            <a:endParaRPr lang="en-US" sz="2000" dirty="0"/>
          </a:p>
          <a:p>
            <a:r>
              <a:rPr lang="en-US" sz="2000" dirty="0"/>
              <a:t>We identity two key attacks:</a:t>
            </a:r>
          </a:p>
          <a:p>
            <a:pPr marL="342900" indent="-342900">
              <a:buFont typeface="Arial" panose="020B0604020202020204" pitchFamily="34" charset="0"/>
              <a:buChar char="•"/>
            </a:pPr>
            <a:r>
              <a:rPr lang="en-US" sz="2000" dirty="0"/>
              <a:t>release-ahead attack: it makes the hidden data appear before the prescribed release time.</a:t>
            </a:r>
          </a:p>
          <a:p>
            <a:pPr marL="342900" indent="-342900">
              <a:buFont typeface="Arial" panose="020B0604020202020204" pitchFamily="34" charset="0"/>
              <a:buChar char="•"/>
            </a:pPr>
            <a:r>
              <a:rPr lang="en-US" sz="2000" dirty="0"/>
              <a:t>Drop attack: it destroys the hidden data altogether.</a:t>
            </a:r>
          </a:p>
          <a:p>
            <a:endParaRPr lang="en-US" sz="2000" dirty="0"/>
          </a:p>
          <a:p>
            <a:r>
              <a:rPr lang="en-US" sz="2000" dirty="0"/>
              <a:t>We present a suite of self-emerging key routing schemes on DHTs for securely storing and routing the encryption key in the DHT:</a:t>
            </a:r>
          </a:p>
          <a:p>
            <a:pPr marL="342900" indent="-342900">
              <a:buFont typeface="Arial" panose="020B0604020202020204" pitchFamily="34" charset="0"/>
              <a:buChar char="•"/>
            </a:pPr>
            <a:r>
              <a:rPr lang="en-US" sz="2000" dirty="0"/>
              <a:t>One-hop scheme</a:t>
            </a:r>
          </a:p>
          <a:p>
            <a:pPr marL="342900" indent="-342900">
              <a:buFont typeface="Arial" panose="020B0604020202020204" pitchFamily="34" charset="0"/>
              <a:buChar char="•"/>
            </a:pPr>
            <a:r>
              <a:rPr lang="en-US" sz="2000" dirty="0"/>
              <a:t>Adjusted one-hop scheme</a:t>
            </a:r>
          </a:p>
          <a:p>
            <a:pPr marL="342900" indent="-342900">
              <a:buFont typeface="Arial" panose="020B0604020202020204" pitchFamily="34" charset="0"/>
              <a:buChar char="•"/>
            </a:pPr>
            <a:r>
              <a:rPr lang="en-US" sz="2000" dirty="0"/>
              <a:t>Multi-hop scheme</a:t>
            </a:r>
          </a:p>
          <a:p>
            <a:pPr marL="342900" indent="-342900">
              <a:buFont typeface="Arial" panose="020B0604020202020204" pitchFamily="34" charset="0"/>
              <a:buChar char="•"/>
            </a:pPr>
            <a:endParaRPr lang="en-US" sz="2000" dirty="0"/>
          </a:p>
          <a:p>
            <a:r>
              <a:rPr lang="en-US" sz="2000" dirty="0"/>
              <a:t>Our experimental evaluation using Overlay Weaver DHT emulator toolkit demonstrates the attack-resilience and churn-resilience of the proposed schemes.</a:t>
            </a:r>
          </a:p>
          <a:p>
            <a:endParaRPr lang="en-US" sz="2000" dirty="0"/>
          </a:p>
        </p:txBody>
      </p:sp>
    </p:spTree>
    <p:extLst>
      <p:ext uri="{BB962C8B-B14F-4D97-AF65-F5344CB8AC3E}">
        <p14:creationId xmlns:p14="http://schemas.microsoft.com/office/powerpoint/2010/main" val="365496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fade">
                                      <p:cBhvr>
                                        <p:cTn id="43"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85706" y="2177300"/>
            <a:ext cx="4012612" cy="1325563"/>
          </a:xfrm>
        </p:spPr>
        <p:txBody>
          <a:bodyPr/>
          <a:lstStyle/>
          <a:p>
            <a:pPr algn="ctr"/>
            <a:r>
              <a:rPr lang="en-US" altLang="zh-CN" dirty="0"/>
              <a:t>Thank you.</a:t>
            </a:r>
            <a:br>
              <a:rPr lang="en-US" altLang="zh-CN" dirty="0"/>
            </a:br>
            <a:r>
              <a:rPr lang="en-US" altLang="zh-CN" dirty="0"/>
              <a:t>Questions?</a:t>
            </a:r>
            <a:endParaRPr lang="en-US" dirty="0"/>
          </a:p>
        </p:txBody>
      </p:sp>
    </p:spTree>
    <p:extLst>
      <p:ext uri="{BB962C8B-B14F-4D97-AF65-F5344CB8AC3E}">
        <p14:creationId xmlns:p14="http://schemas.microsoft.com/office/powerpoint/2010/main" val="853868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60477" y="272782"/>
            <a:ext cx="5385000" cy="646331"/>
          </a:xfrm>
          <a:prstGeom prst="rect">
            <a:avLst/>
          </a:prstGeom>
          <a:noFill/>
        </p:spPr>
        <p:txBody>
          <a:bodyPr wrap="none" rtlCol="0">
            <a:spAutoFit/>
          </a:bodyPr>
          <a:lstStyle/>
          <a:p>
            <a:r>
              <a:rPr lang="en-US" altLang="zh-CN" sz="3600" dirty="0"/>
              <a:t>Releasing data to the future</a:t>
            </a:r>
            <a:endParaRPr lang="en-US" sz="3600" dirty="0"/>
          </a:p>
        </p:txBody>
      </p:sp>
      <p:grpSp>
        <p:nvGrpSpPr>
          <p:cNvPr id="26" name="组合 25">
            <a:extLst>
              <a:ext uri="{FF2B5EF4-FFF2-40B4-BE49-F238E27FC236}">
                <a16:creationId xmlns:a16="http://schemas.microsoft.com/office/drawing/2014/main" id="{0FB2A68E-B9C4-4A84-BD2A-721A63E52C0E}"/>
              </a:ext>
            </a:extLst>
          </p:cNvPr>
          <p:cNvGrpSpPr/>
          <p:nvPr/>
        </p:nvGrpSpPr>
        <p:grpSpPr>
          <a:xfrm>
            <a:off x="1771338" y="3040767"/>
            <a:ext cx="1625889" cy="1010490"/>
            <a:chOff x="1771338" y="3040767"/>
            <a:chExt cx="1625889" cy="1010490"/>
          </a:xfrm>
        </p:grpSpPr>
        <p:sp>
          <p:nvSpPr>
            <p:cNvPr id="3" name="矩形: 圆角 2">
              <a:extLst>
                <a:ext uri="{FF2B5EF4-FFF2-40B4-BE49-F238E27FC236}">
                  <a16:creationId xmlns:a16="http://schemas.microsoft.com/office/drawing/2014/main" id="{DF57BE5B-36AD-4D57-8BBB-FA4A6F6E7D67}"/>
                </a:ext>
              </a:extLst>
            </p:cNvPr>
            <p:cNvSpPr/>
            <p:nvPr/>
          </p:nvSpPr>
          <p:spPr>
            <a:xfrm>
              <a:off x="1771338" y="3040767"/>
              <a:ext cx="1625889" cy="1010490"/>
            </a:xfrm>
            <a:prstGeom prst="round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本框 4">
              <a:extLst>
                <a:ext uri="{FF2B5EF4-FFF2-40B4-BE49-F238E27FC236}">
                  <a16:creationId xmlns:a16="http://schemas.microsoft.com/office/drawing/2014/main" id="{75A13EF7-3A04-4E72-8DF2-ADE12F2941A4}"/>
                </a:ext>
              </a:extLst>
            </p:cNvPr>
            <p:cNvSpPr txBox="1"/>
            <p:nvPr/>
          </p:nvSpPr>
          <p:spPr>
            <a:xfrm>
              <a:off x="1889958" y="3189552"/>
              <a:ext cx="1388648" cy="646331"/>
            </a:xfrm>
            <a:prstGeom prst="rect">
              <a:avLst/>
            </a:prstGeom>
            <a:noFill/>
          </p:spPr>
          <p:txBody>
            <a:bodyPr wrap="square" rtlCol="0">
              <a:spAutoFit/>
            </a:bodyPr>
            <a:lstStyle/>
            <a:p>
              <a:r>
                <a:rPr lang="en-US" dirty="0"/>
                <a:t>Initially, data is generated.</a:t>
              </a:r>
            </a:p>
          </p:txBody>
        </p:sp>
      </p:grpSp>
      <p:grpSp>
        <p:nvGrpSpPr>
          <p:cNvPr id="27" name="组合 26">
            <a:extLst>
              <a:ext uri="{FF2B5EF4-FFF2-40B4-BE49-F238E27FC236}">
                <a16:creationId xmlns:a16="http://schemas.microsoft.com/office/drawing/2014/main" id="{6A1C725A-0669-46CF-B526-345350A974B6}"/>
              </a:ext>
            </a:extLst>
          </p:cNvPr>
          <p:cNvGrpSpPr/>
          <p:nvPr/>
        </p:nvGrpSpPr>
        <p:grpSpPr>
          <a:xfrm>
            <a:off x="1846562" y="4547205"/>
            <a:ext cx="1388648" cy="1477329"/>
            <a:chOff x="1846562" y="4547205"/>
            <a:chExt cx="1388648" cy="1477329"/>
          </a:xfrm>
        </p:grpSpPr>
        <p:sp>
          <p:nvSpPr>
            <p:cNvPr id="8" name="标注: 弯曲线形 7">
              <a:extLst>
                <a:ext uri="{FF2B5EF4-FFF2-40B4-BE49-F238E27FC236}">
                  <a16:creationId xmlns:a16="http://schemas.microsoft.com/office/drawing/2014/main" id="{920F2863-EB14-41D6-8AC3-845EB4CB0D3A}"/>
                </a:ext>
              </a:extLst>
            </p:cNvPr>
            <p:cNvSpPr/>
            <p:nvPr/>
          </p:nvSpPr>
          <p:spPr>
            <a:xfrm rot="5400000" flipV="1">
              <a:off x="1724732" y="4669036"/>
              <a:ext cx="1477328" cy="1233667"/>
            </a:xfrm>
            <a:prstGeom prst="borderCallout2">
              <a:avLst>
                <a:gd name="adj1" fmla="val 18750"/>
                <a:gd name="adj2" fmla="val -926"/>
                <a:gd name="adj3" fmla="val 18750"/>
                <a:gd name="adj4" fmla="val -16667"/>
                <a:gd name="adj5" fmla="val 37625"/>
                <a:gd name="adj6" fmla="val -33239"/>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文本框 28">
              <a:extLst>
                <a:ext uri="{FF2B5EF4-FFF2-40B4-BE49-F238E27FC236}">
                  <a16:creationId xmlns:a16="http://schemas.microsoft.com/office/drawing/2014/main" id="{DA8F8A74-8614-41D1-8CAF-59FF3D41B563}"/>
                </a:ext>
              </a:extLst>
            </p:cNvPr>
            <p:cNvSpPr txBox="1"/>
            <p:nvPr/>
          </p:nvSpPr>
          <p:spPr>
            <a:xfrm>
              <a:off x="1846562" y="4547205"/>
              <a:ext cx="1388648" cy="1477328"/>
            </a:xfrm>
            <a:prstGeom prst="rect">
              <a:avLst/>
            </a:prstGeom>
            <a:noFill/>
          </p:spPr>
          <p:txBody>
            <a:bodyPr wrap="square" rtlCol="0">
              <a:spAutoFit/>
            </a:bodyPr>
            <a:lstStyle/>
            <a:p>
              <a:r>
                <a:rPr lang="en-US" dirty="0"/>
                <a:t>Our data is valuable, so we need to make a decision.</a:t>
              </a:r>
            </a:p>
          </p:txBody>
        </p:sp>
      </p:grpSp>
      <p:pic>
        <p:nvPicPr>
          <p:cNvPr id="11" name="图片 10">
            <a:extLst>
              <a:ext uri="{FF2B5EF4-FFF2-40B4-BE49-F238E27FC236}">
                <a16:creationId xmlns:a16="http://schemas.microsoft.com/office/drawing/2014/main" id="{B2AA9F6C-5417-4813-B975-825081075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4914" y="4547204"/>
            <a:ext cx="613540" cy="612183"/>
          </a:xfrm>
          <a:prstGeom prst="rect">
            <a:avLst/>
          </a:prstGeom>
        </p:spPr>
      </p:pic>
      <p:cxnSp>
        <p:nvCxnSpPr>
          <p:cNvPr id="14" name="直接箭头连接符 13">
            <a:extLst>
              <a:ext uri="{FF2B5EF4-FFF2-40B4-BE49-F238E27FC236}">
                <a16:creationId xmlns:a16="http://schemas.microsoft.com/office/drawing/2014/main" id="{9BB67A0A-BF21-4704-AD24-34732E28A88E}"/>
              </a:ext>
            </a:extLst>
          </p:cNvPr>
          <p:cNvCxnSpPr>
            <a:stCxn id="3" idx="3"/>
            <a:endCxn id="32" idx="1"/>
          </p:cNvCxnSpPr>
          <p:nvPr/>
        </p:nvCxnSpPr>
        <p:spPr>
          <a:xfrm flipV="1">
            <a:off x="3397227" y="2773708"/>
            <a:ext cx="922548" cy="7723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EE87EEBD-C0BC-4C54-BF63-1575852C7859}"/>
              </a:ext>
            </a:extLst>
          </p:cNvPr>
          <p:cNvCxnSpPr>
            <a:cxnSpLocks/>
            <a:stCxn id="3" idx="3"/>
            <a:endCxn id="42" idx="1"/>
          </p:cNvCxnSpPr>
          <p:nvPr/>
        </p:nvCxnSpPr>
        <p:spPr>
          <a:xfrm>
            <a:off x="3397227" y="3546012"/>
            <a:ext cx="946634" cy="7951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6856759B-9688-4AB0-AA87-1E8C8943C22B}"/>
              </a:ext>
            </a:extLst>
          </p:cNvPr>
          <p:cNvCxnSpPr>
            <a:cxnSpLocks/>
            <a:stCxn id="32" idx="3"/>
            <a:endCxn id="46" idx="1"/>
          </p:cNvCxnSpPr>
          <p:nvPr/>
        </p:nvCxnSpPr>
        <p:spPr>
          <a:xfrm flipV="1">
            <a:off x="5945664" y="1953103"/>
            <a:ext cx="975243" cy="8206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66D8A6B0-CD44-4157-B59A-5D1EB41B48B5}"/>
              </a:ext>
            </a:extLst>
          </p:cNvPr>
          <p:cNvCxnSpPr>
            <a:cxnSpLocks/>
            <a:stCxn id="32" idx="3"/>
            <a:endCxn id="51" idx="1"/>
          </p:cNvCxnSpPr>
          <p:nvPr/>
        </p:nvCxnSpPr>
        <p:spPr>
          <a:xfrm>
            <a:off x="5945664" y="2773708"/>
            <a:ext cx="975243" cy="7677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30" name="组合 29">
            <a:extLst>
              <a:ext uri="{FF2B5EF4-FFF2-40B4-BE49-F238E27FC236}">
                <a16:creationId xmlns:a16="http://schemas.microsoft.com/office/drawing/2014/main" id="{AB00FFF8-173F-494D-BB28-9439EDC742EE}"/>
              </a:ext>
            </a:extLst>
          </p:cNvPr>
          <p:cNvGrpSpPr/>
          <p:nvPr/>
        </p:nvGrpSpPr>
        <p:grpSpPr>
          <a:xfrm>
            <a:off x="4343861" y="3835883"/>
            <a:ext cx="1625889" cy="1010490"/>
            <a:chOff x="4343861" y="3835883"/>
            <a:chExt cx="1625889" cy="1010490"/>
          </a:xfrm>
        </p:grpSpPr>
        <p:sp>
          <p:nvSpPr>
            <p:cNvPr id="42" name="矩形: 圆角 41">
              <a:extLst>
                <a:ext uri="{FF2B5EF4-FFF2-40B4-BE49-F238E27FC236}">
                  <a16:creationId xmlns:a16="http://schemas.microsoft.com/office/drawing/2014/main" id="{7D520406-DA93-4314-A866-0374505B9C1E}"/>
                </a:ext>
              </a:extLst>
            </p:cNvPr>
            <p:cNvSpPr/>
            <p:nvPr/>
          </p:nvSpPr>
          <p:spPr>
            <a:xfrm>
              <a:off x="4343861" y="3835883"/>
              <a:ext cx="1625889" cy="1010490"/>
            </a:xfrm>
            <a:prstGeom prst="round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文本框 53">
              <a:extLst>
                <a:ext uri="{FF2B5EF4-FFF2-40B4-BE49-F238E27FC236}">
                  <a16:creationId xmlns:a16="http://schemas.microsoft.com/office/drawing/2014/main" id="{1FC09ADC-514F-489B-A1AC-CC59741A1160}"/>
                </a:ext>
              </a:extLst>
            </p:cNvPr>
            <p:cNvSpPr txBox="1"/>
            <p:nvPr/>
          </p:nvSpPr>
          <p:spPr>
            <a:xfrm>
              <a:off x="4505878" y="4046658"/>
              <a:ext cx="1388648" cy="646331"/>
            </a:xfrm>
            <a:prstGeom prst="rect">
              <a:avLst/>
            </a:prstGeom>
            <a:noFill/>
          </p:spPr>
          <p:txBody>
            <a:bodyPr wrap="square" rtlCol="0">
              <a:spAutoFit/>
            </a:bodyPr>
            <a:lstStyle/>
            <a:p>
              <a:r>
                <a:rPr lang="en-US" dirty="0"/>
                <a:t>Immediately release it.</a:t>
              </a:r>
            </a:p>
          </p:txBody>
        </p:sp>
      </p:grpSp>
      <p:grpSp>
        <p:nvGrpSpPr>
          <p:cNvPr id="87" name="组合 86">
            <a:extLst>
              <a:ext uri="{FF2B5EF4-FFF2-40B4-BE49-F238E27FC236}">
                <a16:creationId xmlns:a16="http://schemas.microsoft.com/office/drawing/2014/main" id="{324BA55A-9450-414B-8E8D-A796A4FE1319}"/>
              </a:ext>
            </a:extLst>
          </p:cNvPr>
          <p:cNvGrpSpPr/>
          <p:nvPr/>
        </p:nvGrpSpPr>
        <p:grpSpPr>
          <a:xfrm>
            <a:off x="4319775" y="2268463"/>
            <a:ext cx="1731683" cy="1010490"/>
            <a:chOff x="4319775" y="2268463"/>
            <a:chExt cx="1731683" cy="1010490"/>
          </a:xfrm>
        </p:grpSpPr>
        <p:sp>
          <p:nvSpPr>
            <p:cNvPr id="32" name="矩形: 圆角 31">
              <a:extLst>
                <a:ext uri="{FF2B5EF4-FFF2-40B4-BE49-F238E27FC236}">
                  <a16:creationId xmlns:a16="http://schemas.microsoft.com/office/drawing/2014/main" id="{57AB55FA-1F3A-48DA-A550-7432F36876D5}"/>
                </a:ext>
              </a:extLst>
            </p:cNvPr>
            <p:cNvSpPr/>
            <p:nvPr/>
          </p:nvSpPr>
          <p:spPr>
            <a:xfrm>
              <a:off x="4319775" y="2268463"/>
              <a:ext cx="1625889" cy="1010490"/>
            </a:xfrm>
            <a:prstGeom prst="round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文本框 54">
              <a:extLst>
                <a:ext uri="{FF2B5EF4-FFF2-40B4-BE49-F238E27FC236}">
                  <a16:creationId xmlns:a16="http://schemas.microsoft.com/office/drawing/2014/main" id="{483E71B8-7000-4F6A-A7FC-33E3B8327E3C}"/>
                </a:ext>
              </a:extLst>
            </p:cNvPr>
            <p:cNvSpPr txBox="1"/>
            <p:nvPr/>
          </p:nvSpPr>
          <p:spPr>
            <a:xfrm>
              <a:off x="4662810" y="2543407"/>
              <a:ext cx="1388648" cy="369332"/>
            </a:xfrm>
            <a:prstGeom prst="rect">
              <a:avLst/>
            </a:prstGeom>
            <a:noFill/>
          </p:spPr>
          <p:txBody>
            <a:bodyPr wrap="square" rtlCol="0">
              <a:spAutoFit/>
            </a:bodyPr>
            <a:lstStyle/>
            <a:p>
              <a:r>
                <a:rPr lang="en-US" dirty="0"/>
                <a:t>Not now.</a:t>
              </a:r>
            </a:p>
          </p:txBody>
        </p:sp>
      </p:grpSp>
      <p:grpSp>
        <p:nvGrpSpPr>
          <p:cNvPr id="81" name="组合 80">
            <a:extLst>
              <a:ext uri="{FF2B5EF4-FFF2-40B4-BE49-F238E27FC236}">
                <a16:creationId xmlns:a16="http://schemas.microsoft.com/office/drawing/2014/main" id="{826EE45D-AF6C-477A-8D09-E06E4223446E}"/>
              </a:ext>
            </a:extLst>
          </p:cNvPr>
          <p:cNvGrpSpPr/>
          <p:nvPr/>
        </p:nvGrpSpPr>
        <p:grpSpPr>
          <a:xfrm>
            <a:off x="6920907" y="1447858"/>
            <a:ext cx="1801536" cy="1010490"/>
            <a:chOff x="6920907" y="1447858"/>
            <a:chExt cx="1801536" cy="1010490"/>
          </a:xfrm>
        </p:grpSpPr>
        <p:sp>
          <p:nvSpPr>
            <p:cNvPr id="46" name="矩形: 圆角 45">
              <a:extLst>
                <a:ext uri="{FF2B5EF4-FFF2-40B4-BE49-F238E27FC236}">
                  <a16:creationId xmlns:a16="http://schemas.microsoft.com/office/drawing/2014/main" id="{5CCA1F4C-D7C5-43F3-95A3-5510AEE825D6}"/>
                </a:ext>
              </a:extLst>
            </p:cNvPr>
            <p:cNvSpPr/>
            <p:nvPr/>
          </p:nvSpPr>
          <p:spPr>
            <a:xfrm>
              <a:off x="6920907" y="1447858"/>
              <a:ext cx="1625889" cy="1010490"/>
            </a:xfrm>
            <a:prstGeom prst="round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文本框 56">
              <a:extLst>
                <a:ext uri="{FF2B5EF4-FFF2-40B4-BE49-F238E27FC236}">
                  <a16:creationId xmlns:a16="http://schemas.microsoft.com/office/drawing/2014/main" id="{613F6F82-4019-4445-9E8E-DFD191928696}"/>
                </a:ext>
              </a:extLst>
            </p:cNvPr>
            <p:cNvSpPr txBox="1"/>
            <p:nvPr/>
          </p:nvSpPr>
          <p:spPr>
            <a:xfrm>
              <a:off x="7333795" y="1743146"/>
              <a:ext cx="1388648" cy="369332"/>
            </a:xfrm>
            <a:prstGeom prst="rect">
              <a:avLst/>
            </a:prstGeom>
            <a:noFill/>
          </p:spPr>
          <p:txBody>
            <a:bodyPr wrap="square" rtlCol="0">
              <a:spAutoFit/>
            </a:bodyPr>
            <a:lstStyle/>
            <a:p>
              <a:r>
                <a:rPr lang="en-US" dirty="0"/>
                <a:t>Never.</a:t>
              </a:r>
            </a:p>
          </p:txBody>
        </p:sp>
      </p:grpSp>
      <p:grpSp>
        <p:nvGrpSpPr>
          <p:cNvPr id="84" name="组合 83">
            <a:extLst>
              <a:ext uri="{FF2B5EF4-FFF2-40B4-BE49-F238E27FC236}">
                <a16:creationId xmlns:a16="http://schemas.microsoft.com/office/drawing/2014/main" id="{7855A210-6A2C-42C3-8732-615DB403CEA8}"/>
              </a:ext>
            </a:extLst>
          </p:cNvPr>
          <p:cNvGrpSpPr/>
          <p:nvPr/>
        </p:nvGrpSpPr>
        <p:grpSpPr>
          <a:xfrm>
            <a:off x="6920907" y="3036168"/>
            <a:ext cx="1625889" cy="1010490"/>
            <a:chOff x="6920907" y="3036168"/>
            <a:chExt cx="1625889" cy="1010490"/>
          </a:xfrm>
        </p:grpSpPr>
        <p:sp>
          <p:nvSpPr>
            <p:cNvPr id="51" name="矩形: 圆角 50">
              <a:extLst>
                <a:ext uri="{FF2B5EF4-FFF2-40B4-BE49-F238E27FC236}">
                  <a16:creationId xmlns:a16="http://schemas.microsoft.com/office/drawing/2014/main" id="{6FCDB7E1-4FFA-4C4D-9E49-AC47C2C1E31F}"/>
                </a:ext>
              </a:extLst>
            </p:cNvPr>
            <p:cNvSpPr/>
            <p:nvPr/>
          </p:nvSpPr>
          <p:spPr>
            <a:xfrm>
              <a:off x="6920907" y="3036168"/>
              <a:ext cx="1625889" cy="1010490"/>
            </a:xfrm>
            <a:prstGeom prst="round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文本框 57">
              <a:extLst>
                <a:ext uri="{FF2B5EF4-FFF2-40B4-BE49-F238E27FC236}">
                  <a16:creationId xmlns:a16="http://schemas.microsoft.com/office/drawing/2014/main" id="{022E6A4F-D5AD-4C41-9789-C7A643E26B96}"/>
                </a:ext>
              </a:extLst>
            </p:cNvPr>
            <p:cNvSpPr txBox="1"/>
            <p:nvPr/>
          </p:nvSpPr>
          <p:spPr>
            <a:xfrm>
              <a:off x="7134062" y="3189551"/>
              <a:ext cx="1388648" cy="646331"/>
            </a:xfrm>
            <a:prstGeom prst="rect">
              <a:avLst/>
            </a:prstGeom>
            <a:noFill/>
          </p:spPr>
          <p:txBody>
            <a:bodyPr wrap="square" rtlCol="0">
              <a:spAutoFit/>
            </a:bodyPr>
            <a:lstStyle/>
            <a:p>
              <a:r>
                <a:rPr lang="en-US" dirty="0"/>
                <a:t>At a future time point.</a:t>
              </a:r>
            </a:p>
          </p:txBody>
        </p:sp>
      </p:grpSp>
      <p:grpSp>
        <p:nvGrpSpPr>
          <p:cNvPr id="31" name="组合 30">
            <a:extLst>
              <a:ext uri="{FF2B5EF4-FFF2-40B4-BE49-F238E27FC236}">
                <a16:creationId xmlns:a16="http://schemas.microsoft.com/office/drawing/2014/main" id="{9F2D8844-0C7C-4F88-A937-72EEF0E1AB82}"/>
              </a:ext>
            </a:extLst>
          </p:cNvPr>
          <p:cNvGrpSpPr/>
          <p:nvPr/>
        </p:nvGrpSpPr>
        <p:grpSpPr>
          <a:xfrm>
            <a:off x="4249873" y="5178553"/>
            <a:ext cx="2105565" cy="923331"/>
            <a:chOff x="4249873" y="5178553"/>
            <a:chExt cx="2105565" cy="923331"/>
          </a:xfrm>
        </p:grpSpPr>
        <p:sp>
          <p:nvSpPr>
            <p:cNvPr id="60" name="标注: 弯曲线形 59">
              <a:extLst>
                <a:ext uri="{FF2B5EF4-FFF2-40B4-BE49-F238E27FC236}">
                  <a16:creationId xmlns:a16="http://schemas.microsoft.com/office/drawing/2014/main" id="{95C8D5AE-EB68-47A3-AD20-45DCEBEC5706}"/>
                </a:ext>
              </a:extLst>
            </p:cNvPr>
            <p:cNvSpPr/>
            <p:nvPr/>
          </p:nvSpPr>
          <p:spPr>
            <a:xfrm rot="5400000" flipV="1">
              <a:off x="4824071" y="4604356"/>
              <a:ext cx="923330" cy="2071725"/>
            </a:xfrm>
            <a:prstGeom prst="borderCallout2">
              <a:avLst>
                <a:gd name="adj1" fmla="val 18750"/>
                <a:gd name="adj2" fmla="val -926"/>
                <a:gd name="adj3" fmla="val 18750"/>
                <a:gd name="adj4" fmla="val -16667"/>
                <a:gd name="adj5" fmla="val 32388"/>
                <a:gd name="adj6" fmla="val -36596"/>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文本框 61">
              <a:extLst>
                <a:ext uri="{FF2B5EF4-FFF2-40B4-BE49-F238E27FC236}">
                  <a16:creationId xmlns:a16="http://schemas.microsoft.com/office/drawing/2014/main" id="{DC792E26-4E93-4BAA-8915-DAB19EEE8C4A}"/>
                </a:ext>
              </a:extLst>
            </p:cNvPr>
            <p:cNvSpPr txBox="1"/>
            <p:nvPr/>
          </p:nvSpPr>
          <p:spPr>
            <a:xfrm>
              <a:off x="4269047" y="5178553"/>
              <a:ext cx="2086391" cy="923330"/>
            </a:xfrm>
            <a:prstGeom prst="rect">
              <a:avLst/>
            </a:prstGeom>
            <a:noFill/>
          </p:spPr>
          <p:txBody>
            <a:bodyPr wrap="square" rtlCol="0">
              <a:spAutoFit/>
            </a:bodyPr>
            <a:lstStyle/>
            <a:p>
              <a:r>
                <a:rPr lang="en-US" dirty="0"/>
                <a:t>We write a blog and want to make it public immediately.</a:t>
              </a:r>
            </a:p>
          </p:txBody>
        </p:sp>
      </p:grpSp>
      <p:grpSp>
        <p:nvGrpSpPr>
          <p:cNvPr id="28" name="组合 27">
            <a:extLst>
              <a:ext uri="{FF2B5EF4-FFF2-40B4-BE49-F238E27FC236}">
                <a16:creationId xmlns:a16="http://schemas.microsoft.com/office/drawing/2014/main" id="{4BDB09D0-5EE6-4D69-BC69-6DAFA3CA9B9B}"/>
              </a:ext>
            </a:extLst>
          </p:cNvPr>
          <p:cNvGrpSpPr/>
          <p:nvPr/>
        </p:nvGrpSpPr>
        <p:grpSpPr>
          <a:xfrm>
            <a:off x="1652401" y="2444658"/>
            <a:ext cx="2495857" cy="369332"/>
            <a:chOff x="1652401" y="2444658"/>
            <a:chExt cx="2495857" cy="369332"/>
          </a:xfrm>
        </p:grpSpPr>
        <p:sp>
          <p:nvSpPr>
            <p:cNvPr id="22" name="矩形 21">
              <a:extLst>
                <a:ext uri="{FF2B5EF4-FFF2-40B4-BE49-F238E27FC236}">
                  <a16:creationId xmlns:a16="http://schemas.microsoft.com/office/drawing/2014/main" id="{8FAFA6B0-42F9-4B4E-B8FC-F0B2434D5ED6}"/>
                </a:ext>
              </a:extLst>
            </p:cNvPr>
            <p:cNvSpPr/>
            <p:nvPr/>
          </p:nvSpPr>
          <p:spPr>
            <a:xfrm>
              <a:off x="1652401" y="2495241"/>
              <a:ext cx="2082969" cy="318749"/>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文本框 62">
              <a:extLst>
                <a:ext uri="{FF2B5EF4-FFF2-40B4-BE49-F238E27FC236}">
                  <a16:creationId xmlns:a16="http://schemas.microsoft.com/office/drawing/2014/main" id="{7D2A7B26-8457-4DB8-9389-1A33F21D182D}"/>
                </a:ext>
              </a:extLst>
            </p:cNvPr>
            <p:cNvSpPr txBox="1"/>
            <p:nvPr/>
          </p:nvSpPr>
          <p:spPr>
            <a:xfrm>
              <a:off x="1699206" y="2444658"/>
              <a:ext cx="2449052" cy="369332"/>
            </a:xfrm>
            <a:prstGeom prst="rect">
              <a:avLst/>
            </a:prstGeom>
            <a:noFill/>
          </p:spPr>
          <p:txBody>
            <a:bodyPr wrap="square" rtlCol="0">
              <a:spAutoFit/>
            </a:bodyPr>
            <a:lstStyle/>
            <a:p>
              <a:r>
                <a:rPr lang="en-US" altLang="zh-CN" dirty="0"/>
                <a:t>When to release it?</a:t>
              </a:r>
              <a:endParaRPr lang="en-US" dirty="0"/>
            </a:p>
          </p:txBody>
        </p:sp>
      </p:grpSp>
      <p:grpSp>
        <p:nvGrpSpPr>
          <p:cNvPr id="80" name="组合 79">
            <a:extLst>
              <a:ext uri="{FF2B5EF4-FFF2-40B4-BE49-F238E27FC236}">
                <a16:creationId xmlns:a16="http://schemas.microsoft.com/office/drawing/2014/main" id="{605539A3-C3E1-45FC-8EFD-6463AAC62504}"/>
              </a:ext>
            </a:extLst>
          </p:cNvPr>
          <p:cNvGrpSpPr/>
          <p:nvPr/>
        </p:nvGrpSpPr>
        <p:grpSpPr>
          <a:xfrm>
            <a:off x="4056309" y="1743146"/>
            <a:ext cx="2495857" cy="369332"/>
            <a:chOff x="4056309" y="1743146"/>
            <a:chExt cx="2495857" cy="369332"/>
          </a:xfrm>
        </p:grpSpPr>
        <p:sp>
          <p:nvSpPr>
            <p:cNvPr id="64" name="矩形 63">
              <a:extLst>
                <a:ext uri="{FF2B5EF4-FFF2-40B4-BE49-F238E27FC236}">
                  <a16:creationId xmlns:a16="http://schemas.microsoft.com/office/drawing/2014/main" id="{2F1EC5B2-AB48-4BA1-9F00-ABB11E081E4A}"/>
                </a:ext>
              </a:extLst>
            </p:cNvPr>
            <p:cNvSpPr/>
            <p:nvPr/>
          </p:nvSpPr>
          <p:spPr>
            <a:xfrm>
              <a:off x="4056309" y="1793729"/>
              <a:ext cx="2082969" cy="318749"/>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文本框 64">
              <a:extLst>
                <a:ext uri="{FF2B5EF4-FFF2-40B4-BE49-F238E27FC236}">
                  <a16:creationId xmlns:a16="http://schemas.microsoft.com/office/drawing/2014/main" id="{9B8B03FD-0590-4343-A669-0042D904CEF4}"/>
                </a:ext>
              </a:extLst>
            </p:cNvPr>
            <p:cNvSpPr txBox="1"/>
            <p:nvPr/>
          </p:nvSpPr>
          <p:spPr>
            <a:xfrm>
              <a:off x="4103114" y="1743146"/>
              <a:ext cx="2449052" cy="369332"/>
            </a:xfrm>
            <a:prstGeom prst="rect">
              <a:avLst/>
            </a:prstGeom>
            <a:noFill/>
          </p:spPr>
          <p:txBody>
            <a:bodyPr wrap="square" rtlCol="0">
              <a:spAutoFit/>
            </a:bodyPr>
            <a:lstStyle/>
            <a:p>
              <a:r>
                <a:rPr lang="en-US" altLang="zh-CN" dirty="0"/>
                <a:t>When to release it?</a:t>
              </a:r>
              <a:endParaRPr lang="en-US" dirty="0"/>
            </a:p>
          </p:txBody>
        </p:sp>
      </p:grpSp>
      <p:grpSp>
        <p:nvGrpSpPr>
          <p:cNvPr id="83" name="组合 82">
            <a:extLst>
              <a:ext uri="{FF2B5EF4-FFF2-40B4-BE49-F238E27FC236}">
                <a16:creationId xmlns:a16="http://schemas.microsoft.com/office/drawing/2014/main" id="{70F9D12D-BE0A-4CFE-ABC8-53EAC111C7A3}"/>
              </a:ext>
            </a:extLst>
          </p:cNvPr>
          <p:cNvGrpSpPr/>
          <p:nvPr/>
        </p:nvGrpSpPr>
        <p:grpSpPr>
          <a:xfrm>
            <a:off x="7733851" y="524168"/>
            <a:ext cx="3973569" cy="687514"/>
            <a:chOff x="7733851" y="524168"/>
            <a:chExt cx="3973569" cy="687514"/>
          </a:xfrm>
        </p:grpSpPr>
        <p:sp>
          <p:nvSpPr>
            <p:cNvPr id="71" name="标注: 弯曲线形 70">
              <a:extLst>
                <a:ext uri="{FF2B5EF4-FFF2-40B4-BE49-F238E27FC236}">
                  <a16:creationId xmlns:a16="http://schemas.microsoft.com/office/drawing/2014/main" id="{73D7BBAB-F38C-43B8-8AEF-AD4350599350}"/>
                </a:ext>
              </a:extLst>
            </p:cNvPr>
            <p:cNvSpPr/>
            <p:nvPr/>
          </p:nvSpPr>
          <p:spPr>
            <a:xfrm rot="16200000">
              <a:off x="9285438" y="-1027419"/>
              <a:ext cx="687514" cy="3790688"/>
            </a:xfrm>
            <a:prstGeom prst="borderCallout2">
              <a:avLst>
                <a:gd name="adj1" fmla="val 31670"/>
                <a:gd name="adj2" fmla="val 878"/>
                <a:gd name="adj3" fmla="val 31588"/>
                <a:gd name="adj4" fmla="val -42366"/>
                <a:gd name="adj5" fmla="val 21267"/>
                <a:gd name="adj6" fmla="val -74918"/>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文本框 65">
              <a:extLst>
                <a:ext uri="{FF2B5EF4-FFF2-40B4-BE49-F238E27FC236}">
                  <a16:creationId xmlns:a16="http://schemas.microsoft.com/office/drawing/2014/main" id="{D35984DB-3119-46B6-A496-9F3FAF03E5B3}"/>
                </a:ext>
              </a:extLst>
            </p:cNvPr>
            <p:cNvSpPr txBox="1"/>
            <p:nvPr/>
          </p:nvSpPr>
          <p:spPr>
            <a:xfrm>
              <a:off x="7806278" y="530654"/>
              <a:ext cx="3901142"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The data is not for others.</a:t>
              </a:r>
            </a:p>
            <a:p>
              <a:pPr marL="285750" indent="-285750">
                <a:buFont typeface="Arial" panose="020B0604020202020204" pitchFamily="34" charset="0"/>
                <a:buChar char="•"/>
              </a:pPr>
              <a:r>
                <a:rPr lang="en-US" dirty="0"/>
                <a:t>The data is quite important for me.</a:t>
              </a:r>
            </a:p>
          </p:txBody>
        </p:sp>
      </p:grpSp>
      <p:grpSp>
        <p:nvGrpSpPr>
          <p:cNvPr id="33" name="组合 32">
            <a:extLst>
              <a:ext uri="{FF2B5EF4-FFF2-40B4-BE49-F238E27FC236}">
                <a16:creationId xmlns:a16="http://schemas.microsoft.com/office/drawing/2014/main" id="{5176C476-12FD-449F-B8FE-DC20F05DAE8C}"/>
              </a:ext>
            </a:extLst>
          </p:cNvPr>
          <p:cNvGrpSpPr/>
          <p:nvPr/>
        </p:nvGrpSpPr>
        <p:grpSpPr>
          <a:xfrm>
            <a:off x="6112972" y="4156462"/>
            <a:ext cx="929458" cy="369332"/>
            <a:chOff x="6112972" y="4156462"/>
            <a:chExt cx="929458" cy="369332"/>
          </a:xfrm>
        </p:grpSpPr>
        <p:sp>
          <p:nvSpPr>
            <p:cNvPr id="72" name="矩形 71">
              <a:extLst>
                <a:ext uri="{FF2B5EF4-FFF2-40B4-BE49-F238E27FC236}">
                  <a16:creationId xmlns:a16="http://schemas.microsoft.com/office/drawing/2014/main" id="{E1B3483A-EB91-469A-A9D8-AA79DFBF00D5}"/>
                </a:ext>
              </a:extLst>
            </p:cNvPr>
            <p:cNvSpPr/>
            <p:nvPr/>
          </p:nvSpPr>
          <p:spPr>
            <a:xfrm>
              <a:off x="6112972" y="4207045"/>
              <a:ext cx="753201" cy="318749"/>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文本框 72">
              <a:extLst>
                <a:ext uri="{FF2B5EF4-FFF2-40B4-BE49-F238E27FC236}">
                  <a16:creationId xmlns:a16="http://schemas.microsoft.com/office/drawing/2014/main" id="{A60C9744-5B66-483F-A996-7291F4EC5217}"/>
                </a:ext>
              </a:extLst>
            </p:cNvPr>
            <p:cNvSpPr txBox="1"/>
            <p:nvPr/>
          </p:nvSpPr>
          <p:spPr>
            <a:xfrm>
              <a:off x="6159777" y="4156462"/>
              <a:ext cx="882653" cy="369332"/>
            </a:xfrm>
            <a:prstGeom prst="rect">
              <a:avLst/>
            </a:prstGeom>
            <a:noFill/>
          </p:spPr>
          <p:txBody>
            <a:bodyPr wrap="square" rtlCol="0">
              <a:spAutoFit/>
            </a:bodyPr>
            <a:lstStyle/>
            <a:p>
              <a:r>
                <a:rPr lang="en-US" altLang="zh-CN" dirty="0"/>
                <a:t>Done</a:t>
              </a:r>
              <a:endParaRPr lang="en-US" dirty="0"/>
            </a:p>
          </p:txBody>
        </p:sp>
      </p:grpSp>
      <p:grpSp>
        <p:nvGrpSpPr>
          <p:cNvPr id="82" name="组合 81">
            <a:extLst>
              <a:ext uri="{FF2B5EF4-FFF2-40B4-BE49-F238E27FC236}">
                <a16:creationId xmlns:a16="http://schemas.microsoft.com/office/drawing/2014/main" id="{47337C2E-5416-4D65-9E90-75F1E7D8200C}"/>
              </a:ext>
            </a:extLst>
          </p:cNvPr>
          <p:cNvGrpSpPr/>
          <p:nvPr/>
        </p:nvGrpSpPr>
        <p:grpSpPr>
          <a:xfrm>
            <a:off x="8680008" y="1743145"/>
            <a:ext cx="2495857" cy="369332"/>
            <a:chOff x="8680008" y="1743145"/>
            <a:chExt cx="2495857" cy="369332"/>
          </a:xfrm>
        </p:grpSpPr>
        <p:sp>
          <p:nvSpPr>
            <p:cNvPr id="74" name="矩形 73">
              <a:extLst>
                <a:ext uri="{FF2B5EF4-FFF2-40B4-BE49-F238E27FC236}">
                  <a16:creationId xmlns:a16="http://schemas.microsoft.com/office/drawing/2014/main" id="{173A7A78-8604-47CE-A86C-6DC6A1AFFF6E}"/>
                </a:ext>
              </a:extLst>
            </p:cNvPr>
            <p:cNvSpPr/>
            <p:nvPr/>
          </p:nvSpPr>
          <p:spPr>
            <a:xfrm>
              <a:off x="8680008" y="1793728"/>
              <a:ext cx="753201" cy="318749"/>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文本框 74">
              <a:extLst>
                <a:ext uri="{FF2B5EF4-FFF2-40B4-BE49-F238E27FC236}">
                  <a16:creationId xmlns:a16="http://schemas.microsoft.com/office/drawing/2014/main" id="{8D38B843-D928-44B6-A78A-F2641D5C3EF8}"/>
                </a:ext>
              </a:extLst>
            </p:cNvPr>
            <p:cNvSpPr txBox="1"/>
            <p:nvPr/>
          </p:nvSpPr>
          <p:spPr>
            <a:xfrm>
              <a:off x="8726813" y="1743145"/>
              <a:ext cx="2449052" cy="369332"/>
            </a:xfrm>
            <a:prstGeom prst="rect">
              <a:avLst/>
            </a:prstGeom>
            <a:noFill/>
          </p:spPr>
          <p:txBody>
            <a:bodyPr wrap="square" rtlCol="0">
              <a:spAutoFit/>
            </a:bodyPr>
            <a:lstStyle/>
            <a:p>
              <a:r>
                <a:rPr lang="en-US" altLang="zh-CN" dirty="0"/>
                <a:t>Done</a:t>
              </a:r>
              <a:endParaRPr lang="en-US" dirty="0"/>
            </a:p>
          </p:txBody>
        </p:sp>
      </p:grpSp>
      <p:grpSp>
        <p:nvGrpSpPr>
          <p:cNvPr id="85" name="组合 84">
            <a:extLst>
              <a:ext uri="{FF2B5EF4-FFF2-40B4-BE49-F238E27FC236}">
                <a16:creationId xmlns:a16="http://schemas.microsoft.com/office/drawing/2014/main" id="{35D98591-E5D8-4009-B86D-1923CDA97BC4}"/>
              </a:ext>
            </a:extLst>
          </p:cNvPr>
          <p:cNvGrpSpPr/>
          <p:nvPr/>
        </p:nvGrpSpPr>
        <p:grpSpPr>
          <a:xfrm>
            <a:off x="8680008" y="3332112"/>
            <a:ext cx="2859881" cy="369332"/>
            <a:chOff x="8680008" y="3332112"/>
            <a:chExt cx="2859881" cy="369332"/>
          </a:xfrm>
        </p:grpSpPr>
        <p:sp>
          <p:nvSpPr>
            <p:cNvPr id="76" name="矩形 75">
              <a:extLst>
                <a:ext uri="{FF2B5EF4-FFF2-40B4-BE49-F238E27FC236}">
                  <a16:creationId xmlns:a16="http://schemas.microsoft.com/office/drawing/2014/main" id="{A3F4EDB8-1DA2-4D58-B2B3-768142E5F2BE}"/>
                </a:ext>
              </a:extLst>
            </p:cNvPr>
            <p:cNvSpPr/>
            <p:nvPr/>
          </p:nvSpPr>
          <p:spPr>
            <a:xfrm>
              <a:off x="8686692" y="3382038"/>
              <a:ext cx="2775854" cy="318749"/>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文本框 76">
              <a:extLst>
                <a:ext uri="{FF2B5EF4-FFF2-40B4-BE49-F238E27FC236}">
                  <a16:creationId xmlns:a16="http://schemas.microsoft.com/office/drawing/2014/main" id="{317C2DA3-E009-4F70-A986-99DC5D83D5D8}"/>
                </a:ext>
              </a:extLst>
            </p:cNvPr>
            <p:cNvSpPr txBox="1"/>
            <p:nvPr/>
          </p:nvSpPr>
          <p:spPr>
            <a:xfrm>
              <a:off x="8680008" y="3332112"/>
              <a:ext cx="2859881" cy="369332"/>
            </a:xfrm>
            <a:prstGeom prst="rect">
              <a:avLst/>
            </a:prstGeom>
            <a:noFill/>
          </p:spPr>
          <p:txBody>
            <a:bodyPr wrap="square" rtlCol="0">
              <a:spAutoFit/>
            </a:bodyPr>
            <a:lstStyle/>
            <a:p>
              <a:r>
                <a:rPr lang="en-US" altLang="zh-CN" dirty="0"/>
                <a:t>Releasing data to the future</a:t>
              </a:r>
              <a:endParaRPr lang="en-US" dirty="0"/>
            </a:p>
          </p:txBody>
        </p:sp>
      </p:grpSp>
      <p:grpSp>
        <p:nvGrpSpPr>
          <p:cNvPr id="86" name="组合 85">
            <a:extLst>
              <a:ext uri="{FF2B5EF4-FFF2-40B4-BE49-F238E27FC236}">
                <a16:creationId xmlns:a16="http://schemas.microsoft.com/office/drawing/2014/main" id="{646B2652-CED4-455A-95C1-2A43138557D3}"/>
              </a:ext>
            </a:extLst>
          </p:cNvPr>
          <p:cNvGrpSpPr/>
          <p:nvPr/>
        </p:nvGrpSpPr>
        <p:grpSpPr>
          <a:xfrm>
            <a:off x="7078402" y="4513563"/>
            <a:ext cx="3435651" cy="1200329"/>
            <a:chOff x="7078402" y="4513563"/>
            <a:chExt cx="3435651" cy="1200329"/>
          </a:xfrm>
        </p:grpSpPr>
        <p:sp>
          <p:nvSpPr>
            <p:cNvPr id="78" name="标注: 弯曲线形 77">
              <a:extLst>
                <a:ext uri="{FF2B5EF4-FFF2-40B4-BE49-F238E27FC236}">
                  <a16:creationId xmlns:a16="http://schemas.microsoft.com/office/drawing/2014/main" id="{1AF20887-C22E-4767-9B16-6A5FD6530B07}"/>
                </a:ext>
              </a:extLst>
            </p:cNvPr>
            <p:cNvSpPr/>
            <p:nvPr/>
          </p:nvSpPr>
          <p:spPr>
            <a:xfrm rot="5400000" flipV="1">
              <a:off x="8209069" y="3382896"/>
              <a:ext cx="1174317" cy="3435651"/>
            </a:xfrm>
            <a:prstGeom prst="borderCallout2">
              <a:avLst>
                <a:gd name="adj1" fmla="val 18750"/>
                <a:gd name="adj2" fmla="val -926"/>
                <a:gd name="adj3" fmla="val 18750"/>
                <a:gd name="adj4" fmla="val -16667"/>
                <a:gd name="adj5" fmla="val 25892"/>
                <a:gd name="adj6" fmla="val -38972"/>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文本框 78">
              <a:extLst>
                <a:ext uri="{FF2B5EF4-FFF2-40B4-BE49-F238E27FC236}">
                  <a16:creationId xmlns:a16="http://schemas.microsoft.com/office/drawing/2014/main" id="{A3B51CE0-A67B-4DDE-851F-BA8AF5E5F3BB}"/>
                </a:ext>
              </a:extLst>
            </p:cNvPr>
            <p:cNvSpPr txBox="1"/>
            <p:nvPr/>
          </p:nvSpPr>
          <p:spPr>
            <a:xfrm>
              <a:off x="7097574" y="4513563"/>
              <a:ext cx="3416476" cy="1200329"/>
            </a:xfrm>
            <a:prstGeom prst="rect">
              <a:avLst/>
            </a:prstGeom>
            <a:noFill/>
          </p:spPr>
          <p:txBody>
            <a:bodyPr wrap="square" rtlCol="0">
              <a:spAutoFit/>
            </a:bodyPr>
            <a:lstStyle/>
            <a:p>
              <a:r>
                <a:rPr lang="en-US" dirty="0"/>
                <a:t>We write a very important document for a future event. The document should only be released at that future time point.</a:t>
              </a:r>
            </a:p>
          </p:txBody>
        </p:sp>
      </p:grpSp>
    </p:spTree>
    <p:extLst>
      <p:ext uri="{BB962C8B-B14F-4D97-AF65-F5344CB8AC3E}">
        <p14:creationId xmlns:p14="http://schemas.microsoft.com/office/powerpoint/2010/main" val="351578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par>
                                <p:cTn id="12" presetID="45" presetClass="entr" presetSubtype="0"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anim calcmode="lin" valueType="num">
                                      <p:cBhvr>
                                        <p:cTn id="15" dur="500" fill="hold"/>
                                        <p:tgtEl>
                                          <p:spTgt spid="11"/>
                                        </p:tgtEl>
                                        <p:attrNameLst>
                                          <p:attrName>ppt_w</p:attrName>
                                        </p:attrNameLst>
                                      </p:cBhvr>
                                      <p:tavLst>
                                        <p:tav tm="0" fmla="#ppt_w*sin(2.5*pi*$)">
                                          <p:val>
                                            <p:fltVal val="0"/>
                                          </p:val>
                                        </p:tav>
                                        <p:tav tm="100000">
                                          <p:val>
                                            <p:fltVal val="1"/>
                                          </p:val>
                                        </p:tav>
                                      </p:tavLst>
                                    </p:anim>
                                    <p:anim calcmode="lin" valueType="num">
                                      <p:cBhvr>
                                        <p:cTn id="16"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wipe(left)">
                                      <p:cBhvr>
                                        <p:cTn id="26" dur="500"/>
                                        <p:tgtEl>
                                          <p:spTgt spid="43"/>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par>
                          <p:cTn id="31" fill="hold">
                            <p:stCondLst>
                              <p:cond delay="1500"/>
                            </p:stCondLst>
                            <p:childTnLst>
                              <p:par>
                                <p:cTn id="32" presetID="10" presetClass="entr" presetSubtype="0" fill="hold"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87"/>
                                        </p:tgtEl>
                                        <p:attrNameLst>
                                          <p:attrName>style.visibility</p:attrName>
                                        </p:attrNameLst>
                                      </p:cBhvr>
                                      <p:to>
                                        <p:strVal val="visible"/>
                                      </p:to>
                                    </p:set>
                                    <p:animEffect transition="in" filter="fade">
                                      <p:cBhvr>
                                        <p:cTn id="47" dur="500"/>
                                        <p:tgtEl>
                                          <p:spTgt spid="87"/>
                                        </p:tgtEl>
                                      </p:cBhvr>
                                    </p:animEffect>
                                  </p:childTnLst>
                                </p:cTn>
                              </p:par>
                            </p:childTnLst>
                          </p:cTn>
                        </p:par>
                        <p:par>
                          <p:cTn id="48" fill="hold">
                            <p:stCondLst>
                              <p:cond delay="1000"/>
                            </p:stCondLst>
                            <p:childTnLst>
                              <p:par>
                                <p:cTn id="49" presetID="10" presetClass="entr" presetSubtype="0" fill="hold" nodeType="afterEffect">
                                  <p:stCondLst>
                                    <p:cond delay="0"/>
                                  </p:stCondLst>
                                  <p:childTnLst>
                                    <p:set>
                                      <p:cBhvr>
                                        <p:cTn id="50" dur="1" fill="hold">
                                          <p:stCondLst>
                                            <p:cond delay="0"/>
                                          </p:stCondLst>
                                        </p:cTn>
                                        <p:tgtEl>
                                          <p:spTgt spid="80"/>
                                        </p:tgtEl>
                                        <p:attrNameLst>
                                          <p:attrName>style.visibility</p:attrName>
                                        </p:attrNameLst>
                                      </p:cBhvr>
                                      <p:to>
                                        <p:strVal val="visible"/>
                                      </p:to>
                                    </p:set>
                                    <p:animEffect transition="in" filter="fade">
                                      <p:cBhvr>
                                        <p:cTn id="51" dur="500"/>
                                        <p:tgtEl>
                                          <p:spTgt spid="8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wipe(left)">
                                      <p:cBhvr>
                                        <p:cTn id="56" dur="500"/>
                                        <p:tgtEl>
                                          <p:spTgt spid="44"/>
                                        </p:tgtEl>
                                      </p:cBhvr>
                                    </p:animEffect>
                                  </p:childTnLst>
                                </p:cTn>
                              </p:par>
                            </p:childTnLst>
                          </p:cTn>
                        </p:par>
                        <p:par>
                          <p:cTn id="57" fill="hold">
                            <p:stCondLst>
                              <p:cond delay="500"/>
                            </p:stCondLst>
                            <p:childTnLst>
                              <p:par>
                                <p:cTn id="58" presetID="10" presetClass="entr" presetSubtype="0" fill="hold" nodeType="afterEffect">
                                  <p:stCondLst>
                                    <p:cond delay="0"/>
                                  </p:stCondLst>
                                  <p:childTnLst>
                                    <p:set>
                                      <p:cBhvr>
                                        <p:cTn id="59" dur="1" fill="hold">
                                          <p:stCondLst>
                                            <p:cond delay="0"/>
                                          </p:stCondLst>
                                        </p:cTn>
                                        <p:tgtEl>
                                          <p:spTgt spid="81"/>
                                        </p:tgtEl>
                                        <p:attrNameLst>
                                          <p:attrName>style.visibility</p:attrName>
                                        </p:attrNameLst>
                                      </p:cBhvr>
                                      <p:to>
                                        <p:strVal val="visible"/>
                                      </p:to>
                                    </p:set>
                                    <p:animEffect transition="in" filter="fade">
                                      <p:cBhvr>
                                        <p:cTn id="60" dur="500"/>
                                        <p:tgtEl>
                                          <p:spTgt spid="81"/>
                                        </p:tgtEl>
                                      </p:cBhvr>
                                    </p:animEffect>
                                  </p:childTnLst>
                                </p:cTn>
                              </p:par>
                            </p:childTnLst>
                          </p:cTn>
                        </p:par>
                        <p:par>
                          <p:cTn id="61" fill="hold">
                            <p:stCondLst>
                              <p:cond delay="1000"/>
                            </p:stCondLst>
                            <p:childTnLst>
                              <p:par>
                                <p:cTn id="62" presetID="10" presetClass="entr" presetSubtype="0" fill="hold" nodeType="afterEffect">
                                  <p:stCondLst>
                                    <p:cond delay="0"/>
                                  </p:stCondLst>
                                  <p:childTnLst>
                                    <p:set>
                                      <p:cBhvr>
                                        <p:cTn id="63" dur="1" fill="hold">
                                          <p:stCondLst>
                                            <p:cond delay="0"/>
                                          </p:stCondLst>
                                        </p:cTn>
                                        <p:tgtEl>
                                          <p:spTgt spid="82"/>
                                        </p:tgtEl>
                                        <p:attrNameLst>
                                          <p:attrName>style.visibility</p:attrName>
                                        </p:attrNameLst>
                                      </p:cBhvr>
                                      <p:to>
                                        <p:strVal val="visible"/>
                                      </p:to>
                                    </p:set>
                                    <p:animEffect transition="in" filter="fade">
                                      <p:cBhvr>
                                        <p:cTn id="64" dur="500"/>
                                        <p:tgtEl>
                                          <p:spTgt spid="82"/>
                                        </p:tgtEl>
                                      </p:cBhvr>
                                    </p:animEffect>
                                  </p:childTnLst>
                                </p:cTn>
                              </p:par>
                            </p:childTnLst>
                          </p:cTn>
                        </p:par>
                        <p:par>
                          <p:cTn id="65" fill="hold">
                            <p:stCondLst>
                              <p:cond delay="1500"/>
                            </p:stCondLst>
                            <p:childTnLst>
                              <p:par>
                                <p:cTn id="66" presetID="10" presetClass="entr" presetSubtype="0" fill="hold" nodeType="afterEffect">
                                  <p:stCondLst>
                                    <p:cond delay="0"/>
                                  </p:stCondLst>
                                  <p:childTnLst>
                                    <p:set>
                                      <p:cBhvr>
                                        <p:cTn id="67" dur="1" fill="hold">
                                          <p:stCondLst>
                                            <p:cond delay="0"/>
                                          </p:stCondLst>
                                        </p:cTn>
                                        <p:tgtEl>
                                          <p:spTgt spid="83"/>
                                        </p:tgtEl>
                                        <p:attrNameLst>
                                          <p:attrName>style.visibility</p:attrName>
                                        </p:attrNameLst>
                                      </p:cBhvr>
                                      <p:to>
                                        <p:strVal val="visible"/>
                                      </p:to>
                                    </p:set>
                                    <p:animEffect transition="in" filter="fade">
                                      <p:cBhvr>
                                        <p:cTn id="68" dur="500"/>
                                        <p:tgtEl>
                                          <p:spTgt spid="8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wipe(left)">
                                      <p:cBhvr>
                                        <p:cTn id="73" dur="500"/>
                                        <p:tgtEl>
                                          <p:spTgt spid="45"/>
                                        </p:tgtEl>
                                      </p:cBhvr>
                                    </p:animEffect>
                                  </p:childTnLst>
                                </p:cTn>
                              </p:par>
                            </p:childTnLst>
                          </p:cTn>
                        </p:par>
                        <p:par>
                          <p:cTn id="74" fill="hold">
                            <p:stCondLst>
                              <p:cond delay="500"/>
                            </p:stCondLst>
                            <p:childTnLst>
                              <p:par>
                                <p:cTn id="75" presetID="10" presetClass="entr" presetSubtype="0" fill="hold" nodeType="afterEffect">
                                  <p:stCondLst>
                                    <p:cond delay="0"/>
                                  </p:stCondLst>
                                  <p:childTnLst>
                                    <p:set>
                                      <p:cBhvr>
                                        <p:cTn id="76" dur="1" fill="hold">
                                          <p:stCondLst>
                                            <p:cond delay="0"/>
                                          </p:stCondLst>
                                        </p:cTn>
                                        <p:tgtEl>
                                          <p:spTgt spid="84"/>
                                        </p:tgtEl>
                                        <p:attrNameLst>
                                          <p:attrName>style.visibility</p:attrName>
                                        </p:attrNameLst>
                                      </p:cBhvr>
                                      <p:to>
                                        <p:strVal val="visible"/>
                                      </p:to>
                                    </p:set>
                                    <p:animEffect transition="in" filter="fade">
                                      <p:cBhvr>
                                        <p:cTn id="77" dur="500"/>
                                        <p:tgtEl>
                                          <p:spTgt spid="84"/>
                                        </p:tgtEl>
                                      </p:cBhvr>
                                    </p:animEffect>
                                  </p:childTnLst>
                                </p:cTn>
                              </p:par>
                            </p:childTnLst>
                          </p:cTn>
                        </p:par>
                        <p:par>
                          <p:cTn id="78" fill="hold">
                            <p:stCondLst>
                              <p:cond delay="1000"/>
                            </p:stCondLst>
                            <p:childTnLst>
                              <p:par>
                                <p:cTn id="79" presetID="10" presetClass="entr" presetSubtype="0" fill="hold" nodeType="afterEffect">
                                  <p:stCondLst>
                                    <p:cond delay="0"/>
                                  </p:stCondLst>
                                  <p:childTnLst>
                                    <p:set>
                                      <p:cBhvr>
                                        <p:cTn id="80" dur="1" fill="hold">
                                          <p:stCondLst>
                                            <p:cond delay="0"/>
                                          </p:stCondLst>
                                        </p:cTn>
                                        <p:tgtEl>
                                          <p:spTgt spid="85"/>
                                        </p:tgtEl>
                                        <p:attrNameLst>
                                          <p:attrName>style.visibility</p:attrName>
                                        </p:attrNameLst>
                                      </p:cBhvr>
                                      <p:to>
                                        <p:strVal val="visible"/>
                                      </p:to>
                                    </p:set>
                                    <p:animEffect transition="in" filter="fade">
                                      <p:cBhvr>
                                        <p:cTn id="81" dur="500"/>
                                        <p:tgtEl>
                                          <p:spTgt spid="85"/>
                                        </p:tgtEl>
                                      </p:cBhvr>
                                    </p:animEffect>
                                  </p:childTnLst>
                                </p:cTn>
                              </p:par>
                            </p:childTnLst>
                          </p:cTn>
                        </p:par>
                        <p:par>
                          <p:cTn id="82" fill="hold">
                            <p:stCondLst>
                              <p:cond delay="1500"/>
                            </p:stCondLst>
                            <p:childTnLst>
                              <p:par>
                                <p:cTn id="83" presetID="10" presetClass="entr" presetSubtype="0" fill="hold" nodeType="afterEffect">
                                  <p:stCondLst>
                                    <p:cond delay="0"/>
                                  </p:stCondLst>
                                  <p:childTnLst>
                                    <p:set>
                                      <p:cBhvr>
                                        <p:cTn id="84" dur="1" fill="hold">
                                          <p:stCondLst>
                                            <p:cond delay="0"/>
                                          </p:stCondLst>
                                        </p:cTn>
                                        <p:tgtEl>
                                          <p:spTgt spid="86"/>
                                        </p:tgtEl>
                                        <p:attrNameLst>
                                          <p:attrName>style.visibility</p:attrName>
                                        </p:attrNameLst>
                                      </p:cBhvr>
                                      <p:to>
                                        <p:strVal val="visible"/>
                                      </p:to>
                                    </p:set>
                                    <p:animEffect transition="in" filter="fade">
                                      <p:cBhvr>
                                        <p:cTn id="85"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60477" y="272782"/>
            <a:ext cx="6007542" cy="646331"/>
          </a:xfrm>
          <a:prstGeom prst="rect">
            <a:avLst/>
          </a:prstGeom>
          <a:noFill/>
        </p:spPr>
        <p:txBody>
          <a:bodyPr wrap="none" rtlCol="0">
            <a:spAutoFit/>
          </a:bodyPr>
          <a:lstStyle/>
          <a:p>
            <a:r>
              <a:rPr lang="en-US" altLang="zh-CN" sz="3600" dirty="0"/>
              <a:t>Time-varying sensitivity of data</a:t>
            </a:r>
            <a:endParaRPr lang="en-US" sz="3600" dirty="0"/>
          </a:p>
        </p:txBody>
      </p:sp>
      <p:cxnSp>
        <p:nvCxnSpPr>
          <p:cNvPr id="4" name="直接箭头连接符 3">
            <a:extLst>
              <a:ext uri="{FF2B5EF4-FFF2-40B4-BE49-F238E27FC236}">
                <a16:creationId xmlns:a16="http://schemas.microsoft.com/office/drawing/2014/main" id="{1CEC0699-54AA-457B-963E-498D1D51BCD2}"/>
              </a:ext>
            </a:extLst>
          </p:cNvPr>
          <p:cNvCxnSpPr/>
          <p:nvPr/>
        </p:nvCxnSpPr>
        <p:spPr>
          <a:xfrm>
            <a:off x="2180005" y="2945697"/>
            <a:ext cx="200598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B41EA019-E4A8-43CE-BFF9-536CFF5F8D94}"/>
              </a:ext>
            </a:extLst>
          </p:cNvPr>
          <p:cNvCxnSpPr>
            <a:cxnSpLocks/>
          </p:cNvCxnSpPr>
          <p:nvPr/>
        </p:nvCxnSpPr>
        <p:spPr>
          <a:xfrm flipV="1">
            <a:off x="2180005" y="1525055"/>
            <a:ext cx="0" cy="14206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3D5F17FC-A0E0-4082-B6BC-6CB973AB4D9F}"/>
              </a:ext>
            </a:extLst>
          </p:cNvPr>
          <p:cNvCxnSpPr>
            <a:cxnSpLocks/>
          </p:cNvCxnSpPr>
          <p:nvPr/>
        </p:nvCxnSpPr>
        <p:spPr>
          <a:xfrm>
            <a:off x="3540531" y="1426971"/>
            <a:ext cx="0" cy="1822472"/>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29568184-DBFD-4EE4-B239-2066F860A7F1}"/>
              </a:ext>
            </a:extLst>
          </p:cNvPr>
          <p:cNvCxnSpPr/>
          <p:nvPr/>
        </p:nvCxnSpPr>
        <p:spPr>
          <a:xfrm>
            <a:off x="2180005" y="1790833"/>
            <a:ext cx="1328886" cy="0"/>
          </a:xfrm>
          <a:prstGeom prst="line">
            <a:avLst/>
          </a:prstGeom>
          <a:ln w="38100">
            <a:solidFill>
              <a:schemeClr val="accent2"/>
            </a:solidFill>
          </a:ln>
        </p:spPr>
        <p:style>
          <a:lnRef idx="1">
            <a:schemeClr val="accent2"/>
          </a:lnRef>
          <a:fillRef idx="0">
            <a:schemeClr val="accent2"/>
          </a:fillRef>
          <a:effectRef idx="0">
            <a:schemeClr val="accent2"/>
          </a:effectRef>
          <a:fontRef idx="minor">
            <a:schemeClr val="tx1"/>
          </a:fontRef>
        </p:style>
      </p:cxnSp>
      <p:cxnSp>
        <p:nvCxnSpPr>
          <p:cNvPr id="61" name="直接连接符 60">
            <a:extLst>
              <a:ext uri="{FF2B5EF4-FFF2-40B4-BE49-F238E27FC236}">
                <a16:creationId xmlns:a16="http://schemas.microsoft.com/office/drawing/2014/main" id="{232CAC50-F65C-42F3-BD24-9D0F930ACDBB}"/>
              </a:ext>
            </a:extLst>
          </p:cNvPr>
          <p:cNvCxnSpPr>
            <a:cxnSpLocks/>
          </p:cNvCxnSpPr>
          <p:nvPr/>
        </p:nvCxnSpPr>
        <p:spPr>
          <a:xfrm>
            <a:off x="3508891" y="1790833"/>
            <a:ext cx="63281" cy="1075764"/>
          </a:xfrm>
          <a:prstGeom prst="line">
            <a:avLst/>
          </a:prstGeom>
          <a:ln w="38100">
            <a:solidFill>
              <a:schemeClr val="accent2"/>
            </a:solidFill>
          </a:ln>
        </p:spPr>
        <p:style>
          <a:lnRef idx="1">
            <a:schemeClr val="accent2"/>
          </a:lnRef>
          <a:fillRef idx="0">
            <a:schemeClr val="accent2"/>
          </a:fillRef>
          <a:effectRef idx="0">
            <a:schemeClr val="accent2"/>
          </a:effectRef>
          <a:fontRef idx="minor">
            <a:schemeClr val="tx1"/>
          </a:fontRef>
        </p:style>
      </p:cxnSp>
      <p:cxnSp>
        <p:nvCxnSpPr>
          <p:cNvPr id="67" name="直接连接符 66">
            <a:extLst>
              <a:ext uri="{FF2B5EF4-FFF2-40B4-BE49-F238E27FC236}">
                <a16:creationId xmlns:a16="http://schemas.microsoft.com/office/drawing/2014/main" id="{FF5ACBA9-EEAF-4E4A-837F-105D28719BC8}"/>
              </a:ext>
            </a:extLst>
          </p:cNvPr>
          <p:cNvCxnSpPr>
            <a:cxnSpLocks/>
          </p:cNvCxnSpPr>
          <p:nvPr/>
        </p:nvCxnSpPr>
        <p:spPr>
          <a:xfrm flipH="1">
            <a:off x="3572172" y="2866597"/>
            <a:ext cx="477766" cy="0"/>
          </a:xfrm>
          <a:prstGeom prst="line">
            <a:avLst/>
          </a:prstGeom>
          <a:ln w="38100">
            <a:solidFill>
              <a:schemeClr val="accent2"/>
            </a:solidFill>
          </a:ln>
        </p:spPr>
        <p:style>
          <a:lnRef idx="1">
            <a:schemeClr val="accent2"/>
          </a:lnRef>
          <a:fillRef idx="0">
            <a:schemeClr val="accent2"/>
          </a:fillRef>
          <a:effectRef idx="0">
            <a:schemeClr val="accent2"/>
          </a:effectRef>
          <a:fontRef idx="minor">
            <a:schemeClr val="tx1"/>
          </a:fontRef>
        </p:style>
      </p:cxnSp>
      <p:cxnSp>
        <p:nvCxnSpPr>
          <p:cNvPr id="68" name="直接箭头连接符 67">
            <a:extLst>
              <a:ext uri="{FF2B5EF4-FFF2-40B4-BE49-F238E27FC236}">
                <a16:creationId xmlns:a16="http://schemas.microsoft.com/office/drawing/2014/main" id="{1F888307-33F1-4B50-A216-19E63012F70D}"/>
              </a:ext>
            </a:extLst>
          </p:cNvPr>
          <p:cNvCxnSpPr/>
          <p:nvPr/>
        </p:nvCxnSpPr>
        <p:spPr>
          <a:xfrm>
            <a:off x="6686088" y="2945697"/>
            <a:ext cx="200598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C764E694-F510-44C8-8531-8D998196C70B}"/>
              </a:ext>
            </a:extLst>
          </p:cNvPr>
          <p:cNvCxnSpPr>
            <a:cxnSpLocks/>
          </p:cNvCxnSpPr>
          <p:nvPr/>
        </p:nvCxnSpPr>
        <p:spPr>
          <a:xfrm flipV="1">
            <a:off x="6686088" y="1525055"/>
            <a:ext cx="0" cy="14206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CABC015E-26DA-4472-8BED-92ACF81E60CB}"/>
              </a:ext>
            </a:extLst>
          </p:cNvPr>
          <p:cNvCxnSpPr>
            <a:cxnSpLocks/>
          </p:cNvCxnSpPr>
          <p:nvPr/>
        </p:nvCxnSpPr>
        <p:spPr>
          <a:xfrm>
            <a:off x="7821969" y="1426971"/>
            <a:ext cx="0" cy="1822472"/>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3" name="任意多边形: 形状 22">
            <a:extLst>
              <a:ext uri="{FF2B5EF4-FFF2-40B4-BE49-F238E27FC236}">
                <a16:creationId xmlns:a16="http://schemas.microsoft.com/office/drawing/2014/main" id="{D5519F42-63CD-4539-913F-58C8D9A9DD8C}"/>
              </a:ext>
            </a:extLst>
          </p:cNvPr>
          <p:cNvSpPr/>
          <p:nvPr/>
        </p:nvSpPr>
        <p:spPr>
          <a:xfrm>
            <a:off x="6910206" y="1711732"/>
            <a:ext cx="1610483" cy="1091585"/>
          </a:xfrm>
          <a:custGeom>
            <a:avLst/>
            <a:gdLst>
              <a:gd name="connsiteX0" fmla="*/ 0 w 1610483"/>
              <a:gd name="connsiteY0" fmla="*/ 0 h 1091585"/>
              <a:gd name="connsiteX1" fmla="*/ 866940 w 1610483"/>
              <a:gd name="connsiteY1" fmla="*/ 832136 h 1091585"/>
              <a:gd name="connsiteX2" fmla="*/ 1610483 w 1610483"/>
              <a:gd name="connsiteY2" fmla="*/ 1091585 h 1091585"/>
            </a:gdLst>
            <a:ahLst/>
            <a:cxnLst>
              <a:cxn ang="0">
                <a:pos x="connsiteX0" y="connsiteY0"/>
              </a:cxn>
              <a:cxn ang="0">
                <a:pos x="connsiteX1" y="connsiteY1"/>
              </a:cxn>
              <a:cxn ang="0">
                <a:pos x="connsiteX2" y="connsiteY2"/>
              </a:cxn>
            </a:cxnLst>
            <a:rect l="l" t="t" r="r" b="b"/>
            <a:pathLst>
              <a:path w="1610483" h="1091585">
                <a:moveTo>
                  <a:pt x="0" y="0"/>
                </a:moveTo>
                <a:cubicBezTo>
                  <a:pt x="299263" y="325102"/>
                  <a:pt x="598526" y="650205"/>
                  <a:pt x="866940" y="832136"/>
                </a:cubicBezTo>
                <a:cubicBezTo>
                  <a:pt x="1135354" y="1014067"/>
                  <a:pt x="1585171" y="1068382"/>
                  <a:pt x="1610483" y="1091585"/>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直接连接符 90">
            <a:extLst>
              <a:ext uri="{FF2B5EF4-FFF2-40B4-BE49-F238E27FC236}">
                <a16:creationId xmlns:a16="http://schemas.microsoft.com/office/drawing/2014/main" id="{85A9EBA0-9C67-4DA6-AB16-A51823E77C20}"/>
              </a:ext>
            </a:extLst>
          </p:cNvPr>
          <p:cNvCxnSpPr>
            <a:cxnSpLocks/>
          </p:cNvCxnSpPr>
          <p:nvPr/>
        </p:nvCxnSpPr>
        <p:spPr>
          <a:xfrm>
            <a:off x="6391308" y="2581836"/>
            <a:ext cx="2129381"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8E3B5CE8-1C5E-4E45-9650-579FD13618EE}"/>
              </a:ext>
            </a:extLst>
          </p:cNvPr>
          <p:cNvSpPr txBox="1"/>
          <p:nvPr/>
        </p:nvSpPr>
        <p:spPr>
          <a:xfrm>
            <a:off x="1743371" y="1155722"/>
            <a:ext cx="1208654" cy="369332"/>
          </a:xfrm>
          <a:prstGeom prst="rect">
            <a:avLst/>
          </a:prstGeom>
          <a:noFill/>
        </p:spPr>
        <p:txBody>
          <a:bodyPr wrap="square" rtlCol="0">
            <a:spAutoFit/>
          </a:bodyPr>
          <a:lstStyle/>
          <a:p>
            <a:r>
              <a:rPr lang="en-US" dirty="0"/>
              <a:t>Sensitivity</a:t>
            </a:r>
          </a:p>
        </p:txBody>
      </p:sp>
      <p:sp>
        <p:nvSpPr>
          <p:cNvPr id="93" name="文本框 92">
            <a:extLst>
              <a:ext uri="{FF2B5EF4-FFF2-40B4-BE49-F238E27FC236}">
                <a16:creationId xmlns:a16="http://schemas.microsoft.com/office/drawing/2014/main" id="{248F895F-F338-4360-8AB2-90DDE3BF6D54}"/>
              </a:ext>
            </a:extLst>
          </p:cNvPr>
          <p:cNvSpPr txBox="1"/>
          <p:nvPr/>
        </p:nvSpPr>
        <p:spPr>
          <a:xfrm>
            <a:off x="3856932" y="2880111"/>
            <a:ext cx="620147" cy="369332"/>
          </a:xfrm>
          <a:prstGeom prst="rect">
            <a:avLst/>
          </a:prstGeom>
          <a:noFill/>
        </p:spPr>
        <p:txBody>
          <a:bodyPr wrap="square" rtlCol="0">
            <a:spAutoFit/>
          </a:bodyPr>
          <a:lstStyle/>
          <a:p>
            <a:r>
              <a:rPr lang="en-US" dirty="0"/>
              <a:t>time</a:t>
            </a:r>
          </a:p>
        </p:txBody>
      </p:sp>
      <p:sp>
        <p:nvSpPr>
          <p:cNvPr id="94" name="文本框 93">
            <a:extLst>
              <a:ext uri="{FF2B5EF4-FFF2-40B4-BE49-F238E27FC236}">
                <a16:creationId xmlns:a16="http://schemas.microsoft.com/office/drawing/2014/main" id="{685C6667-AAC5-4889-A2BF-C0528A059725}"/>
              </a:ext>
            </a:extLst>
          </p:cNvPr>
          <p:cNvSpPr txBox="1"/>
          <p:nvPr/>
        </p:nvSpPr>
        <p:spPr>
          <a:xfrm>
            <a:off x="8337703" y="2880111"/>
            <a:ext cx="620147" cy="369332"/>
          </a:xfrm>
          <a:prstGeom prst="rect">
            <a:avLst/>
          </a:prstGeom>
          <a:noFill/>
        </p:spPr>
        <p:txBody>
          <a:bodyPr wrap="square" rtlCol="0">
            <a:spAutoFit/>
          </a:bodyPr>
          <a:lstStyle/>
          <a:p>
            <a:r>
              <a:rPr lang="en-US" dirty="0"/>
              <a:t>time</a:t>
            </a:r>
          </a:p>
        </p:txBody>
      </p:sp>
      <p:sp>
        <p:nvSpPr>
          <p:cNvPr id="95" name="文本框 94">
            <a:extLst>
              <a:ext uri="{FF2B5EF4-FFF2-40B4-BE49-F238E27FC236}">
                <a16:creationId xmlns:a16="http://schemas.microsoft.com/office/drawing/2014/main" id="{83444F78-A7C6-4732-BAD9-B61DA1F2CAF4}"/>
              </a:ext>
            </a:extLst>
          </p:cNvPr>
          <p:cNvSpPr txBox="1"/>
          <p:nvPr/>
        </p:nvSpPr>
        <p:spPr>
          <a:xfrm>
            <a:off x="971879" y="3478971"/>
            <a:ext cx="10073693" cy="2246769"/>
          </a:xfrm>
          <a:prstGeom prst="rect">
            <a:avLst/>
          </a:prstGeom>
          <a:noFill/>
        </p:spPr>
        <p:txBody>
          <a:bodyPr wrap="square" rtlCol="0">
            <a:spAutoFit/>
          </a:bodyPr>
          <a:lstStyle/>
          <a:p>
            <a:r>
              <a:rPr lang="en-US" sz="2000" dirty="0"/>
              <a:t>The sensitivity of data can fall suddenly at a threshold time points</a:t>
            </a:r>
          </a:p>
          <a:p>
            <a:pPr marL="342900" indent="-342900">
              <a:buFont typeface="Wingdings" panose="05000000000000000000" pitchFamily="2" charset="2"/>
              <a:buChar char="Ø"/>
            </a:pPr>
            <a:r>
              <a:rPr lang="en-US" sz="2000" dirty="0"/>
              <a:t>Online voting/bidding system.</a:t>
            </a:r>
          </a:p>
          <a:p>
            <a:pPr marL="342900" indent="-342900">
              <a:buFont typeface="Wingdings" panose="05000000000000000000" pitchFamily="2" charset="2"/>
              <a:buChar char="Ø"/>
            </a:pPr>
            <a:r>
              <a:rPr lang="en-US" sz="2000" dirty="0"/>
              <a:t>Online exam system.</a:t>
            </a:r>
          </a:p>
          <a:p>
            <a:r>
              <a:rPr lang="en-US" sz="2000" dirty="0"/>
              <a:t>The sensitivity of data can also reduce gradually along the time. After a threshold sensitivity, the data becomes releasable.</a:t>
            </a:r>
          </a:p>
          <a:p>
            <a:pPr marL="342900" indent="-342900">
              <a:buFont typeface="Wingdings" panose="05000000000000000000" pitchFamily="2" charset="2"/>
              <a:buChar char="Ø"/>
            </a:pPr>
            <a:r>
              <a:rPr lang="en-US" sz="2000" dirty="0"/>
              <a:t>Personal data of individuals (e.g., medical diagnostics information, web browsing patterns, location trajectory patterns) collected during the childhood and adult life of individuals. </a:t>
            </a:r>
          </a:p>
        </p:txBody>
      </p:sp>
      <p:sp>
        <p:nvSpPr>
          <p:cNvPr id="96" name="文本框 95">
            <a:extLst>
              <a:ext uri="{FF2B5EF4-FFF2-40B4-BE49-F238E27FC236}">
                <a16:creationId xmlns:a16="http://schemas.microsoft.com/office/drawing/2014/main" id="{E884877C-1E58-4BEA-9096-70B77C98B61F}"/>
              </a:ext>
            </a:extLst>
          </p:cNvPr>
          <p:cNvSpPr txBox="1"/>
          <p:nvPr/>
        </p:nvSpPr>
        <p:spPr>
          <a:xfrm>
            <a:off x="6247344" y="1094797"/>
            <a:ext cx="1208654" cy="369332"/>
          </a:xfrm>
          <a:prstGeom prst="rect">
            <a:avLst/>
          </a:prstGeom>
          <a:noFill/>
        </p:spPr>
        <p:txBody>
          <a:bodyPr wrap="square" rtlCol="0">
            <a:spAutoFit/>
          </a:bodyPr>
          <a:lstStyle/>
          <a:p>
            <a:r>
              <a:rPr lang="en-US" dirty="0"/>
              <a:t>Sensitivity</a:t>
            </a:r>
          </a:p>
        </p:txBody>
      </p:sp>
    </p:spTree>
    <p:extLst>
      <p:ext uri="{BB962C8B-B14F-4D97-AF65-F5344CB8AC3E}">
        <p14:creationId xmlns:p14="http://schemas.microsoft.com/office/powerpoint/2010/main" val="220492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animEffect transition="in" filter="fade">
                                      <p:cBhvr>
                                        <p:cTn id="7" dur="500"/>
                                        <p:tgtEl>
                                          <p:spTgt spid="9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5">
                                            <p:txEl>
                                              <p:pRg st="1" end="1"/>
                                            </p:txEl>
                                          </p:spTgt>
                                        </p:tgtEl>
                                        <p:attrNameLst>
                                          <p:attrName>style.visibility</p:attrName>
                                        </p:attrNameLst>
                                      </p:cBhvr>
                                      <p:to>
                                        <p:strVal val="visible"/>
                                      </p:to>
                                    </p:set>
                                    <p:animEffect transition="in" filter="fade">
                                      <p:cBhvr>
                                        <p:cTn id="10" dur="500"/>
                                        <p:tgtEl>
                                          <p:spTgt spid="9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5">
                                            <p:txEl>
                                              <p:pRg st="2" end="2"/>
                                            </p:txEl>
                                          </p:spTgt>
                                        </p:tgtEl>
                                        <p:attrNameLst>
                                          <p:attrName>style.visibility</p:attrName>
                                        </p:attrNameLst>
                                      </p:cBhvr>
                                      <p:to>
                                        <p:strVal val="visible"/>
                                      </p:to>
                                    </p:set>
                                    <p:animEffect transition="in" filter="fade">
                                      <p:cBhvr>
                                        <p:cTn id="13" dur="500"/>
                                        <p:tgtEl>
                                          <p:spTgt spid="9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10"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500"/>
                                        <p:tgtEl>
                                          <p:spTgt spid="52"/>
                                        </p:tgtEl>
                                      </p:cBhvr>
                                    </p:animEffect>
                                  </p:childTnLst>
                                </p:cTn>
                              </p:par>
                              <p:par>
                                <p:cTn id="22" presetID="10"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fade">
                                      <p:cBhvr>
                                        <p:cTn id="27" dur="500"/>
                                        <p:tgtEl>
                                          <p:spTgt spid="93"/>
                                        </p:tgtEl>
                                      </p:cBhvr>
                                    </p:animEffect>
                                  </p:childTnLst>
                                </p:cTn>
                              </p:par>
                            </p:childTnLst>
                          </p:cTn>
                        </p:par>
                        <p:par>
                          <p:cTn id="28" fill="hold">
                            <p:stCondLst>
                              <p:cond delay="500"/>
                            </p:stCondLst>
                            <p:childTnLst>
                              <p:par>
                                <p:cTn id="29" presetID="22" presetClass="entr" presetSubtype="1"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up)">
                                      <p:cBhvr>
                                        <p:cTn id="31" dur="500"/>
                                        <p:tgtEl>
                                          <p:spTgt spid="12"/>
                                        </p:tgtEl>
                                      </p:cBhvr>
                                    </p:animEffect>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childTnLst>
                          </p:cTn>
                        </p:par>
                        <p:par>
                          <p:cTn id="36" fill="hold">
                            <p:stCondLst>
                              <p:cond delay="1500"/>
                            </p:stCondLst>
                            <p:childTnLst>
                              <p:par>
                                <p:cTn id="37" presetID="22" presetClass="entr" presetSubtype="1" fill="hold" nodeType="after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wipe(up)">
                                      <p:cBhvr>
                                        <p:cTn id="39" dur="500"/>
                                        <p:tgtEl>
                                          <p:spTgt spid="61"/>
                                        </p:tgtEl>
                                      </p:cBhvr>
                                    </p:animEffect>
                                  </p:childTnLst>
                                </p:cTn>
                              </p:par>
                            </p:childTnLst>
                          </p:cTn>
                        </p:par>
                        <p:par>
                          <p:cTn id="40" fill="hold">
                            <p:stCondLst>
                              <p:cond delay="2000"/>
                            </p:stCondLst>
                            <p:childTnLst>
                              <p:par>
                                <p:cTn id="41" presetID="22" presetClass="entr" presetSubtype="8" fill="hold" nodeType="after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wipe(left)">
                                      <p:cBhvr>
                                        <p:cTn id="43" dur="500"/>
                                        <p:tgtEl>
                                          <p:spTgt spid="6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5">
                                            <p:txEl>
                                              <p:pRg st="3" end="3"/>
                                            </p:txEl>
                                          </p:spTgt>
                                        </p:tgtEl>
                                        <p:attrNameLst>
                                          <p:attrName>style.visibility</p:attrName>
                                        </p:attrNameLst>
                                      </p:cBhvr>
                                      <p:to>
                                        <p:strVal val="visible"/>
                                      </p:to>
                                    </p:set>
                                    <p:animEffect transition="in" filter="fade">
                                      <p:cBhvr>
                                        <p:cTn id="48" dur="500"/>
                                        <p:tgtEl>
                                          <p:spTgt spid="95">
                                            <p:txEl>
                                              <p:pRg st="3" end="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95">
                                            <p:txEl>
                                              <p:pRg st="4" end="4"/>
                                            </p:txEl>
                                          </p:spTgt>
                                        </p:tgtEl>
                                        <p:attrNameLst>
                                          <p:attrName>style.visibility</p:attrName>
                                        </p:attrNameLst>
                                      </p:cBhvr>
                                      <p:to>
                                        <p:strVal val="visible"/>
                                      </p:to>
                                    </p:set>
                                    <p:animEffect transition="in" filter="fade">
                                      <p:cBhvr>
                                        <p:cTn id="51" dur="500"/>
                                        <p:tgtEl>
                                          <p:spTgt spid="95">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96"/>
                                        </p:tgtEl>
                                        <p:attrNameLst>
                                          <p:attrName>style.visibility</p:attrName>
                                        </p:attrNameLst>
                                      </p:cBhvr>
                                      <p:to>
                                        <p:strVal val="visible"/>
                                      </p:to>
                                    </p:set>
                                    <p:animEffect transition="in" filter="fade">
                                      <p:cBhvr>
                                        <p:cTn id="56" dur="500"/>
                                        <p:tgtEl>
                                          <p:spTgt spid="96"/>
                                        </p:tgtEl>
                                      </p:cBhvr>
                                    </p:animEffect>
                                  </p:childTnLst>
                                </p:cTn>
                              </p:par>
                              <p:par>
                                <p:cTn id="57" presetID="10" presetClass="entr" presetSubtype="0" fill="hold" nodeType="withEffect">
                                  <p:stCondLst>
                                    <p:cond delay="0"/>
                                  </p:stCondLst>
                                  <p:childTnLst>
                                    <p:set>
                                      <p:cBhvr>
                                        <p:cTn id="58" dur="1" fill="hold">
                                          <p:stCondLst>
                                            <p:cond delay="0"/>
                                          </p:stCondLst>
                                        </p:cTn>
                                        <p:tgtEl>
                                          <p:spTgt spid="69"/>
                                        </p:tgtEl>
                                        <p:attrNameLst>
                                          <p:attrName>style.visibility</p:attrName>
                                        </p:attrNameLst>
                                      </p:cBhvr>
                                      <p:to>
                                        <p:strVal val="visible"/>
                                      </p:to>
                                    </p:set>
                                    <p:animEffect transition="in" filter="fade">
                                      <p:cBhvr>
                                        <p:cTn id="59" dur="500"/>
                                        <p:tgtEl>
                                          <p:spTgt spid="69"/>
                                        </p:tgtEl>
                                      </p:cBhvr>
                                    </p:animEffect>
                                  </p:childTnLst>
                                </p:cTn>
                              </p:par>
                              <p:par>
                                <p:cTn id="60" presetID="10" presetClass="entr" presetSubtype="0" fill="hold" nodeType="with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fade">
                                      <p:cBhvr>
                                        <p:cTn id="62" dur="500"/>
                                        <p:tgtEl>
                                          <p:spTgt spid="6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94"/>
                                        </p:tgtEl>
                                        <p:attrNameLst>
                                          <p:attrName>style.visibility</p:attrName>
                                        </p:attrNameLst>
                                      </p:cBhvr>
                                      <p:to>
                                        <p:strVal val="visible"/>
                                      </p:to>
                                    </p:set>
                                    <p:animEffect transition="in" filter="fade">
                                      <p:cBhvr>
                                        <p:cTn id="65" dur="500"/>
                                        <p:tgtEl>
                                          <p:spTgt spid="94"/>
                                        </p:tgtEl>
                                      </p:cBhvr>
                                    </p:animEffec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left)">
                                      <p:cBhvr>
                                        <p:cTn id="69" dur="500"/>
                                        <p:tgtEl>
                                          <p:spTgt spid="23"/>
                                        </p:tgtEl>
                                      </p:cBhvr>
                                    </p:animEffect>
                                  </p:childTnLst>
                                </p:cTn>
                              </p:par>
                            </p:childTnLst>
                          </p:cTn>
                        </p:par>
                        <p:par>
                          <p:cTn id="70" fill="hold">
                            <p:stCondLst>
                              <p:cond delay="1000"/>
                            </p:stCondLst>
                            <p:childTnLst>
                              <p:par>
                                <p:cTn id="71" presetID="22" presetClass="entr" presetSubtype="8" fill="hold" nodeType="afterEffect">
                                  <p:stCondLst>
                                    <p:cond delay="0"/>
                                  </p:stCondLst>
                                  <p:childTnLst>
                                    <p:set>
                                      <p:cBhvr>
                                        <p:cTn id="72" dur="1" fill="hold">
                                          <p:stCondLst>
                                            <p:cond delay="0"/>
                                          </p:stCondLst>
                                        </p:cTn>
                                        <p:tgtEl>
                                          <p:spTgt spid="91"/>
                                        </p:tgtEl>
                                        <p:attrNameLst>
                                          <p:attrName>style.visibility</p:attrName>
                                        </p:attrNameLst>
                                      </p:cBhvr>
                                      <p:to>
                                        <p:strVal val="visible"/>
                                      </p:to>
                                    </p:set>
                                    <p:animEffect transition="in" filter="wipe(left)">
                                      <p:cBhvr>
                                        <p:cTn id="73" dur="500"/>
                                        <p:tgtEl>
                                          <p:spTgt spid="91"/>
                                        </p:tgtEl>
                                      </p:cBhvr>
                                    </p:animEffect>
                                  </p:childTnLst>
                                </p:cTn>
                              </p:par>
                            </p:childTnLst>
                          </p:cTn>
                        </p:par>
                        <p:par>
                          <p:cTn id="74" fill="hold">
                            <p:stCondLst>
                              <p:cond delay="1500"/>
                            </p:stCondLst>
                            <p:childTnLst>
                              <p:par>
                                <p:cTn id="75" presetID="22" presetClass="entr" presetSubtype="1" fill="hold" nodeType="afterEffect">
                                  <p:stCondLst>
                                    <p:cond delay="0"/>
                                  </p:stCondLst>
                                  <p:childTnLst>
                                    <p:set>
                                      <p:cBhvr>
                                        <p:cTn id="76" dur="1" fill="hold">
                                          <p:stCondLst>
                                            <p:cond delay="0"/>
                                          </p:stCondLst>
                                        </p:cTn>
                                        <p:tgtEl>
                                          <p:spTgt spid="70"/>
                                        </p:tgtEl>
                                        <p:attrNameLst>
                                          <p:attrName>style.visibility</p:attrName>
                                        </p:attrNameLst>
                                      </p:cBhvr>
                                      <p:to>
                                        <p:strVal val="visible"/>
                                      </p:to>
                                    </p:set>
                                    <p:animEffect transition="in" filter="wipe(up)">
                                      <p:cBhvr>
                                        <p:cTn id="7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4" grpId="0"/>
      <p:bldP spid="93" grpId="0"/>
      <p:bldP spid="94" grpId="0"/>
      <p:bldP spid="9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AutoShape 16">
            <a:extLst>
              <a:ext uri="{FF2B5EF4-FFF2-40B4-BE49-F238E27FC236}">
                <a16:creationId xmlns:a16="http://schemas.microsoft.com/office/drawing/2014/main" id="{06B97993-02BC-4D9A-BFC4-EBA357342C6A}"/>
              </a:ext>
            </a:extLst>
          </p:cNvPr>
          <p:cNvSpPr>
            <a:spLocks noChangeArrowheads="1"/>
          </p:cNvSpPr>
          <p:nvPr/>
        </p:nvSpPr>
        <p:spPr bwMode="auto">
          <a:xfrm>
            <a:off x="772695" y="2734472"/>
            <a:ext cx="2291322" cy="2703642"/>
          </a:xfrm>
          <a:prstGeom prst="roundRect">
            <a:avLst>
              <a:gd name="adj" fmla="val 16667"/>
            </a:avLst>
          </a:prstGeom>
          <a:solidFill>
            <a:schemeClr val="accent1">
              <a:lumMod val="40000"/>
              <a:lumOff val="60000"/>
            </a:schemeClr>
          </a:solidFill>
          <a:ln w="38100">
            <a:solidFill>
              <a:schemeClr val="tx1"/>
            </a:solidFill>
            <a:round/>
            <a:headEnd/>
            <a:tailEnd/>
          </a:ln>
        </p:spPr>
        <p:txBody>
          <a:bodyPr wrap="none" anchor="ct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endParaRPr lang="en-US" altLang="en-US" sz="2800" i="1" dirty="0">
              <a:latin typeface="Arial" panose="020B0604020202020204" pitchFamily="34" charset="0"/>
            </a:endParaRPr>
          </a:p>
        </p:txBody>
      </p:sp>
      <p:sp>
        <p:nvSpPr>
          <p:cNvPr id="7" name="文本框 6"/>
          <p:cNvSpPr txBox="1"/>
          <p:nvPr/>
        </p:nvSpPr>
        <p:spPr>
          <a:xfrm>
            <a:off x="560477" y="272782"/>
            <a:ext cx="3752759" cy="646331"/>
          </a:xfrm>
          <a:prstGeom prst="rect">
            <a:avLst/>
          </a:prstGeom>
          <a:noFill/>
        </p:spPr>
        <p:txBody>
          <a:bodyPr wrap="none" rtlCol="0">
            <a:spAutoFit/>
          </a:bodyPr>
          <a:lstStyle/>
          <a:p>
            <a:r>
              <a:rPr lang="en-US" sz="3600" dirty="0"/>
              <a:t>Self-emerging Data</a:t>
            </a:r>
          </a:p>
        </p:txBody>
      </p:sp>
      <p:pic>
        <p:nvPicPr>
          <p:cNvPr id="34" name="图形 33" descr="文档">
            <a:extLst>
              <a:ext uri="{FF2B5EF4-FFF2-40B4-BE49-F238E27FC236}">
                <a16:creationId xmlns:a16="http://schemas.microsoft.com/office/drawing/2014/main" id="{C3D6BB68-F219-481D-96E9-661435744B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10063" y="3439392"/>
            <a:ext cx="746760" cy="746760"/>
          </a:xfrm>
          <a:prstGeom prst="rect">
            <a:avLst/>
          </a:prstGeom>
        </p:spPr>
      </p:pic>
      <p:pic>
        <p:nvPicPr>
          <p:cNvPr id="35" name="图形 34" descr="信封">
            <a:extLst>
              <a:ext uri="{FF2B5EF4-FFF2-40B4-BE49-F238E27FC236}">
                <a16:creationId xmlns:a16="http://schemas.microsoft.com/office/drawing/2014/main" id="{E4B36C96-19D4-4680-B57F-1474735019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9986" y="4153522"/>
            <a:ext cx="726076" cy="726076"/>
          </a:xfrm>
          <a:prstGeom prst="rect">
            <a:avLst/>
          </a:prstGeom>
        </p:spPr>
      </p:pic>
      <p:pic>
        <p:nvPicPr>
          <p:cNvPr id="36" name="图形 35" descr="钥匙">
            <a:extLst>
              <a:ext uri="{FF2B5EF4-FFF2-40B4-BE49-F238E27FC236}">
                <a16:creationId xmlns:a16="http://schemas.microsoft.com/office/drawing/2014/main" id="{22569EAC-A774-4435-A884-2FA7740C8A9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1915760" y="4523713"/>
            <a:ext cx="914400" cy="914400"/>
          </a:xfrm>
          <a:prstGeom prst="rect">
            <a:avLst/>
          </a:prstGeom>
        </p:spPr>
      </p:pic>
      <p:sp>
        <p:nvSpPr>
          <p:cNvPr id="37" name="矩形 36">
            <a:extLst>
              <a:ext uri="{FF2B5EF4-FFF2-40B4-BE49-F238E27FC236}">
                <a16:creationId xmlns:a16="http://schemas.microsoft.com/office/drawing/2014/main" id="{13E7D991-1B6E-4FB2-9098-2F42E04ED622}"/>
              </a:ext>
            </a:extLst>
          </p:cNvPr>
          <p:cNvSpPr/>
          <p:nvPr/>
        </p:nvSpPr>
        <p:spPr>
          <a:xfrm>
            <a:off x="1823310" y="2353830"/>
            <a:ext cx="7863840" cy="13418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0800000" scaled="1"/>
            <a:tileRect/>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矩形 37">
            <a:extLst>
              <a:ext uri="{FF2B5EF4-FFF2-40B4-BE49-F238E27FC236}">
                <a16:creationId xmlns:a16="http://schemas.microsoft.com/office/drawing/2014/main" id="{6D54D64A-ED73-46D1-8436-08F38EAD1831}"/>
              </a:ext>
            </a:extLst>
          </p:cNvPr>
          <p:cNvSpPr/>
          <p:nvPr/>
        </p:nvSpPr>
        <p:spPr>
          <a:xfrm>
            <a:off x="1930939" y="2236643"/>
            <a:ext cx="152051" cy="368561"/>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0800000" scaled="1"/>
            <a:tileRect/>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文本框 38">
            <a:extLst>
              <a:ext uri="{FF2B5EF4-FFF2-40B4-BE49-F238E27FC236}">
                <a16:creationId xmlns:a16="http://schemas.microsoft.com/office/drawing/2014/main" id="{0C86533E-9123-4EBE-BB94-D551AE3F1860}"/>
              </a:ext>
            </a:extLst>
          </p:cNvPr>
          <p:cNvSpPr txBox="1"/>
          <p:nvPr/>
        </p:nvSpPr>
        <p:spPr>
          <a:xfrm>
            <a:off x="980796" y="2758841"/>
            <a:ext cx="1906484" cy="584775"/>
          </a:xfrm>
          <a:prstGeom prst="rect">
            <a:avLst/>
          </a:prstGeom>
          <a:noFill/>
        </p:spPr>
        <p:txBody>
          <a:bodyPr wrap="none" rtlCol="0">
            <a:spAutoFit/>
          </a:bodyPr>
          <a:lstStyle/>
          <a:p>
            <a:r>
              <a:rPr lang="en-US" sz="3200" b="1" dirty="0"/>
              <a:t>generated</a:t>
            </a:r>
          </a:p>
        </p:txBody>
      </p:sp>
      <mc:AlternateContent xmlns:mc="http://schemas.openxmlformats.org/markup-compatibility/2006">
        <mc:Choice xmlns:a14="http://schemas.microsoft.com/office/drawing/2010/main" Requires="a14">
          <p:sp>
            <p:nvSpPr>
              <p:cNvPr id="40" name="文本框 39">
                <a:extLst>
                  <a:ext uri="{FF2B5EF4-FFF2-40B4-BE49-F238E27FC236}">
                    <a16:creationId xmlns:a16="http://schemas.microsoft.com/office/drawing/2014/main" id="{51F1D977-63F0-4DED-94D3-7069B2AB0BCB}"/>
                  </a:ext>
                </a:extLst>
              </p:cNvPr>
              <p:cNvSpPr txBox="1"/>
              <p:nvPr/>
            </p:nvSpPr>
            <p:spPr>
              <a:xfrm>
                <a:off x="2043390" y="1911102"/>
                <a:ext cx="5308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𝒕</m:t>
                          </m:r>
                        </m:e>
                        <m:sub>
                          <m:r>
                            <a:rPr lang="en-US" sz="2400" b="1" i="1" smtClean="0">
                              <a:latin typeface="Cambria Math" panose="02040503050406030204" pitchFamily="18" charset="0"/>
                            </a:rPr>
                            <m:t>𝟏</m:t>
                          </m:r>
                        </m:sub>
                      </m:sSub>
                    </m:oMath>
                  </m:oMathPara>
                </a14:m>
                <a:endParaRPr lang="en-US" sz="2400" b="1" dirty="0"/>
              </a:p>
            </p:txBody>
          </p:sp>
        </mc:Choice>
        <mc:Fallback>
          <p:sp>
            <p:nvSpPr>
              <p:cNvPr id="40" name="文本框 39">
                <a:extLst>
                  <a:ext uri="{FF2B5EF4-FFF2-40B4-BE49-F238E27FC236}">
                    <a16:creationId xmlns:a16="http://schemas.microsoft.com/office/drawing/2014/main" id="{51F1D977-63F0-4DED-94D3-7069B2AB0BCB}"/>
                  </a:ext>
                </a:extLst>
              </p:cNvPr>
              <p:cNvSpPr txBox="1">
                <a:spLocks noRot="1" noChangeAspect="1" noMove="1" noResize="1" noEditPoints="1" noAdjustHandles="1" noChangeArrowheads="1" noChangeShapeType="1" noTextEdit="1"/>
              </p:cNvSpPr>
              <p:nvPr/>
            </p:nvSpPr>
            <p:spPr>
              <a:xfrm>
                <a:off x="2043390" y="1911102"/>
                <a:ext cx="530850" cy="461665"/>
              </a:xfrm>
              <a:prstGeom prst="rect">
                <a:avLst/>
              </a:prstGeom>
              <a:blipFill>
                <a:blip r:embed="rId8"/>
                <a:stretch>
                  <a:fillRect b="-2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文本框 40">
                <a:extLst>
                  <a:ext uri="{FF2B5EF4-FFF2-40B4-BE49-F238E27FC236}">
                    <a16:creationId xmlns:a16="http://schemas.microsoft.com/office/drawing/2014/main" id="{1132C9CB-3D27-4DD5-BFC2-CB98938452AA}"/>
                  </a:ext>
                </a:extLst>
              </p:cNvPr>
              <p:cNvSpPr txBox="1"/>
              <p:nvPr/>
            </p:nvSpPr>
            <p:spPr>
              <a:xfrm>
                <a:off x="7285383" y="1892165"/>
                <a:ext cx="5308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𝒕</m:t>
                          </m:r>
                        </m:e>
                        <m:sub>
                          <m:r>
                            <a:rPr lang="en-US" sz="2400" b="1" i="1" smtClean="0">
                              <a:latin typeface="Cambria Math" panose="02040503050406030204" pitchFamily="18" charset="0"/>
                            </a:rPr>
                            <m:t>𝟐</m:t>
                          </m:r>
                        </m:sub>
                      </m:sSub>
                    </m:oMath>
                  </m:oMathPara>
                </a14:m>
                <a:endParaRPr lang="en-US" sz="2400" b="1" dirty="0"/>
              </a:p>
            </p:txBody>
          </p:sp>
        </mc:Choice>
        <mc:Fallback>
          <p:sp>
            <p:nvSpPr>
              <p:cNvPr id="41" name="文本框 40">
                <a:extLst>
                  <a:ext uri="{FF2B5EF4-FFF2-40B4-BE49-F238E27FC236}">
                    <a16:creationId xmlns:a16="http://schemas.microsoft.com/office/drawing/2014/main" id="{1132C9CB-3D27-4DD5-BFC2-CB98938452AA}"/>
                  </a:ext>
                </a:extLst>
              </p:cNvPr>
              <p:cNvSpPr txBox="1">
                <a:spLocks noRot="1" noChangeAspect="1" noMove="1" noResize="1" noEditPoints="1" noAdjustHandles="1" noChangeArrowheads="1" noChangeShapeType="1" noTextEdit="1"/>
              </p:cNvSpPr>
              <p:nvPr/>
            </p:nvSpPr>
            <p:spPr>
              <a:xfrm>
                <a:off x="7285383" y="1892165"/>
                <a:ext cx="530851" cy="461665"/>
              </a:xfrm>
              <a:prstGeom prst="rect">
                <a:avLst/>
              </a:prstGeom>
              <a:blipFill>
                <a:blip r:embed="rId9"/>
                <a:stretch>
                  <a:fillRect b="-2632"/>
                </a:stretch>
              </a:blipFill>
            </p:spPr>
            <p:txBody>
              <a:bodyPr/>
              <a:lstStyle/>
              <a:p>
                <a:r>
                  <a:rPr lang="en-US">
                    <a:noFill/>
                  </a:rPr>
                  <a:t> </a:t>
                </a:r>
              </a:p>
            </p:txBody>
          </p:sp>
        </mc:Fallback>
      </mc:AlternateContent>
      <p:pic>
        <p:nvPicPr>
          <p:cNvPr id="4" name="图形 3" descr="箭头: 向右旋转">
            <a:extLst>
              <a:ext uri="{FF2B5EF4-FFF2-40B4-BE49-F238E27FC236}">
                <a16:creationId xmlns:a16="http://schemas.microsoft.com/office/drawing/2014/main" id="{6A5E1B2A-50EF-44C6-9332-D791DD23735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7130632" flipH="1">
            <a:off x="1489174" y="4148105"/>
            <a:ext cx="853170" cy="770077"/>
          </a:xfrm>
          <a:prstGeom prst="rect">
            <a:avLst/>
          </a:prstGeom>
        </p:spPr>
      </p:pic>
      <p:sp>
        <p:nvSpPr>
          <p:cNvPr id="47" name="文本框 46">
            <a:extLst>
              <a:ext uri="{FF2B5EF4-FFF2-40B4-BE49-F238E27FC236}">
                <a16:creationId xmlns:a16="http://schemas.microsoft.com/office/drawing/2014/main" id="{5C1D725D-550F-4425-A28A-2094146B99E2}"/>
              </a:ext>
            </a:extLst>
          </p:cNvPr>
          <p:cNvSpPr txBox="1"/>
          <p:nvPr/>
        </p:nvSpPr>
        <p:spPr>
          <a:xfrm>
            <a:off x="9850049" y="2083773"/>
            <a:ext cx="1114408" cy="584775"/>
          </a:xfrm>
          <a:prstGeom prst="rect">
            <a:avLst/>
          </a:prstGeom>
          <a:noFill/>
        </p:spPr>
        <p:txBody>
          <a:bodyPr wrap="none" rtlCol="0">
            <a:spAutoFit/>
          </a:bodyPr>
          <a:lstStyle/>
          <a:p>
            <a:r>
              <a:rPr lang="en-US" sz="3200" b="1" dirty="0"/>
              <a:t>timer</a:t>
            </a:r>
          </a:p>
        </p:txBody>
      </p:sp>
      <p:sp>
        <p:nvSpPr>
          <p:cNvPr id="49" name="AutoShape 16">
            <a:extLst>
              <a:ext uri="{FF2B5EF4-FFF2-40B4-BE49-F238E27FC236}">
                <a16:creationId xmlns:a16="http://schemas.microsoft.com/office/drawing/2014/main" id="{144BC015-4E09-443A-8DA3-FA39CADBF06C}"/>
              </a:ext>
            </a:extLst>
          </p:cNvPr>
          <p:cNvSpPr>
            <a:spLocks noChangeArrowheads="1"/>
          </p:cNvSpPr>
          <p:nvPr/>
        </p:nvSpPr>
        <p:spPr bwMode="auto">
          <a:xfrm>
            <a:off x="6221842" y="2735314"/>
            <a:ext cx="2291322" cy="2668345"/>
          </a:xfrm>
          <a:prstGeom prst="roundRect">
            <a:avLst>
              <a:gd name="adj" fmla="val 16667"/>
            </a:avLst>
          </a:prstGeom>
          <a:solidFill>
            <a:schemeClr val="accent4">
              <a:lumMod val="20000"/>
              <a:lumOff val="80000"/>
            </a:schemeClr>
          </a:solidFill>
          <a:ln w="38100">
            <a:solidFill>
              <a:schemeClr val="tx1"/>
            </a:solidFill>
            <a:round/>
            <a:headEnd/>
            <a:tailEnd/>
          </a:ln>
        </p:spPr>
        <p:txBody>
          <a:bodyPr wrap="none" anchor="ct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endParaRPr lang="en-US" altLang="en-US" sz="2800" i="1" dirty="0">
              <a:latin typeface="Arial" panose="020B0604020202020204" pitchFamily="34" charset="0"/>
            </a:endParaRPr>
          </a:p>
        </p:txBody>
      </p:sp>
      <p:sp>
        <p:nvSpPr>
          <p:cNvPr id="50" name="文本框 49">
            <a:extLst>
              <a:ext uri="{FF2B5EF4-FFF2-40B4-BE49-F238E27FC236}">
                <a16:creationId xmlns:a16="http://schemas.microsoft.com/office/drawing/2014/main" id="{88CFD49A-B98F-4640-A8DA-FFC4D7D511DF}"/>
              </a:ext>
            </a:extLst>
          </p:cNvPr>
          <p:cNvSpPr txBox="1"/>
          <p:nvPr/>
        </p:nvSpPr>
        <p:spPr>
          <a:xfrm>
            <a:off x="6551318" y="2757621"/>
            <a:ext cx="1632370" cy="584775"/>
          </a:xfrm>
          <a:prstGeom prst="rect">
            <a:avLst/>
          </a:prstGeom>
          <a:noFill/>
        </p:spPr>
        <p:txBody>
          <a:bodyPr wrap="none" rtlCol="0">
            <a:spAutoFit/>
          </a:bodyPr>
          <a:lstStyle/>
          <a:p>
            <a:r>
              <a:rPr lang="en-US" sz="3200" b="1" dirty="0"/>
              <a:t>released</a:t>
            </a:r>
          </a:p>
        </p:txBody>
      </p:sp>
      <p:pic>
        <p:nvPicPr>
          <p:cNvPr id="56" name="图形 55" descr="文档">
            <a:extLst>
              <a:ext uri="{FF2B5EF4-FFF2-40B4-BE49-F238E27FC236}">
                <a16:creationId xmlns:a16="http://schemas.microsoft.com/office/drawing/2014/main" id="{E79D6A2E-7D9F-4B72-A5AD-BD4D711E20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99332" y="3349711"/>
            <a:ext cx="746760" cy="746760"/>
          </a:xfrm>
          <a:prstGeom prst="rect">
            <a:avLst/>
          </a:prstGeom>
        </p:spPr>
      </p:pic>
      <p:pic>
        <p:nvPicPr>
          <p:cNvPr id="59" name="图形 58" descr="钥匙">
            <a:extLst>
              <a:ext uri="{FF2B5EF4-FFF2-40B4-BE49-F238E27FC236}">
                <a16:creationId xmlns:a16="http://schemas.microsoft.com/office/drawing/2014/main" id="{6D263D8A-E5A2-4D06-87E9-D81583F79A1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6405029" y="4434032"/>
            <a:ext cx="914400" cy="914400"/>
          </a:xfrm>
          <a:prstGeom prst="rect">
            <a:avLst/>
          </a:prstGeom>
        </p:spPr>
      </p:pic>
      <p:pic>
        <p:nvPicPr>
          <p:cNvPr id="61" name="图形 60" descr="箭头: 向右旋转">
            <a:extLst>
              <a:ext uri="{FF2B5EF4-FFF2-40B4-BE49-F238E27FC236}">
                <a16:creationId xmlns:a16="http://schemas.microsoft.com/office/drawing/2014/main" id="{EA340EB8-DC72-49F2-B199-FEDEA0A5ECE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7130632" flipV="1">
            <a:off x="6931219" y="3955170"/>
            <a:ext cx="853170" cy="770077"/>
          </a:xfrm>
          <a:prstGeom prst="rect">
            <a:avLst/>
          </a:prstGeom>
        </p:spPr>
      </p:pic>
      <p:pic>
        <p:nvPicPr>
          <p:cNvPr id="67" name="图形 66" descr="信封">
            <a:extLst>
              <a:ext uri="{FF2B5EF4-FFF2-40B4-BE49-F238E27FC236}">
                <a16:creationId xmlns:a16="http://schemas.microsoft.com/office/drawing/2014/main" id="{6EA6434E-B6A9-4E2E-9FD7-20A98789FD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76256" y="3921730"/>
            <a:ext cx="726076" cy="726076"/>
          </a:xfrm>
          <a:prstGeom prst="rect">
            <a:avLst/>
          </a:prstGeom>
        </p:spPr>
      </p:pic>
      <p:sp>
        <p:nvSpPr>
          <p:cNvPr id="6" name="箭头: 左右 5">
            <a:extLst>
              <a:ext uri="{FF2B5EF4-FFF2-40B4-BE49-F238E27FC236}">
                <a16:creationId xmlns:a16="http://schemas.microsoft.com/office/drawing/2014/main" id="{D3AEBAE5-F9ED-453D-84DD-E20CF861EE80}"/>
              </a:ext>
            </a:extLst>
          </p:cNvPr>
          <p:cNvSpPr/>
          <p:nvPr/>
        </p:nvSpPr>
        <p:spPr>
          <a:xfrm>
            <a:off x="3271281" y="3249249"/>
            <a:ext cx="2732949" cy="51060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文本框 67">
            <a:extLst>
              <a:ext uri="{FF2B5EF4-FFF2-40B4-BE49-F238E27FC236}">
                <a16:creationId xmlns:a16="http://schemas.microsoft.com/office/drawing/2014/main" id="{6F72CD1D-7F0C-4664-A0AD-64C0E28EF17F}"/>
              </a:ext>
            </a:extLst>
          </p:cNvPr>
          <p:cNvSpPr txBox="1"/>
          <p:nvPr/>
        </p:nvSpPr>
        <p:spPr>
          <a:xfrm>
            <a:off x="3831493" y="3759853"/>
            <a:ext cx="1846403" cy="1077218"/>
          </a:xfrm>
          <a:prstGeom prst="rect">
            <a:avLst/>
          </a:prstGeom>
          <a:noFill/>
        </p:spPr>
        <p:txBody>
          <a:bodyPr wrap="none" rtlCol="0">
            <a:spAutoFit/>
          </a:bodyPr>
          <a:lstStyle/>
          <a:p>
            <a:r>
              <a:rPr lang="en-US" sz="3200" b="1" dirty="0"/>
              <a:t>Securely </a:t>
            </a:r>
          </a:p>
          <a:p>
            <a:r>
              <a:rPr lang="en-US" sz="3200" b="1" dirty="0"/>
              <a:t>protected</a:t>
            </a:r>
          </a:p>
        </p:txBody>
      </p:sp>
      <p:sp>
        <p:nvSpPr>
          <p:cNvPr id="9" name="箭头: 右 8">
            <a:extLst>
              <a:ext uri="{FF2B5EF4-FFF2-40B4-BE49-F238E27FC236}">
                <a16:creationId xmlns:a16="http://schemas.microsoft.com/office/drawing/2014/main" id="{DE677FB3-1BE0-4B17-82DA-8E38E22DB245}"/>
              </a:ext>
            </a:extLst>
          </p:cNvPr>
          <p:cNvSpPr/>
          <p:nvPr/>
        </p:nvSpPr>
        <p:spPr>
          <a:xfrm>
            <a:off x="8790654" y="3212487"/>
            <a:ext cx="1677056" cy="510604"/>
          </a:xfrm>
          <a:prstGeom prst="righ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文本框 68">
            <a:extLst>
              <a:ext uri="{FF2B5EF4-FFF2-40B4-BE49-F238E27FC236}">
                <a16:creationId xmlns:a16="http://schemas.microsoft.com/office/drawing/2014/main" id="{DB5AD662-9A0D-4D40-B5C4-78B1A58A0E83}"/>
              </a:ext>
            </a:extLst>
          </p:cNvPr>
          <p:cNvSpPr txBox="1"/>
          <p:nvPr/>
        </p:nvSpPr>
        <p:spPr>
          <a:xfrm>
            <a:off x="8980847" y="3746159"/>
            <a:ext cx="2297039" cy="1077218"/>
          </a:xfrm>
          <a:prstGeom prst="rect">
            <a:avLst/>
          </a:prstGeom>
          <a:noFill/>
        </p:spPr>
        <p:txBody>
          <a:bodyPr wrap="none" rtlCol="0">
            <a:spAutoFit/>
          </a:bodyPr>
          <a:lstStyle/>
          <a:p>
            <a:r>
              <a:rPr lang="en-US" sz="3200" b="1" dirty="0"/>
              <a:t>Available </a:t>
            </a:r>
          </a:p>
          <a:p>
            <a:r>
              <a:rPr lang="en-US" sz="3200" b="1" dirty="0"/>
              <a:t>for receivers</a:t>
            </a:r>
          </a:p>
        </p:txBody>
      </p:sp>
      <p:sp>
        <p:nvSpPr>
          <p:cNvPr id="2" name="矩形 1">
            <a:extLst>
              <a:ext uri="{FF2B5EF4-FFF2-40B4-BE49-F238E27FC236}">
                <a16:creationId xmlns:a16="http://schemas.microsoft.com/office/drawing/2014/main" id="{EB1065F7-D491-45E6-B64B-B3AE49C7E315}"/>
              </a:ext>
            </a:extLst>
          </p:cNvPr>
          <p:cNvSpPr/>
          <p:nvPr/>
        </p:nvSpPr>
        <p:spPr>
          <a:xfrm>
            <a:off x="627165" y="943408"/>
            <a:ext cx="10990364" cy="1015663"/>
          </a:xfrm>
          <a:prstGeom prst="rect">
            <a:avLst/>
          </a:prstGeom>
        </p:spPr>
        <p:txBody>
          <a:bodyPr wrap="square">
            <a:spAutoFit/>
          </a:bodyPr>
          <a:lstStyle/>
          <a:p>
            <a:r>
              <a:rPr lang="en-US" altLang="zh-CN" sz="2000" dirty="0"/>
              <a:t>We need a system to support the self-emergence of such private data with time-varying sensitivity. </a:t>
            </a:r>
            <a:endParaRPr lang="en-US" sz="2000" dirty="0"/>
          </a:p>
          <a:p>
            <a:pPr marL="342900" indent="-342900">
              <a:buFont typeface="Arial" panose="020B0604020202020204" pitchFamily="34" charset="0"/>
              <a:buChar char="•"/>
            </a:pPr>
            <a:r>
              <a:rPr lang="en-US" sz="2000" b="1" dirty="0"/>
              <a:t>Before</a:t>
            </a:r>
            <a:r>
              <a:rPr lang="en-US" sz="2000" dirty="0"/>
              <a:t> the threshold release time, the data should be </a:t>
            </a:r>
            <a:r>
              <a:rPr lang="en-US" sz="2000" b="1" dirty="0"/>
              <a:t>hidden</a:t>
            </a:r>
            <a:r>
              <a:rPr lang="en-US" sz="2000" dirty="0"/>
              <a:t> from being accessed.</a:t>
            </a:r>
          </a:p>
          <a:p>
            <a:pPr marL="342900" indent="-342900">
              <a:buFont typeface="Arial" panose="020B0604020202020204" pitchFamily="34" charset="0"/>
              <a:buChar char="•"/>
            </a:pPr>
            <a:r>
              <a:rPr lang="en-US" sz="2000" b="1" dirty="0"/>
              <a:t>After</a:t>
            </a:r>
            <a:r>
              <a:rPr lang="en-US" sz="2000" dirty="0"/>
              <a:t> the threshold release time, the  data should be </a:t>
            </a:r>
            <a:r>
              <a:rPr lang="en-US" sz="2000" b="1" dirty="0"/>
              <a:t>automatically</a:t>
            </a:r>
            <a:r>
              <a:rPr lang="en-US" sz="2000" dirty="0"/>
              <a:t> </a:t>
            </a:r>
            <a:r>
              <a:rPr lang="en-US" sz="2000" b="1" dirty="0"/>
              <a:t>released</a:t>
            </a:r>
            <a:r>
              <a:rPr lang="en-US" sz="2000" dirty="0"/>
              <a:t>.</a:t>
            </a:r>
          </a:p>
        </p:txBody>
      </p:sp>
    </p:spTree>
    <p:extLst>
      <p:ext uri="{BB962C8B-B14F-4D97-AF65-F5344CB8AC3E}">
        <p14:creationId xmlns:p14="http://schemas.microsoft.com/office/powerpoint/2010/main" val="233417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1000"/>
                                        <p:tgtEl>
                                          <p:spTgt spid="37"/>
                                        </p:tgtEl>
                                      </p:cBhvr>
                                    </p:animEffect>
                                    <p:anim calcmode="lin" valueType="num">
                                      <p:cBhvr>
                                        <p:cTn id="13" dur="1000" fill="hold"/>
                                        <p:tgtEl>
                                          <p:spTgt spid="37"/>
                                        </p:tgtEl>
                                        <p:attrNameLst>
                                          <p:attrName>ppt_x</p:attrName>
                                        </p:attrNameLst>
                                      </p:cBhvr>
                                      <p:tavLst>
                                        <p:tav tm="0">
                                          <p:val>
                                            <p:strVal val="#ppt_x"/>
                                          </p:val>
                                        </p:tav>
                                        <p:tav tm="100000">
                                          <p:val>
                                            <p:strVal val="#ppt_x"/>
                                          </p:val>
                                        </p:tav>
                                      </p:tavLst>
                                    </p:anim>
                                    <p:anim calcmode="lin" valueType="num">
                                      <p:cBhvr>
                                        <p:cTn id="14" dur="1000" fill="hold"/>
                                        <p:tgtEl>
                                          <p:spTgt spid="37"/>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1000"/>
                                        <p:tgtEl>
                                          <p:spTgt spid="38"/>
                                        </p:tgtEl>
                                      </p:cBhvr>
                                    </p:animEffect>
                                    <p:anim calcmode="lin" valueType="num">
                                      <p:cBhvr>
                                        <p:cTn id="18" dur="1000" fill="hold"/>
                                        <p:tgtEl>
                                          <p:spTgt spid="38"/>
                                        </p:tgtEl>
                                        <p:attrNameLst>
                                          <p:attrName>ppt_x</p:attrName>
                                        </p:attrNameLst>
                                      </p:cBhvr>
                                      <p:tavLst>
                                        <p:tav tm="0">
                                          <p:val>
                                            <p:strVal val="#ppt_x"/>
                                          </p:val>
                                        </p:tav>
                                        <p:tav tm="100000">
                                          <p:val>
                                            <p:strVal val="#ppt_x"/>
                                          </p:val>
                                        </p:tav>
                                      </p:tavLst>
                                    </p:anim>
                                    <p:anim calcmode="lin" valueType="num">
                                      <p:cBhvr>
                                        <p:cTn id="19" dur="1000" fill="hold"/>
                                        <p:tgtEl>
                                          <p:spTgt spid="38"/>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1000"/>
                                        <p:tgtEl>
                                          <p:spTgt spid="40"/>
                                        </p:tgtEl>
                                      </p:cBhvr>
                                    </p:animEffect>
                                    <p:anim calcmode="lin" valueType="num">
                                      <p:cBhvr>
                                        <p:cTn id="23" dur="1000" fill="hold"/>
                                        <p:tgtEl>
                                          <p:spTgt spid="40"/>
                                        </p:tgtEl>
                                        <p:attrNameLst>
                                          <p:attrName>ppt_x</p:attrName>
                                        </p:attrNameLst>
                                      </p:cBhvr>
                                      <p:tavLst>
                                        <p:tav tm="0">
                                          <p:val>
                                            <p:strVal val="#ppt_x"/>
                                          </p:val>
                                        </p:tav>
                                        <p:tav tm="100000">
                                          <p:val>
                                            <p:strVal val="#ppt_x"/>
                                          </p:val>
                                        </p:tav>
                                      </p:tavLst>
                                    </p:anim>
                                    <p:anim calcmode="lin" valueType="num">
                                      <p:cBhvr>
                                        <p:cTn id="24" dur="1000" fill="hold"/>
                                        <p:tgtEl>
                                          <p:spTgt spid="40"/>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1000"/>
                                        <p:tgtEl>
                                          <p:spTgt spid="47"/>
                                        </p:tgtEl>
                                      </p:cBhvr>
                                    </p:animEffect>
                                    <p:anim calcmode="lin" valueType="num">
                                      <p:cBhvr>
                                        <p:cTn id="28" dur="1000" fill="hold"/>
                                        <p:tgtEl>
                                          <p:spTgt spid="47"/>
                                        </p:tgtEl>
                                        <p:attrNameLst>
                                          <p:attrName>ppt_x</p:attrName>
                                        </p:attrNameLst>
                                      </p:cBhvr>
                                      <p:tavLst>
                                        <p:tav tm="0">
                                          <p:val>
                                            <p:strVal val="#ppt_x"/>
                                          </p:val>
                                        </p:tav>
                                        <p:tav tm="100000">
                                          <p:val>
                                            <p:strVal val="#ppt_x"/>
                                          </p:val>
                                        </p:tav>
                                      </p:tavLst>
                                    </p:anim>
                                    <p:anim calcmode="lin" valueType="num">
                                      <p:cBhvr>
                                        <p:cTn id="2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randombar(horizontal)">
                                      <p:cBhvr>
                                        <p:cTn id="34" dur="500"/>
                                        <p:tgtEl>
                                          <p:spTgt spid="48"/>
                                        </p:tgtEl>
                                      </p:cBhvr>
                                    </p:animEffect>
                                  </p:childTnLst>
                                </p:cTn>
                              </p:par>
                              <p:par>
                                <p:cTn id="35" presetID="14" presetClass="entr" presetSubtype="1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randombar(horizontal)">
                                      <p:cBhvr>
                                        <p:cTn id="37" dur="500"/>
                                        <p:tgtEl>
                                          <p:spTgt spid="3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randombar(horizontal)">
                                      <p:cBhvr>
                                        <p:cTn id="40" dur="500"/>
                                        <p:tgtEl>
                                          <p:spTgt spid="3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up)">
                                      <p:cBhvr>
                                        <p:cTn id="45" dur="500"/>
                                        <p:tgtEl>
                                          <p:spTgt spid="4"/>
                                        </p:tgtEl>
                                      </p:cBhvr>
                                    </p:animEffect>
                                  </p:childTnLst>
                                </p:cTn>
                              </p:par>
                              <p:par>
                                <p:cTn id="46" presetID="22" presetClass="entr" presetSubtype="1" fill="hold"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wipe(up)">
                                      <p:cBhvr>
                                        <p:cTn id="48" dur="500"/>
                                        <p:tgtEl>
                                          <p:spTgt spid="35"/>
                                        </p:tgtEl>
                                      </p:cBhvr>
                                    </p:animEffect>
                                  </p:childTnLst>
                                </p:cTn>
                              </p:par>
                              <p:par>
                                <p:cTn id="49" presetID="22" presetClass="entr" presetSubtype="1"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up)">
                                      <p:cBhvr>
                                        <p:cTn id="51" dur="500"/>
                                        <p:tgtEl>
                                          <p:spTgt spid="36"/>
                                        </p:tgtEl>
                                      </p:cBhvr>
                                    </p:animEffect>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1000"/>
                                        <p:tgtEl>
                                          <p:spTgt spid="41"/>
                                        </p:tgtEl>
                                      </p:cBhvr>
                                    </p:animEffect>
                                    <p:anim calcmode="lin" valueType="num">
                                      <p:cBhvr>
                                        <p:cTn id="57" dur="1000" fill="hold"/>
                                        <p:tgtEl>
                                          <p:spTgt spid="41"/>
                                        </p:tgtEl>
                                        <p:attrNameLst>
                                          <p:attrName>ppt_x</p:attrName>
                                        </p:attrNameLst>
                                      </p:cBhvr>
                                      <p:tavLst>
                                        <p:tav tm="0">
                                          <p:val>
                                            <p:strVal val="#ppt_x"/>
                                          </p:val>
                                        </p:tav>
                                        <p:tav tm="100000">
                                          <p:val>
                                            <p:strVal val="#ppt_x"/>
                                          </p:val>
                                        </p:tav>
                                      </p:tavLst>
                                    </p:anim>
                                    <p:anim calcmode="lin" valueType="num">
                                      <p:cBhvr>
                                        <p:cTn id="58" dur="1000" fill="hold"/>
                                        <p:tgtEl>
                                          <p:spTgt spid="41"/>
                                        </p:tgtEl>
                                        <p:attrNameLst>
                                          <p:attrName>ppt_y</p:attrName>
                                        </p:attrNameLst>
                                      </p:cBhvr>
                                      <p:tavLst>
                                        <p:tav tm="0">
                                          <p:val>
                                            <p:strVal val="#ppt_y-.1"/>
                                          </p:val>
                                        </p:tav>
                                        <p:tav tm="100000">
                                          <p:val>
                                            <p:strVal val="#ppt_y"/>
                                          </p:val>
                                        </p:tav>
                                      </p:tavLst>
                                    </p:anim>
                                  </p:childTnLst>
                                </p:cTn>
                              </p:par>
                              <p:par>
                                <p:cTn id="59" presetID="22" presetClass="entr" presetSubtype="8" fill="hold" grpId="0" nodeType="with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wipe(left)">
                                      <p:cBhvr>
                                        <p:cTn id="61" dur="500"/>
                                        <p:tgtEl>
                                          <p:spTgt spid="6"/>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68"/>
                                        </p:tgtEl>
                                        <p:attrNameLst>
                                          <p:attrName>style.visibility</p:attrName>
                                        </p:attrNameLst>
                                      </p:cBhvr>
                                      <p:to>
                                        <p:strVal val="visible"/>
                                      </p:to>
                                    </p:set>
                                    <p:animEffect transition="in" filter="wipe(left)">
                                      <p:cBhvr>
                                        <p:cTn id="64" dur="500"/>
                                        <p:tgtEl>
                                          <p:spTgt spid="68"/>
                                        </p:tgtEl>
                                      </p:cBhvr>
                                    </p:animEffect>
                                  </p:childTnLst>
                                </p:cTn>
                              </p:par>
                              <p:par>
                                <p:cTn id="65" presetID="42" presetClass="path" presetSubtype="0" accel="50000" decel="50000" fill="hold" grpId="1" nodeType="withEffect">
                                  <p:stCondLst>
                                    <p:cond delay="0"/>
                                  </p:stCondLst>
                                  <p:childTnLst>
                                    <p:animMotion origin="layout" path="M -3.33333E-6 7.40741E-7 L 0.43542 -0.00301 " pathEditMode="relative" rAng="0" ptsTypes="AA">
                                      <p:cBhvr>
                                        <p:cTn id="66" dur="1000" fill="hold"/>
                                        <p:tgtEl>
                                          <p:spTgt spid="38"/>
                                        </p:tgtEl>
                                        <p:attrNameLst>
                                          <p:attrName>ppt_x</p:attrName>
                                          <p:attrName>ppt_y</p:attrName>
                                        </p:attrNameLst>
                                      </p:cBhvr>
                                      <p:rCtr x="21771" y="-162"/>
                                    </p:animMotion>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grpId="0" nodeType="clickEffect">
                                  <p:stCondLst>
                                    <p:cond delay="0"/>
                                  </p:stCondLst>
                                  <p:childTnLst>
                                    <p:set>
                                      <p:cBhvr>
                                        <p:cTn id="70" dur="1" fill="hold">
                                          <p:stCondLst>
                                            <p:cond delay="0"/>
                                          </p:stCondLst>
                                        </p:cTn>
                                        <p:tgtEl>
                                          <p:spTgt spid="49"/>
                                        </p:tgtEl>
                                        <p:attrNameLst>
                                          <p:attrName>style.visibility</p:attrName>
                                        </p:attrNameLst>
                                      </p:cBhvr>
                                      <p:to>
                                        <p:strVal val="visible"/>
                                      </p:to>
                                    </p:set>
                                    <p:animEffect transition="in" filter="randombar(horizontal)">
                                      <p:cBhvr>
                                        <p:cTn id="71" dur="500"/>
                                        <p:tgtEl>
                                          <p:spTgt spid="49"/>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50"/>
                                        </p:tgtEl>
                                        <p:attrNameLst>
                                          <p:attrName>style.visibility</p:attrName>
                                        </p:attrNameLst>
                                      </p:cBhvr>
                                      <p:to>
                                        <p:strVal val="visible"/>
                                      </p:to>
                                    </p:set>
                                    <p:animEffect transition="in" filter="randombar(horizontal)">
                                      <p:cBhvr>
                                        <p:cTn id="74" dur="500"/>
                                        <p:tgtEl>
                                          <p:spTgt spid="50"/>
                                        </p:tgtEl>
                                      </p:cBhvr>
                                    </p:animEffect>
                                  </p:childTnLst>
                                </p:cTn>
                              </p:par>
                              <p:par>
                                <p:cTn id="75" presetID="14" presetClass="entr" presetSubtype="1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animEffect transition="in" filter="randombar(horizontal)">
                                      <p:cBhvr>
                                        <p:cTn id="77" dur="500"/>
                                        <p:tgtEl>
                                          <p:spTgt spid="56"/>
                                        </p:tgtEl>
                                      </p:cBhvr>
                                    </p:animEffect>
                                  </p:childTnLst>
                                </p:cTn>
                              </p:par>
                              <p:par>
                                <p:cTn id="78" presetID="14" presetClass="entr" presetSubtype="10" fill="hold" nodeType="withEffect">
                                  <p:stCondLst>
                                    <p:cond delay="0"/>
                                  </p:stCondLst>
                                  <p:childTnLst>
                                    <p:set>
                                      <p:cBhvr>
                                        <p:cTn id="79" dur="1" fill="hold">
                                          <p:stCondLst>
                                            <p:cond delay="0"/>
                                          </p:stCondLst>
                                        </p:cTn>
                                        <p:tgtEl>
                                          <p:spTgt spid="61"/>
                                        </p:tgtEl>
                                        <p:attrNameLst>
                                          <p:attrName>style.visibility</p:attrName>
                                        </p:attrNameLst>
                                      </p:cBhvr>
                                      <p:to>
                                        <p:strVal val="visible"/>
                                      </p:to>
                                    </p:set>
                                    <p:animEffect transition="in" filter="randombar(horizontal)">
                                      <p:cBhvr>
                                        <p:cTn id="80" dur="500"/>
                                        <p:tgtEl>
                                          <p:spTgt spid="61"/>
                                        </p:tgtEl>
                                      </p:cBhvr>
                                    </p:animEffect>
                                  </p:childTnLst>
                                </p:cTn>
                              </p:par>
                              <p:par>
                                <p:cTn id="81" presetID="14" presetClass="entr" presetSubtype="10" fill="hold" nodeType="withEffect">
                                  <p:stCondLst>
                                    <p:cond delay="0"/>
                                  </p:stCondLst>
                                  <p:childTnLst>
                                    <p:set>
                                      <p:cBhvr>
                                        <p:cTn id="82" dur="1" fill="hold">
                                          <p:stCondLst>
                                            <p:cond delay="0"/>
                                          </p:stCondLst>
                                        </p:cTn>
                                        <p:tgtEl>
                                          <p:spTgt spid="59"/>
                                        </p:tgtEl>
                                        <p:attrNameLst>
                                          <p:attrName>style.visibility</p:attrName>
                                        </p:attrNameLst>
                                      </p:cBhvr>
                                      <p:to>
                                        <p:strVal val="visible"/>
                                      </p:to>
                                    </p:set>
                                    <p:animEffect transition="in" filter="randombar(horizontal)">
                                      <p:cBhvr>
                                        <p:cTn id="83" dur="500"/>
                                        <p:tgtEl>
                                          <p:spTgt spid="59"/>
                                        </p:tgtEl>
                                      </p:cBhvr>
                                    </p:animEffect>
                                  </p:childTnLst>
                                </p:cTn>
                              </p:par>
                              <p:par>
                                <p:cTn id="84" presetID="14" presetClass="entr" presetSubtype="10" fill="hold" nodeType="withEffect">
                                  <p:stCondLst>
                                    <p:cond delay="0"/>
                                  </p:stCondLst>
                                  <p:childTnLst>
                                    <p:set>
                                      <p:cBhvr>
                                        <p:cTn id="85" dur="1" fill="hold">
                                          <p:stCondLst>
                                            <p:cond delay="0"/>
                                          </p:stCondLst>
                                        </p:cTn>
                                        <p:tgtEl>
                                          <p:spTgt spid="67"/>
                                        </p:tgtEl>
                                        <p:attrNameLst>
                                          <p:attrName>style.visibility</p:attrName>
                                        </p:attrNameLst>
                                      </p:cBhvr>
                                      <p:to>
                                        <p:strVal val="visible"/>
                                      </p:to>
                                    </p:set>
                                    <p:animEffect transition="in" filter="randombar(horizontal)">
                                      <p:cBhvr>
                                        <p:cTn id="86" dur="500"/>
                                        <p:tgtEl>
                                          <p:spTgt spid="67"/>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wipe(left)">
                                      <p:cBhvr>
                                        <p:cTn id="91" dur="500"/>
                                        <p:tgtEl>
                                          <p:spTgt spid="9"/>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69"/>
                                        </p:tgtEl>
                                        <p:attrNameLst>
                                          <p:attrName>style.visibility</p:attrName>
                                        </p:attrNameLst>
                                      </p:cBhvr>
                                      <p:to>
                                        <p:strVal val="visible"/>
                                      </p:to>
                                    </p:set>
                                    <p:animEffect transition="in" filter="wipe(left)">
                                      <p:cBhvr>
                                        <p:cTn id="94"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37" grpId="0" animBg="1"/>
      <p:bldP spid="38" grpId="0" animBg="1"/>
      <p:bldP spid="38" grpId="1" animBg="1"/>
      <p:bldP spid="39" grpId="0"/>
      <p:bldP spid="40" grpId="0"/>
      <p:bldP spid="41" grpId="0"/>
      <p:bldP spid="47" grpId="0"/>
      <p:bldP spid="49" grpId="0" animBg="1"/>
      <p:bldP spid="50" grpId="0"/>
      <p:bldP spid="6" grpId="0" animBg="1"/>
      <p:bldP spid="68" grpId="0"/>
      <p:bldP spid="9" grpId="0" animBg="1"/>
      <p:bldP spid="69"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60477" y="272782"/>
            <a:ext cx="4144533" cy="646331"/>
          </a:xfrm>
          <a:prstGeom prst="rect">
            <a:avLst/>
          </a:prstGeom>
          <a:noFill/>
        </p:spPr>
        <p:txBody>
          <a:bodyPr wrap="none" rtlCol="0">
            <a:spAutoFit/>
          </a:bodyPr>
          <a:lstStyle/>
          <a:p>
            <a:r>
              <a:rPr lang="en-US" altLang="zh-CN" sz="3600" dirty="0"/>
              <a:t>Centralized approach</a:t>
            </a:r>
            <a:endParaRPr lang="en-US" sz="3600" dirty="0"/>
          </a:p>
        </p:txBody>
      </p:sp>
      <p:pic>
        <p:nvPicPr>
          <p:cNvPr id="3" name="图形 2" descr="男士"/>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77857" y="1851893"/>
            <a:ext cx="1223554" cy="1223554"/>
          </a:xfrm>
          <a:prstGeom prst="rect">
            <a:avLst/>
          </a:prstGeom>
        </p:spPr>
      </p:pic>
      <p:pic>
        <p:nvPicPr>
          <p:cNvPr id="14" name="图形 13" descr="箭头: 直"/>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2246852" y="4265595"/>
            <a:ext cx="4074180" cy="833064"/>
          </a:xfrm>
          <a:prstGeom prst="rect">
            <a:avLst/>
          </a:prstGeom>
        </p:spPr>
      </p:pic>
      <p:pic>
        <p:nvPicPr>
          <p:cNvPr id="183" name="图形 18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6141" y="4424213"/>
            <a:ext cx="419648" cy="56364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a:contourClr>
              <a:srgbClr val="969696"/>
            </a:contourClr>
          </a:sp3d>
        </p:spPr>
      </p:pic>
      <p:pic>
        <p:nvPicPr>
          <p:cNvPr id="184" name="图形 18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3274" y="2531418"/>
            <a:ext cx="419648" cy="56364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a:contourClr>
              <a:srgbClr val="969696"/>
            </a:contourClr>
          </a:sp3d>
        </p:spPr>
      </p:pic>
      <p:sp>
        <p:nvSpPr>
          <p:cNvPr id="36" name="矩形 35">
            <a:extLst>
              <a:ext uri="{FF2B5EF4-FFF2-40B4-BE49-F238E27FC236}">
                <a16:creationId xmlns:a16="http://schemas.microsoft.com/office/drawing/2014/main" id="{7E49F1A5-95D4-407D-B7C1-D83B1782E4D3}"/>
              </a:ext>
            </a:extLst>
          </p:cNvPr>
          <p:cNvSpPr/>
          <p:nvPr/>
        </p:nvSpPr>
        <p:spPr>
          <a:xfrm>
            <a:off x="660923" y="973347"/>
            <a:ext cx="10166332" cy="707886"/>
          </a:xfrm>
          <a:prstGeom prst="rect">
            <a:avLst/>
          </a:prstGeom>
        </p:spPr>
        <p:txBody>
          <a:bodyPr wrap="square">
            <a:spAutoFit/>
          </a:bodyPr>
          <a:lstStyle/>
          <a:p>
            <a:r>
              <a:rPr lang="en-US" sz="2000" dirty="0"/>
              <a:t>A straightforward solution is to keep the private data under our control by storing the data at </a:t>
            </a:r>
            <a:r>
              <a:rPr lang="en-US" sz="2000" b="1" dirty="0"/>
              <a:t>our own laptops</a:t>
            </a:r>
            <a:r>
              <a:rPr lang="en-US" sz="2000" dirty="0"/>
              <a:t> and releasing the data at the future time point.</a:t>
            </a:r>
          </a:p>
        </p:txBody>
      </p:sp>
      <p:pic>
        <p:nvPicPr>
          <p:cNvPr id="9" name="图形 8" descr="便携式计算机">
            <a:extLst>
              <a:ext uri="{FF2B5EF4-FFF2-40B4-BE49-F238E27FC236}">
                <a16:creationId xmlns:a16="http://schemas.microsoft.com/office/drawing/2014/main" id="{0A17A751-8ECB-4153-AD52-0CEE81D6EA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42713" y="1750291"/>
            <a:ext cx="780770" cy="780770"/>
          </a:xfrm>
          <a:prstGeom prst="rect">
            <a:avLst/>
          </a:prstGeom>
        </p:spPr>
      </p:pic>
      <p:pic>
        <p:nvPicPr>
          <p:cNvPr id="11" name="图片 10">
            <a:extLst>
              <a:ext uri="{FF2B5EF4-FFF2-40B4-BE49-F238E27FC236}">
                <a16:creationId xmlns:a16="http://schemas.microsoft.com/office/drawing/2014/main" id="{1CE2A168-D45D-4281-81A8-1603252CAF5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17488" y="1778840"/>
            <a:ext cx="909268" cy="924907"/>
          </a:xfrm>
          <a:prstGeom prst="rect">
            <a:avLst/>
          </a:prstGeom>
        </p:spPr>
      </p:pic>
      <p:sp>
        <p:nvSpPr>
          <p:cNvPr id="12" name="矩形: 圆角 11">
            <a:extLst>
              <a:ext uri="{FF2B5EF4-FFF2-40B4-BE49-F238E27FC236}">
                <a16:creationId xmlns:a16="http://schemas.microsoft.com/office/drawing/2014/main" id="{2D703971-8647-4956-A312-1933A13F0FF5}"/>
              </a:ext>
            </a:extLst>
          </p:cNvPr>
          <p:cNvSpPr/>
          <p:nvPr/>
        </p:nvSpPr>
        <p:spPr>
          <a:xfrm>
            <a:off x="5627021" y="1778840"/>
            <a:ext cx="5067346" cy="1309901"/>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矩形 42">
            <a:extLst>
              <a:ext uri="{FF2B5EF4-FFF2-40B4-BE49-F238E27FC236}">
                <a16:creationId xmlns:a16="http://schemas.microsoft.com/office/drawing/2014/main" id="{B520084D-0162-4F1C-A522-AA591CFB760E}"/>
              </a:ext>
            </a:extLst>
          </p:cNvPr>
          <p:cNvSpPr/>
          <p:nvPr/>
        </p:nvSpPr>
        <p:spPr>
          <a:xfrm>
            <a:off x="5755356" y="1807290"/>
            <a:ext cx="4939011" cy="1323439"/>
          </a:xfrm>
          <a:prstGeom prst="rect">
            <a:avLst/>
          </a:prstGeom>
        </p:spPr>
        <p:txBody>
          <a:bodyPr wrap="square">
            <a:spAutoFit/>
          </a:bodyPr>
          <a:lstStyle/>
          <a:p>
            <a:r>
              <a:rPr lang="en-US" sz="2000" dirty="0"/>
              <a:t>Problems:</a:t>
            </a:r>
          </a:p>
          <a:p>
            <a:pPr marL="342900" indent="-342900">
              <a:buFont typeface="Arial" panose="020B0604020202020204" pitchFamily="34" charset="0"/>
              <a:buChar char="•"/>
            </a:pPr>
            <a:r>
              <a:rPr lang="en-US" sz="2000" dirty="0"/>
              <a:t>We may forget to release the data.</a:t>
            </a:r>
          </a:p>
          <a:p>
            <a:pPr marL="342900" indent="-342900">
              <a:buFont typeface="Arial" panose="020B0604020202020204" pitchFamily="34" charset="0"/>
              <a:buChar char="•"/>
            </a:pPr>
            <a:r>
              <a:rPr lang="en-US" sz="2000" dirty="0"/>
              <a:t>It is easy for the adversary to compromise a </a:t>
            </a:r>
            <a:r>
              <a:rPr lang="en-US" altLang="zh-CN" sz="2000" dirty="0"/>
              <a:t>personal</a:t>
            </a:r>
            <a:r>
              <a:rPr lang="en-US" sz="2000" dirty="0"/>
              <a:t> storage place.</a:t>
            </a:r>
          </a:p>
        </p:txBody>
      </p:sp>
      <p:sp>
        <p:nvSpPr>
          <p:cNvPr id="13" name="矩形 12">
            <a:extLst>
              <a:ext uri="{FF2B5EF4-FFF2-40B4-BE49-F238E27FC236}">
                <a16:creationId xmlns:a16="http://schemas.microsoft.com/office/drawing/2014/main" id="{F2C8B203-83B9-4083-B363-834EBAA6A091}"/>
              </a:ext>
            </a:extLst>
          </p:cNvPr>
          <p:cNvSpPr/>
          <p:nvPr/>
        </p:nvSpPr>
        <p:spPr>
          <a:xfrm>
            <a:off x="1536008" y="1613867"/>
            <a:ext cx="505267" cy="923330"/>
          </a:xfrm>
          <a:prstGeom prst="rect">
            <a:avLst/>
          </a:prstGeom>
          <a:noFill/>
        </p:spPr>
        <p:txBody>
          <a:bodyPr wrap="none" lIns="91440" tIns="45720" rIns="91440" bIns="45720">
            <a:spAutoFit/>
          </a:bodyPr>
          <a:lstStyle/>
          <a:p>
            <a:pPr algn="ctr"/>
            <a:r>
              <a:rPr lang="en-US" altLang="zh-CN"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t>
            </a:r>
            <a:endParaRPr lang="zh-CN" alt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5" name="箭头: 左 14">
            <a:extLst>
              <a:ext uri="{FF2B5EF4-FFF2-40B4-BE49-F238E27FC236}">
                <a16:creationId xmlns:a16="http://schemas.microsoft.com/office/drawing/2014/main" id="{0A4E7E84-04AA-4900-ABAD-C276FB599F72}"/>
              </a:ext>
            </a:extLst>
          </p:cNvPr>
          <p:cNvSpPr/>
          <p:nvPr/>
        </p:nvSpPr>
        <p:spPr>
          <a:xfrm>
            <a:off x="3369675" y="2034731"/>
            <a:ext cx="699247" cy="158201"/>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矩形 45">
            <a:extLst>
              <a:ext uri="{FF2B5EF4-FFF2-40B4-BE49-F238E27FC236}">
                <a16:creationId xmlns:a16="http://schemas.microsoft.com/office/drawing/2014/main" id="{E43634B6-E2CD-4433-950C-27D07FFD2BCB}"/>
              </a:ext>
            </a:extLst>
          </p:cNvPr>
          <p:cNvSpPr/>
          <p:nvPr/>
        </p:nvSpPr>
        <p:spPr>
          <a:xfrm>
            <a:off x="660923" y="3232631"/>
            <a:ext cx="10166332" cy="707886"/>
          </a:xfrm>
          <a:prstGeom prst="rect">
            <a:avLst/>
          </a:prstGeom>
        </p:spPr>
        <p:txBody>
          <a:bodyPr wrap="square">
            <a:spAutoFit/>
          </a:bodyPr>
          <a:lstStyle/>
          <a:p>
            <a:r>
              <a:rPr lang="en-US" altLang="zh-CN" sz="2000" dirty="0"/>
              <a:t>Another option is to store the data at service providers (e.g. Google, Microsoft) and ask them to release the data for you at the future </a:t>
            </a:r>
            <a:r>
              <a:rPr lang="en-US" sz="2000" dirty="0"/>
              <a:t>time point</a:t>
            </a:r>
            <a:r>
              <a:rPr lang="en-US" altLang="zh-CN" sz="2000" dirty="0"/>
              <a:t>.</a:t>
            </a:r>
            <a:endParaRPr lang="en-US" sz="2000" dirty="0"/>
          </a:p>
        </p:txBody>
      </p:sp>
      <p:pic>
        <p:nvPicPr>
          <p:cNvPr id="47" name="图形 46" descr="男士">
            <a:extLst>
              <a:ext uri="{FF2B5EF4-FFF2-40B4-BE49-F238E27FC236}">
                <a16:creationId xmlns:a16="http://schemas.microsoft.com/office/drawing/2014/main" id="{D4961A69-7B27-4E23-8A85-8EA7BD6AC3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2411" y="4200760"/>
            <a:ext cx="1223554" cy="1223554"/>
          </a:xfrm>
          <a:prstGeom prst="rect">
            <a:avLst/>
          </a:prstGeom>
        </p:spPr>
      </p:pic>
      <p:pic>
        <p:nvPicPr>
          <p:cNvPr id="17" name="图片 16">
            <a:extLst>
              <a:ext uri="{FF2B5EF4-FFF2-40B4-BE49-F238E27FC236}">
                <a16:creationId xmlns:a16="http://schemas.microsoft.com/office/drawing/2014/main" id="{3964B037-76B2-4945-8A7A-93D51BC435E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66538" y="4253182"/>
            <a:ext cx="921963" cy="800566"/>
          </a:xfrm>
          <a:prstGeom prst="rect">
            <a:avLst/>
          </a:prstGeom>
        </p:spPr>
      </p:pic>
      <p:pic>
        <p:nvPicPr>
          <p:cNvPr id="19" name="图片 18">
            <a:extLst>
              <a:ext uri="{FF2B5EF4-FFF2-40B4-BE49-F238E27FC236}">
                <a16:creationId xmlns:a16="http://schemas.microsoft.com/office/drawing/2014/main" id="{B7E3A051-3EB9-48E3-ABFD-F5C96AD821D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42502" y="4311923"/>
            <a:ext cx="1018059" cy="762751"/>
          </a:xfrm>
          <a:prstGeom prst="rect">
            <a:avLst/>
          </a:prstGeom>
        </p:spPr>
      </p:pic>
      <p:sp>
        <p:nvSpPr>
          <p:cNvPr id="52" name="矩形: 圆角 51">
            <a:extLst>
              <a:ext uri="{FF2B5EF4-FFF2-40B4-BE49-F238E27FC236}">
                <a16:creationId xmlns:a16="http://schemas.microsoft.com/office/drawing/2014/main" id="{47A0661B-FEBA-4907-A703-9F5D137E1652}"/>
              </a:ext>
            </a:extLst>
          </p:cNvPr>
          <p:cNvSpPr/>
          <p:nvPr/>
        </p:nvSpPr>
        <p:spPr>
          <a:xfrm>
            <a:off x="1749625" y="5258219"/>
            <a:ext cx="8011462" cy="1544411"/>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矩形 52">
            <a:extLst>
              <a:ext uri="{FF2B5EF4-FFF2-40B4-BE49-F238E27FC236}">
                <a16:creationId xmlns:a16="http://schemas.microsoft.com/office/drawing/2014/main" id="{772FFD6B-54AB-4991-96C9-B6EAFAD3A833}"/>
              </a:ext>
            </a:extLst>
          </p:cNvPr>
          <p:cNvSpPr/>
          <p:nvPr/>
        </p:nvSpPr>
        <p:spPr>
          <a:xfrm>
            <a:off x="1940721" y="5211311"/>
            <a:ext cx="7788622" cy="2246769"/>
          </a:xfrm>
          <a:prstGeom prst="rect">
            <a:avLst/>
          </a:prstGeom>
        </p:spPr>
        <p:txBody>
          <a:bodyPr wrap="square">
            <a:spAutoFit/>
          </a:bodyPr>
          <a:lstStyle/>
          <a:p>
            <a:r>
              <a:rPr lang="en-US" sz="2000" dirty="0"/>
              <a:t>Problems:</a:t>
            </a:r>
          </a:p>
          <a:p>
            <a:pPr marL="342900" indent="-342900">
              <a:buFont typeface="Arial" panose="020B0604020202020204" pitchFamily="34" charset="0"/>
              <a:buChar char="•"/>
            </a:pPr>
            <a:r>
              <a:rPr lang="en-US" sz="2000" dirty="0"/>
              <a:t>We need to trust the service providers.</a:t>
            </a:r>
          </a:p>
          <a:p>
            <a:pPr marL="800100" lvl="1" indent="-342900">
              <a:buFont typeface="Wingdings" panose="05000000000000000000" pitchFamily="2" charset="2"/>
              <a:buChar char="v"/>
            </a:pPr>
            <a:r>
              <a:rPr lang="en-US" sz="2000" dirty="0"/>
              <a:t>Our data is exactly released at the future time point.</a:t>
            </a:r>
          </a:p>
          <a:p>
            <a:pPr marL="800100" lvl="1" indent="-342900">
              <a:buFont typeface="Wingdings" panose="05000000000000000000" pitchFamily="2" charset="2"/>
              <a:buChar char="v"/>
            </a:pPr>
            <a:r>
              <a:rPr lang="en-US" sz="2000" dirty="0"/>
              <a:t>Our data is not abused.</a:t>
            </a:r>
          </a:p>
          <a:p>
            <a:pPr marL="342900" indent="-342900">
              <a:buFont typeface="Arial" panose="020B0604020202020204" pitchFamily="34" charset="0"/>
              <a:buChar char="•"/>
            </a:pPr>
            <a:r>
              <a:rPr lang="en-US" sz="2000" dirty="0"/>
              <a:t>The single point of trust is still vulnerable.</a:t>
            </a:r>
          </a:p>
          <a:p>
            <a:endParaRPr lang="en-US" sz="2000" dirty="0"/>
          </a:p>
          <a:p>
            <a:endParaRPr lang="en-US" sz="2000" dirty="0"/>
          </a:p>
        </p:txBody>
      </p:sp>
      <p:sp>
        <p:nvSpPr>
          <p:cNvPr id="54" name="矩形 53">
            <a:extLst>
              <a:ext uri="{FF2B5EF4-FFF2-40B4-BE49-F238E27FC236}">
                <a16:creationId xmlns:a16="http://schemas.microsoft.com/office/drawing/2014/main" id="{41852BD8-D61F-45D0-A3AA-07FE66609CC0}"/>
              </a:ext>
            </a:extLst>
          </p:cNvPr>
          <p:cNvSpPr/>
          <p:nvPr/>
        </p:nvSpPr>
        <p:spPr>
          <a:xfrm>
            <a:off x="6146504" y="3818278"/>
            <a:ext cx="505267" cy="923330"/>
          </a:xfrm>
          <a:prstGeom prst="rect">
            <a:avLst/>
          </a:prstGeom>
          <a:noFill/>
        </p:spPr>
        <p:txBody>
          <a:bodyPr wrap="none" lIns="91440" tIns="45720" rIns="91440" bIns="45720">
            <a:spAutoFit/>
          </a:bodyPr>
          <a:lstStyle/>
          <a:p>
            <a:pPr algn="ctr"/>
            <a:r>
              <a:rPr lang="en-US" altLang="zh-CN"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t>
            </a:r>
            <a:endParaRPr lang="zh-CN" alt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55" name="图片 54">
            <a:extLst>
              <a:ext uri="{FF2B5EF4-FFF2-40B4-BE49-F238E27FC236}">
                <a16:creationId xmlns:a16="http://schemas.microsoft.com/office/drawing/2014/main" id="{5A716038-8940-4071-A09F-EF442DD685D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82031" y="4270328"/>
            <a:ext cx="909268" cy="924907"/>
          </a:xfrm>
          <a:prstGeom prst="rect">
            <a:avLst/>
          </a:prstGeom>
        </p:spPr>
      </p:pic>
      <p:sp>
        <p:nvSpPr>
          <p:cNvPr id="56" name="箭头: 左 55">
            <a:extLst>
              <a:ext uri="{FF2B5EF4-FFF2-40B4-BE49-F238E27FC236}">
                <a16:creationId xmlns:a16="http://schemas.microsoft.com/office/drawing/2014/main" id="{40753E5B-186F-4B4A-9504-28863A4A9F69}"/>
              </a:ext>
            </a:extLst>
          </p:cNvPr>
          <p:cNvSpPr/>
          <p:nvPr/>
        </p:nvSpPr>
        <p:spPr>
          <a:xfrm>
            <a:off x="8624472" y="4679075"/>
            <a:ext cx="699247" cy="158201"/>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007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par>
                          <p:cTn id="13" fill="hold">
                            <p:stCondLst>
                              <p:cond delay="500"/>
                            </p:stCondLst>
                            <p:childTnLst>
                              <p:par>
                                <p:cTn id="14" presetID="45"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anim calcmode="lin" valueType="num">
                                      <p:cBhvr>
                                        <p:cTn id="17" dur="500" fill="hold"/>
                                        <p:tgtEl>
                                          <p:spTgt spid="9"/>
                                        </p:tgtEl>
                                        <p:attrNameLst>
                                          <p:attrName>ppt_w</p:attrName>
                                        </p:attrNameLst>
                                      </p:cBhvr>
                                      <p:tavLst>
                                        <p:tav tm="0" fmla="#ppt_w*sin(2.5*pi*$)">
                                          <p:val>
                                            <p:fltVal val="0"/>
                                          </p:val>
                                        </p:tav>
                                        <p:tav tm="100000">
                                          <p:val>
                                            <p:fltVal val="1"/>
                                          </p:val>
                                        </p:tav>
                                      </p:tavLst>
                                    </p:anim>
                                    <p:anim calcmode="lin" valueType="num">
                                      <p:cBhvr>
                                        <p:cTn id="18" dur="500" fill="hold"/>
                                        <p:tgtEl>
                                          <p:spTgt spid="9"/>
                                        </p:tgtEl>
                                        <p:attrNameLst>
                                          <p:attrName>ppt_h</p:attrName>
                                        </p:attrNameLst>
                                      </p:cBhvr>
                                      <p:tavLst>
                                        <p:tav tm="0">
                                          <p:val>
                                            <p:strVal val="#ppt_h"/>
                                          </p:val>
                                        </p:tav>
                                        <p:tav tm="100000">
                                          <p:val>
                                            <p:strVal val="#ppt_h"/>
                                          </p:val>
                                        </p:tav>
                                      </p:tavLst>
                                    </p:anim>
                                  </p:childTnLst>
                                </p:cTn>
                              </p:par>
                            </p:childTnLst>
                          </p:cTn>
                        </p:par>
                        <p:par>
                          <p:cTn id="19" fill="hold">
                            <p:stCondLst>
                              <p:cond delay="1000"/>
                            </p:stCondLst>
                            <p:childTnLst>
                              <p:par>
                                <p:cTn id="20" presetID="42" presetClass="entr" presetSubtype="0" fill="hold" nodeType="afterEffect">
                                  <p:stCondLst>
                                    <p:cond delay="0"/>
                                  </p:stCondLst>
                                  <p:childTnLst>
                                    <p:set>
                                      <p:cBhvr>
                                        <p:cTn id="21" dur="1" fill="hold">
                                          <p:stCondLst>
                                            <p:cond delay="0"/>
                                          </p:stCondLst>
                                        </p:cTn>
                                        <p:tgtEl>
                                          <p:spTgt spid="184"/>
                                        </p:tgtEl>
                                        <p:attrNameLst>
                                          <p:attrName>style.visibility</p:attrName>
                                        </p:attrNameLst>
                                      </p:cBhvr>
                                      <p:to>
                                        <p:strVal val="visible"/>
                                      </p:to>
                                    </p:set>
                                    <p:animEffect transition="in" filter="fade">
                                      <p:cBhvr>
                                        <p:cTn id="22" dur="500"/>
                                        <p:tgtEl>
                                          <p:spTgt spid="184"/>
                                        </p:tgtEl>
                                      </p:cBhvr>
                                    </p:animEffect>
                                    <p:anim calcmode="lin" valueType="num">
                                      <p:cBhvr>
                                        <p:cTn id="23" dur="500" fill="hold"/>
                                        <p:tgtEl>
                                          <p:spTgt spid="184"/>
                                        </p:tgtEl>
                                        <p:attrNameLst>
                                          <p:attrName>ppt_x</p:attrName>
                                        </p:attrNameLst>
                                      </p:cBhvr>
                                      <p:tavLst>
                                        <p:tav tm="0">
                                          <p:val>
                                            <p:strVal val="#ppt_x"/>
                                          </p:val>
                                        </p:tav>
                                        <p:tav tm="100000">
                                          <p:val>
                                            <p:strVal val="#ppt_x"/>
                                          </p:val>
                                        </p:tav>
                                      </p:tavLst>
                                    </p:anim>
                                    <p:anim calcmode="lin" valueType="num">
                                      <p:cBhvr>
                                        <p:cTn id="24" dur="500" fill="hold"/>
                                        <p:tgtEl>
                                          <p:spTgt spid="18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500"/>
                                        <p:tgtEl>
                                          <p:spTgt spid="4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3">
                                            <p:txEl>
                                              <p:pRg st="0" end="0"/>
                                            </p:txEl>
                                          </p:spTgt>
                                        </p:tgtEl>
                                        <p:attrNameLst>
                                          <p:attrName>style.visibility</p:attrName>
                                        </p:attrNameLst>
                                      </p:cBhvr>
                                      <p:to>
                                        <p:strVal val="visible"/>
                                      </p:to>
                                    </p:set>
                                    <p:animEffect transition="in" filter="fade">
                                      <p:cBhvr>
                                        <p:cTn id="39" dur="500"/>
                                        <p:tgtEl>
                                          <p:spTgt spid="43">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3">
                                            <p:txEl>
                                              <p:pRg st="1" end="1"/>
                                            </p:txEl>
                                          </p:spTgt>
                                        </p:tgtEl>
                                        <p:attrNameLst>
                                          <p:attrName>style.visibility</p:attrName>
                                        </p:attrNameLst>
                                      </p:cBhvr>
                                      <p:to>
                                        <p:strVal val="visible"/>
                                      </p:to>
                                    </p:set>
                                    <p:animEffect transition="in" filter="fade">
                                      <p:cBhvr>
                                        <p:cTn id="44" dur="500"/>
                                        <p:tgtEl>
                                          <p:spTgt spid="43">
                                            <p:txEl>
                                              <p:pRg st="1" end="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3">
                                            <p:txEl>
                                              <p:pRg st="2" end="2"/>
                                            </p:txEl>
                                          </p:spTgt>
                                        </p:tgtEl>
                                        <p:attrNameLst>
                                          <p:attrName>style.visibility</p:attrName>
                                        </p:attrNameLst>
                                      </p:cBhvr>
                                      <p:to>
                                        <p:strVal val="visible"/>
                                      </p:to>
                                    </p:set>
                                    <p:animEffect transition="in" filter="fade">
                                      <p:cBhvr>
                                        <p:cTn id="52" dur="500"/>
                                        <p:tgtEl>
                                          <p:spTgt spid="43">
                                            <p:txEl>
                                              <p:pRg st="2" end="2"/>
                                            </p:txEl>
                                          </p:spTgt>
                                        </p:tgtEl>
                                      </p:cBhvr>
                                    </p:animEffect>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500"/>
                                        <p:tgtEl>
                                          <p:spTgt spid="11"/>
                                        </p:tgtEl>
                                      </p:cBhvr>
                                    </p:animEffect>
                                  </p:childTnLst>
                                </p:cTn>
                              </p:par>
                            </p:childTnLst>
                          </p:cTn>
                        </p:par>
                        <p:par>
                          <p:cTn id="57" fill="hold">
                            <p:stCondLst>
                              <p:cond delay="1000"/>
                            </p:stCondLst>
                            <p:childTnLst>
                              <p:par>
                                <p:cTn id="58" presetID="10" presetClass="entr" presetSubtype="0" fill="hold" grpId="0" nodeType="after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fade">
                                      <p:cBhvr>
                                        <p:cTn id="65" dur="500"/>
                                        <p:tgtEl>
                                          <p:spTgt spid="46"/>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nodeType="click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randombar(horizontal)">
                                      <p:cBhvr>
                                        <p:cTn id="70" dur="500"/>
                                        <p:tgtEl>
                                          <p:spTgt spid="47"/>
                                        </p:tgtEl>
                                      </p:cBhvr>
                                    </p:animEffect>
                                  </p:childTnLst>
                                </p:cTn>
                              </p:par>
                            </p:childTnLst>
                          </p:cTn>
                        </p:par>
                        <p:par>
                          <p:cTn id="71" fill="hold">
                            <p:stCondLst>
                              <p:cond delay="500"/>
                            </p:stCondLst>
                            <p:childTnLst>
                              <p:par>
                                <p:cTn id="72" presetID="42" presetClass="entr" presetSubtype="0" fill="hold" nodeType="afterEffect">
                                  <p:stCondLst>
                                    <p:cond delay="0"/>
                                  </p:stCondLst>
                                  <p:childTnLst>
                                    <p:set>
                                      <p:cBhvr>
                                        <p:cTn id="73" dur="1" fill="hold">
                                          <p:stCondLst>
                                            <p:cond delay="0"/>
                                          </p:stCondLst>
                                        </p:cTn>
                                        <p:tgtEl>
                                          <p:spTgt spid="183"/>
                                        </p:tgtEl>
                                        <p:attrNameLst>
                                          <p:attrName>style.visibility</p:attrName>
                                        </p:attrNameLst>
                                      </p:cBhvr>
                                      <p:to>
                                        <p:strVal val="visible"/>
                                      </p:to>
                                    </p:set>
                                    <p:animEffect transition="in" filter="fade">
                                      <p:cBhvr>
                                        <p:cTn id="74" dur="500"/>
                                        <p:tgtEl>
                                          <p:spTgt spid="183"/>
                                        </p:tgtEl>
                                      </p:cBhvr>
                                    </p:animEffect>
                                    <p:anim calcmode="lin" valueType="num">
                                      <p:cBhvr>
                                        <p:cTn id="75" dur="500" fill="hold"/>
                                        <p:tgtEl>
                                          <p:spTgt spid="183"/>
                                        </p:tgtEl>
                                        <p:attrNameLst>
                                          <p:attrName>ppt_x</p:attrName>
                                        </p:attrNameLst>
                                      </p:cBhvr>
                                      <p:tavLst>
                                        <p:tav tm="0">
                                          <p:val>
                                            <p:strVal val="#ppt_x"/>
                                          </p:val>
                                        </p:tav>
                                        <p:tav tm="100000">
                                          <p:val>
                                            <p:strVal val="#ppt_x"/>
                                          </p:val>
                                        </p:tav>
                                      </p:tavLst>
                                    </p:anim>
                                    <p:anim calcmode="lin" valueType="num">
                                      <p:cBhvr>
                                        <p:cTn id="76" dur="500" fill="hold"/>
                                        <p:tgtEl>
                                          <p:spTgt spid="183"/>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wipe(left)">
                                      <p:cBhvr>
                                        <p:cTn id="81" dur="500"/>
                                        <p:tgtEl>
                                          <p:spTgt spid="14"/>
                                        </p:tgtEl>
                                      </p:cBhvr>
                                    </p:animEffect>
                                  </p:childTnLst>
                                </p:cTn>
                              </p:par>
                            </p:childTnLst>
                          </p:cTn>
                        </p:par>
                      </p:childTnLst>
                    </p:cTn>
                  </p:par>
                  <p:par>
                    <p:cTn id="82" fill="hold">
                      <p:stCondLst>
                        <p:cond delay="indefinite"/>
                      </p:stCondLst>
                      <p:childTnLst>
                        <p:par>
                          <p:cTn id="83" fill="hold">
                            <p:stCondLst>
                              <p:cond delay="0"/>
                            </p:stCondLst>
                            <p:childTnLst>
                              <p:par>
                                <p:cTn id="84" presetID="14" presetClass="entr" presetSubtype="10" fill="hold" nodeType="click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randombar(horizontal)">
                                      <p:cBhvr>
                                        <p:cTn id="86" dur="500"/>
                                        <p:tgtEl>
                                          <p:spTgt spid="17"/>
                                        </p:tgtEl>
                                      </p:cBhvr>
                                    </p:animEffect>
                                  </p:childTnLst>
                                </p:cTn>
                              </p:par>
                              <p:par>
                                <p:cTn id="87" presetID="14" presetClass="entr" presetSubtype="10" fill="hold" nodeType="withEffect">
                                  <p:stCondLst>
                                    <p:cond delay="0"/>
                                  </p:stCondLst>
                                  <p:childTnLst>
                                    <p:set>
                                      <p:cBhvr>
                                        <p:cTn id="88" dur="1" fill="hold">
                                          <p:stCondLst>
                                            <p:cond delay="0"/>
                                          </p:stCondLst>
                                        </p:cTn>
                                        <p:tgtEl>
                                          <p:spTgt spid="19"/>
                                        </p:tgtEl>
                                        <p:attrNameLst>
                                          <p:attrName>style.visibility</p:attrName>
                                        </p:attrNameLst>
                                      </p:cBhvr>
                                      <p:to>
                                        <p:strVal val="visible"/>
                                      </p:to>
                                    </p:set>
                                    <p:animEffect transition="in" filter="randombar(horizontal)">
                                      <p:cBhvr>
                                        <p:cTn id="89" dur="500"/>
                                        <p:tgtEl>
                                          <p:spTgt spid="19"/>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2"/>
                                        </p:tgtEl>
                                        <p:attrNameLst>
                                          <p:attrName>style.visibility</p:attrName>
                                        </p:attrNameLst>
                                      </p:cBhvr>
                                      <p:to>
                                        <p:strVal val="visible"/>
                                      </p:to>
                                    </p:set>
                                    <p:animEffect transition="in" filter="fade">
                                      <p:cBhvr>
                                        <p:cTn id="94" dur="500"/>
                                        <p:tgtEl>
                                          <p:spTgt spid="52"/>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fade">
                                      <p:cBhvr>
                                        <p:cTn id="99" dur="500"/>
                                        <p:tgtEl>
                                          <p:spTgt spid="53"/>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53">
                                            <p:txEl>
                                              <p:pRg st="0" end="0"/>
                                            </p:txEl>
                                          </p:spTgt>
                                        </p:tgtEl>
                                        <p:attrNameLst>
                                          <p:attrName>style.visibility</p:attrName>
                                        </p:attrNameLst>
                                      </p:cBhvr>
                                      <p:to>
                                        <p:strVal val="visible"/>
                                      </p:to>
                                    </p:set>
                                    <p:animEffect transition="in" filter="fade">
                                      <p:cBhvr>
                                        <p:cTn id="104" dur="500"/>
                                        <p:tgtEl>
                                          <p:spTgt spid="53">
                                            <p:txEl>
                                              <p:pRg st="0" end="0"/>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53">
                                            <p:txEl>
                                              <p:pRg st="1" end="1"/>
                                            </p:txEl>
                                          </p:spTgt>
                                        </p:tgtEl>
                                        <p:attrNameLst>
                                          <p:attrName>style.visibility</p:attrName>
                                        </p:attrNameLst>
                                      </p:cBhvr>
                                      <p:to>
                                        <p:strVal val="visible"/>
                                      </p:to>
                                    </p:set>
                                    <p:animEffect transition="in" filter="fade">
                                      <p:cBhvr>
                                        <p:cTn id="109" dur="500"/>
                                        <p:tgtEl>
                                          <p:spTgt spid="53">
                                            <p:txEl>
                                              <p:pRg st="1" end="1"/>
                                            </p:txEl>
                                          </p:spTgt>
                                        </p:tgtEl>
                                      </p:cBhvr>
                                    </p:animEffect>
                                  </p:childTnLst>
                                </p:cTn>
                              </p:par>
                            </p:childTnLst>
                          </p:cTn>
                        </p:par>
                        <p:par>
                          <p:cTn id="110" fill="hold">
                            <p:stCondLst>
                              <p:cond delay="500"/>
                            </p:stCondLst>
                            <p:childTnLst>
                              <p:par>
                                <p:cTn id="111" presetID="10" presetClass="entr" presetSubtype="0" fill="hold" grpId="0" nodeType="afterEffect">
                                  <p:stCondLst>
                                    <p:cond delay="0"/>
                                  </p:stCondLst>
                                  <p:childTnLst>
                                    <p:set>
                                      <p:cBhvr>
                                        <p:cTn id="112" dur="1" fill="hold">
                                          <p:stCondLst>
                                            <p:cond delay="0"/>
                                          </p:stCondLst>
                                        </p:cTn>
                                        <p:tgtEl>
                                          <p:spTgt spid="54"/>
                                        </p:tgtEl>
                                        <p:attrNameLst>
                                          <p:attrName>style.visibility</p:attrName>
                                        </p:attrNameLst>
                                      </p:cBhvr>
                                      <p:to>
                                        <p:strVal val="visible"/>
                                      </p:to>
                                    </p:set>
                                    <p:animEffect transition="in" filter="fade">
                                      <p:cBhvr>
                                        <p:cTn id="113" dur="500"/>
                                        <p:tgtEl>
                                          <p:spTgt spid="54"/>
                                        </p:tgtEl>
                                      </p:cBhvr>
                                    </p:animEffect>
                                  </p:childTnLst>
                                </p:cTn>
                              </p:par>
                            </p:childTnLst>
                          </p:cTn>
                        </p:par>
                        <p:par>
                          <p:cTn id="114" fill="hold">
                            <p:stCondLst>
                              <p:cond delay="1000"/>
                            </p:stCondLst>
                            <p:childTnLst>
                              <p:par>
                                <p:cTn id="115" presetID="10" presetClass="entr" presetSubtype="0" fill="hold" nodeType="afterEffect">
                                  <p:stCondLst>
                                    <p:cond delay="0"/>
                                  </p:stCondLst>
                                  <p:childTnLst>
                                    <p:set>
                                      <p:cBhvr>
                                        <p:cTn id="116" dur="1" fill="hold">
                                          <p:stCondLst>
                                            <p:cond delay="0"/>
                                          </p:stCondLst>
                                        </p:cTn>
                                        <p:tgtEl>
                                          <p:spTgt spid="53">
                                            <p:txEl>
                                              <p:pRg st="2" end="2"/>
                                            </p:txEl>
                                          </p:spTgt>
                                        </p:tgtEl>
                                        <p:attrNameLst>
                                          <p:attrName>style.visibility</p:attrName>
                                        </p:attrNameLst>
                                      </p:cBhvr>
                                      <p:to>
                                        <p:strVal val="visible"/>
                                      </p:to>
                                    </p:set>
                                    <p:animEffect transition="in" filter="fade">
                                      <p:cBhvr>
                                        <p:cTn id="117" dur="500"/>
                                        <p:tgtEl>
                                          <p:spTgt spid="53">
                                            <p:txEl>
                                              <p:pRg st="2" end="2"/>
                                            </p:txEl>
                                          </p:spTgt>
                                        </p:tgtEl>
                                      </p:cBhvr>
                                    </p:animEffect>
                                  </p:childTnLst>
                                </p:cTn>
                              </p:par>
                            </p:childTnLst>
                          </p:cTn>
                        </p:par>
                        <p:par>
                          <p:cTn id="118" fill="hold">
                            <p:stCondLst>
                              <p:cond delay="1500"/>
                            </p:stCondLst>
                            <p:childTnLst>
                              <p:par>
                                <p:cTn id="119" presetID="10" presetClass="entr" presetSubtype="0" fill="hold" nodeType="afterEffect">
                                  <p:stCondLst>
                                    <p:cond delay="0"/>
                                  </p:stCondLst>
                                  <p:childTnLst>
                                    <p:set>
                                      <p:cBhvr>
                                        <p:cTn id="120" dur="1" fill="hold">
                                          <p:stCondLst>
                                            <p:cond delay="0"/>
                                          </p:stCondLst>
                                        </p:cTn>
                                        <p:tgtEl>
                                          <p:spTgt spid="53">
                                            <p:txEl>
                                              <p:pRg st="3" end="3"/>
                                            </p:txEl>
                                          </p:spTgt>
                                        </p:tgtEl>
                                        <p:attrNameLst>
                                          <p:attrName>style.visibility</p:attrName>
                                        </p:attrNameLst>
                                      </p:cBhvr>
                                      <p:to>
                                        <p:strVal val="visible"/>
                                      </p:to>
                                    </p:set>
                                    <p:animEffect transition="in" filter="fade">
                                      <p:cBhvr>
                                        <p:cTn id="121" dur="500"/>
                                        <p:tgtEl>
                                          <p:spTgt spid="53">
                                            <p:txEl>
                                              <p:pRg st="3" end="3"/>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53">
                                            <p:txEl>
                                              <p:pRg st="4" end="4"/>
                                            </p:txEl>
                                          </p:spTgt>
                                        </p:tgtEl>
                                        <p:attrNameLst>
                                          <p:attrName>style.visibility</p:attrName>
                                        </p:attrNameLst>
                                      </p:cBhvr>
                                      <p:to>
                                        <p:strVal val="visible"/>
                                      </p:to>
                                    </p:set>
                                    <p:animEffect transition="in" filter="fade">
                                      <p:cBhvr>
                                        <p:cTn id="126" dur="500"/>
                                        <p:tgtEl>
                                          <p:spTgt spid="53">
                                            <p:txEl>
                                              <p:pRg st="4" end="4"/>
                                            </p:txEl>
                                          </p:spTgt>
                                        </p:tgtEl>
                                      </p:cBhvr>
                                    </p:animEffect>
                                  </p:childTnLst>
                                </p:cTn>
                              </p:par>
                            </p:childTnLst>
                          </p:cTn>
                        </p:par>
                        <p:par>
                          <p:cTn id="127" fill="hold">
                            <p:stCondLst>
                              <p:cond delay="500"/>
                            </p:stCondLst>
                            <p:childTnLst>
                              <p:par>
                                <p:cTn id="128" presetID="10" presetClass="entr" presetSubtype="0" fill="hold" nodeType="afterEffect">
                                  <p:stCondLst>
                                    <p:cond delay="0"/>
                                  </p:stCondLst>
                                  <p:childTnLst>
                                    <p:set>
                                      <p:cBhvr>
                                        <p:cTn id="129" dur="1" fill="hold">
                                          <p:stCondLst>
                                            <p:cond delay="0"/>
                                          </p:stCondLst>
                                        </p:cTn>
                                        <p:tgtEl>
                                          <p:spTgt spid="55"/>
                                        </p:tgtEl>
                                        <p:attrNameLst>
                                          <p:attrName>style.visibility</p:attrName>
                                        </p:attrNameLst>
                                      </p:cBhvr>
                                      <p:to>
                                        <p:strVal val="visible"/>
                                      </p:to>
                                    </p:set>
                                    <p:animEffect transition="in" filter="fade">
                                      <p:cBhvr>
                                        <p:cTn id="130" dur="500"/>
                                        <p:tgtEl>
                                          <p:spTgt spid="55"/>
                                        </p:tgtEl>
                                      </p:cBhvr>
                                    </p:animEffect>
                                  </p:childTnLst>
                                </p:cTn>
                              </p:par>
                            </p:childTnLst>
                          </p:cTn>
                        </p:par>
                        <p:par>
                          <p:cTn id="131" fill="hold">
                            <p:stCondLst>
                              <p:cond delay="1000"/>
                            </p:stCondLst>
                            <p:childTnLst>
                              <p:par>
                                <p:cTn id="132" presetID="10" presetClass="entr" presetSubtype="0" fill="hold" grpId="0" nodeType="afterEffect">
                                  <p:stCondLst>
                                    <p:cond delay="0"/>
                                  </p:stCondLst>
                                  <p:childTnLst>
                                    <p:set>
                                      <p:cBhvr>
                                        <p:cTn id="133" dur="1" fill="hold">
                                          <p:stCondLst>
                                            <p:cond delay="0"/>
                                          </p:stCondLst>
                                        </p:cTn>
                                        <p:tgtEl>
                                          <p:spTgt spid="56"/>
                                        </p:tgtEl>
                                        <p:attrNameLst>
                                          <p:attrName>style.visibility</p:attrName>
                                        </p:attrNameLst>
                                      </p:cBhvr>
                                      <p:to>
                                        <p:strVal val="visible"/>
                                      </p:to>
                                    </p:set>
                                    <p:animEffect transition="in" filter="fade">
                                      <p:cBhvr>
                                        <p:cTn id="13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2" grpId="0" animBg="1"/>
      <p:bldP spid="43" grpId="0"/>
      <p:bldP spid="13" grpId="0"/>
      <p:bldP spid="15" grpId="0" animBg="1"/>
      <p:bldP spid="46" grpId="0"/>
      <p:bldP spid="52" grpId="0" animBg="1"/>
      <p:bldP spid="53" grpId="0"/>
      <p:bldP spid="54" grpId="0"/>
      <p:bldP spid="5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65686" y="239713"/>
            <a:ext cx="5722144" cy="646331"/>
          </a:xfrm>
          <a:prstGeom prst="rect">
            <a:avLst/>
          </a:prstGeom>
          <a:noFill/>
        </p:spPr>
        <p:txBody>
          <a:bodyPr wrap="none" rtlCol="0">
            <a:spAutoFit/>
          </a:bodyPr>
          <a:lstStyle/>
          <a:p>
            <a:r>
              <a:rPr lang="en-US" sz="3600" dirty="0"/>
              <a:t>Distributed Hash Table (DHT)</a:t>
            </a:r>
          </a:p>
        </p:txBody>
      </p:sp>
      <p:sp>
        <p:nvSpPr>
          <p:cNvPr id="2" name="矩形 1">
            <a:extLst>
              <a:ext uri="{FF2B5EF4-FFF2-40B4-BE49-F238E27FC236}">
                <a16:creationId xmlns:a16="http://schemas.microsoft.com/office/drawing/2014/main" id="{5DEEF317-C8E3-42D9-B13C-943C65334682}"/>
              </a:ext>
            </a:extLst>
          </p:cNvPr>
          <p:cNvSpPr/>
          <p:nvPr/>
        </p:nvSpPr>
        <p:spPr>
          <a:xfrm>
            <a:off x="465686" y="886044"/>
            <a:ext cx="8143326" cy="4708981"/>
          </a:xfrm>
          <a:prstGeom prst="rect">
            <a:avLst/>
          </a:prstGeom>
        </p:spPr>
        <p:txBody>
          <a:bodyPr wrap="square">
            <a:spAutoFit/>
          </a:bodyPr>
          <a:lstStyle/>
          <a:p>
            <a:r>
              <a:rPr lang="en-US" sz="2000" dirty="0"/>
              <a:t>A </a:t>
            </a:r>
            <a:r>
              <a:rPr lang="en-US" sz="2000" b="1" dirty="0"/>
              <a:t>distributed hash table</a:t>
            </a:r>
            <a:r>
              <a:rPr lang="en-US" sz="2000" dirty="0"/>
              <a:t> (</a:t>
            </a:r>
            <a:r>
              <a:rPr lang="en-US" sz="2000" b="1" dirty="0"/>
              <a:t>DHT</a:t>
            </a:r>
            <a:r>
              <a:rPr lang="en-US" sz="2000" dirty="0"/>
              <a:t>) is a class of a decentralized distributed system that provides a lookup service similar to a hash table: (</a:t>
            </a:r>
            <a:r>
              <a:rPr lang="en-US" sz="2000" i="1" dirty="0"/>
              <a:t>key</a:t>
            </a:r>
            <a:r>
              <a:rPr lang="en-US" sz="2000" dirty="0"/>
              <a:t>, </a:t>
            </a:r>
            <a:r>
              <a:rPr lang="en-US" sz="2000" i="1" dirty="0"/>
              <a:t>value</a:t>
            </a:r>
            <a:r>
              <a:rPr lang="en-US" sz="2000" dirty="0"/>
              <a:t>) pairs are stored in a DHT, and any participating node can efficiently retrieve the value associated with a given key.  [wiki]</a:t>
            </a:r>
          </a:p>
          <a:p>
            <a:endParaRPr lang="en-US" sz="2000" dirty="0"/>
          </a:p>
          <a:p>
            <a:r>
              <a:rPr lang="en-US" sz="2000" dirty="0"/>
              <a:t>Features of DHT-based P2P system:</a:t>
            </a:r>
          </a:p>
          <a:p>
            <a:pPr marL="285750" indent="-285750">
              <a:buFont typeface="Arial" panose="020B0604020202020204" pitchFamily="34" charset="0"/>
              <a:buChar char="•"/>
            </a:pPr>
            <a:r>
              <a:rPr lang="en-US" sz="2000" dirty="0"/>
              <a:t>Huge scale: millions of nodes.</a:t>
            </a:r>
          </a:p>
          <a:p>
            <a:pPr marL="285750" indent="-285750">
              <a:buFont typeface="Arial" panose="020B0604020202020204" pitchFamily="34" charset="0"/>
              <a:buChar char="•"/>
            </a:pPr>
            <a:r>
              <a:rPr lang="en-US" sz="2000" dirty="0"/>
              <a:t>Geographic distribution: all over the world.</a:t>
            </a:r>
          </a:p>
          <a:p>
            <a:pPr marL="285750" indent="-285750">
              <a:buFont typeface="Arial" panose="020B0604020202020204" pitchFamily="34" charset="0"/>
              <a:buChar char="•"/>
            </a:pPr>
            <a:r>
              <a:rPr lang="en-US" sz="2000" dirty="0"/>
              <a:t>Decentralization: no single point of trust problem; hard to be compromised.</a:t>
            </a:r>
          </a:p>
          <a:p>
            <a:endParaRPr lang="en-US" sz="2000" dirty="0"/>
          </a:p>
          <a:p>
            <a:endParaRPr lang="en-US" sz="2000" dirty="0"/>
          </a:p>
          <a:p>
            <a:r>
              <a:rPr lang="en-US" sz="2000" dirty="0"/>
              <a:t>In this paper, we present </a:t>
            </a:r>
            <a:r>
              <a:rPr lang="en-US" sz="2000" b="1" dirty="0"/>
              <a:t>Emerge</a:t>
            </a:r>
            <a:r>
              <a:rPr lang="en-US" sz="2000" dirty="0"/>
              <a:t>, a self-emerging timed data release protocol for securely hiding encryption keys of encrypted data in large-scale Distributed Hash Table (DHT) networks.</a:t>
            </a:r>
          </a:p>
        </p:txBody>
      </p:sp>
      <p:pic>
        <p:nvPicPr>
          <p:cNvPr id="38" name="图片 37">
            <a:extLst>
              <a:ext uri="{FF2B5EF4-FFF2-40B4-BE49-F238E27FC236}">
                <a16:creationId xmlns:a16="http://schemas.microsoft.com/office/drawing/2014/main" id="{BABFEE1C-F3FB-473E-9E29-0FB7B8752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154" y="935383"/>
            <a:ext cx="3156463" cy="1620733"/>
          </a:xfrm>
          <a:prstGeom prst="rect">
            <a:avLst/>
          </a:prstGeom>
        </p:spPr>
      </p:pic>
      <p:sp>
        <p:nvSpPr>
          <p:cNvPr id="39" name="椭圆 38">
            <a:extLst>
              <a:ext uri="{FF2B5EF4-FFF2-40B4-BE49-F238E27FC236}">
                <a16:creationId xmlns:a16="http://schemas.microsoft.com/office/drawing/2014/main" id="{F9ACD54C-7112-4012-A73B-B3A43B9B2009}"/>
              </a:ext>
            </a:extLst>
          </p:cNvPr>
          <p:cNvSpPr/>
          <p:nvPr/>
        </p:nvSpPr>
        <p:spPr>
          <a:xfrm>
            <a:off x="9732507" y="2398529"/>
            <a:ext cx="1183341" cy="117068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椭圆 39">
            <a:extLst>
              <a:ext uri="{FF2B5EF4-FFF2-40B4-BE49-F238E27FC236}">
                <a16:creationId xmlns:a16="http://schemas.microsoft.com/office/drawing/2014/main" id="{5F9B18C5-7DA9-41A1-875F-B0E48097C392}"/>
              </a:ext>
            </a:extLst>
          </p:cNvPr>
          <p:cNvSpPr/>
          <p:nvPr/>
        </p:nvSpPr>
        <p:spPr>
          <a:xfrm>
            <a:off x="10227938" y="2304927"/>
            <a:ext cx="192477" cy="187204"/>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椭圆 40">
            <a:extLst>
              <a:ext uri="{FF2B5EF4-FFF2-40B4-BE49-F238E27FC236}">
                <a16:creationId xmlns:a16="http://schemas.microsoft.com/office/drawing/2014/main" id="{C01D3430-D0BB-4D38-B27D-16073CC6319D}"/>
              </a:ext>
            </a:extLst>
          </p:cNvPr>
          <p:cNvSpPr/>
          <p:nvPr/>
        </p:nvSpPr>
        <p:spPr>
          <a:xfrm>
            <a:off x="10227938" y="3475612"/>
            <a:ext cx="192477" cy="187204"/>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椭圆 41">
            <a:extLst>
              <a:ext uri="{FF2B5EF4-FFF2-40B4-BE49-F238E27FC236}">
                <a16:creationId xmlns:a16="http://schemas.microsoft.com/office/drawing/2014/main" id="{13CD5AE0-5452-4169-A4FF-8CB5064F560C}"/>
              </a:ext>
            </a:extLst>
          </p:cNvPr>
          <p:cNvSpPr/>
          <p:nvPr/>
        </p:nvSpPr>
        <p:spPr>
          <a:xfrm>
            <a:off x="9732507" y="2608013"/>
            <a:ext cx="192477" cy="187204"/>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椭圆 42">
            <a:extLst>
              <a:ext uri="{FF2B5EF4-FFF2-40B4-BE49-F238E27FC236}">
                <a16:creationId xmlns:a16="http://schemas.microsoft.com/office/drawing/2014/main" id="{98547C66-5042-405D-B5A1-50CC3D2C9EC8}"/>
              </a:ext>
            </a:extLst>
          </p:cNvPr>
          <p:cNvSpPr/>
          <p:nvPr/>
        </p:nvSpPr>
        <p:spPr>
          <a:xfrm>
            <a:off x="9732507" y="3191904"/>
            <a:ext cx="192477" cy="187204"/>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椭圆 44">
            <a:extLst>
              <a:ext uri="{FF2B5EF4-FFF2-40B4-BE49-F238E27FC236}">
                <a16:creationId xmlns:a16="http://schemas.microsoft.com/office/drawing/2014/main" id="{AC45B526-E4E7-4C1C-8274-7590B97E40FA}"/>
              </a:ext>
            </a:extLst>
          </p:cNvPr>
          <p:cNvSpPr/>
          <p:nvPr/>
        </p:nvSpPr>
        <p:spPr>
          <a:xfrm>
            <a:off x="10723371" y="2608013"/>
            <a:ext cx="192477" cy="187204"/>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椭圆 45">
            <a:extLst>
              <a:ext uri="{FF2B5EF4-FFF2-40B4-BE49-F238E27FC236}">
                <a16:creationId xmlns:a16="http://schemas.microsoft.com/office/drawing/2014/main" id="{EAA1F074-CCB5-44C4-B6DE-6EFEEEF534A6}"/>
              </a:ext>
            </a:extLst>
          </p:cNvPr>
          <p:cNvSpPr/>
          <p:nvPr/>
        </p:nvSpPr>
        <p:spPr>
          <a:xfrm>
            <a:off x="10723371" y="3191904"/>
            <a:ext cx="192477" cy="187204"/>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椭圆 47">
            <a:extLst>
              <a:ext uri="{FF2B5EF4-FFF2-40B4-BE49-F238E27FC236}">
                <a16:creationId xmlns:a16="http://schemas.microsoft.com/office/drawing/2014/main" id="{6F12B101-E4B0-4F54-BC0E-06E91A071D82}"/>
              </a:ext>
            </a:extLst>
          </p:cNvPr>
          <p:cNvSpPr/>
          <p:nvPr/>
        </p:nvSpPr>
        <p:spPr>
          <a:xfrm>
            <a:off x="8935174" y="1180177"/>
            <a:ext cx="45719" cy="53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椭圆 48">
            <a:extLst>
              <a:ext uri="{FF2B5EF4-FFF2-40B4-BE49-F238E27FC236}">
                <a16:creationId xmlns:a16="http://schemas.microsoft.com/office/drawing/2014/main" id="{EA356DC7-AC91-492F-8BA4-05A9B3D03C8D}"/>
              </a:ext>
            </a:extLst>
          </p:cNvPr>
          <p:cNvSpPr/>
          <p:nvPr/>
        </p:nvSpPr>
        <p:spPr>
          <a:xfrm>
            <a:off x="9081377" y="1445953"/>
            <a:ext cx="45719" cy="53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椭圆 49">
            <a:extLst>
              <a:ext uri="{FF2B5EF4-FFF2-40B4-BE49-F238E27FC236}">
                <a16:creationId xmlns:a16="http://schemas.microsoft.com/office/drawing/2014/main" id="{A3CBC27E-76BC-43AB-A73B-064B8201A7AD}"/>
              </a:ext>
            </a:extLst>
          </p:cNvPr>
          <p:cNvSpPr/>
          <p:nvPr/>
        </p:nvSpPr>
        <p:spPr>
          <a:xfrm>
            <a:off x="8980893" y="1445953"/>
            <a:ext cx="45719" cy="53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椭圆 50">
            <a:extLst>
              <a:ext uri="{FF2B5EF4-FFF2-40B4-BE49-F238E27FC236}">
                <a16:creationId xmlns:a16="http://schemas.microsoft.com/office/drawing/2014/main" id="{07C72AF9-4CAE-444F-A3E5-DD5F29A6AC2C}"/>
              </a:ext>
            </a:extLst>
          </p:cNvPr>
          <p:cNvSpPr/>
          <p:nvPr/>
        </p:nvSpPr>
        <p:spPr>
          <a:xfrm>
            <a:off x="9181861" y="1392164"/>
            <a:ext cx="45719" cy="53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椭圆 51">
            <a:extLst>
              <a:ext uri="{FF2B5EF4-FFF2-40B4-BE49-F238E27FC236}">
                <a16:creationId xmlns:a16="http://schemas.microsoft.com/office/drawing/2014/main" id="{DD431791-1CB9-4E21-A3EB-87B533093183}"/>
              </a:ext>
            </a:extLst>
          </p:cNvPr>
          <p:cNvSpPr/>
          <p:nvPr/>
        </p:nvSpPr>
        <p:spPr>
          <a:xfrm>
            <a:off x="8799437" y="1392163"/>
            <a:ext cx="45719" cy="53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椭圆 52">
            <a:extLst>
              <a:ext uri="{FF2B5EF4-FFF2-40B4-BE49-F238E27FC236}">
                <a16:creationId xmlns:a16="http://schemas.microsoft.com/office/drawing/2014/main" id="{AB846484-3E07-4387-A53F-085F41828221}"/>
              </a:ext>
            </a:extLst>
          </p:cNvPr>
          <p:cNvSpPr/>
          <p:nvPr/>
        </p:nvSpPr>
        <p:spPr>
          <a:xfrm>
            <a:off x="10131514" y="1244512"/>
            <a:ext cx="45719" cy="53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椭圆 53">
            <a:extLst>
              <a:ext uri="{FF2B5EF4-FFF2-40B4-BE49-F238E27FC236}">
                <a16:creationId xmlns:a16="http://schemas.microsoft.com/office/drawing/2014/main" id="{7D2D0B2D-6518-42A8-B7B4-FE8DDD56839A}"/>
              </a:ext>
            </a:extLst>
          </p:cNvPr>
          <p:cNvSpPr/>
          <p:nvPr/>
        </p:nvSpPr>
        <p:spPr>
          <a:xfrm>
            <a:off x="9950058" y="1228690"/>
            <a:ext cx="45719" cy="53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椭圆 54">
            <a:extLst>
              <a:ext uri="{FF2B5EF4-FFF2-40B4-BE49-F238E27FC236}">
                <a16:creationId xmlns:a16="http://schemas.microsoft.com/office/drawing/2014/main" id="{2EC3A553-2740-4F7D-A059-527406A5D7F1}"/>
              </a:ext>
            </a:extLst>
          </p:cNvPr>
          <p:cNvSpPr/>
          <p:nvPr/>
        </p:nvSpPr>
        <p:spPr>
          <a:xfrm>
            <a:off x="9927198" y="1374643"/>
            <a:ext cx="45719" cy="53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椭圆 55">
            <a:extLst>
              <a:ext uri="{FF2B5EF4-FFF2-40B4-BE49-F238E27FC236}">
                <a16:creationId xmlns:a16="http://schemas.microsoft.com/office/drawing/2014/main" id="{F4C657C3-C556-4D3E-B486-72A0863DAA30}"/>
              </a:ext>
            </a:extLst>
          </p:cNvPr>
          <p:cNvSpPr/>
          <p:nvPr/>
        </p:nvSpPr>
        <p:spPr>
          <a:xfrm>
            <a:off x="10017926" y="1298301"/>
            <a:ext cx="45719" cy="53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椭圆 56">
            <a:extLst>
              <a:ext uri="{FF2B5EF4-FFF2-40B4-BE49-F238E27FC236}">
                <a16:creationId xmlns:a16="http://schemas.microsoft.com/office/drawing/2014/main" id="{8BD5B7B6-9419-49C6-9A0C-580376633D35}"/>
              </a:ext>
            </a:extLst>
          </p:cNvPr>
          <p:cNvSpPr/>
          <p:nvPr/>
        </p:nvSpPr>
        <p:spPr>
          <a:xfrm>
            <a:off x="10077012" y="1283533"/>
            <a:ext cx="45719" cy="53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椭圆 57">
            <a:extLst>
              <a:ext uri="{FF2B5EF4-FFF2-40B4-BE49-F238E27FC236}">
                <a16:creationId xmlns:a16="http://schemas.microsoft.com/office/drawing/2014/main" id="{F4743E44-2340-41EF-8714-4D63A138BE7A}"/>
              </a:ext>
            </a:extLst>
          </p:cNvPr>
          <p:cNvSpPr/>
          <p:nvPr/>
        </p:nvSpPr>
        <p:spPr>
          <a:xfrm>
            <a:off x="11282242" y="1472128"/>
            <a:ext cx="45719" cy="53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椭圆 58">
            <a:extLst>
              <a:ext uri="{FF2B5EF4-FFF2-40B4-BE49-F238E27FC236}">
                <a16:creationId xmlns:a16="http://schemas.microsoft.com/office/drawing/2014/main" id="{F328E23A-5CBA-4D71-AB12-60A28724ECCE}"/>
              </a:ext>
            </a:extLst>
          </p:cNvPr>
          <p:cNvSpPr/>
          <p:nvPr/>
        </p:nvSpPr>
        <p:spPr>
          <a:xfrm>
            <a:off x="11327961" y="1419058"/>
            <a:ext cx="45719" cy="53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椭圆 61">
            <a:extLst>
              <a:ext uri="{FF2B5EF4-FFF2-40B4-BE49-F238E27FC236}">
                <a16:creationId xmlns:a16="http://schemas.microsoft.com/office/drawing/2014/main" id="{39DF5057-83D2-4C24-B5B5-BC83F935DACF}"/>
              </a:ext>
            </a:extLst>
          </p:cNvPr>
          <p:cNvSpPr/>
          <p:nvPr/>
        </p:nvSpPr>
        <p:spPr>
          <a:xfrm>
            <a:off x="11123645" y="1428432"/>
            <a:ext cx="45719" cy="53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椭圆 62">
            <a:extLst>
              <a:ext uri="{FF2B5EF4-FFF2-40B4-BE49-F238E27FC236}">
                <a16:creationId xmlns:a16="http://schemas.microsoft.com/office/drawing/2014/main" id="{17862A45-54F0-4EDF-AD36-927CB55DF384}"/>
              </a:ext>
            </a:extLst>
          </p:cNvPr>
          <p:cNvSpPr/>
          <p:nvPr/>
        </p:nvSpPr>
        <p:spPr>
          <a:xfrm>
            <a:off x="11180084" y="1525917"/>
            <a:ext cx="45719" cy="53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椭圆 63">
            <a:extLst>
              <a:ext uri="{FF2B5EF4-FFF2-40B4-BE49-F238E27FC236}">
                <a16:creationId xmlns:a16="http://schemas.microsoft.com/office/drawing/2014/main" id="{78B50728-1107-47AE-BEC6-92A60DD07AC1}"/>
              </a:ext>
            </a:extLst>
          </p:cNvPr>
          <p:cNvSpPr/>
          <p:nvPr/>
        </p:nvSpPr>
        <p:spPr>
          <a:xfrm>
            <a:off x="11132187" y="1570350"/>
            <a:ext cx="45719" cy="53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椭圆 64">
            <a:extLst>
              <a:ext uri="{FF2B5EF4-FFF2-40B4-BE49-F238E27FC236}">
                <a16:creationId xmlns:a16="http://schemas.microsoft.com/office/drawing/2014/main" id="{24A49802-8DC2-49B6-8843-1156BE82AF16}"/>
              </a:ext>
            </a:extLst>
          </p:cNvPr>
          <p:cNvSpPr/>
          <p:nvPr/>
        </p:nvSpPr>
        <p:spPr>
          <a:xfrm>
            <a:off x="11062700" y="1552811"/>
            <a:ext cx="45719" cy="53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椭圆 65">
            <a:extLst>
              <a:ext uri="{FF2B5EF4-FFF2-40B4-BE49-F238E27FC236}">
                <a16:creationId xmlns:a16="http://schemas.microsoft.com/office/drawing/2014/main" id="{6C766146-E17A-4C89-988D-3CE8767578E4}"/>
              </a:ext>
            </a:extLst>
          </p:cNvPr>
          <p:cNvSpPr/>
          <p:nvPr/>
        </p:nvSpPr>
        <p:spPr>
          <a:xfrm>
            <a:off x="11477714" y="2186141"/>
            <a:ext cx="45719" cy="53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椭圆 66">
            <a:extLst>
              <a:ext uri="{FF2B5EF4-FFF2-40B4-BE49-F238E27FC236}">
                <a16:creationId xmlns:a16="http://schemas.microsoft.com/office/drawing/2014/main" id="{7CAD948A-B256-40A5-AFFE-C837971C0E42}"/>
              </a:ext>
            </a:extLst>
          </p:cNvPr>
          <p:cNvSpPr/>
          <p:nvPr/>
        </p:nvSpPr>
        <p:spPr>
          <a:xfrm>
            <a:off x="11180084" y="2186141"/>
            <a:ext cx="45719" cy="53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椭圆 67">
            <a:extLst>
              <a:ext uri="{FF2B5EF4-FFF2-40B4-BE49-F238E27FC236}">
                <a16:creationId xmlns:a16="http://schemas.microsoft.com/office/drawing/2014/main" id="{D915FFE4-F1BF-41DD-8837-4C890A5D0CE9}"/>
              </a:ext>
            </a:extLst>
          </p:cNvPr>
          <p:cNvSpPr/>
          <p:nvPr/>
        </p:nvSpPr>
        <p:spPr>
          <a:xfrm>
            <a:off x="11431995" y="2239211"/>
            <a:ext cx="45719" cy="53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椭圆 68">
            <a:extLst>
              <a:ext uri="{FF2B5EF4-FFF2-40B4-BE49-F238E27FC236}">
                <a16:creationId xmlns:a16="http://schemas.microsoft.com/office/drawing/2014/main" id="{8DD92DF1-0393-4DE8-8C72-F19771C7D871}"/>
              </a:ext>
            </a:extLst>
          </p:cNvPr>
          <p:cNvSpPr/>
          <p:nvPr/>
        </p:nvSpPr>
        <p:spPr>
          <a:xfrm>
            <a:off x="9135502" y="1434878"/>
            <a:ext cx="45719" cy="53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椭圆 69">
            <a:extLst>
              <a:ext uri="{FF2B5EF4-FFF2-40B4-BE49-F238E27FC236}">
                <a16:creationId xmlns:a16="http://schemas.microsoft.com/office/drawing/2014/main" id="{88919E21-3ABF-4734-8065-2D65A61EB66B}"/>
              </a:ext>
            </a:extLst>
          </p:cNvPr>
          <p:cNvSpPr/>
          <p:nvPr/>
        </p:nvSpPr>
        <p:spPr>
          <a:xfrm>
            <a:off x="8833016" y="1461772"/>
            <a:ext cx="45719" cy="53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椭圆 70">
            <a:extLst>
              <a:ext uri="{FF2B5EF4-FFF2-40B4-BE49-F238E27FC236}">
                <a16:creationId xmlns:a16="http://schemas.microsoft.com/office/drawing/2014/main" id="{DE37190C-BCDD-416E-B3D4-170715CD0F51}"/>
              </a:ext>
            </a:extLst>
          </p:cNvPr>
          <p:cNvSpPr/>
          <p:nvPr/>
        </p:nvSpPr>
        <p:spPr>
          <a:xfrm>
            <a:off x="9140044" y="1239035"/>
            <a:ext cx="45719" cy="53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椭圆 71">
            <a:extLst>
              <a:ext uri="{FF2B5EF4-FFF2-40B4-BE49-F238E27FC236}">
                <a16:creationId xmlns:a16="http://schemas.microsoft.com/office/drawing/2014/main" id="{6FA1C6E7-BAEA-4C86-9A41-A6F1B17EDCAA}"/>
              </a:ext>
            </a:extLst>
          </p:cNvPr>
          <p:cNvSpPr/>
          <p:nvPr/>
        </p:nvSpPr>
        <p:spPr>
          <a:xfrm>
            <a:off x="8753718" y="1373179"/>
            <a:ext cx="45719" cy="53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椭圆 72">
            <a:extLst>
              <a:ext uri="{FF2B5EF4-FFF2-40B4-BE49-F238E27FC236}">
                <a16:creationId xmlns:a16="http://schemas.microsoft.com/office/drawing/2014/main" id="{2DC5D35C-C683-449A-A404-7D486C825F4C}"/>
              </a:ext>
            </a:extLst>
          </p:cNvPr>
          <p:cNvSpPr/>
          <p:nvPr/>
        </p:nvSpPr>
        <p:spPr>
          <a:xfrm>
            <a:off x="8783094" y="1445233"/>
            <a:ext cx="45719" cy="53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椭圆 73">
            <a:extLst>
              <a:ext uri="{FF2B5EF4-FFF2-40B4-BE49-F238E27FC236}">
                <a16:creationId xmlns:a16="http://schemas.microsoft.com/office/drawing/2014/main" id="{6EB281CD-C7A0-473B-B588-A5BDC9B078DC}"/>
              </a:ext>
            </a:extLst>
          </p:cNvPr>
          <p:cNvSpPr/>
          <p:nvPr/>
        </p:nvSpPr>
        <p:spPr>
          <a:xfrm>
            <a:off x="9117228" y="1370866"/>
            <a:ext cx="45719" cy="53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椭圆 74">
            <a:extLst>
              <a:ext uri="{FF2B5EF4-FFF2-40B4-BE49-F238E27FC236}">
                <a16:creationId xmlns:a16="http://schemas.microsoft.com/office/drawing/2014/main" id="{EAA3A0E4-ABCB-496C-8634-18F759D02080}"/>
              </a:ext>
            </a:extLst>
          </p:cNvPr>
          <p:cNvSpPr/>
          <p:nvPr/>
        </p:nvSpPr>
        <p:spPr>
          <a:xfrm>
            <a:off x="10043155" y="1231182"/>
            <a:ext cx="45719" cy="53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椭圆 75">
            <a:extLst>
              <a:ext uri="{FF2B5EF4-FFF2-40B4-BE49-F238E27FC236}">
                <a16:creationId xmlns:a16="http://schemas.microsoft.com/office/drawing/2014/main" id="{608B5ACF-03EC-4C1C-A75D-7029A132727A}"/>
              </a:ext>
            </a:extLst>
          </p:cNvPr>
          <p:cNvSpPr/>
          <p:nvPr/>
        </p:nvSpPr>
        <p:spPr>
          <a:xfrm>
            <a:off x="11236523" y="1411942"/>
            <a:ext cx="45719" cy="53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椭圆 76">
            <a:extLst>
              <a:ext uri="{FF2B5EF4-FFF2-40B4-BE49-F238E27FC236}">
                <a16:creationId xmlns:a16="http://schemas.microsoft.com/office/drawing/2014/main" id="{BC8A97DF-8A82-4D42-8E92-6CC5CA39F2F2}"/>
              </a:ext>
            </a:extLst>
          </p:cNvPr>
          <p:cNvSpPr/>
          <p:nvPr/>
        </p:nvSpPr>
        <p:spPr>
          <a:xfrm>
            <a:off x="10984399" y="1624139"/>
            <a:ext cx="45719" cy="53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椭圆 77">
            <a:extLst>
              <a:ext uri="{FF2B5EF4-FFF2-40B4-BE49-F238E27FC236}">
                <a16:creationId xmlns:a16="http://schemas.microsoft.com/office/drawing/2014/main" id="{EE97AE91-DB8F-4B75-91D2-85B7426FB887}"/>
              </a:ext>
            </a:extLst>
          </p:cNvPr>
          <p:cNvSpPr/>
          <p:nvPr/>
        </p:nvSpPr>
        <p:spPr>
          <a:xfrm>
            <a:off x="10804840" y="1600734"/>
            <a:ext cx="45719" cy="53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椭圆 78">
            <a:extLst>
              <a:ext uri="{FF2B5EF4-FFF2-40B4-BE49-F238E27FC236}">
                <a16:creationId xmlns:a16="http://schemas.microsoft.com/office/drawing/2014/main" id="{9677894A-A860-4E21-88E3-1CB2D06BCF5F}"/>
              </a:ext>
            </a:extLst>
          </p:cNvPr>
          <p:cNvSpPr/>
          <p:nvPr/>
        </p:nvSpPr>
        <p:spPr>
          <a:xfrm>
            <a:off x="10758644" y="1646816"/>
            <a:ext cx="45719" cy="53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直接连接符 81">
            <a:extLst>
              <a:ext uri="{FF2B5EF4-FFF2-40B4-BE49-F238E27FC236}">
                <a16:creationId xmlns:a16="http://schemas.microsoft.com/office/drawing/2014/main" id="{15B5204D-E87D-4B3C-944B-B4A041FC1354}"/>
              </a:ext>
            </a:extLst>
          </p:cNvPr>
          <p:cNvCxnSpPr>
            <a:stCxn id="42" idx="0"/>
            <a:endCxn id="49" idx="5"/>
          </p:cNvCxnSpPr>
          <p:nvPr/>
        </p:nvCxnSpPr>
        <p:spPr>
          <a:xfrm flipH="1" flipV="1">
            <a:off x="9120401" y="1491865"/>
            <a:ext cx="708345" cy="111614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74A25015-F5A1-43CB-9893-F706DCD565F4}"/>
              </a:ext>
            </a:extLst>
          </p:cNvPr>
          <p:cNvCxnSpPr>
            <a:cxnSpLocks/>
            <a:stCxn id="40" idx="0"/>
            <a:endCxn id="57" idx="2"/>
          </p:cNvCxnSpPr>
          <p:nvPr/>
        </p:nvCxnSpPr>
        <p:spPr>
          <a:xfrm flipH="1" flipV="1">
            <a:off x="10077012" y="1310428"/>
            <a:ext cx="247165" cy="99449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210A86B4-5AD5-4599-A786-DA70D3126D14}"/>
              </a:ext>
            </a:extLst>
          </p:cNvPr>
          <p:cNvCxnSpPr>
            <a:cxnSpLocks/>
            <a:stCxn id="45" idx="0"/>
            <a:endCxn id="63" idx="5"/>
          </p:cNvCxnSpPr>
          <p:nvPr/>
        </p:nvCxnSpPr>
        <p:spPr>
          <a:xfrm flipV="1">
            <a:off x="10819610" y="1571829"/>
            <a:ext cx="399498" cy="1036184"/>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74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500"/>
                                        <p:tgtEl>
                                          <p:spTgt spid="4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500"/>
                                        <p:tgtEl>
                                          <p:spTgt spid="4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500"/>
                                        <p:tgtEl>
                                          <p:spTgt spid="4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fade">
                                      <p:cBhvr>
                                        <p:cTn id="40" dur="500"/>
                                        <p:tgtEl>
                                          <p:spTgt spid="5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fade">
                                      <p:cBhvr>
                                        <p:cTn id="49" dur="500"/>
                                        <p:tgtEl>
                                          <p:spTgt spid="5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500"/>
                                        <p:tgtEl>
                                          <p:spTgt spid="5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fade">
                                      <p:cBhvr>
                                        <p:cTn id="55" dur="500"/>
                                        <p:tgtEl>
                                          <p:spTgt spid="5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fade">
                                      <p:cBhvr>
                                        <p:cTn id="58" dur="500"/>
                                        <p:tgtEl>
                                          <p:spTgt spid="5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fade">
                                      <p:cBhvr>
                                        <p:cTn id="61" dur="500"/>
                                        <p:tgtEl>
                                          <p:spTgt spid="5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fade">
                                      <p:cBhvr>
                                        <p:cTn id="64" dur="500"/>
                                        <p:tgtEl>
                                          <p:spTgt spid="5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fade">
                                      <p:cBhvr>
                                        <p:cTn id="67" dur="500"/>
                                        <p:tgtEl>
                                          <p:spTgt spid="5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62"/>
                                        </p:tgtEl>
                                        <p:attrNameLst>
                                          <p:attrName>style.visibility</p:attrName>
                                        </p:attrNameLst>
                                      </p:cBhvr>
                                      <p:to>
                                        <p:strVal val="visible"/>
                                      </p:to>
                                    </p:set>
                                    <p:animEffect transition="in" filter="fade">
                                      <p:cBhvr>
                                        <p:cTn id="70" dur="500"/>
                                        <p:tgtEl>
                                          <p:spTgt spid="6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fade">
                                      <p:cBhvr>
                                        <p:cTn id="73" dur="500"/>
                                        <p:tgtEl>
                                          <p:spTgt spid="6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fade">
                                      <p:cBhvr>
                                        <p:cTn id="76" dur="500"/>
                                        <p:tgtEl>
                                          <p:spTgt spid="6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fade">
                                      <p:cBhvr>
                                        <p:cTn id="79" dur="500"/>
                                        <p:tgtEl>
                                          <p:spTgt spid="6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fade">
                                      <p:cBhvr>
                                        <p:cTn id="82" dur="500"/>
                                        <p:tgtEl>
                                          <p:spTgt spid="6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7"/>
                                        </p:tgtEl>
                                        <p:attrNameLst>
                                          <p:attrName>style.visibility</p:attrName>
                                        </p:attrNameLst>
                                      </p:cBhvr>
                                      <p:to>
                                        <p:strVal val="visible"/>
                                      </p:to>
                                    </p:set>
                                    <p:animEffect transition="in" filter="fade">
                                      <p:cBhvr>
                                        <p:cTn id="85" dur="500"/>
                                        <p:tgtEl>
                                          <p:spTgt spid="6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68"/>
                                        </p:tgtEl>
                                        <p:attrNameLst>
                                          <p:attrName>style.visibility</p:attrName>
                                        </p:attrNameLst>
                                      </p:cBhvr>
                                      <p:to>
                                        <p:strVal val="visible"/>
                                      </p:to>
                                    </p:set>
                                    <p:animEffect transition="in" filter="fade">
                                      <p:cBhvr>
                                        <p:cTn id="88" dur="500"/>
                                        <p:tgtEl>
                                          <p:spTgt spid="6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69"/>
                                        </p:tgtEl>
                                        <p:attrNameLst>
                                          <p:attrName>style.visibility</p:attrName>
                                        </p:attrNameLst>
                                      </p:cBhvr>
                                      <p:to>
                                        <p:strVal val="visible"/>
                                      </p:to>
                                    </p:set>
                                    <p:animEffect transition="in" filter="fade">
                                      <p:cBhvr>
                                        <p:cTn id="91" dur="500"/>
                                        <p:tgtEl>
                                          <p:spTgt spid="6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70"/>
                                        </p:tgtEl>
                                        <p:attrNameLst>
                                          <p:attrName>style.visibility</p:attrName>
                                        </p:attrNameLst>
                                      </p:cBhvr>
                                      <p:to>
                                        <p:strVal val="visible"/>
                                      </p:to>
                                    </p:set>
                                    <p:animEffect transition="in" filter="fade">
                                      <p:cBhvr>
                                        <p:cTn id="94" dur="500"/>
                                        <p:tgtEl>
                                          <p:spTgt spid="7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71"/>
                                        </p:tgtEl>
                                        <p:attrNameLst>
                                          <p:attrName>style.visibility</p:attrName>
                                        </p:attrNameLst>
                                      </p:cBhvr>
                                      <p:to>
                                        <p:strVal val="visible"/>
                                      </p:to>
                                    </p:set>
                                    <p:animEffect transition="in" filter="fade">
                                      <p:cBhvr>
                                        <p:cTn id="97" dur="500"/>
                                        <p:tgtEl>
                                          <p:spTgt spid="7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2"/>
                                        </p:tgtEl>
                                        <p:attrNameLst>
                                          <p:attrName>style.visibility</p:attrName>
                                        </p:attrNameLst>
                                      </p:cBhvr>
                                      <p:to>
                                        <p:strVal val="visible"/>
                                      </p:to>
                                    </p:set>
                                    <p:animEffect transition="in" filter="fade">
                                      <p:cBhvr>
                                        <p:cTn id="100" dur="500"/>
                                        <p:tgtEl>
                                          <p:spTgt spid="72"/>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73"/>
                                        </p:tgtEl>
                                        <p:attrNameLst>
                                          <p:attrName>style.visibility</p:attrName>
                                        </p:attrNameLst>
                                      </p:cBhvr>
                                      <p:to>
                                        <p:strVal val="visible"/>
                                      </p:to>
                                    </p:set>
                                    <p:animEffect transition="in" filter="fade">
                                      <p:cBhvr>
                                        <p:cTn id="103" dur="500"/>
                                        <p:tgtEl>
                                          <p:spTgt spid="73"/>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74"/>
                                        </p:tgtEl>
                                        <p:attrNameLst>
                                          <p:attrName>style.visibility</p:attrName>
                                        </p:attrNameLst>
                                      </p:cBhvr>
                                      <p:to>
                                        <p:strVal val="visible"/>
                                      </p:to>
                                    </p:set>
                                    <p:animEffect transition="in" filter="fade">
                                      <p:cBhvr>
                                        <p:cTn id="106" dur="500"/>
                                        <p:tgtEl>
                                          <p:spTgt spid="74"/>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75"/>
                                        </p:tgtEl>
                                        <p:attrNameLst>
                                          <p:attrName>style.visibility</p:attrName>
                                        </p:attrNameLst>
                                      </p:cBhvr>
                                      <p:to>
                                        <p:strVal val="visible"/>
                                      </p:to>
                                    </p:set>
                                    <p:animEffect transition="in" filter="fade">
                                      <p:cBhvr>
                                        <p:cTn id="109" dur="500"/>
                                        <p:tgtEl>
                                          <p:spTgt spid="75"/>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6"/>
                                        </p:tgtEl>
                                        <p:attrNameLst>
                                          <p:attrName>style.visibility</p:attrName>
                                        </p:attrNameLst>
                                      </p:cBhvr>
                                      <p:to>
                                        <p:strVal val="visible"/>
                                      </p:to>
                                    </p:set>
                                    <p:animEffect transition="in" filter="fade">
                                      <p:cBhvr>
                                        <p:cTn id="112" dur="500"/>
                                        <p:tgtEl>
                                          <p:spTgt spid="76"/>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7"/>
                                        </p:tgtEl>
                                        <p:attrNameLst>
                                          <p:attrName>style.visibility</p:attrName>
                                        </p:attrNameLst>
                                      </p:cBhvr>
                                      <p:to>
                                        <p:strVal val="visible"/>
                                      </p:to>
                                    </p:set>
                                    <p:animEffect transition="in" filter="fade">
                                      <p:cBhvr>
                                        <p:cTn id="115" dur="500"/>
                                        <p:tgtEl>
                                          <p:spTgt spid="77"/>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78"/>
                                        </p:tgtEl>
                                        <p:attrNameLst>
                                          <p:attrName>style.visibility</p:attrName>
                                        </p:attrNameLst>
                                      </p:cBhvr>
                                      <p:to>
                                        <p:strVal val="visible"/>
                                      </p:to>
                                    </p:set>
                                    <p:animEffect transition="in" filter="fade">
                                      <p:cBhvr>
                                        <p:cTn id="118" dur="500"/>
                                        <p:tgtEl>
                                          <p:spTgt spid="78"/>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79"/>
                                        </p:tgtEl>
                                        <p:attrNameLst>
                                          <p:attrName>style.visibility</p:attrName>
                                        </p:attrNameLst>
                                      </p:cBhvr>
                                      <p:to>
                                        <p:strVal val="visible"/>
                                      </p:to>
                                    </p:set>
                                    <p:animEffect transition="in" filter="fade">
                                      <p:cBhvr>
                                        <p:cTn id="121" dur="500"/>
                                        <p:tgtEl>
                                          <p:spTgt spid="79"/>
                                        </p:tgtEl>
                                      </p:cBhvr>
                                    </p:animEffect>
                                  </p:childTnLst>
                                </p:cTn>
                              </p:par>
                              <p:par>
                                <p:cTn id="122" presetID="10" presetClass="entr" presetSubtype="0" fill="hold" nodeType="withEffect">
                                  <p:stCondLst>
                                    <p:cond delay="0"/>
                                  </p:stCondLst>
                                  <p:childTnLst>
                                    <p:set>
                                      <p:cBhvr>
                                        <p:cTn id="123" dur="1" fill="hold">
                                          <p:stCondLst>
                                            <p:cond delay="0"/>
                                          </p:stCondLst>
                                        </p:cTn>
                                        <p:tgtEl>
                                          <p:spTgt spid="82"/>
                                        </p:tgtEl>
                                        <p:attrNameLst>
                                          <p:attrName>style.visibility</p:attrName>
                                        </p:attrNameLst>
                                      </p:cBhvr>
                                      <p:to>
                                        <p:strVal val="visible"/>
                                      </p:to>
                                    </p:set>
                                    <p:animEffect transition="in" filter="fade">
                                      <p:cBhvr>
                                        <p:cTn id="124" dur="500"/>
                                        <p:tgtEl>
                                          <p:spTgt spid="82"/>
                                        </p:tgtEl>
                                      </p:cBhvr>
                                    </p:animEffect>
                                  </p:childTnLst>
                                </p:cTn>
                              </p:par>
                              <p:par>
                                <p:cTn id="125" presetID="10" presetClass="entr" presetSubtype="0" fill="hold" nodeType="withEffect">
                                  <p:stCondLst>
                                    <p:cond delay="0"/>
                                  </p:stCondLst>
                                  <p:childTnLst>
                                    <p:set>
                                      <p:cBhvr>
                                        <p:cTn id="126" dur="1" fill="hold">
                                          <p:stCondLst>
                                            <p:cond delay="0"/>
                                          </p:stCondLst>
                                        </p:cTn>
                                        <p:tgtEl>
                                          <p:spTgt spid="83"/>
                                        </p:tgtEl>
                                        <p:attrNameLst>
                                          <p:attrName>style.visibility</p:attrName>
                                        </p:attrNameLst>
                                      </p:cBhvr>
                                      <p:to>
                                        <p:strVal val="visible"/>
                                      </p:to>
                                    </p:set>
                                    <p:animEffect transition="in" filter="fade">
                                      <p:cBhvr>
                                        <p:cTn id="127" dur="500"/>
                                        <p:tgtEl>
                                          <p:spTgt spid="83"/>
                                        </p:tgtEl>
                                      </p:cBhvr>
                                    </p:animEffect>
                                  </p:childTnLst>
                                </p:cTn>
                              </p:par>
                              <p:par>
                                <p:cTn id="128" presetID="10" presetClass="entr" presetSubtype="0" fill="hold" nodeType="withEffect">
                                  <p:stCondLst>
                                    <p:cond delay="0"/>
                                  </p:stCondLst>
                                  <p:childTnLst>
                                    <p:set>
                                      <p:cBhvr>
                                        <p:cTn id="129" dur="1" fill="hold">
                                          <p:stCondLst>
                                            <p:cond delay="0"/>
                                          </p:stCondLst>
                                        </p:cTn>
                                        <p:tgtEl>
                                          <p:spTgt spid="86"/>
                                        </p:tgtEl>
                                        <p:attrNameLst>
                                          <p:attrName>style.visibility</p:attrName>
                                        </p:attrNameLst>
                                      </p:cBhvr>
                                      <p:to>
                                        <p:strVal val="visible"/>
                                      </p:to>
                                    </p:set>
                                    <p:animEffect transition="in" filter="fade">
                                      <p:cBhvr>
                                        <p:cTn id="130" dur="500"/>
                                        <p:tgtEl>
                                          <p:spTgt spid="86"/>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2">
                                            <p:txEl>
                                              <p:pRg st="2" end="2"/>
                                            </p:txEl>
                                          </p:spTgt>
                                        </p:tgtEl>
                                        <p:attrNameLst>
                                          <p:attrName>style.visibility</p:attrName>
                                        </p:attrNameLst>
                                      </p:cBhvr>
                                      <p:to>
                                        <p:strVal val="visible"/>
                                      </p:to>
                                    </p:set>
                                    <p:animEffect transition="in" filter="fade">
                                      <p:cBhvr>
                                        <p:cTn id="135" dur="500"/>
                                        <p:tgtEl>
                                          <p:spTgt spid="2">
                                            <p:txEl>
                                              <p:pRg st="2" end="2"/>
                                            </p:txEl>
                                          </p:spTgt>
                                        </p:tgtEl>
                                      </p:cBhvr>
                                    </p:animEffect>
                                  </p:childTnLst>
                                </p:cTn>
                              </p:par>
                              <p:par>
                                <p:cTn id="136" presetID="10" presetClass="entr" presetSubtype="0" fill="hold" nodeType="withEffect">
                                  <p:stCondLst>
                                    <p:cond delay="0"/>
                                  </p:stCondLst>
                                  <p:childTnLst>
                                    <p:set>
                                      <p:cBhvr>
                                        <p:cTn id="137" dur="1" fill="hold">
                                          <p:stCondLst>
                                            <p:cond delay="0"/>
                                          </p:stCondLst>
                                        </p:cTn>
                                        <p:tgtEl>
                                          <p:spTgt spid="2">
                                            <p:txEl>
                                              <p:pRg st="3" end="3"/>
                                            </p:txEl>
                                          </p:spTgt>
                                        </p:tgtEl>
                                        <p:attrNameLst>
                                          <p:attrName>style.visibility</p:attrName>
                                        </p:attrNameLst>
                                      </p:cBhvr>
                                      <p:to>
                                        <p:strVal val="visible"/>
                                      </p:to>
                                    </p:set>
                                    <p:animEffect transition="in" filter="fade">
                                      <p:cBhvr>
                                        <p:cTn id="138" dur="500"/>
                                        <p:tgtEl>
                                          <p:spTgt spid="2">
                                            <p:txEl>
                                              <p:pRg st="3" end="3"/>
                                            </p:txEl>
                                          </p:spTgt>
                                        </p:tgtEl>
                                      </p:cBhvr>
                                    </p:animEffect>
                                  </p:childTnLst>
                                </p:cTn>
                              </p:par>
                              <p:par>
                                <p:cTn id="139" presetID="10" presetClass="entr" presetSubtype="0" fill="hold" nodeType="withEffect">
                                  <p:stCondLst>
                                    <p:cond delay="0"/>
                                  </p:stCondLst>
                                  <p:childTnLst>
                                    <p:set>
                                      <p:cBhvr>
                                        <p:cTn id="140" dur="1" fill="hold">
                                          <p:stCondLst>
                                            <p:cond delay="0"/>
                                          </p:stCondLst>
                                        </p:cTn>
                                        <p:tgtEl>
                                          <p:spTgt spid="2">
                                            <p:txEl>
                                              <p:pRg st="4" end="4"/>
                                            </p:txEl>
                                          </p:spTgt>
                                        </p:tgtEl>
                                        <p:attrNameLst>
                                          <p:attrName>style.visibility</p:attrName>
                                        </p:attrNameLst>
                                      </p:cBhvr>
                                      <p:to>
                                        <p:strVal val="visible"/>
                                      </p:to>
                                    </p:set>
                                    <p:animEffect transition="in" filter="fade">
                                      <p:cBhvr>
                                        <p:cTn id="141" dur="500"/>
                                        <p:tgtEl>
                                          <p:spTgt spid="2">
                                            <p:txEl>
                                              <p:pRg st="4" end="4"/>
                                            </p:txEl>
                                          </p:spTgt>
                                        </p:tgtEl>
                                      </p:cBhvr>
                                    </p:animEffect>
                                  </p:childTnLst>
                                </p:cTn>
                              </p:par>
                              <p:par>
                                <p:cTn id="142" presetID="10" presetClass="entr" presetSubtype="0" fill="hold" nodeType="withEffect">
                                  <p:stCondLst>
                                    <p:cond delay="0"/>
                                  </p:stCondLst>
                                  <p:childTnLst>
                                    <p:set>
                                      <p:cBhvr>
                                        <p:cTn id="143" dur="1" fill="hold">
                                          <p:stCondLst>
                                            <p:cond delay="0"/>
                                          </p:stCondLst>
                                        </p:cTn>
                                        <p:tgtEl>
                                          <p:spTgt spid="2">
                                            <p:txEl>
                                              <p:pRg st="5" end="5"/>
                                            </p:txEl>
                                          </p:spTgt>
                                        </p:tgtEl>
                                        <p:attrNameLst>
                                          <p:attrName>style.visibility</p:attrName>
                                        </p:attrNameLst>
                                      </p:cBhvr>
                                      <p:to>
                                        <p:strVal val="visible"/>
                                      </p:to>
                                    </p:set>
                                    <p:animEffect transition="in" filter="fade">
                                      <p:cBhvr>
                                        <p:cTn id="144" dur="500"/>
                                        <p:tgtEl>
                                          <p:spTgt spid="2">
                                            <p:txEl>
                                              <p:pRg st="5" end="5"/>
                                            </p:txEl>
                                          </p:spTgt>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nodeType="clickEffect">
                                  <p:stCondLst>
                                    <p:cond delay="0"/>
                                  </p:stCondLst>
                                  <p:childTnLst>
                                    <p:set>
                                      <p:cBhvr>
                                        <p:cTn id="148" dur="1" fill="hold">
                                          <p:stCondLst>
                                            <p:cond delay="0"/>
                                          </p:stCondLst>
                                        </p:cTn>
                                        <p:tgtEl>
                                          <p:spTgt spid="2">
                                            <p:txEl>
                                              <p:pRg st="8" end="8"/>
                                            </p:txEl>
                                          </p:spTgt>
                                        </p:tgtEl>
                                        <p:attrNameLst>
                                          <p:attrName>style.visibility</p:attrName>
                                        </p:attrNameLst>
                                      </p:cBhvr>
                                      <p:to>
                                        <p:strVal val="visible"/>
                                      </p:to>
                                    </p:set>
                                    <p:animEffect transition="in" filter="fade">
                                      <p:cBhvr>
                                        <p:cTn id="14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5" grpId="0" animBg="1"/>
      <p:bldP spid="46"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65686" y="239713"/>
            <a:ext cx="4136132" cy="646331"/>
          </a:xfrm>
          <a:prstGeom prst="rect">
            <a:avLst/>
          </a:prstGeom>
          <a:noFill/>
        </p:spPr>
        <p:txBody>
          <a:bodyPr wrap="none" rtlCol="0">
            <a:spAutoFit/>
          </a:bodyPr>
          <a:lstStyle/>
          <a:p>
            <a:r>
              <a:rPr lang="en-US" sz="3600" dirty="0"/>
              <a:t>Properties of Emerge</a:t>
            </a:r>
          </a:p>
        </p:txBody>
      </p:sp>
      <p:grpSp>
        <p:nvGrpSpPr>
          <p:cNvPr id="3" name="组合 2"/>
          <p:cNvGrpSpPr/>
          <p:nvPr/>
        </p:nvGrpSpPr>
        <p:grpSpPr>
          <a:xfrm>
            <a:off x="3658409" y="2706262"/>
            <a:ext cx="4222029" cy="4104011"/>
            <a:chOff x="7393832" y="4257581"/>
            <a:chExt cx="2333357" cy="2154462"/>
          </a:xfrm>
        </p:grpSpPr>
        <p:sp>
          <p:nvSpPr>
            <p:cNvPr id="4" name="Oval 73"/>
            <p:cNvSpPr/>
            <p:nvPr/>
          </p:nvSpPr>
          <p:spPr>
            <a:xfrm>
              <a:off x="7504322" y="4357200"/>
              <a:ext cx="2102124" cy="1931163"/>
            </a:xfrm>
            <a:prstGeom prst="ellips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800"/>
            </a:p>
          </p:txBody>
        </p:sp>
        <p:sp>
          <p:nvSpPr>
            <p:cNvPr id="5" name="Oval 88"/>
            <p:cNvSpPr/>
            <p:nvPr/>
          </p:nvSpPr>
          <p:spPr>
            <a:xfrm>
              <a:off x="7393832" y="5214338"/>
              <a:ext cx="265431" cy="247359"/>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800"/>
            </a:p>
          </p:txBody>
        </p:sp>
        <p:sp>
          <p:nvSpPr>
            <p:cNvPr id="6" name="Oval 88"/>
            <p:cNvSpPr/>
            <p:nvPr/>
          </p:nvSpPr>
          <p:spPr>
            <a:xfrm>
              <a:off x="9461758" y="5199101"/>
              <a:ext cx="265431" cy="247360"/>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800"/>
            </a:p>
          </p:txBody>
        </p:sp>
        <p:sp>
          <p:nvSpPr>
            <p:cNvPr id="8" name="Oval 88"/>
            <p:cNvSpPr/>
            <p:nvPr/>
          </p:nvSpPr>
          <p:spPr>
            <a:xfrm>
              <a:off x="8397086" y="4257581"/>
              <a:ext cx="265431" cy="247360"/>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800" dirty="0"/>
            </a:p>
          </p:txBody>
        </p:sp>
        <p:sp>
          <p:nvSpPr>
            <p:cNvPr id="9" name="Oval 88"/>
            <p:cNvSpPr/>
            <p:nvPr/>
          </p:nvSpPr>
          <p:spPr>
            <a:xfrm>
              <a:off x="7515227" y="4746175"/>
              <a:ext cx="265431" cy="247360"/>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800"/>
            </a:p>
          </p:txBody>
        </p:sp>
        <p:sp>
          <p:nvSpPr>
            <p:cNvPr id="10" name="Oval 88"/>
            <p:cNvSpPr/>
            <p:nvPr/>
          </p:nvSpPr>
          <p:spPr>
            <a:xfrm>
              <a:off x="9341015" y="4742392"/>
              <a:ext cx="265431" cy="247360"/>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800"/>
            </a:p>
          </p:txBody>
        </p:sp>
        <p:sp>
          <p:nvSpPr>
            <p:cNvPr id="11" name="Oval 88"/>
            <p:cNvSpPr/>
            <p:nvPr/>
          </p:nvSpPr>
          <p:spPr>
            <a:xfrm>
              <a:off x="8958212" y="6049999"/>
              <a:ext cx="265431" cy="247360"/>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800"/>
            </a:p>
          </p:txBody>
        </p:sp>
        <p:sp>
          <p:nvSpPr>
            <p:cNvPr id="12" name="Oval 88"/>
            <p:cNvSpPr/>
            <p:nvPr/>
          </p:nvSpPr>
          <p:spPr>
            <a:xfrm>
              <a:off x="9342330" y="5686956"/>
              <a:ext cx="265431" cy="247360"/>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800"/>
            </a:p>
          </p:txBody>
        </p:sp>
        <p:sp>
          <p:nvSpPr>
            <p:cNvPr id="13" name="Oval 88"/>
            <p:cNvSpPr/>
            <p:nvPr/>
          </p:nvSpPr>
          <p:spPr>
            <a:xfrm>
              <a:off x="8422668" y="6164683"/>
              <a:ext cx="265431" cy="247360"/>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800"/>
            </a:p>
          </p:txBody>
        </p:sp>
        <p:sp>
          <p:nvSpPr>
            <p:cNvPr id="14" name="Oval 88"/>
            <p:cNvSpPr/>
            <p:nvPr/>
          </p:nvSpPr>
          <p:spPr>
            <a:xfrm>
              <a:off x="7882820" y="6058995"/>
              <a:ext cx="265431" cy="247360"/>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800"/>
            </a:p>
          </p:txBody>
        </p:sp>
        <p:sp>
          <p:nvSpPr>
            <p:cNvPr id="15" name="Oval 88"/>
            <p:cNvSpPr/>
            <p:nvPr/>
          </p:nvSpPr>
          <p:spPr>
            <a:xfrm>
              <a:off x="7522376" y="5707974"/>
              <a:ext cx="265431" cy="247360"/>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800"/>
            </a:p>
          </p:txBody>
        </p:sp>
        <p:sp>
          <p:nvSpPr>
            <p:cNvPr id="16" name="Oval 88"/>
            <p:cNvSpPr/>
            <p:nvPr/>
          </p:nvSpPr>
          <p:spPr>
            <a:xfrm>
              <a:off x="7868821" y="4397888"/>
              <a:ext cx="265431" cy="247360"/>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800"/>
            </a:p>
          </p:txBody>
        </p:sp>
        <p:sp>
          <p:nvSpPr>
            <p:cNvPr id="17" name="Oval 88"/>
            <p:cNvSpPr/>
            <p:nvPr/>
          </p:nvSpPr>
          <p:spPr>
            <a:xfrm>
              <a:off x="8958213" y="4381261"/>
              <a:ext cx="265431" cy="247360"/>
            </a:xfrm>
            <a:prstGeom prst="ellipse">
              <a:avLst/>
            </a:prstGeom>
            <a:solidFill>
              <a:schemeClr val="bg1">
                <a:lumMod val="75000"/>
              </a:schemeClr>
            </a:solidFill>
            <a:ln w="28575">
              <a:no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800"/>
            </a:p>
          </p:txBody>
        </p:sp>
      </p:grpSp>
      <p:sp>
        <p:nvSpPr>
          <p:cNvPr id="18" name="矩形 17"/>
          <p:cNvSpPr/>
          <p:nvPr/>
        </p:nvSpPr>
        <p:spPr>
          <a:xfrm>
            <a:off x="3541225" y="2539048"/>
            <a:ext cx="4412529" cy="146050"/>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0800000" scaled="1"/>
            <a:tileRect/>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p:cNvSpPr/>
          <p:nvPr/>
        </p:nvSpPr>
        <p:spPr>
          <a:xfrm>
            <a:off x="3596397" y="2423982"/>
            <a:ext cx="152051" cy="368561"/>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0800000" scaled="1"/>
            <a:tileRect/>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文本框 19"/>
          <p:cNvSpPr txBox="1"/>
          <p:nvPr/>
        </p:nvSpPr>
        <p:spPr>
          <a:xfrm>
            <a:off x="8064632" y="2319684"/>
            <a:ext cx="1114408" cy="584775"/>
          </a:xfrm>
          <a:prstGeom prst="rect">
            <a:avLst/>
          </a:prstGeom>
          <a:noFill/>
        </p:spPr>
        <p:txBody>
          <a:bodyPr wrap="none" rtlCol="0">
            <a:spAutoFit/>
          </a:bodyPr>
          <a:lstStyle/>
          <a:p>
            <a:r>
              <a:rPr lang="en-US" sz="3200" b="1" dirty="0"/>
              <a:t>timer</a:t>
            </a:r>
          </a:p>
        </p:txBody>
      </p:sp>
      <p:pic>
        <p:nvPicPr>
          <p:cNvPr id="21" name="图形 20" descr="男士"/>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5793" y="3686421"/>
            <a:ext cx="1684714" cy="1684714"/>
          </a:xfrm>
          <a:prstGeom prst="rect">
            <a:avLst/>
          </a:prstGeom>
        </p:spPr>
      </p:pic>
      <p:pic>
        <p:nvPicPr>
          <p:cNvPr id="22" name="图形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5021" y="4100966"/>
            <a:ext cx="555982" cy="7467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3" name="矩形: 圆角 22"/>
          <p:cNvSpPr/>
          <p:nvPr/>
        </p:nvSpPr>
        <p:spPr>
          <a:xfrm>
            <a:off x="1807347" y="4086164"/>
            <a:ext cx="295969" cy="295677"/>
          </a:xfrm>
          <a:prstGeom prst="roundRect">
            <a:avLst/>
          </a:prstGeom>
          <a:blipFill>
            <a:blip r:embed="rId5"/>
            <a:stretch>
              <a:fillRect/>
            </a:stretch>
          </a:blip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矩形: 圆角 23"/>
          <p:cNvSpPr/>
          <p:nvPr/>
        </p:nvSpPr>
        <p:spPr>
          <a:xfrm>
            <a:off x="2085658" y="4086165"/>
            <a:ext cx="305183" cy="295677"/>
          </a:xfrm>
          <a:prstGeom prst="roundRect">
            <a:avLst/>
          </a:prstGeom>
          <a:blipFill>
            <a:blip r:embed="rId6"/>
            <a:stretch>
              <a:fillRect/>
            </a:stretch>
          </a:blip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矩形: 圆角 24"/>
          <p:cNvSpPr/>
          <p:nvPr/>
        </p:nvSpPr>
        <p:spPr>
          <a:xfrm>
            <a:off x="1810849" y="4354057"/>
            <a:ext cx="305147" cy="291454"/>
          </a:xfrm>
          <a:prstGeom prst="roundRect">
            <a:avLst/>
          </a:prstGeom>
          <a:blipFill>
            <a:blip r:embed="rId7"/>
            <a:stretch>
              <a:fillRect/>
            </a:stretch>
          </a:blip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圆角 25"/>
          <p:cNvSpPr/>
          <p:nvPr/>
        </p:nvSpPr>
        <p:spPr>
          <a:xfrm>
            <a:off x="2088391" y="4354057"/>
            <a:ext cx="305952" cy="298168"/>
          </a:xfrm>
          <a:prstGeom prst="roundRect">
            <a:avLst/>
          </a:prstGeom>
          <a:blipFill>
            <a:blip r:embed="rId8"/>
            <a:stretch>
              <a:fillRect/>
            </a:stretch>
          </a:blip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圆角 26"/>
          <p:cNvSpPr/>
          <p:nvPr/>
        </p:nvSpPr>
        <p:spPr>
          <a:xfrm>
            <a:off x="1807347" y="4622368"/>
            <a:ext cx="300899" cy="294373"/>
          </a:xfrm>
          <a:prstGeom prst="roundRect">
            <a:avLst/>
          </a:prstGeom>
          <a:blipFill>
            <a:blip r:embed="rId9"/>
            <a:stretch>
              <a:fillRect/>
            </a:stretch>
          </a:blip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圆角 27"/>
          <p:cNvSpPr/>
          <p:nvPr/>
        </p:nvSpPr>
        <p:spPr>
          <a:xfrm>
            <a:off x="2088391" y="4618573"/>
            <a:ext cx="303453" cy="294830"/>
          </a:xfrm>
          <a:prstGeom prst="roundRect">
            <a:avLst/>
          </a:prstGeom>
          <a:blipFill>
            <a:blip r:embed="rId10"/>
            <a:stretch>
              <a:fillRect/>
            </a:stretch>
          </a:blip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9" name="文本框 28"/>
              <p:cNvSpPr txBox="1"/>
              <p:nvPr/>
            </p:nvSpPr>
            <p:spPr>
              <a:xfrm>
                <a:off x="3143179" y="2060746"/>
                <a:ext cx="5308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𝒕</m:t>
                          </m:r>
                        </m:e>
                        <m:sub>
                          <m:r>
                            <a:rPr lang="en-US" sz="2400" b="1" i="1" smtClean="0">
                              <a:latin typeface="Cambria Math" panose="02040503050406030204" pitchFamily="18" charset="0"/>
                            </a:rPr>
                            <m:t>𝟏</m:t>
                          </m:r>
                        </m:sub>
                      </m:sSub>
                    </m:oMath>
                  </m:oMathPara>
                </a14:m>
                <a:endParaRPr lang="en-US" sz="2400" b="1" dirty="0"/>
              </a:p>
            </p:txBody>
          </p:sp>
        </mc:Choice>
        <mc:Fallback>
          <p:sp>
            <p:nvSpPr>
              <p:cNvPr id="29" name="文本框 28"/>
              <p:cNvSpPr txBox="1">
                <a:spLocks noRot="1" noChangeAspect="1" noMove="1" noResize="1" noEditPoints="1" noAdjustHandles="1" noChangeArrowheads="1" noChangeShapeType="1" noTextEdit="1"/>
              </p:cNvSpPr>
              <p:nvPr/>
            </p:nvSpPr>
            <p:spPr>
              <a:xfrm>
                <a:off x="3143179" y="2060746"/>
                <a:ext cx="530850" cy="461665"/>
              </a:xfrm>
              <a:prstGeom prst="rect">
                <a:avLst/>
              </a:prstGeom>
              <a:blipFill>
                <a:blip r:embed="rId11"/>
                <a:stretch>
                  <a:fillRect b="-263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文本框 29"/>
              <p:cNvSpPr txBox="1"/>
              <p:nvPr/>
            </p:nvSpPr>
            <p:spPr>
              <a:xfrm>
                <a:off x="4138686" y="2077383"/>
                <a:ext cx="5308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𝒕</m:t>
                          </m:r>
                        </m:e>
                        <m:sub>
                          <m:r>
                            <a:rPr lang="en-US" sz="2400" b="1" i="1" smtClean="0">
                              <a:latin typeface="Cambria Math" panose="02040503050406030204" pitchFamily="18" charset="0"/>
                            </a:rPr>
                            <m:t>𝟐</m:t>
                          </m:r>
                        </m:sub>
                      </m:sSub>
                    </m:oMath>
                  </m:oMathPara>
                </a14:m>
                <a:endParaRPr lang="en-US" sz="2400" b="1" dirty="0"/>
              </a:p>
            </p:txBody>
          </p:sp>
        </mc:Choice>
        <mc:Fallback>
          <p:sp>
            <p:nvSpPr>
              <p:cNvPr id="30" name="文本框 29"/>
              <p:cNvSpPr txBox="1">
                <a:spLocks noRot="1" noChangeAspect="1" noMove="1" noResize="1" noEditPoints="1" noAdjustHandles="1" noChangeArrowheads="1" noChangeShapeType="1" noTextEdit="1"/>
              </p:cNvSpPr>
              <p:nvPr/>
            </p:nvSpPr>
            <p:spPr>
              <a:xfrm>
                <a:off x="4138686" y="2077383"/>
                <a:ext cx="530851" cy="461665"/>
              </a:xfrm>
              <a:prstGeom prst="rect">
                <a:avLst/>
              </a:prstGeom>
              <a:blipFill>
                <a:blip r:embed="rId12"/>
                <a:stretch>
                  <a:fillRect b="-13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文本框 30"/>
              <p:cNvSpPr txBox="1"/>
              <p:nvPr/>
            </p:nvSpPr>
            <p:spPr>
              <a:xfrm>
                <a:off x="5311102" y="2076958"/>
                <a:ext cx="5308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𝒕</m:t>
                          </m:r>
                        </m:e>
                        <m:sub>
                          <m:r>
                            <a:rPr lang="en-US" sz="2400" b="1" i="1" smtClean="0">
                              <a:latin typeface="Cambria Math" panose="02040503050406030204" pitchFamily="18" charset="0"/>
                            </a:rPr>
                            <m:t>𝟑</m:t>
                          </m:r>
                        </m:sub>
                      </m:sSub>
                    </m:oMath>
                  </m:oMathPara>
                </a14:m>
                <a:endParaRPr lang="en-US" sz="2400" b="1" dirty="0"/>
              </a:p>
            </p:txBody>
          </p:sp>
        </mc:Choice>
        <mc:Fallback>
          <p:sp>
            <p:nvSpPr>
              <p:cNvPr id="31" name="文本框 30"/>
              <p:cNvSpPr txBox="1">
                <a:spLocks noRot="1" noChangeAspect="1" noMove="1" noResize="1" noEditPoints="1" noAdjustHandles="1" noChangeArrowheads="1" noChangeShapeType="1" noTextEdit="1"/>
              </p:cNvSpPr>
              <p:nvPr/>
            </p:nvSpPr>
            <p:spPr>
              <a:xfrm>
                <a:off x="5311102" y="2076958"/>
                <a:ext cx="530851" cy="461665"/>
              </a:xfrm>
              <a:prstGeom prst="rect">
                <a:avLst/>
              </a:prstGeom>
              <a:blipFill>
                <a:blip r:embed="rId13"/>
                <a:stretch>
                  <a:fillRect b="-2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文本框 31"/>
              <p:cNvSpPr txBox="1"/>
              <p:nvPr/>
            </p:nvSpPr>
            <p:spPr>
              <a:xfrm>
                <a:off x="6326306" y="2076958"/>
                <a:ext cx="5308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𝒕</m:t>
                          </m:r>
                        </m:e>
                        <m:sub>
                          <m:r>
                            <a:rPr lang="en-US" sz="2400" b="1" i="1" smtClean="0">
                              <a:latin typeface="Cambria Math" panose="02040503050406030204" pitchFamily="18" charset="0"/>
                            </a:rPr>
                            <m:t>𝟒</m:t>
                          </m:r>
                        </m:sub>
                      </m:sSub>
                    </m:oMath>
                  </m:oMathPara>
                </a14:m>
                <a:endParaRPr lang="en-US" sz="2400" b="1" dirty="0"/>
              </a:p>
            </p:txBody>
          </p:sp>
        </mc:Choice>
        <mc:Fallback>
          <p:sp>
            <p:nvSpPr>
              <p:cNvPr id="32" name="文本框 31"/>
              <p:cNvSpPr txBox="1">
                <a:spLocks noRot="1" noChangeAspect="1" noMove="1" noResize="1" noEditPoints="1" noAdjustHandles="1" noChangeArrowheads="1" noChangeShapeType="1" noTextEdit="1"/>
              </p:cNvSpPr>
              <p:nvPr/>
            </p:nvSpPr>
            <p:spPr>
              <a:xfrm>
                <a:off x="6326306" y="2076958"/>
                <a:ext cx="530851" cy="461665"/>
              </a:xfrm>
              <a:prstGeom prst="rect">
                <a:avLst/>
              </a:prstGeom>
              <a:blipFill>
                <a:blip r:embed="rId14"/>
                <a:stretch>
                  <a:fillRect b="-2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文本框 32"/>
              <p:cNvSpPr txBox="1"/>
              <p:nvPr/>
            </p:nvSpPr>
            <p:spPr>
              <a:xfrm>
                <a:off x="7290483" y="2076957"/>
                <a:ext cx="5308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𝒕</m:t>
                          </m:r>
                        </m:e>
                        <m:sub>
                          <m:r>
                            <a:rPr lang="en-US" sz="2400" b="1" i="1" smtClean="0">
                              <a:latin typeface="Cambria Math" panose="02040503050406030204" pitchFamily="18" charset="0"/>
                            </a:rPr>
                            <m:t>𝟓</m:t>
                          </m:r>
                        </m:sub>
                      </m:sSub>
                    </m:oMath>
                  </m:oMathPara>
                </a14:m>
                <a:endParaRPr lang="en-US" sz="2400" b="1" dirty="0"/>
              </a:p>
            </p:txBody>
          </p:sp>
        </mc:Choice>
        <mc:Fallback>
          <p:sp>
            <p:nvSpPr>
              <p:cNvPr id="33" name="文本框 32"/>
              <p:cNvSpPr txBox="1">
                <a:spLocks noRot="1" noChangeAspect="1" noMove="1" noResize="1" noEditPoints="1" noAdjustHandles="1" noChangeArrowheads="1" noChangeShapeType="1" noTextEdit="1"/>
              </p:cNvSpPr>
              <p:nvPr/>
            </p:nvSpPr>
            <p:spPr>
              <a:xfrm>
                <a:off x="7290483" y="2076957"/>
                <a:ext cx="530851" cy="461665"/>
              </a:xfrm>
              <a:prstGeom prst="rect">
                <a:avLst/>
              </a:prstGeom>
              <a:blipFill>
                <a:blip r:embed="rId15"/>
                <a:stretch>
                  <a:fillRect b="-4000"/>
                </a:stretch>
              </a:blipFill>
            </p:spPr>
            <p:txBody>
              <a:bodyPr/>
              <a:lstStyle/>
              <a:p>
                <a:r>
                  <a:rPr lang="en-US">
                    <a:noFill/>
                  </a:rPr>
                  <a:t> </a:t>
                </a:r>
              </a:p>
            </p:txBody>
          </p:sp>
        </mc:Fallback>
      </mc:AlternateContent>
      <p:pic>
        <p:nvPicPr>
          <p:cNvPr id="34" name="图形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84981" y="4100966"/>
            <a:ext cx="555982" cy="7467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6" name="图形 35" descr="箭头: 直"/>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flipH="1">
            <a:off x="9528304" y="4114222"/>
            <a:ext cx="625433" cy="769255"/>
          </a:xfrm>
          <a:prstGeom prst="rect">
            <a:avLst/>
          </a:prstGeom>
        </p:spPr>
      </p:pic>
      <p:pic>
        <p:nvPicPr>
          <p:cNvPr id="37" name="图形 36" descr="男士"/>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03149" y="3686421"/>
            <a:ext cx="1684714" cy="1684714"/>
          </a:xfrm>
          <a:prstGeom prst="rect">
            <a:avLst/>
          </a:prstGeom>
        </p:spPr>
      </p:pic>
      <p:sp>
        <p:nvSpPr>
          <p:cNvPr id="2" name="矩形 1">
            <a:extLst>
              <a:ext uri="{FF2B5EF4-FFF2-40B4-BE49-F238E27FC236}">
                <a16:creationId xmlns:a16="http://schemas.microsoft.com/office/drawing/2014/main" id="{5DEEF317-C8E3-42D9-B13C-943C65334682}"/>
              </a:ext>
            </a:extLst>
          </p:cNvPr>
          <p:cNvSpPr/>
          <p:nvPr/>
        </p:nvSpPr>
        <p:spPr>
          <a:xfrm>
            <a:off x="503924" y="1036581"/>
            <a:ext cx="9939591" cy="707886"/>
          </a:xfrm>
          <a:prstGeom prst="rect">
            <a:avLst/>
          </a:prstGeom>
        </p:spPr>
        <p:txBody>
          <a:bodyPr wrap="square">
            <a:spAutoFit/>
          </a:bodyPr>
          <a:lstStyle/>
          <a:p>
            <a:pPr marL="285750" indent="-285750">
              <a:buFont typeface="Arial" panose="020B0604020202020204" pitchFamily="34" charset="0"/>
              <a:buChar char="•"/>
            </a:pPr>
            <a:r>
              <a:rPr lang="en-US" altLang="zh-CN" sz="2000" dirty="0"/>
              <a:t>The data packages can dynamically move among nodes to hide their positions.</a:t>
            </a:r>
          </a:p>
          <a:p>
            <a:pPr marL="285750" indent="-285750">
              <a:buFont typeface="Arial" panose="020B0604020202020204" pitchFamily="34" charset="0"/>
              <a:buChar char="•"/>
            </a:pPr>
            <a:r>
              <a:rPr lang="en-US" sz="2000" dirty="0"/>
              <a:t>The data packages can automatically arrive at the destination node at the release time.</a:t>
            </a:r>
          </a:p>
        </p:txBody>
      </p:sp>
    </p:spTree>
    <p:extLst>
      <p:ext uri="{BB962C8B-B14F-4D97-AF65-F5344CB8AC3E}">
        <p14:creationId xmlns:p14="http://schemas.microsoft.com/office/powerpoint/2010/main" val="164809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1000"/>
                                        <p:tgtEl>
                                          <p:spTgt spid="19"/>
                                        </p:tgtEl>
                                      </p:cBhvr>
                                    </p:animEffect>
                                    <p:anim calcmode="lin" valueType="num">
                                      <p:cBhvr>
                                        <p:cTn id="25" dur="1000" fill="hold"/>
                                        <p:tgtEl>
                                          <p:spTgt spid="19"/>
                                        </p:tgtEl>
                                        <p:attrNameLst>
                                          <p:attrName>ppt_x</p:attrName>
                                        </p:attrNameLst>
                                      </p:cBhvr>
                                      <p:tavLst>
                                        <p:tav tm="0">
                                          <p:val>
                                            <p:strVal val="#ppt_x"/>
                                          </p:val>
                                        </p:tav>
                                        <p:tav tm="100000">
                                          <p:val>
                                            <p:strVal val="#ppt_x"/>
                                          </p:val>
                                        </p:tav>
                                      </p:tavLst>
                                    </p:anim>
                                    <p:anim calcmode="lin" valueType="num">
                                      <p:cBhvr>
                                        <p:cTn id="26" dur="1000" fill="hold"/>
                                        <p:tgtEl>
                                          <p:spTgt spid="19"/>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1000"/>
                                        <p:tgtEl>
                                          <p:spTgt spid="20"/>
                                        </p:tgtEl>
                                      </p:cBhvr>
                                    </p:animEffect>
                                    <p:anim calcmode="lin" valueType="num">
                                      <p:cBhvr>
                                        <p:cTn id="30" dur="1000" fill="hold"/>
                                        <p:tgtEl>
                                          <p:spTgt spid="20"/>
                                        </p:tgtEl>
                                        <p:attrNameLst>
                                          <p:attrName>ppt_x</p:attrName>
                                        </p:attrNameLst>
                                      </p:cBhvr>
                                      <p:tavLst>
                                        <p:tav tm="0">
                                          <p:val>
                                            <p:strVal val="#ppt_x"/>
                                          </p:val>
                                        </p:tav>
                                        <p:tav tm="100000">
                                          <p:val>
                                            <p:strVal val="#ppt_x"/>
                                          </p:val>
                                        </p:tav>
                                      </p:tavLst>
                                    </p:anim>
                                    <p:anim calcmode="lin" valueType="num">
                                      <p:cBhvr>
                                        <p:cTn id="31" dur="1000" fill="hold"/>
                                        <p:tgtEl>
                                          <p:spTgt spid="20"/>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1000"/>
                                        <p:tgtEl>
                                          <p:spTgt spid="29"/>
                                        </p:tgtEl>
                                      </p:cBhvr>
                                    </p:animEffect>
                                    <p:anim calcmode="lin" valueType="num">
                                      <p:cBhvr>
                                        <p:cTn id="35" dur="1000" fill="hold"/>
                                        <p:tgtEl>
                                          <p:spTgt spid="29"/>
                                        </p:tgtEl>
                                        <p:attrNameLst>
                                          <p:attrName>ppt_x</p:attrName>
                                        </p:attrNameLst>
                                      </p:cBhvr>
                                      <p:tavLst>
                                        <p:tav tm="0">
                                          <p:val>
                                            <p:strVal val="#ppt_x"/>
                                          </p:val>
                                        </p:tav>
                                        <p:tav tm="100000">
                                          <p:val>
                                            <p:strVal val="#ppt_x"/>
                                          </p:val>
                                        </p:tav>
                                      </p:tavLst>
                                    </p:anim>
                                    <p:anim calcmode="lin" valueType="num">
                                      <p:cBhvr>
                                        <p:cTn id="3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randombar(horizontal)">
                                      <p:cBhvr>
                                        <p:cTn id="41" dur="500"/>
                                        <p:tgtEl>
                                          <p:spTgt spid="22"/>
                                        </p:tgtEl>
                                      </p:cBhvr>
                                    </p:animEffect>
                                  </p:childTnLst>
                                </p:cTn>
                              </p:par>
                              <p:par>
                                <p:cTn id="42" presetID="14" presetClass="entr" presetSubtype="10"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randombar(horizontal)">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22"/>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42" presetClass="path" presetSubtype="0" accel="50000" decel="50000" fill="hold" grpId="1" nodeType="withEffect">
                                  <p:stCondLst>
                                    <p:cond delay="0"/>
                                  </p:stCondLst>
                                  <p:childTnLst>
                                    <p:animMotion origin="layout" path="M 3.54167E-6 -1.11111E-6 L 0.20039 -0.04074 " pathEditMode="relative" rAng="0" ptsTypes="AA">
                                      <p:cBhvr>
                                        <p:cTn id="52" dur="1300" fill="hold"/>
                                        <p:tgtEl>
                                          <p:spTgt spid="23"/>
                                        </p:tgtEl>
                                        <p:attrNameLst>
                                          <p:attrName>ppt_x</p:attrName>
                                          <p:attrName>ppt_y</p:attrName>
                                        </p:attrNameLst>
                                      </p:cBhvr>
                                      <p:rCtr x="10013" y="-2037"/>
                                    </p:animMotion>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42" presetClass="path" presetSubtype="0" accel="50000" decel="50000" fill="hold" grpId="1" nodeType="withEffect">
                                  <p:stCondLst>
                                    <p:cond delay="0"/>
                                  </p:stCondLst>
                                  <p:childTnLst>
                                    <p:animMotion origin="layout" path="M -3.75E-6 -1.11111E-6 L 0.28881 -0.15 " pathEditMode="relative" rAng="0" ptsTypes="AA">
                                      <p:cBhvr>
                                        <p:cTn id="56" dur="1300" fill="hold"/>
                                        <p:tgtEl>
                                          <p:spTgt spid="24"/>
                                        </p:tgtEl>
                                        <p:attrNameLst>
                                          <p:attrName>ppt_x</p:attrName>
                                          <p:attrName>ppt_y</p:attrName>
                                        </p:attrNameLst>
                                      </p:cBhvr>
                                      <p:rCtr x="14440" y="-7500"/>
                                    </p:animMotion>
                                  </p:childTnLst>
                                </p:cTn>
                              </p:par>
                              <p:par>
                                <p:cTn id="57" presetID="1"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42" presetClass="path" presetSubtype="0" accel="50000" decel="50000" fill="hold" grpId="1" nodeType="withEffect">
                                  <p:stCondLst>
                                    <p:cond delay="0"/>
                                  </p:stCondLst>
                                  <p:childTnLst>
                                    <p:animMotion origin="layout" path="M 2.29167E-6 1.48148E-6 L 0.24778 0.23912 " pathEditMode="relative" rAng="0" ptsTypes="AA">
                                      <p:cBhvr>
                                        <p:cTn id="60" dur="1300" fill="hold"/>
                                        <p:tgtEl>
                                          <p:spTgt spid="25"/>
                                        </p:tgtEl>
                                        <p:attrNameLst>
                                          <p:attrName>ppt_x</p:attrName>
                                          <p:attrName>ppt_y</p:attrName>
                                        </p:attrNameLst>
                                      </p:cBhvr>
                                      <p:rCtr x="12383" y="11944"/>
                                    </p:animMotion>
                                  </p:childTnLst>
                                </p:cTn>
                              </p:par>
                              <p:par>
                                <p:cTn id="61" presetID="1"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42" presetClass="path" presetSubtype="0" accel="50000" decel="50000" fill="hold" grpId="1" nodeType="withEffect">
                                  <p:stCondLst>
                                    <p:cond delay="0"/>
                                  </p:stCondLst>
                                  <p:childTnLst>
                                    <p:animMotion origin="layout" path="M -4.16667E-6 -2.96296E-6 L 0.42149 0.03727 " pathEditMode="relative" rAng="0" ptsTypes="AA">
                                      <p:cBhvr>
                                        <p:cTn id="64" dur="1300" fill="hold"/>
                                        <p:tgtEl>
                                          <p:spTgt spid="26"/>
                                        </p:tgtEl>
                                        <p:attrNameLst>
                                          <p:attrName>ppt_x</p:attrName>
                                          <p:attrName>ppt_y</p:attrName>
                                        </p:attrNameLst>
                                      </p:cBhvr>
                                      <p:rCtr x="21068" y="1852"/>
                                    </p:animMotion>
                                  </p:childTnLst>
                                </p:cTn>
                              </p:par>
                              <p:par>
                                <p:cTn id="65" presetID="1"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par>
                                <p:cTn id="67" presetID="42" presetClass="path" presetSubtype="0" accel="50000" decel="50000" fill="hold" grpId="1" nodeType="withEffect">
                                  <p:stCondLst>
                                    <p:cond delay="0"/>
                                  </p:stCondLst>
                                  <p:childTnLst>
                                    <p:animMotion origin="layout" path="M 3.125E-6 -3.7037E-7 L 0.20065 0.12708 " pathEditMode="relative" rAng="0" ptsTypes="AA">
                                      <p:cBhvr>
                                        <p:cTn id="68" dur="1300" fill="hold"/>
                                        <p:tgtEl>
                                          <p:spTgt spid="27"/>
                                        </p:tgtEl>
                                        <p:attrNameLst>
                                          <p:attrName>ppt_x</p:attrName>
                                          <p:attrName>ppt_y</p:attrName>
                                        </p:attrNameLst>
                                      </p:cBhvr>
                                      <p:rCtr x="10026" y="6343"/>
                                    </p:animMotion>
                                  </p:childTnLst>
                                </p:cTn>
                              </p:par>
                              <p:par>
                                <p:cTn id="69" presetID="1" presetClass="entr" presetSubtype="0" fill="hold" grpId="1"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42" presetClass="path" presetSubtype="0" accel="50000" decel="50000" fill="hold" grpId="0" nodeType="withEffect">
                                  <p:stCondLst>
                                    <p:cond delay="0"/>
                                  </p:stCondLst>
                                  <p:childTnLst>
                                    <p:animMotion origin="layout" path="M -3.95833E-6 2.59259E-6 L 0.40378 0.13356 " pathEditMode="relative" rAng="0" ptsTypes="AA">
                                      <p:cBhvr>
                                        <p:cTn id="72" dur="1300" fill="hold"/>
                                        <p:tgtEl>
                                          <p:spTgt spid="28"/>
                                        </p:tgtEl>
                                        <p:attrNameLst>
                                          <p:attrName>ppt_x</p:attrName>
                                          <p:attrName>ppt_y</p:attrName>
                                        </p:attrNameLst>
                                      </p:cBhvr>
                                      <p:rCtr x="20182" y="6667"/>
                                    </p:animMotion>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grpId="1" nodeType="clickEffect">
                                  <p:stCondLst>
                                    <p:cond delay="100"/>
                                  </p:stCondLst>
                                  <p:childTnLst>
                                    <p:animMotion origin="layout" path="M -1.875E-6 -4.07407E-6 L 0.07969 -0.00277 " pathEditMode="relative" rAng="0" ptsTypes="AA">
                                      <p:cBhvr>
                                        <p:cTn id="76" dur="1300" fill="hold"/>
                                        <p:tgtEl>
                                          <p:spTgt spid="19"/>
                                        </p:tgtEl>
                                        <p:attrNameLst>
                                          <p:attrName>ppt_x</p:attrName>
                                          <p:attrName>ppt_y</p:attrName>
                                        </p:attrNameLst>
                                      </p:cBhvr>
                                      <p:rCtr x="3984" y="-139"/>
                                    </p:animMotion>
                                  </p:childTnLst>
                                </p:cTn>
                              </p:par>
                              <p:par>
                                <p:cTn id="77" presetID="47" presetClass="entr" presetSubtype="0"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fade">
                                      <p:cBhvr>
                                        <p:cTn id="79" dur="1000"/>
                                        <p:tgtEl>
                                          <p:spTgt spid="30"/>
                                        </p:tgtEl>
                                      </p:cBhvr>
                                    </p:animEffect>
                                    <p:anim calcmode="lin" valueType="num">
                                      <p:cBhvr>
                                        <p:cTn id="80" dur="1000" fill="hold"/>
                                        <p:tgtEl>
                                          <p:spTgt spid="30"/>
                                        </p:tgtEl>
                                        <p:attrNameLst>
                                          <p:attrName>ppt_x</p:attrName>
                                        </p:attrNameLst>
                                      </p:cBhvr>
                                      <p:tavLst>
                                        <p:tav tm="0">
                                          <p:val>
                                            <p:strVal val="#ppt_x"/>
                                          </p:val>
                                        </p:tav>
                                        <p:tav tm="100000">
                                          <p:val>
                                            <p:strVal val="#ppt_x"/>
                                          </p:val>
                                        </p:tav>
                                      </p:tavLst>
                                    </p:anim>
                                    <p:anim calcmode="lin" valueType="num">
                                      <p:cBhvr>
                                        <p:cTn id="81" dur="1000" fill="hold"/>
                                        <p:tgtEl>
                                          <p:spTgt spid="30"/>
                                        </p:tgtEl>
                                        <p:attrNameLst>
                                          <p:attrName>ppt_y</p:attrName>
                                        </p:attrNameLst>
                                      </p:cBhvr>
                                      <p:tavLst>
                                        <p:tav tm="0">
                                          <p:val>
                                            <p:strVal val="#ppt_y-.1"/>
                                          </p:val>
                                        </p:tav>
                                        <p:tav tm="100000">
                                          <p:val>
                                            <p:strVal val="#ppt_y"/>
                                          </p:val>
                                        </p:tav>
                                      </p:tavLst>
                                    </p:anim>
                                  </p:childTnLst>
                                </p:cTn>
                              </p:par>
                            </p:childTnLst>
                          </p:cTn>
                        </p:par>
                        <p:par>
                          <p:cTn id="82" fill="hold">
                            <p:stCondLst>
                              <p:cond delay="1400"/>
                            </p:stCondLst>
                            <p:childTnLst>
                              <p:par>
                                <p:cTn id="83" presetID="42" presetClass="path" presetSubtype="0" accel="50000" decel="50000" fill="hold" grpId="2" nodeType="afterEffect">
                                  <p:stCondLst>
                                    <p:cond delay="0"/>
                                  </p:stCondLst>
                                  <p:childTnLst>
                                    <p:animMotion origin="layout" path="M 0.20039 -0.04074 L 0.3095 0.28982 " pathEditMode="relative" rAng="0" ptsTypes="AA">
                                      <p:cBhvr>
                                        <p:cTn id="84" dur="1300" fill="hold"/>
                                        <p:tgtEl>
                                          <p:spTgt spid="23"/>
                                        </p:tgtEl>
                                        <p:attrNameLst>
                                          <p:attrName>ppt_x</p:attrName>
                                          <p:attrName>ppt_y</p:attrName>
                                        </p:attrNameLst>
                                      </p:cBhvr>
                                      <p:rCtr x="5456" y="16528"/>
                                    </p:animMotion>
                                  </p:childTnLst>
                                </p:cTn>
                              </p:par>
                              <p:par>
                                <p:cTn id="85" presetID="42" presetClass="path" presetSubtype="0" accel="50000" decel="50000" fill="hold" grpId="2" nodeType="withEffect">
                                  <p:stCondLst>
                                    <p:cond delay="0"/>
                                  </p:stCondLst>
                                  <p:childTnLst>
                                    <p:animMotion origin="layout" path="M 0.28881 -0.15 L 0.16628 0.07315 " pathEditMode="relative" rAng="0" ptsTypes="AA">
                                      <p:cBhvr>
                                        <p:cTn id="86" dur="1300" fill="hold"/>
                                        <p:tgtEl>
                                          <p:spTgt spid="24"/>
                                        </p:tgtEl>
                                        <p:attrNameLst>
                                          <p:attrName>ppt_x</p:attrName>
                                          <p:attrName>ppt_y</p:attrName>
                                        </p:attrNameLst>
                                      </p:cBhvr>
                                      <p:rCtr x="-6133" y="11157"/>
                                    </p:animMotion>
                                  </p:childTnLst>
                                </p:cTn>
                              </p:par>
                              <p:par>
                                <p:cTn id="87" presetID="42" presetClass="path" presetSubtype="0" accel="50000" decel="50000" fill="hold" grpId="2" nodeType="withEffect">
                                  <p:stCondLst>
                                    <p:cond delay="0"/>
                                  </p:stCondLst>
                                  <p:childTnLst>
                                    <p:animMotion origin="layout" path="M 0.24778 0.23912 L 0.42357 -0.06921 " pathEditMode="relative" rAng="0" ptsTypes="AA">
                                      <p:cBhvr>
                                        <p:cTn id="88" dur="1300" fill="hold"/>
                                        <p:tgtEl>
                                          <p:spTgt spid="25"/>
                                        </p:tgtEl>
                                        <p:attrNameLst>
                                          <p:attrName>ppt_x</p:attrName>
                                          <p:attrName>ppt_y</p:attrName>
                                        </p:attrNameLst>
                                      </p:cBhvr>
                                      <p:rCtr x="8789" y="-15417"/>
                                    </p:animMotion>
                                  </p:childTnLst>
                                </p:cTn>
                              </p:par>
                              <p:par>
                                <p:cTn id="89" presetID="42" presetClass="path" presetSubtype="0" accel="50000" decel="50000" fill="hold" grpId="2" nodeType="withEffect">
                                  <p:stCondLst>
                                    <p:cond delay="0"/>
                                  </p:stCondLst>
                                  <p:childTnLst>
                                    <p:animMotion origin="layout" path="M 0.42149 0.03727 L 0.35951 -0.1537 " pathEditMode="relative" rAng="0" ptsTypes="AA">
                                      <p:cBhvr>
                                        <p:cTn id="90" dur="1300" fill="hold"/>
                                        <p:tgtEl>
                                          <p:spTgt spid="26"/>
                                        </p:tgtEl>
                                        <p:attrNameLst>
                                          <p:attrName>ppt_x</p:attrName>
                                          <p:attrName>ppt_y</p:attrName>
                                        </p:attrNameLst>
                                      </p:cBhvr>
                                      <p:rCtr x="-3099" y="-9560"/>
                                    </p:animMotion>
                                  </p:childTnLst>
                                </p:cTn>
                              </p:par>
                              <p:par>
                                <p:cTn id="91" presetID="42" presetClass="path" presetSubtype="0" accel="50000" decel="50000" fill="hold" grpId="2" nodeType="withEffect">
                                  <p:stCondLst>
                                    <p:cond delay="0"/>
                                  </p:stCondLst>
                                  <p:childTnLst>
                                    <p:animMotion origin="layout" path="M 0.20065 0.12708 L 0.24427 -0.18009 " pathEditMode="relative" rAng="0" ptsTypes="AA">
                                      <p:cBhvr>
                                        <p:cTn id="92" dur="1300" fill="hold"/>
                                        <p:tgtEl>
                                          <p:spTgt spid="27"/>
                                        </p:tgtEl>
                                        <p:attrNameLst>
                                          <p:attrName>ppt_x</p:attrName>
                                          <p:attrName>ppt_y</p:attrName>
                                        </p:attrNameLst>
                                      </p:cBhvr>
                                      <p:rCtr x="2174" y="-15370"/>
                                    </p:animMotion>
                                  </p:childTnLst>
                                </p:cTn>
                              </p:par>
                              <p:par>
                                <p:cTn id="93" presetID="42" presetClass="path" presetSubtype="0" accel="50000" decel="50000" fill="hold" grpId="2" nodeType="withEffect">
                                  <p:stCondLst>
                                    <p:cond delay="0"/>
                                  </p:stCondLst>
                                  <p:childTnLst>
                                    <p:animMotion origin="layout" path="M 0.40378 0.13356 L 0.28933 -0.21042 " pathEditMode="relative" rAng="0" ptsTypes="AA">
                                      <p:cBhvr>
                                        <p:cTn id="94" dur="1300" fill="hold"/>
                                        <p:tgtEl>
                                          <p:spTgt spid="28"/>
                                        </p:tgtEl>
                                        <p:attrNameLst>
                                          <p:attrName>ppt_x</p:attrName>
                                          <p:attrName>ppt_y</p:attrName>
                                        </p:attrNameLst>
                                      </p:cBhvr>
                                      <p:rCtr x="-5729" y="-17199"/>
                                    </p:animMotion>
                                  </p:childTnLst>
                                </p:cTn>
                              </p:par>
                            </p:childTnLst>
                          </p:cTn>
                        </p:par>
                        <p:par>
                          <p:cTn id="95" fill="hold">
                            <p:stCondLst>
                              <p:cond delay="2700"/>
                            </p:stCondLst>
                            <p:childTnLst>
                              <p:par>
                                <p:cTn id="96" presetID="42" presetClass="path" presetSubtype="0" accel="50000" decel="50000" fill="hold" grpId="2" nodeType="afterEffect">
                                  <p:stCondLst>
                                    <p:cond delay="0"/>
                                  </p:stCondLst>
                                  <p:childTnLst>
                                    <p:animMotion origin="layout" path="M 0.07969 -0.00277 L 0.17422 -0.00277 " pathEditMode="relative" rAng="0" ptsTypes="AA">
                                      <p:cBhvr>
                                        <p:cTn id="97" dur="1300" fill="hold"/>
                                        <p:tgtEl>
                                          <p:spTgt spid="19"/>
                                        </p:tgtEl>
                                        <p:attrNameLst>
                                          <p:attrName>ppt_x</p:attrName>
                                          <p:attrName>ppt_y</p:attrName>
                                        </p:attrNameLst>
                                      </p:cBhvr>
                                      <p:rCtr x="4727" y="0"/>
                                    </p:animMotion>
                                  </p:childTnLst>
                                </p:cTn>
                              </p:par>
                              <p:par>
                                <p:cTn id="98" presetID="47" presetClass="entr" presetSubtype="0" fill="hold" grpId="0" nodeType="with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fade">
                                      <p:cBhvr>
                                        <p:cTn id="100" dur="1000"/>
                                        <p:tgtEl>
                                          <p:spTgt spid="31"/>
                                        </p:tgtEl>
                                      </p:cBhvr>
                                    </p:animEffect>
                                    <p:anim calcmode="lin" valueType="num">
                                      <p:cBhvr>
                                        <p:cTn id="101" dur="1000" fill="hold"/>
                                        <p:tgtEl>
                                          <p:spTgt spid="31"/>
                                        </p:tgtEl>
                                        <p:attrNameLst>
                                          <p:attrName>ppt_x</p:attrName>
                                        </p:attrNameLst>
                                      </p:cBhvr>
                                      <p:tavLst>
                                        <p:tav tm="0">
                                          <p:val>
                                            <p:strVal val="#ppt_x"/>
                                          </p:val>
                                        </p:tav>
                                        <p:tav tm="100000">
                                          <p:val>
                                            <p:strVal val="#ppt_x"/>
                                          </p:val>
                                        </p:tav>
                                      </p:tavLst>
                                    </p:anim>
                                    <p:anim calcmode="lin" valueType="num">
                                      <p:cBhvr>
                                        <p:cTn id="102" dur="1000" fill="hold"/>
                                        <p:tgtEl>
                                          <p:spTgt spid="31"/>
                                        </p:tgtEl>
                                        <p:attrNameLst>
                                          <p:attrName>ppt_y</p:attrName>
                                        </p:attrNameLst>
                                      </p:cBhvr>
                                      <p:tavLst>
                                        <p:tav tm="0">
                                          <p:val>
                                            <p:strVal val="#ppt_y-.1"/>
                                          </p:val>
                                        </p:tav>
                                        <p:tav tm="100000">
                                          <p:val>
                                            <p:strVal val="#ppt_y"/>
                                          </p:val>
                                        </p:tav>
                                      </p:tavLst>
                                    </p:anim>
                                  </p:childTnLst>
                                </p:cTn>
                              </p:par>
                            </p:childTnLst>
                          </p:cTn>
                        </p:par>
                        <p:par>
                          <p:cTn id="103" fill="hold">
                            <p:stCondLst>
                              <p:cond delay="4000"/>
                            </p:stCondLst>
                            <p:childTnLst>
                              <p:par>
                                <p:cTn id="104" presetID="42" presetClass="path" presetSubtype="0" accel="50000" decel="50000" fill="hold" grpId="3" nodeType="afterEffect">
                                  <p:stCondLst>
                                    <p:cond delay="0"/>
                                  </p:stCondLst>
                                  <p:childTnLst>
                                    <p:animMotion origin="layout" path="M 0.3095 0.28982 L 0.43867 0.06852 " pathEditMode="relative" rAng="0" ptsTypes="AA">
                                      <p:cBhvr>
                                        <p:cTn id="105" dur="1300" fill="hold"/>
                                        <p:tgtEl>
                                          <p:spTgt spid="23"/>
                                        </p:tgtEl>
                                        <p:attrNameLst>
                                          <p:attrName>ppt_x</p:attrName>
                                          <p:attrName>ppt_y</p:attrName>
                                        </p:attrNameLst>
                                      </p:cBhvr>
                                      <p:rCtr x="6458" y="-11065"/>
                                    </p:animMotion>
                                  </p:childTnLst>
                                </p:cTn>
                              </p:par>
                              <p:par>
                                <p:cTn id="106" presetID="42" presetClass="path" presetSubtype="0" accel="50000" decel="50000" fill="hold" grpId="3" nodeType="withEffect">
                                  <p:stCondLst>
                                    <p:cond delay="0"/>
                                  </p:stCondLst>
                                  <p:childTnLst>
                                    <p:animMotion origin="layout" path="M 0.16628 0.07315 L 0.22956 0.27037 " pathEditMode="relative" rAng="0" ptsTypes="AA">
                                      <p:cBhvr>
                                        <p:cTn id="107" dur="1300" fill="hold"/>
                                        <p:tgtEl>
                                          <p:spTgt spid="24"/>
                                        </p:tgtEl>
                                        <p:attrNameLst>
                                          <p:attrName>ppt_x</p:attrName>
                                          <p:attrName>ppt_y</p:attrName>
                                        </p:attrNameLst>
                                      </p:cBhvr>
                                      <p:rCtr x="3164" y="9861"/>
                                    </p:animMotion>
                                  </p:childTnLst>
                                </p:cTn>
                              </p:par>
                              <p:par>
                                <p:cTn id="108" presetID="42" presetClass="path" presetSubtype="0" accel="50000" decel="50000" fill="hold" grpId="3" nodeType="withEffect">
                                  <p:stCondLst>
                                    <p:cond delay="0"/>
                                  </p:stCondLst>
                                  <p:childTnLst>
                                    <p:animMotion origin="layout" path="M 0.42357 -0.06921 L 0.20039 -0.07199 " pathEditMode="relative" rAng="0" ptsTypes="AA">
                                      <p:cBhvr>
                                        <p:cTn id="109" dur="1300" fill="hold"/>
                                        <p:tgtEl>
                                          <p:spTgt spid="25"/>
                                        </p:tgtEl>
                                        <p:attrNameLst>
                                          <p:attrName>ppt_x</p:attrName>
                                          <p:attrName>ppt_y</p:attrName>
                                        </p:attrNameLst>
                                      </p:cBhvr>
                                      <p:rCtr x="-11159" y="-139"/>
                                    </p:animMotion>
                                  </p:childTnLst>
                                </p:cTn>
                              </p:par>
                              <p:par>
                                <p:cTn id="110" presetID="42" presetClass="path" presetSubtype="0" accel="50000" decel="50000" fill="hold" grpId="3" nodeType="withEffect">
                                  <p:stCondLst>
                                    <p:cond delay="0"/>
                                  </p:stCondLst>
                                  <p:childTnLst>
                                    <p:animMotion origin="layout" path="M 0.35951 -0.1537 L 0.4043 0.16273 " pathEditMode="relative" rAng="0" ptsTypes="AA">
                                      <p:cBhvr>
                                        <p:cTn id="111" dur="1300" fill="hold"/>
                                        <p:tgtEl>
                                          <p:spTgt spid="26"/>
                                        </p:tgtEl>
                                        <p:attrNameLst>
                                          <p:attrName>ppt_x</p:attrName>
                                          <p:attrName>ppt_y</p:attrName>
                                        </p:attrNameLst>
                                      </p:cBhvr>
                                      <p:rCtr x="2240" y="15810"/>
                                    </p:animMotion>
                                  </p:childTnLst>
                                </p:cTn>
                              </p:par>
                              <p:par>
                                <p:cTn id="112" presetID="42" presetClass="path" presetSubtype="0" accel="50000" decel="50000" fill="hold" grpId="3" nodeType="withEffect">
                                  <p:stCondLst>
                                    <p:cond delay="0"/>
                                  </p:stCondLst>
                                  <p:childTnLst>
                                    <p:animMotion origin="layout" path="M 0.24427 -0.18009 L 0.42409 -0.0956 " pathEditMode="relative" rAng="0" ptsTypes="AA">
                                      <p:cBhvr>
                                        <p:cTn id="113" dur="1300" fill="hold"/>
                                        <p:tgtEl>
                                          <p:spTgt spid="27"/>
                                        </p:tgtEl>
                                        <p:attrNameLst>
                                          <p:attrName>ppt_x</p:attrName>
                                          <p:attrName>ppt_y</p:attrName>
                                        </p:attrNameLst>
                                      </p:cBhvr>
                                      <p:rCtr x="8984" y="4213"/>
                                    </p:animMotion>
                                  </p:childTnLst>
                                </p:cTn>
                              </p:par>
                              <p:par>
                                <p:cTn id="114" presetID="42" presetClass="path" presetSubtype="0" accel="50000" decel="50000" fill="hold" grpId="3" nodeType="withEffect">
                                  <p:stCondLst>
                                    <p:cond delay="0"/>
                                  </p:stCondLst>
                                  <p:childTnLst>
                                    <p:animMotion origin="layout" path="M 0.28933 -0.21042 L 0.18243 0.1243 " pathEditMode="relative" rAng="0" ptsTypes="AA">
                                      <p:cBhvr>
                                        <p:cTn id="115" dur="1300" fill="hold"/>
                                        <p:tgtEl>
                                          <p:spTgt spid="28"/>
                                        </p:tgtEl>
                                        <p:attrNameLst>
                                          <p:attrName>ppt_x</p:attrName>
                                          <p:attrName>ppt_y</p:attrName>
                                        </p:attrNameLst>
                                      </p:cBhvr>
                                      <p:rCtr x="-5352" y="16736"/>
                                    </p:animMotion>
                                  </p:childTnLst>
                                </p:cTn>
                              </p:par>
                            </p:childTnLst>
                          </p:cTn>
                        </p:par>
                        <p:par>
                          <p:cTn id="116" fill="hold">
                            <p:stCondLst>
                              <p:cond delay="5300"/>
                            </p:stCondLst>
                            <p:childTnLst>
                              <p:par>
                                <p:cTn id="117" presetID="42" presetClass="path" presetSubtype="0" accel="50000" decel="50000" fill="hold" grpId="3" nodeType="afterEffect">
                                  <p:stCondLst>
                                    <p:cond delay="0"/>
                                  </p:stCondLst>
                                  <p:childTnLst>
                                    <p:animMotion origin="layout" path="M 0.17422 -0.00277 L 0.25977 -0.00277 " pathEditMode="relative" rAng="0" ptsTypes="AA">
                                      <p:cBhvr>
                                        <p:cTn id="118" dur="1300" fill="hold"/>
                                        <p:tgtEl>
                                          <p:spTgt spid="19"/>
                                        </p:tgtEl>
                                        <p:attrNameLst>
                                          <p:attrName>ppt_x</p:attrName>
                                          <p:attrName>ppt_y</p:attrName>
                                        </p:attrNameLst>
                                      </p:cBhvr>
                                      <p:rCtr x="4271" y="0"/>
                                    </p:animMotion>
                                  </p:childTnLst>
                                </p:cTn>
                              </p:par>
                              <p:par>
                                <p:cTn id="119" presetID="47" presetClass="entr" presetSubtype="0" fill="hold" grpId="0" nodeType="with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fade">
                                      <p:cBhvr>
                                        <p:cTn id="121" dur="1300"/>
                                        <p:tgtEl>
                                          <p:spTgt spid="32"/>
                                        </p:tgtEl>
                                      </p:cBhvr>
                                    </p:animEffect>
                                    <p:anim calcmode="lin" valueType="num">
                                      <p:cBhvr>
                                        <p:cTn id="122" dur="1300" fill="hold"/>
                                        <p:tgtEl>
                                          <p:spTgt spid="32"/>
                                        </p:tgtEl>
                                        <p:attrNameLst>
                                          <p:attrName>ppt_x</p:attrName>
                                        </p:attrNameLst>
                                      </p:cBhvr>
                                      <p:tavLst>
                                        <p:tav tm="0">
                                          <p:val>
                                            <p:strVal val="#ppt_x"/>
                                          </p:val>
                                        </p:tav>
                                        <p:tav tm="100000">
                                          <p:val>
                                            <p:strVal val="#ppt_x"/>
                                          </p:val>
                                        </p:tav>
                                      </p:tavLst>
                                    </p:anim>
                                    <p:anim calcmode="lin" valueType="num">
                                      <p:cBhvr>
                                        <p:cTn id="123" dur="1300" fill="hold"/>
                                        <p:tgtEl>
                                          <p:spTgt spid="32"/>
                                        </p:tgtEl>
                                        <p:attrNameLst>
                                          <p:attrName>ppt_y</p:attrName>
                                        </p:attrNameLst>
                                      </p:cBhvr>
                                      <p:tavLst>
                                        <p:tav tm="0">
                                          <p:val>
                                            <p:strVal val="#ppt_y-.1"/>
                                          </p:val>
                                        </p:tav>
                                        <p:tav tm="100000">
                                          <p:val>
                                            <p:strVal val="#ppt_y"/>
                                          </p:val>
                                        </p:tav>
                                      </p:tavLst>
                                    </p:anim>
                                  </p:childTnLst>
                                </p:cTn>
                              </p:par>
                            </p:childTnLst>
                          </p:cTn>
                        </p:par>
                        <p:par>
                          <p:cTn id="124" fill="hold">
                            <p:stCondLst>
                              <p:cond delay="6600"/>
                            </p:stCondLst>
                            <p:childTnLst>
                              <p:par>
                                <p:cTn id="125" presetID="42" presetClass="path" presetSubtype="0" accel="50000" decel="50000" fill="hold" grpId="4" nodeType="afterEffect">
                                  <p:stCondLst>
                                    <p:cond delay="0"/>
                                  </p:stCondLst>
                                  <p:childTnLst>
                                    <p:animMotion origin="layout" path="M 0.43867 0.06852 L 0.24375 -0.12245 " pathEditMode="relative" rAng="0" ptsTypes="AA">
                                      <p:cBhvr>
                                        <p:cTn id="126" dur="1300" fill="hold"/>
                                        <p:tgtEl>
                                          <p:spTgt spid="23"/>
                                        </p:tgtEl>
                                        <p:attrNameLst>
                                          <p:attrName>ppt_x</p:attrName>
                                          <p:attrName>ppt_y</p:attrName>
                                        </p:attrNameLst>
                                      </p:cBhvr>
                                      <p:rCtr x="-9753" y="-9560"/>
                                    </p:animMotion>
                                  </p:childTnLst>
                                </p:cTn>
                              </p:par>
                              <p:par>
                                <p:cTn id="127" presetID="42" presetClass="path" presetSubtype="0" accel="50000" decel="50000" fill="hold" grpId="4" nodeType="withEffect">
                                  <p:stCondLst>
                                    <p:cond delay="0"/>
                                  </p:stCondLst>
                                  <p:childTnLst>
                                    <p:animMotion origin="layout" path="M 0.22956 0.27037 L 0.40326 0.19398 " pathEditMode="relative" rAng="0" ptsTypes="AA">
                                      <p:cBhvr>
                                        <p:cTn id="128" dur="1300" fill="hold"/>
                                        <p:tgtEl>
                                          <p:spTgt spid="24"/>
                                        </p:tgtEl>
                                        <p:attrNameLst>
                                          <p:attrName>ppt_x</p:attrName>
                                          <p:attrName>ppt_y</p:attrName>
                                        </p:attrNameLst>
                                      </p:cBhvr>
                                      <p:rCtr x="8685" y="-3819"/>
                                    </p:animMotion>
                                  </p:childTnLst>
                                </p:cTn>
                              </p:par>
                              <p:par>
                                <p:cTn id="129" presetID="42" presetClass="path" presetSubtype="0" accel="50000" decel="50000" fill="hold" grpId="4" nodeType="withEffect">
                                  <p:stCondLst>
                                    <p:cond delay="0"/>
                                  </p:stCondLst>
                                  <p:childTnLst>
                                    <p:animMotion origin="layout" path="M 0.20039 -0.07199 L 0.3789 0.23148 " pathEditMode="relative" rAng="0" ptsTypes="AA">
                                      <p:cBhvr>
                                        <p:cTn id="130" dur="1300" fill="hold"/>
                                        <p:tgtEl>
                                          <p:spTgt spid="25"/>
                                        </p:tgtEl>
                                        <p:attrNameLst>
                                          <p:attrName>ppt_x</p:attrName>
                                          <p:attrName>ppt_y</p:attrName>
                                        </p:attrNameLst>
                                      </p:cBhvr>
                                      <p:rCtr x="8919" y="15162"/>
                                    </p:animMotion>
                                  </p:childTnLst>
                                </p:cTn>
                              </p:par>
                              <p:par>
                                <p:cTn id="131" presetID="42" presetClass="path" presetSubtype="0" accel="50000" decel="50000" fill="hold" grpId="4" nodeType="withEffect">
                                  <p:stCondLst>
                                    <p:cond delay="0"/>
                                  </p:stCondLst>
                                  <p:childTnLst>
                                    <p:animMotion origin="layout" path="M 0.4043 0.16273 L 0.35951 -0.1537 " pathEditMode="relative" rAng="0" ptsTypes="AA">
                                      <p:cBhvr>
                                        <p:cTn id="132" dur="1300" fill="hold"/>
                                        <p:tgtEl>
                                          <p:spTgt spid="26"/>
                                        </p:tgtEl>
                                        <p:attrNameLst>
                                          <p:attrName>ppt_x</p:attrName>
                                          <p:attrName>ppt_y</p:attrName>
                                        </p:attrNameLst>
                                      </p:cBhvr>
                                      <p:rCtr x="-2240" y="-15833"/>
                                    </p:animMotion>
                                  </p:childTnLst>
                                </p:cTn>
                              </p:par>
                              <p:par>
                                <p:cTn id="133" presetID="42" presetClass="path" presetSubtype="0" accel="50000" decel="50000" fill="hold" grpId="4" nodeType="withEffect">
                                  <p:stCondLst>
                                    <p:cond delay="0"/>
                                  </p:stCondLst>
                                  <p:childTnLst>
                                    <p:animMotion origin="layout" path="M 0.42409 -0.0956 L 0.31002 0.23218 " pathEditMode="relative" rAng="0" ptsTypes="AA">
                                      <p:cBhvr>
                                        <p:cTn id="134" dur="1300" fill="hold"/>
                                        <p:tgtEl>
                                          <p:spTgt spid="27"/>
                                        </p:tgtEl>
                                        <p:attrNameLst>
                                          <p:attrName>ppt_x</p:attrName>
                                          <p:attrName>ppt_y</p:attrName>
                                        </p:attrNameLst>
                                      </p:cBhvr>
                                      <p:rCtr x="-5703" y="16389"/>
                                    </p:animMotion>
                                  </p:childTnLst>
                                </p:cTn>
                              </p:par>
                              <p:par>
                                <p:cTn id="135" presetID="42" presetClass="path" presetSubtype="0" accel="50000" decel="50000" fill="hold" grpId="4" nodeType="withEffect">
                                  <p:stCondLst>
                                    <p:cond delay="0"/>
                                  </p:stCondLst>
                                  <p:childTnLst>
                                    <p:animMotion origin="layout" path="M 0.18243 0.1243 L 0.28933 -0.21042 " pathEditMode="relative" rAng="0" ptsTypes="AA">
                                      <p:cBhvr>
                                        <p:cTn id="136" dur="1300" fill="hold"/>
                                        <p:tgtEl>
                                          <p:spTgt spid="28"/>
                                        </p:tgtEl>
                                        <p:attrNameLst>
                                          <p:attrName>ppt_x</p:attrName>
                                          <p:attrName>ppt_y</p:attrName>
                                        </p:attrNameLst>
                                      </p:cBhvr>
                                      <p:rCtr x="5339" y="-16736"/>
                                    </p:animMotion>
                                  </p:childTnLst>
                                </p:cTn>
                              </p:par>
                            </p:childTnLst>
                          </p:cTn>
                        </p:par>
                        <p:par>
                          <p:cTn id="137" fill="hold">
                            <p:stCondLst>
                              <p:cond delay="7900"/>
                            </p:stCondLst>
                            <p:childTnLst>
                              <p:par>
                                <p:cTn id="138" presetID="42" presetClass="path" presetSubtype="0" accel="50000" decel="50000" fill="hold" grpId="4" nodeType="afterEffect">
                                  <p:stCondLst>
                                    <p:cond delay="0"/>
                                  </p:stCondLst>
                                  <p:childTnLst>
                                    <p:animMotion origin="layout" path="M 0.25977 -0.00277 L 0.34102 -0.00277 " pathEditMode="relative" rAng="0" ptsTypes="AA">
                                      <p:cBhvr>
                                        <p:cTn id="139" dur="1300" fill="hold"/>
                                        <p:tgtEl>
                                          <p:spTgt spid="19"/>
                                        </p:tgtEl>
                                        <p:attrNameLst>
                                          <p:attrName>ppt_x</p:attrName>
                                          <p:attrName>ppt_y</p:attrName>
                                        </p:attrNameLst>
                                      </p:cBhvr>
                                      <p:rCtr x="4062" y="0"/>
                                    </p:animMotion>
                                  </p:childTnLst>
                                </p:cTn>
                              </p:par>
                              <p:par>
                                <p:cTn id="140" presetID="47" presetClass="entr" presetSubtype="0" fill="hold" grpId="0"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fade">
                                      <p:cBhvr>
                                        <p:cTn id="142" dur="1000"/>
                                        <p:tgtEl>
                                          <p:spTgt spid="33"/>
                                        </p:tgtEl>
                                      </p:cBhvr>
                                    </p:animEffect>
                                    <p:anim calcmode="lin" valueType="num">
                                      <p:cBhvr>
                                        <p:cTn id="143" dur="1000" fill="hold"/>
                                        <p:tgtEl>
                                          <p:spTgt spid="33"/>
                                        </p:tgtEl>
                                        <p:attrNameLst>
                                          <p:attrName>ppt_x</p:attrName>
                                        </p:attrNameLst>
                                      </p:cBhvr>
                                      <p:tavLst>
                                        <p:tav tm="0">
                                          <p:val>
                                            <p:strVal val="#ppt_x"/>
                                          </p:val>
                                        </p:tav>
                                        <p:tav tm="100000">
                                          <p:val>
                                            <p:strVal val="#ppt_x"/>
                                          </p:val>
                                        </p:tav>
                                      </p:tavLst>
                                    </p:anim>
                                    <p:anim calcmode="lin" valueType="num">
                                      <p:cBhvr>
                                        <p:cTn id="144" dur="1000" fill="hold"/>
                                        <p:tgtEl>
                                          <p:spTgt spid="33"/>
                                        </p:tgtEl>
                                        <p:attrNameLst>
                                          <p:attrName>ppt_y</p:attrName>
                                        </p:attrNameLst>
                                      </p:cBhvr>
                                      <p:tavLst>
                                        <p:tav tm="0">
                                          <p:val>
                                            <p:strVal val="#ppt_y-.1"/>
                                          </p:val>
                                        </p:tav>
                                        <p:tav tm="100000">
                                          <p:val>
                                            <p:strVal val="#ppt_y"/>
                                          </p:val>
                                        </p:tav>
                                      </p:tavLst>
                                    </p:anim>
                                  </p:childTnLst>
                                </p:cTn>
                              </p:par>
                            </p:childTnLst>
                          </p:cTn>
                        </p:par>
                        <p:par>
                          <p:cTn id="145" fill="hold">
                            <p:stCondLst>
                              <p:cond delay="9200"/>
                            </p:stCondLst>
                            <p:childTnLst>
                              <p:par>
                                <p:cTn id="146" presetID="42" presetClass="path" presetSubtype="0" accel="50000" decel="50000" fill="hold" grpId="5" nodeType="afterEffect">
                                  <p:stCondLst>
                                    <p:cond delay="0"/>
                                  </p:stCondLst>
                                  <p:childTnLst>
                                    <p:animMotion origin="layout" path="M 0.24375 -0.12245 L 0.59179 -0.00301 " pathEditMode="relative" rAng="0" ptsTypes="AA">
                                      <p:cBhvr>
                                        <p:cTn id="147" dur="1300" fill="hold"/>
                                        <p:tgtEl>
                                          <p:spTgt spid="23"/>
                                        </p:tgtEl>
                                        <p:attrNameLst>
                                          <p:attrName>ppt_x</p:attrName>
                                          <p:attrName>ppt_y</p:attrName>
                                        </p:attrNameLst>
                                      </p:cBhvr>
                                      <p:rCtr x="17396" y="5972"/>
                                    </p:animMotion>
                                  </p:childTnLst>
                                </p:cTn>
                              </p:par>
                              <p:par>
                                <p:cTn id="148" presetID="42" presetClass="path" presetSubtype="0" accel="50000" decel="50000" fill="hold" grpId="5" nodeType="withEffect">
                                  <p:stCondLst>
                                    <p:cond delay="0"/>
                                  </p:stCondLst>
                                  <p:childTnLst>
                                    <p:animMotion origin="layout" path="M 0.40326 0.19398 L 0.59024 0.00093 " pathEditMode="relative" rAng="0" ptsTypes="AA">
                                      <p:cBhvr>
                                        <p:cTn id="149" dur="1300" fill="hold"/>
                                        <p:tgtEl>
                                          <p:spTgt spid="24"/>
                                        </p:tgtEl>
                                        <p:attrNameLst>
                                          <p:attrName>ppt_x</p:attrName>
                                          <p:attrName>ppt_y</p:attrName>
                                        </p:attrNameLst>
                                      </p:cBhvr>
                                      <p:rCtr x="9349" y="-9653"/>
                                    </p:animMotion>
                                  </p:childTnLst>
                                </p:cTn>
                              </p:par>
                              <p:par>
                                <p:cTn id="150" presetID="42" presetClass="path" presetSubtype="0" accel="50000" decel="50000" fill="hold" grpId="5" nodeType="withEffect">
                                  <p:stCondLst>
                                    <p:cond delay="0"/>
                                  </p:stCondLst>
                                  <p:childTnLst>
                                    <p:animMotion origin="layout" path="M 0.3789 0.23148 L 0.59179 0.00023 " pathEditMode="relative" rAng="0" ptsTypes="AA">
                                      <p:cBhvr>
                                        <p:cTn id="151" dur="1300" fill="hold"/>
                                        <p:tgtEl>
                                          <p:spTgt spid="25"/>
                                        </p:tgtEl>
                                        <p:attrNameLst>
                                          <p:attrName>ppt_x</p:attrName>
                                          <p:attrName>ppt_y</p:attrName>
                                        </p:attrNameLst>
                                      </p:cBhvr>
                                      <p:rCtr x="10638" y="-11574"/>
                                    </p:animMotion>
                                  </p:childTnLst>
                                </p:cTn>
                              </p:par>
                              <p:par>
                                <p:cTn id="152" presetID="42" presetClass="path" presetSubtype="0" accel="50000" decel="50000" fill="hold" grpId="5" nodeType="withEffect">
                                  <p:stCondLst>
                                    <p:cond delay="0"/>
                                  </p:stCondLst>
                                  <p:childTnLst>
                                    <p:animMotion origin="layout" path="M 0.35951 -0.1537 L 0.59128 0.00023 " pathEditMode="relative" rAng="0" ptsTypes="AA">
                                      <p:cBhvr>
                                        <p:cTn id="153" dur="1300" fill="hold"/>
                                        <p:tgtEl>
                                          <p:spTgt spid="26"/>
                                        </p:tgtEl>
                                        <p:attrNameLst>
                                          <p:attrName>ppt_x</p:attrName>
                                          <p:attrName>ppt_y</p:attrName>
                                        </p:attrNameLst>
                                      </p:cBhvr>
                                      <p:rCtr x="11589" y="7685"/>
                                    </p:animMotion>
                                  </p:childTnLst>
                                </p:cTn>
                              </p:par>
                              <p:par>
                                <p:cTn id="154" presetID="42" presetClass="path" presetSubtype="0" accel="50000" decel="50000" fill="hold" grpId="5" nodeType="withEffect">
                                  <p:stCondLst>
                                    <p:cond delay="0"/>
                                  </p:stCondLst>
                                  <p:childTnLst>
                                    <p:animMotion origin="layout" path="M 0.31002 0.23218 L 0.59231 0.00579 " pathEditMode="relative" rAng="0" ptsTypes="AA">
                                      <p:cBhvr>
                                        <p:cTn id="155" dur="1300" fill="hold"/>
                                        <p:tgtEl>
                                          <p:spTgt spid="27"/>
                                        </p:tgtEl>
                                        <p:attrNameLst>
                                          <p:attrName>ppt_x</p:attrName>
                                          <p:attrName>ppt_y</p:attrName>
                                        </p:attrNameLst>
                                      </p:cBhvr>
                                      <p:rCtr x="14115" y="-11319"/>
                                    </p:animMotion>
                                  </p:childTnLst>
                                </p:cTn>
                              </p:par>
                              <p:par>
                                <p:cTn id="156" presetID="42" presetClass="path" presetSubtype="0" accel="50000" decel="50000" fill="hold" grpId="6" nodeType="withEffect">
                                  <p:stCondLst>
                                    <p:cond delay="100"/>
                                  </p:stCondLst>
                                  <p:childTnLst>
                                    <p:animMotion origin="layout" path="M 0.28933 -0.21042 L 0.59076 0.00301 " pathEditMode="relative" rAng="0" ptsTypes="AA">
                                      <p:cBhvr>
                                        <p:cTn id="157" dur="1300" fill="hold"/>
                                        <p:tgtEl>
                                          <p:spTgt spid="28"/>
                                        </p:tgtEl>
                                        <p:attrNameLst>
                                          <p:attrName>ppt_x</p:attrName>
                                          <p:attrName>ppt_y</p:attrName>
                                        </p:attrNameLst>
                                      </p:cBhvr>
                                      <p:rCtr x="15065" y="10671"/>
                                    </p:animMotion>
                                  </p:childTnLst>
                                </p:cTn>
                              </p:par>
                            </p:childTnLst>
                          </p:cTn>
                        </p:par>
                        <p:par>
                          <p:cTn id="158" fill="hold">
                            <p:stCondLst>
                              <p:cond delay="10600"/>
                            </p:stCondLst>
                            <p:childTnLst>
                              <p:par>
                                <p:cTn id="159" presetID="1" presetClass="exit" presetSubtype="0" fill="hold" grpId="6" nodeType="afterEffect">
                                  <p:stCondLst>
                                    <p:cond delay="0"/>
                                  </p:stCondLst>
                                  <p:childTnLst>
                                    <p:set>
                                      <p:cBhvr>
                                        <p:cTn id="160" dur="1" fill="hold">
                                          <p:stCondLst>
                                            <p:cond delay="0"/>
                                          </p:stCondLst>
                                        </p:cTn>
                                        <p:tgtEl>
                                          <p:spTgt spid="23"/>
                                        </p:tgtEl>
                                        <p:attrNameLst>
                                          <p:attrName>style.visibility</p:attrName>
                                        </p:attrNameLst>
                                      </p:cBhvr>
                                      <p:to>
                                        <p:strVal val="hidden"/>
                                      </p:to>
                                    </p:set>
                                  </p:childTnLst>
                                </p:cTn>
                              </p:par>
                              <p:par>
                                <p:cTn id="161" presetID="1" presetClass="exit" presetSubtype="0" fill="hold" grpId="6" nodeType="withEffect">
                                  <p:stCondLst>
                                    <p:cond delay="0"/>
                                  </p:stCondLst>
                                  <p:childTnLst>
                                    <p:set>
                                      <p:cBhvr>
                                        <p:cTn id="162" dur="1" fill="hold">
                                          <p:stCondLst>
                                            <p:cond delay="0"/>
                                          </p:stCondLst>
                                        </p:cTn>
                                        <p:tgtEl>
                                          <p:spTgt spid="24"/>
                                        </p:tgtEl>
                                        <p:attrNameLst>
                                          <p:attrName>style.visibility</p:attrName>
                                        </p:attrNameLst>
                                      </p:cBhvr>
                                      <p:to>
                                        <p:strVal val="hidden"/>
                                      </p:to>
                                    </p:set>
                                  </p:childTnLst>
                                </p:cTn>
                              </p:par>
                              <p:par>
                                <p:cTn id="163" presetID="1" presetClass="exit" presetSubtype="0" fill="hold" grpId="6" nodeType="withEffect">
                                  <p:stCondLst>
                                    <p:cond delay="0"/>
                                  </p:stCondLst>
                                  <p:childTnLst>
                                    <p:set>
                                      <p:cBhvr>
                                        <p:cTn id="164" dur="1" fill="hold">
                                          <p:stCondLst>
                                            <p:cond delay="0"/>
                                          </p:stCondLst>
                                        </p:cTn>
                                        <p:tgtEl>
                                          <p:spTgt spid="25"/>
                                        </p:tgtEl>
                                        <p:attrNameLst>
                                          <p:attrName>style.visibility</p:attrName>
                                        </p:attrNameLst>
                                      </p:cBhvr>
                                      <p:to>
                                        <p:strVal val="hidden"/>
                                      </p:to>
                                    </p:set>
                                  </p:childTnLst>
                                </p:cTn>
                              </p:par>
                              <p:par>
                                <p:cTn id="165" presetID="1" presetClass="exit" presetSubtype="0" fill="hold" grpId="6" nodeType="withEffect">
                                  <p:stCondLst>
                                    <p:cond delay="0"/>
                                  </p:stCondLst>
                                  <p:childTnLst>
                                    <p:set>
                                      <p:cBhvr>
                                        <p:cTn id="166" dur="1" fill="hold">
                                          <p:stCondLst>
                                            <p:cond delay="0"/>
                                          </p:stCondLst>
                                        </p:cTn>
                                        <p:tgtEl>
                                          <p:spTgt spid="26"/>
                                        </p:tgtEl>
                                        <p:attrNameLst>
                                          <p:attrName>style.visibility</p:attrName>
                                        </p:attrNameLst>
                                      </p:cBhvr>
                                      <p:to>
                                        <p:strVal val="hidden"/>
                                      </p:to>
                                    </p:set>
                                  </p:childTnLst>
                                </p:cTn>
                              </p:par>
                              <p:par>
                                <p:cTn id="167" presetID="1" presetClass="exit" presetSubtype="0" fill="hold" grpId="6" nodeType="withEffect">
                                  <p:stCondLst>
                                    <p:cond delay="0"/>
                                  </p:stCondLst>
                                  <p:childTnLst>
                                    <p:set>
                                      <p:cBhvr>
                                        <p:cTn id="168" dur="1" fill="hold">
                                          <p:stCondLst>
                                            <p:cond delay="0"/>
                                          </p:stCondLst>
                                        </p:cTn>
                                        <p:tgtEl>
                                          <p:spTgt spid="27"/>
                                        </p:tgtEl>
                                        <p:attrNameLst>
                                          <p:attrName>style.visibility</p:attrName>
                                        </p:attrNameLst>
                                      </p:cBhvr>
                                      <p:to>
                                        <p:strVal val="hidden"/>
                                      </p:to>
                                    </p:set>
                                  </p:childTnLst>
                                </p:cTn>
                              </p:par>
                              <p:par>
                                <p:cTn id="169" presetID="1" presetClass="exit" presetSubtype="0" fill="hold" grpId="5" nodeType="withEffect">
                                  <p:stCondLst>
                                    <p:cond delay="0"/>
                                  </p:stCondLst>
                                  <p:childTnLst>
                                    <p:set>
                                      <p:cBhvr>
                                        <p:cTn id="170" dur="1" fill="hold">
                                          <p:stCondLst>
                                            <p:cond delay="0"/>
                                          </p:stCondLst>
                                        </p:cTn>
                                        <p:tgtEl>
                                          <p:spTgt spid="28"/>
                                        </p:tgtEl>
                                        <p:attrNameLst>
                                          <p:attrName>style.visibility</p:attrName>
                                        </p:attrNameLst>
                                      </p:cBhvr>
                                      <p:to>
                                        <p:strVal val="hidden"/>
                                      </p:to>
                                    </p:set>
                                  </p:childTnLst>
                                </p:cTn>
                              </p:par>
                              <p:par>
                                <p:cTn id="171" presetID="10" presetClass="entr" presetSubtype="0" fill="hold" nodeType="withEffect">
                                  <p:stCondLst>
                                    <p:cond delay="0"/>
                                  </p:stCondLst>
                                  <p:childTnLst>
                                    <p:set>
                                      <p:cBhvr>
                                        <p:cTn id="172" dur="1" fill="hold">
                                          <p:stCondLst>
                                            <p:cond delay="0"/>
                                          </p:stCondLst>
                                        </p:cTn>
                                        <p:tgtEl>
                                          <p:spTgt spid="34"/>
                                        </p:tgtEl>
                                        <p:attrNameLst>
                                          <p:attrName>style.visibility</p:attrName>
                                        </p:attrNameLst>
                                      </p:cBhvr>
                                      <p:to>
                                        <p:strVal val="visible"/>
                                      </p:to>
                                    </p:set>
                                    <p:animEffect transition="in" filter="fade">
                                      <p:cBhvr>
                                        <p:cTn id="173" dur="500"/>
                                        <p:tgtEl>
                                          <p:spTgt spid="34"/>
                                        </p:tgtEl>
                                      </p:cBhvr>
                                    </p:animEffect>
                                  </p:childTnLst>
                                </p:cTn>
                              </p:par>
                            </p:childTnLst>
                          </p:cTn>
                        </p:par>
                      </p:childTnLst>
                    </p:cTn>
                  </p:par>
                  <p:par>
                    <p:cTn id="174" fill="hold">
                      <p:stCondLst>
                        <p:cond delay="indefinite"/>
                      </p:stCondLst>
                      <p:childTnLst>
                        <p:par>
                          <p:cTn id="175" fill="hold">
                            <p:stCondLst>
                              <p:cond delay="0"/>
                            </p:stCondLst>
                            <p:childTnLst>
                              <p:par>
                                <p:cTn id="176" presetID="14" presetClass="entr" presetSubtype="10" fill="hold" nodeType="clickEffect">
                                  <p:stCondLst>
                                    <p:cond delay="0"/>
                                  </p:stCondLst>
                                  <p:childTnLst>
                                    <p:set>
                                      <p:cBhvr>
                                        <p:cTn id="177" dur="1" fill="hold">
                                          <p:stCondLst>
                                            <p:cond delay="0"/>
                                          </p:stCondLst>
                                        </p:cTn>
                                        <p:tgtEl>
                                          <p:spTgt spid="37"/>
                                        </p:tgtEl>
                                        <p:attrNameLst>
                                          <p:attrName>style.visibility</p:attrName>
                                        </p:attrNameLst>
                                      </p:cBhvr>
                                      <p:to>
                                        <p:strVal val="visible"/>
                                      </p:to>
                                    </p:set>
                                    <p:animEffect transition="in" filter="randombar(horizontal)">
                                      <p:cBhvr>
                                        <p:cTn id="178" dur="500"/>
                                        <p:tgtEl>
                                          <p:spTgt spid="37"/>
                                        </p:tgtEl>
                                      </p:cBhvr>
                                    </p:animEffect>
                                  </p:childTnLst>
                                </p:cTn>
                              </p:par>
                              <p:par>
                                <p:cTn id="179" presetID="22" presetClass="entr" presetSubtype="4" fill="hold" nodeType="withEffect">
                                  <p:stCondLst>
                                    <p:cond delay="0"/>
                                  </p:stCondLst>
                                  <p:childTnLst>
                                    <p:set>
                                      <p:cBhvr>
                                        <p:cTn id="180" dur="1" fill="hold">
                                          <p:stCondLst>
                                            <p:cond delay="0"/>
                                          </p:stCondLst>
                                        </p:cTn>
                                        <p:tgtEl>
                                          <p:spTgt spid="36"/>
                                        </p:tgtEl>
                                        <p:attrNameLst>
                                          <p:attrName>style.visibility</p:attrName>
                                        </p:attrNameLst>
                                      </p:cBhvr>
                                      <p:to>
                                        <p:strVal val="visible"/>
                                      </p:to>
                                    </p:set>
                                    <p:animEffect transition="in" filter="wipe(down)">
                                      <p:cBhvr>
                                        <p:cTn id="18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19" grpId="1" animBg="1"/>
      <p:bldP spid="19" grpId="2" animBg="1"/>
      <p:bldP spid="19" grpId="3" animBg="1"/>
      <p:bldP spid="19" grpId="4" animBg="1"/>
      <p:bldP spid="20" grpId="0"/>
      <p:bldP spid="23" grpId="0" animBg="1"/>
      <p:bldP spid="23" grpId="1" animBg="1"/>
      <p:bldP spid="23" grpId="2" animBg="1"/>
      <p:bldP spid="23" grpId="3" animBg="1"/>
      <p:bldP spid="23" grpId="4" animBg="1"/>
      <p:bldP spid="23" grpId="5" animBg="1"/>
      <p:bldP spid="23" grpId="6" animBg="1"/>
      <p:bldP spid="24" grpId="0" animBg="1"/>
      <p:bldP spid="24" grpId="1" animBg="1"/>
      <p:bldP spid="24" grpId="2" animBg="1"/>
      <p:bldP spid="24" grpId="3" animBg="1"/>
      <p:bldP spid="24" grpId="4" animBg="1"/>
      <p:bldP spid="24" grpId="5" animBg="1"/>
      <p:bldP spid="24" grpId="6" animBg="1"/>
      <p:bldP spid="25" grpId="0" animBg="1"/>
      <p:bldP spid="25" grpId="1" animBg="1"/>
      <p:bldP spid="25" grpId="2" animBg="1"/>
      <p:bldP spid="25" grpId="3" animBg="1"/>
      <p:bldP spid="25" grpId="4" animBg="1"/>
      <p:bldP spid="25" grpId="5" animBg="1"/>
      <p:bldP spid="25" grpId="6" animBg="1"/>
      <p:bldP spid="26" grpId="0" animBg="1"/>
      <p:bldP spid="26" grpId="1" animBg="1"/>
      <p:bldP spid="26" grpId="2" animBg="1"/>
      <p:bldP spid="26" grpId="3" animBg="1"/>
      <p:bldP spid="26" grpId="4" animBg="1"/>
      <p:bldP spid="26" grpId="5" animBg="1"/>
      <p:bldP spid="26" grpId="6" animBg="1"/>
      <p:bldP spid="27" grpId="0" animBg="1"/>
      <p:bldP spid="27" grpId="1" animBg="1"/>
      <p:bldP spid="27" grpId="2" animBg="1"/>
      <p:bldP spid="27" grpId="3" animBg="1"/>
      <p:bldP spid="27" grpId="4" animBg="1"/>
      <p:bldP spid="27" grpId="5" animBg="1"/>
      <p:bldP spid="27" grpId="6" animBg="1"/>
      <p:bldP spid="28" grpId="0" animBg="1"/>
      <p:bldP spid="28" grpId="1" animBg="1"/>
      <p:bldP spid="28" grpId="2" animBg="1"/>
      <p:bldP spid="28" grpId="3" animBg="1"/>
      <p:bldP spid="28" grpId="4" animBg="1"/>
      <p:bldP spid="28" grpId="5" animBg="1"/>
      <p:bldP spid="28" grpId="6" animBg="1"/>
      <p:bldP spid="29" grpId="0"/>
      <p:bldP spid="30" grpId="0"/>
      <p:bldP spid="31" grpId="0"/>
      <p:bldP spid="32" grpId="0"/>
      <p:bldP spid="33"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3" name="Content Placeholder 2"/>
          <p:cNvSpPr>
            <a:spLocks noGrp="1"/>
          </p:cNvSpPr>
          <p:nvPr>
            <p:ph idx="1"/>
          </p:nvPr>
        </p:nvSpPr>
        <p:spPr/>
        <p:txBody>
          <a:bodyPr/>
          <a:lstStyle/>
          <a:p>
            <a:r>
              <a:rPr lang="en-US" dirty="0"/>
              <a:t>Introduction</a:t>
            </a:r>
          </a:p>
          <a:p>
            <a:r>
              <a:rPr lang="en-US" altLang="zh-CN" b="1" dirty="0">
                <a:solidFill>
                  <a:srgbClr val="FF0000"/>
                </a:solidFill>
              </a:rPr>
              <a:t>System and models</a:t>
            </a:r>
          </a:p>
          <a:p>
            <a:r>
              <a:rPr lang="en-US" dirty="0"/>
              <a:t>Emerge protocols</a:t>
            </a:r>
          </a:p>
          <a:p>
            <a:r>
              <a:rPr lang="en-US" dirty="0"/>
              <a:t>Experiments</a:t>
            </a:r>
          </a:p>
          <a:p>
            <a:r>
              <a:rPr lang="en-US" dirty="0"/>
              <a:t>Conclusion</a:t>
            </a:r>
          </a:p>
        </p:txBody>
      </p:sp>
    </p:spTree>
    <p:extLst>
      <p:ext uri="{BB962C8B-B14F-4D97-AF65-F5344CB8AC3E}">
        <p14:creationId xmlns:p14="http://schemas.microsoft.com/office/powerpoint/2010/main" val="34941386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2512</TotalTime>
  <Words>1612</Words>
  <Application>Microsoft Office PowerPoint</Application>
  <PresentationFormat>宽屏</PresentationFormat>
  <Paragraphs>249</Paragraphs>
  <Slides>23</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MS PGothic</vt:lpstr>
      <vt:lpstr>等线</vt:lpstr>
      <vt:lpstr>等线 Light</vt:lpstr>
      <vt:lpstr>Arial</vt:lpstr>
      <vt:lpstr>Calibri</vt:lpstr>
      <vt:lpstr>Calibri Light</vt:lpstr>
      <vt:lpstr>Cambria Math</vt:lpstr>
      <vt:lpstr>Wingdings</vt:lpstr>
      <vt:lpstr>Office 主题​​</vt:lpstr>
      <vt:lpstr>Emerge: Self-emerging Data Release using Cloud Data Storage</vt:lpstr>
      <vt:lpstr>Outline</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Timed-release of Self-emerging Data using Distributed Hash Tables</dc:title>
  <dc:creator>CHAO LI</dc:creator>
  <cp:lastModifiedBy>CHAO LI</cp:lastModifiedBy>
  <cp:revision>114</cp:revision>
  <dcterms:created xsi:type="dcterms:W3CDTF">2017-04-13T17:57:19Z</dcterms:created>
  <dcterms:modified xsi:type="dcterms:W3CDTF">2017-06-24T19:59:34Z</dcterms:modified>
</cp:coreProperties>
</file>