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10CC7-1EA6-4871-8901-A7777BBBFA5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D57C-A0DF-465D-8822-D9442D0F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D57C-A0DF-465D-8822-D9442D0F5B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5050-E3A1-4999-9E18-D93509408F5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339A-6A4B-4246-A387-C70FC4E4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7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5050-E3A1-4999-9E18-D93509408F5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339A-6A4B-4246-A387-C70FC4E4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5050-E3A1-4999-9E18-D93509408F5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339A-6A4B-4246-A387-C70FC4E4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5050-E3A1-4999-9E18-D93509408F5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339A-6A4B-4246-A387-C70FC4E4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2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5050-E3A1-4999-9E18-D93509408F5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339A-6A4B-4246-A387-C70FC4E4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5050-E3A1-4999-9E18-D93509408F5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339A-6A4B-4246-A387-C70FC4E4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3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5050-E3A1-4999-9E18-D93509408F5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339A-6A4B-4246-A387-C70FC4E4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5050-E3A1-4999-9E18-D93509408F5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339A-6A4B-4246-A387-C70FC4E4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9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5050-E3A1-4999-9E18-D93509408F5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339A-6A4B-4246-A387-C70FC4E4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5050-E3A1-4999-9E18-D93509408F5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339A-6A4B-4246-A387-C70FC4E4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7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5050-E3A1-4999-9E18-D93509408F5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339A-6A4B-4246-A387-C70FC4E4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0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D5050-E3A1-4999-9E18-D93509408F5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339A-6A4B-4246-A387-C70FC4E4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矩形: 圆角 277"/>
          <p:cNvSpPr/>
          <p:nvPr/>
        </p:nvSpPr>
        <p:spPr>
          <a:xfrm>
            <a:off x="8253376" y="4803194"/>
            <a:ext cx="3641566" cy="194085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矩形: 圆角 138"/>
          <p:cNvSpPr/>
          <p:nvPr/>
        </p:nvSpPr>
        <p:spPr>
          <a:xfrm>
            <a:off x="293742" y="1263330"/>
            <a:ext cx="3654530" cy="5480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/>
          <p:cNvSpPr/>
          <p:nvPr/>
        </p:nvSpPr>
        <p:spPr>
          <a:xfrm>
            <a:off x="0" y="1"/>
            <a:ext cx="12192000" cy="9986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reflection blurRad="6350" endPos="14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07936" y="9877"/>
            <a:ext cx="12350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en-US" sz="2800" b="1" dirty="0">
                <a:solidFill>
                  <a:prstClr val="white"/>
                </a:solidFill>
              </a:rPr>
              <a:t>Group Differential Privacy-preserving Disclosure of Multi-level Association Graphs</a:t>
            </a:r>
            <a:endParaRPr kumimoji="0" lang="en-GB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93548" y="385088"/>
            <a:ext cx="553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b="1" dirty="0">
                <a:solidFill>
                  <a:prstClr val="white"/>
                </a:solidFill>
              </a:rPr>
              <a:t>Balaji Palanisamy, Chao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Li, </a:t>
            </a:r>
            <a:r>
              <a:rPr lang="en-US" b="1" dirty="0">
                <a:solidFill>
                  <a:prstClr val="white"/>
                </a:solidFill>
              </a:rPr>
              <a:t>Prashant Krishnamurthy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Information Sciences, University of Pittsburgh </a:t>
            </a:r>
          </a:p>
        </p:txBody>
      </p:sp>
      <p:pic>
        <p:nvPicPr>
          <p:cNvPr id="4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4" y="531046"/>
            <a:ext cx="435792" cy="43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组合 64"/>
          <p:cNvGrpSpPr/>
          <p:nvPr/>
        </p:nvGrpSpPr>
        <p:grpSpPr>
          <a:xfrm>
            <a:off x="757887" y="2726672"/>
            <a:ext cx="636000" cy="375860"/>
            <a:chOff x="1691543" y="13921813"/>
            <a:chExt cx="2276352" cy="1338966"/>
          </a:xfrm>
        </p:grpSpPr>
        <p:sp>
          <p:nvSpPr>
            <p:cNvPr id="66" name="矩形 65"/>
            <p:cNvSpPr/>
            <p:nvPr/>
          </p:nvSpPr>
          <p:spPr>
            <a:xfrm>
              <a:off x="1691543" y="13921814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691543" y="14810742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829719" y="13921813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829719" y="14353639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691543" y="14353639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829719" y="14810742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2" name="图形 71" descr="箭头: 直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566061" y="2683122"/>
            <a:ext cx="609712" cy="469916"/>
          </a:xfrm>
          <a:prstGeom prst="rect">
            <a:avLst/>
          </a:prstGeom>
        </p:spPr>
      </p:pic>
      <p:grpSp>
        <p:nvGrpSpPr>
          <p:cNvPr id="73" name="组合 72"/>
          <p:cNvGrpSpPr/>
          <p:nvPr/>
        </p:nvGrpSpPr>
        <p:grpSpPr>
          <a:xfrm>
            <a:off x="2464839" y="2645458"/>
            <a:ext cx="752658" cy="486676"/>
            <a:chOff x="9461430" y="15077083"/>
            <a:chExt cx="2470547" cy="1373416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9461430" y="16450498"/>
              <a:ext cx="24705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cxnSpLocks/>
            </p:cNvCxnSpPr>
            <p:nvPr/>
          </p:nvCxnSpPr>
          <p:spPr>
            <a:xfrm flipV="1">
              <a:off x="9461430" y="15077083"/>
              <a:ext cx="0" cy="1373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cxnSpLocks/>
            </p:cNvCxnSpPr>
            <p:nvPr/>
          </p:nvCxnSpPr>
          <p:spPr>
            <a:xfrm flipV="1">
              <a:off x="10591730" y="15548250"/>
              <a:ext cx="0" cy="9022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2230015" y="3699731"/>
            <a:ext cx="1194849" cy="636852"/>
            <a:chOff x="8728222" y="18080929"/>
            <a:chExt cx="3924301" cy="1743992"/>
          </a:xfrm>
        </p:grpSpPr>
        <p:cxnSp>
          <p:nvCxnSpPr>
            <p:cNvPr id="78" name="直接箭头连接符 77"/>
            <p:cNvCxnSpPr/>
            <p:nvPr/>
          </p:nvCxnSpPr>
          <p:spPr>
            <a:xfrm>
              <a:off x="9548029" y="19824921"/>
              <a:ext cx="24705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cxnSpLocks/>
            </p:cNvCxnSpPr>
            <p:nvPr/>
          </p:nvCxnSpPr>
          <p:spPr>
            <a:xfrm flipV="1">
              <a:off x="9548029" y="18451506"/>
              <a:ext cx="0" cy="1373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弧形 79"/>
            <p:cNvSpPr/>
            <p:nvPr/>
          </p:nvSpPr>
          <p:spPr>
            <a:xfrm rot="10800000">
              <a:off x="10690373" y="18080929"/>
              <a:ext cx="1962150" cy="1675452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弧形 80"/>
            <p:cNvSpPr/>
            <p:nvPr/>
          </p:nvSpPr>
          <p:spPr>
            <a:xfrm rot="10800000" flipH="1">
              <a:off x="8728222" y="18080929"/>
              <a:ext cx="1962150" cy="1675452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293742" y="1728926"/>
            <a:ext cx="340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/>
              <a:t>Without differential privacy</a:t>
            </a:r>
            <a:r>
              <a:rPr lang="en-US" altLang="en-US" dirty="0"/>
              <a:t>: </a:t>
            </a:r>
          </a:p>
          <a:p>
            <a:r>
              <a:rPr lang="en-US" altLang="en-US" dirty="0"/>
              <a:t>A dataset outputs a determinate answer to a query.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293742" y="3205681"/>
            <a:ext cx="33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/>
              <a:t>With differential privacy</a:t>
            </a:r>
            <a:r>
              <a:rPr lang="en-US" altLang="en-US" dirty="0"/>
              <a:t>: </a:t>
            </a:r>
          </a:p>
          <a:p>
            <a:r>
              <a:rPr lang="en-US" altLang="en-US" dirty="0"/>
              <a:t>The query answer is randomized.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313942" y="4352922"/>
            <a:ext cx="3900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Adjacent dataset</a:t>
            </a:r>
            <a:r>
              <a:rPr lang="en-US" altLang="en-US" dirty="0"/>
              <a:t>: </a:t>
            </a:r>
          </a:p>
          <a:p>
            <a:r>
              <a:rPr lang="en-US" altLang="en-US" dirty="0"/>
              <a:t>two datasets differ by at most one record.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2612249" y="5480533"/>
            <a:ext cx="1309270" cy="639821"/>
            <a:chOff x="10296472" y="23235883"/>
            <a:chExt cx="5301467" cy="1923541"/>
          </a:xfrm>
        </p:grpSpPr>
        <p:grpSp>
          <p:nvGrpSpPr>
            <p:cNvPr id="118" name="组合 117"/>
            <p:cNvGrpSpPr/>
            <p:nvPr/>
          </p:nvGrpSpPr>
          <p:grpSpPr>
            <a:xfrm>
              <a:off x="10296472" y="23239341"/>
              <a:ext cx="5171189" cy="1920083"/>
              <a:chOff x="8728222" y="18080929"/>
              <a:chExt cx="3924301" cy="1743992"/>
            </a:xfrm>
          </p:grpSpPr>
          <p:cxnSp>
            <p:nvCxnSpPr>
              <p:cNvPr id="121" name="直接箭头连接符 120"/>
              <p:cNvCxnSpPr/>
              <p:nvPr/>
            </p:nvCxnSpPr>
            <p:spPr>
              <a:xfrm>
                <a:off x="9548029" y="19824921"/>
                <a:ext cx="247054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cxnSpLocks/>
              </p:cNvCxnSpPr>
              <p:nvPr/>
            </p:nvCxnSpPr>
            <p:spPr>
              <a:xfrm flipV="1">
                <a:off x="9548029" y="18451506"/>
                <a:ext cx="0" cy="13734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弧形 122"/>
              <p:cNvSpPr/>
              <p:nvPr/>
            </p:nvSpPr>
            <p:spPr>
              <a:xfrm rot="10800000">
                <a:off x="10690373" y="18080929"/>
                <a:ext cx="1962150" cy="1675452"/>
              </a:xfrm>
              <a:prstGeom prst="arc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弧形 123"/>
              <p:cNvSpPr/>
              <p:nvPr/>
            </p:nvSpPr>
            <p:spPr>
              <a:xfrm rot="10800000" flipH="1">
                <a:off x="8728222" y="18080929"/>
                <a:ext cx="1962150" cy="1675452"/>
              </a:xfrm>
              <a:prstGeom prst="arc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弧形 118"/>
            <p:cNvSpPr/>
            <p:nvPr/>
          </p:nvSpPr>
          <p:spPr>
            <a:xfrm rot="10800000">
              <a:off x="13012345" y="23235883"/>
              <a:ext cx="2585594" cy="1844624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弧形 119"/>
            <p:cNvSpPr/>
            <p:nvPr/>
          </p:nvSpPr>
          <p:spPr>
            <a:xfrm rot="10800000" flipH="1">
              <a:off x="10426750" y="23235883"/>
              <a:ext cx="2585594" cy="1844624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647449" y="1297770"/>
            <a:ext cx="2619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Differential privacy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757887" y="3950394"/>
            <a:ext cx="636000" cy="375860"/>
            <a:chOff x="1691543" y="13921813"/>
            <a:chExt cx="2276352" cy="1338966"/>
          </a:xfrm>
        </p:grpSpPr>
        <p:sp>
          <p:nvSpPr>
            <p:cNvPr id="142" name="矩形 141"/>
            <p:cNvSpPr/>
            <p:nvPr/>
          </p:nvSpPr>
          <p:spPr>
            <a:xfrm>
              <a:off x="1691543" y="13921814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1691543" y="14810742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2829719" y="13921813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829719" y="14353639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1691543" y="14353639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829719" y="14810742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8" name="图形 147" descr="箭头: 直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568922" y="3888018"/>
            <a:ext cx="609712" cy="469916"/>
          </a:xfrm>
          <a:prstGeom prst="rect">
            <a:avLst/>
          </a:prstGeom>
        </p:spPr>
      </p:pic>
      <p:grpSp>
        <p:nvGrpSpPr>
          <p:cNvPr id="149" name="组合 148"/>
          <p:cNvGrpSpPr/>
          <p:nvPr/>
        </p:nvGrpSpPr>
        <p:grpSpPr>
          <a:xfrm>
            <a:off x="662822" y="5385138"/>
            <a:ext cx="636000" cy="375860"/>
            <a:chOff x="1691543" y="13921813"/>
            <a:chExt cx="2276352" cy="1338966"/>
          </a:xfrm>
        </p:grpSpPr>
        <p:sp>
          <p:nvSpPr>
            <p:cNvPr id="150" name="矩形 149"/>
            <p:cNvSpPr/>
            <p:nvPr/>
          </p:nvSpPr>
          <p:spPr>
            <a:xfrm>
              <a:off x="1691543" y="13921814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1691543" y="14810742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2829719" y="13921813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829719" y="14353639"/>
              <a:ext cx="1138176" cy="450037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691543" y="14353639"/>
              <a:ext cx="1138176" cy="450037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829719" y="14810742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652359" y="6052748"/>
            <a:ext cx="636000" cy="375860"/>
            <a:chOff x="1691543" y="13921813"/>
            <a:chExt cx="2276352" cy="1338966"/>
          </a:xfrm>
        </p:grpSpPr>
        <p:sp>
          <p:nvSpPr>
            <p:cNvPr id="157" name="矩形 156"/>
            <p:cNvSpPr/>
            <p:nvPr/>
          </p:nvSpPr>
          <p:spPr>
            <a:xfrm>
              <a:off x="1691543" y="13921814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1691543" y="14810742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2829719" y="13921813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2829719" y="14353639"/>
              <a:ext cx="1138176" cy="45003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1691543" y="14353639"/>
              <a:ext cx="1138176" cy="45003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2829719" y="14810742"/>
              <a:ext cx="1138176" cy="45003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3" name="图形 162" descr="箭头: 直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337702" y="5422870"/>
            <a:ext cx="432643" cy="333446"/>
          </a:xfrm>
          <a:prstGeom prst="rect">
            <a:avLst/>
          </a:prstGeom>
        </p:spPr>
      </p:pic>
      <p:pic>
        <p:nvPicPr>
          <p:cNvPr id="165" name="图形 164" descr="箭头: 直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337702" y="6079114"/>
            <a:ext cx="432643" cy="333446"/>
          </a:xfrm>
          <a:prstGeom prst="rect">
            <a:avLst/>
          </a:prstGeom>
        </p:spPr>
      </p:pic>
      <p:grpSp>
        <p:nvGrpSpPr>
          <p:cNvPr id="166" name="组合 165"/>
          <p:cNvGrpSpPr/>
          <p:nvPr/>
        </p:nvGrpSpPr>
        <p:grpSpPr>
          <a:xfrm>
            <a:off x="1598607" y="5175576"/>
            <a:ext cx="1194849" cy="636852"/>
            <a:chOff x="8728222" y="18080929"/>
            <a:chExt cx="3924301" cy="1743992"/>
          </a:xfrm>
        </p:grpSpPr>
        <p:cxnSp>
          <p:nvCxnSpPr>
            <p:cNvPr id="167" name="直接箭头连接符 166"/>
            <p:cNvCxnSpPr/>
            <p:nvPr/>
          </p:nvCxnSpPr>
          <p:spPr>
            <a:xfrm>
              <a:off x="9548029" y="19824921"/>
              <a:ext cx="24705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cxnSpLocks/>
            </p:cNvCxnSpPr>
            <p:nvPr/>
          </p:nvCxnSpPr>
          <p:spPr>
            <a:xfrm flipV="1">
              <a:off x="9548029" y="18451506"/>
              <a:ext cx="0" cy="1373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弧形 168"/>
            <p:cNvSpPr/>
            <p:nvPr/>
          </p:nvSpPr>
          <p:spPr>
            <a:xfrm rot="10800000">
              <a:off x="10690373" y="18080929"/>
              <a:ext cx="1962150" cy="1675452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弧形 169"/>
            <p:cNvSpPr/>
            <p:nvPr/>
          </p:nvSpPr>
          <p:spPr>
            <a:xfrm rot="10800000" flipH="1">
              <a:off x="8728222" y="18080929"/>
              <a:ext cx="1962150" cy="1675452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1590957" y="5837255"/>
            <a:ext cx="1194849" cy="636852"/>
            <a:chOff x="8728222" y="18080929"/>
            <a:chExt cx="3924301" cy="1743992"/>
          </a:xfrm>
        </p:grpSpPr>
        <p:cxnSp>
          <p:nvCxnSpPr>
            <p:cNvPr id="172" name="直接箭头连接符 171"/>
            <p:cNvCxnSpPr/>
            <p:nvPr/>
          </p:nvCxnSpPr>
          <p:spPr>
            <a:xfrm>
              <a:off x="9548029" y="19824921"/>
              <a:ext cx="24705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cxnSpLocks/>
            </p:cNvCxnSpPr>
            <p:nvPr/>
          </p:nvCxnSpPr>
          <p:spPr>
            <a:xfrm flipV="1">
              <a:off x="9548029" y="18451506"/>
              <a:ext cx="0" cy="1373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弧形 173"/>
            <p:cNvSpPr/>
            <p:nvPr/>
          </p:nvSpPr>
          <p:spPr>
            <a:xfrm rot="10800000">
              <a:off x="10690373" y="18080929"/>
              <a:ext cx="1962150" cy="1675452"/>
            </a:xfrm>
            <a:prstGeom prst="arc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弧形 174"/>
            <p:cNvSpPr/>
            <p:nvPr/>
          </p:nvSpPr>
          <p:spPr>
            <a:xfrm rot="10800000" flipH="1">
              <a:off x="8728222" y="18080929"/>
              <a:ext cx="1962150" cy="1675452"/>
            </a:xfrm>
            <a:prstGeom prst="arc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7" name="图形 176" descr="箭头: 直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10577" flipH="1">
            <a:off x="2406988" y="5563065"/>
            <a:ext cx="432643" cy="333446"/>
          </a:xfrm>
          <a:prstGeom prst="rect">
            <a:avLst/>
          </a:prstGeom>
        </p:spPr>
      </p:pic>
      <p:pic>
        <p:nvPicPr>
          <p:cNvPr id="178" name="图形 177" descr="箭头: 直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984390" flipH="1">
            <a:off x="2428099" y="6062281"/>
            <a:ext cx="432643" cy="333446"/>
          </a:xfrm>
          <a:prstGeom prst="rect">
            <a:avLst/>
          </a:prstGeom>
        </p:spPr>
      </p:pic>
      <p:sp>
        <p:nvSpPr>
          <p:cNvPr id="179" name="矩形: 圆角 178"/>
          <p:cNvSpPr/>
          <p:nvPr/>
        </p:nvSpPr>
        <p:spPr>
          <a:xfrm>
            <a:off x="4229223" y="1263330"/>
            <a:ext cx="3743202" cy="5480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矩形: 圆角 179"/>
          <p:cNvSpPr/>
          <p:nvPr/>
        </p:nvSpPr>
        <p:spPr>
          <a:xfrm>
            <a:off x="8253376" y="1258732"/>
            <a:ext cx="3641566" cy="3478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4409824" y="1297770"/>
            <a:ext cx="345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Group differential privacy</a:t>
            </a:r>
          </a:p>
        </p:txBody>
      </p:sp>
      <p:sp>
        <p:nvSpPr>
          <p:cNvPr id="182" name="文本框 181"/>
          <p:cNvSpPr txBox="1"/>
          <p:nvPr/>
        </p:nvSpPr>
        <p:spPr>
          <a:xfrm>
            <a:off x="4260730" y="1722128"/>
            <a:ext cx="37429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The traditional differential privacy mechanisms only protect the </a:t>
            </a:r>
            <a:r>
              <a:rPr lang="en-US" altLang="en-US" b="1" dirty="0"/>
              <a:t>individual differential privacy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dirty="0"/>
              <a:t>The aggregate (statistical) information about individuals may not be safe for disclosure because the aggregate information itself can be sensitive and needs protection. 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altLang="zh-CN" b="1" dirty="0"/>
              <a:t>Drug purchases of patients</a:t>
            </a:r>
            <a:endParaRPr lang="en-US" dirty="0"/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5850" y="4795680"/>
            <a:ext cx="1612960" cy="490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文本框 182"/>
          <p:cNvSpPr txBox="1"/>
          <p:nvPr/>
        </p:nvSpPr>
        <p:spPr>
          <a:xfrm>
            <a:off x="4375580" y="4750567"/>
            <a:ext cx="1670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which drug an individual bought</a:t>
            </a:r>
            <a:endParaRPr lang="en-US" altLang="en-US" sz="1600" dirty="0"/>
          </a:p>
        </p:txBody>
      </p:sp>
      <p:sp>
        <p:nvSpPr>
          <p:cNvPr id="184" name="矩形 183"/>
          <p:cNvSpPr/>
          <p:nvPr/>
        </p:nvSpPr>
        <p:spPr>
          <a:xfrm>
            <a:off x="6722281" y="5072842"/>
            <a:ext cx="1103502" cy="534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文本框 184"/>
          <p:cNvSpPr txBox="1"/>
          <p:nvPr/>
        </p:nvSpPr>
        <p:spPr>
          <a:xfrm>
            <a:off x="6722281" y="5047911"/>
            <a:ext cx="1358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Differential privacy</a:t>
            </a:r>
          </a:p>
        </p:txBody>
      </p:sp>
      <p:sp>
        <p:nvSpPr>
          <p:cNvPr id="186" name="矩形 185"/>
          <p:cNvSpPr/>
          <p:nvPr/>
        </p:nvSpPr>
        <p:spPr>
          <a:xfrm>
            <a:off x="4355850" y="5401470"/>
            <a:ext cx="1612960" cy="10110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文本框 186"/>
          <p:cNvSpPr txBox="1"/>
          <p:nvPr/>
        </p:nvSpPr>
        <p:spPr>
          <a:xfrm>
            <a:off x="4433066" y="5349172"/>
            <a:ext cx="1648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which </a:t>
            </a:r>
            <a:r>
              <a:rPr lang="en-US" sz="1600" dirty="0" err="1"/>
              <a:t>zipcode</a:t>
            </a:r>
            <a:r>
              <a:rPr lang="en-US" sz="1600" dirty="0"/>
              <a:t> has the highest purchases on psychiatric drugs</a:t>
            </a:r>
            <a:endParaRPr lang="en-US" altLang="en-US" sz="1600" dirty="0"/>
          </a:p>
        </p:txBody>
      </p:sp>
      <p:pic>
        <p:nvPicPr>
          <p:cNvPr id="188" name="图形 187" descr="箭头: 直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19896" flipH="1">
            <a:off x="5943363" y="4932679"/>
            <a:ext cx="803893" cy="400972"/>
          </a:xfrm>
          <a:prstGeom prst="rect">
            <a:avLst/>
          </a:prstGeom>
        </p:spPr>
      </p:pic>
      <p:pic>
        <p:nvPicPr>
          <p:cNvPr id="190" name="图形 189" descr="箭头: 直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63552" flipH="1">
            <a:off x="5949005" y="5351391"/>
            <a:ext cx="803893" cy="400972"/>
          </a:xfrm>
          <a:prstGeom prst="rect">
            <a:avLst/>
          </a:prstGeom>
        </p:spPr>
      </p:pic>
      <p:cxnSp>
        <p:nvCxnSpPr>
          <p:cNvPr id="6" name="直接连接符 5"/>
          <p:cNvCxnSpPr>
            <a:cxnSpLocks/>
          </p:cNvCxnSpPr>
          <p:nvPr/>
        </p:nvCxnSpPr>
        <p:spPr>
          <a:xfrm>
            <a:off x="6132208" y="4997159"/>
            <a:ext cx="128181" cy="17841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cxnSpLocks/>
          </p:cNvCxnSpPr>
          <p:nvPr/>
        </p:nvCxnSpPr>
        <p:spPr>
          <a:xfrm flipH="1">
            <a:off x="6229563" y="4677851"/>
            <a:ext cx="353020" cy="48399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cxnSpLocks/>
          </p:cNvCxnSpPr>
          <p:nvPr/>
        </p:nvCxnSpPr>
        <p:spPr>
          <a:xfrm flipH="1">
            <a:off x="6135878" y="5407487"/>
            <a:ext cx="344320" cy="3798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cxnSpLocks/>
            <a:stCxn id="182" idx="2"/>
          </p:cNvCxnSpPr>
          <p:nvPr/>
        </p:nvCxnSpPr>
        <p:spPr>
          <a:xfrm>
            <a:off x="6132209" y="5415447"/>
            <a:ext cx="367598" cy="3718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8460050" y="1335893"/>
            <a:ext cx="468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Group level adjacent dataset </a:t>
            </a:r>
            <a:endParaRPr lang="en-US" altLang="en-US" sz="2000" dirty="0"/>
          </a:p>
        </p:txBody>
      </p:sp>
      <p:sp>
        <p:nvSpPr>
          <p:cNvPr id="275" name="文本框 274"/>
          <p:cNvSpPr txBox="1"/>
          <p:nvPr/>
        </p:nvSpPr>
        <p:spPr>
          <a:xfrm>
            <a:off x="9370428" y="4727796"/>
            <a:ext cx="205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</a:t>
            </a:r>
          </a:p>
        </p:txBody>
      </p:sp>
      <p:pic>
        <p:nvPicPr>
          <p:cNvPr id="136" name="图片 1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721" y="1759435"/>
            <a:ext cx="1336760" cy="1431280"/>
          </a:xfrm>
          <a:prstGeom prst="rect">
            <a:avLst/>
          </a:prstGeom>
        </p:spPr>
      </p:pic>
      <p:pic>
        <p:nvPicPr>
          <p:cNvPr id="137" name="图片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103" y="1774037"/>
            <a:ext cx="1305143" cy="1414768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721" y="3268322"/>
            <a:ext cx="1336760" cy="1409529"/>
          </a:xfrm>
          <a:prstGeom prst="rect">
            <a:avLst/>
          </a:prstGeom>
        </p:spPr>
      </p:pic>
      <p:pic>
        <p:nvPicPr>
          <p:cNvPr id="164" name="图片 1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230" y="3274240"/>
            <a:ext cx="1314015" cy="1397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/>
              <p:cNvSpPr txBox="1"/>
              <p:nvPr/>
            </p:nvSpPr>
            <p:spPr>
              <a:xfrm>
                <a:off x="8261937" y="5158967"/>
                <a:ext cx="3743895" cy="14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Definition 2 (GROUP DIFFERENTIAL PRIVACY). </a:t>
                </a:r>
              </a:p>
              <a:p>
                <a:r>
                  <a:rPr lang="en-US" sz="1400" dirty="0"/>
                  <a:t>A randomized algorithm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1400" dirty="0"/>
                  <a:t> guarantees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1400" dirty="0"/>
                  <a:t>- group differential privacy if for all adjacent data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differing by at most one group,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, and for all possible results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𝑅𝑎𝑛𝑔𝑒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sz="1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p>
                    </m:sSup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937" y="5158967"/>
                <a:ext cx="3743895" cy="1402500"/>
              </a:xfrm>
              <a:prstGeom prst="rect">
                <a:avLst/>
              </a:prstGeom>
              <a:blipFill>
                <a:blip r:embed="rId10"/>
                <a:stretch>
                  <a:fillRect l="-489" t="-435" r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08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184</Words>
  <Application>Microsoft Office PowerPoint</Application>
  <PresentationFormat>宽屏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LI</dc:creator>
  <cp:lastModifiedBy>CHAO LI</cp:lastModifiedBy>
  <cp:revision>2</cp:revision>
  <dcterms:created xsi:type="dcterms:W3CDTF">2017-05-26T00:56:28Z</dcterms:created>
  <dcterms:modified xsi:type="dcterms:W3CDTF">2017-09-12T20:31:55Z</dcterms:modified>
</cp:coreProperties>
</file>