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0.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1.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12.xml" ContentType="application/vnd.openxmlformats-officedocument.presentationml.notesSlid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71" r:id="rId2"/>
    <p:sldId id="301" r:id="rId3"/>
    <p:sldId id="294" r:id="rId4"/>
    <p:sldId id="293" r:id="rId5"/>
    <p:sldId id="295" r:id="rId6"/>
    <p:sldId id="296" r:id="rId7"/>
    <p:sldId id="298" r:id="rId8"/>
    <p:sldId id="299" r:id="rId9"/>
    <p:sldId id="297" r:id="rId10"/>
    <p:sldId id="302" r:id="rId11"/>
    <p:sldId id="300" r:id="rId12"/>
    <p:sldId id="303" r:id="rId13"/>
    <p:sldId id="304" r:id="rId14"/>
    <p:sldId id="305" r:id="rId15"/>
    <p:sldId id="306" r:id="rId16"/>
    <p:sldId id="307" r:id="rId17"/>
    <p:sldId id="308" r:id="rId18"/>
    <p:sldId id="309" r:id="rId19"/>
    <p:sldId id="310" r:id="rId20"/>
    <p:sldId id="311" r:id="rId21"/>
    <p:sldId id="312" r:id="rId22"/>
    <p:sldId id="313" r:id="rId23"/>
    <p:sldId id="314" r:id="rId24"/>
    <p:sldId id="315" r:id="rId25"/>
    <p:sldId id="316" r:id="rId26"/>
    <p:sldId id="29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5" autoAdjust="0"/>
    <p:restoredTop sz="94660"/>
  </p:normalViewPr>
  <p:slideViewPr>
    <p:cSldViewPr snapToGrid="0">
      <p:cViewPr varScale="1">
        <p:scale>
          <a:sx n="150" d="100"/>
          <a:sy n="150" d="100"/>
        </p:scale>
        <p:origin x="78" y="3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CHAO\Desktop\Algorithm\P2\New%20Microsoft%20Excel%20Worksheet.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https://d.docs.live.net/a737bc6b61f2678c/DP_trajectory/report/figure.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https://d.docs.live.net/a737bc6b61f2678c/DP_trajectory/report/figure.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https://d.docs.live.net/a737bc6b61f2678c/DP_trajectory/report/figure.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https://d.docs.live.net/a737bc6b61f2678c/DP_trajectory/report/figure.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https://d.docs.live.net/a737bc6b61f2678c/DP_trajectory/report/figure.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https://d.docs.live.net/a737bc6b61f2678c/DP_trajectory/report/figure.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https://d.docs.live.net/a737bc6b61f2678c/DP_trajectory/report/figure.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https://d.docs.live.net/a737bc6b61f2678c/DP_trajectory/report/figure.xlsx" TargetMode="External"/><Relationship Id="rId2" Type="http://schemas.microsoft.com/office/2011/relationships/chartColorStyle" Target="colors17.xml"/><Relationship Id="rId1" Type="http://schemas.microsoft.com/office/2011/relationships/chartStyle" Target="style17.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a737bc6b61f2678c/DP_trajectory/report/figur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a737bc6b61f2678c/DP_trajectory/report/figur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a737bc6b61f2678c/DP_trajectory/report/figure.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a737bc6b61f2678c/DP_trajectory/report/figure.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a737bc6b61f2678c/DP_trajectory/report/figure.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a737bc6b61f2678c/DP_trajectory/report/figure.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d.docs.live.net/a737bc6b61f2678c/DP_trajectory/report/figure.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https://d.docs.live.net/a737bc6b61f2678c/DP_trajectory/report/figure.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altLang="zh-CN" sz="2000"/>
              <a:t>GPS Market ($ billion)</a:t>
            </a:r>
            <a:endParaRPr lang="en-US" sz="2000"/>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numRef>
              <c:f>Sheet1!$B$5:$B$10</c:f>
              <c:numCache>
                <c:formatCode>General</c:formatCode>
                <c:ptCount val="6"/>
                <c:pt idx="0">
                  <c:v>2011</c:v>
                </c:pt>
                <c:pt idx="1">
                  <c:v>2012</c:v>
                </c:pt>
                <c:pt idx="2">
                  <c:v>2013</c:v>
                </c:pt>
                <c:pt idx="3">
                  <c:v>2014</c:v>
                </c:pt>
                <c:pt idx="4">
                  <c:v>2015</c:v>
                </c:pt>
                <c:pt idx="5">
                  <c:v>2016</c:v>
                </c:pt>
              </c:numCache>
            </c:numRef>
          </c:cat>
          <c:val>
            <c:numRef>
              <c:f>Sheet1!$C$5:$C$10</c:f>
              <c:numCache>
                <c:formatCode>General</c:formatCode>
                <c:ptCount val="6"/>
                <c:pt idx="0">
                  <c:v>9.1</c:v>
                </c:pt>
                <c:pt idx="1">
                  <c:v>10.9</c:v>
                </c:pt>
                <c:pt idx="2">
                  <c:v>13.2</c:v>
                </c:pt>
                <c:pt idx="3">
                  <c:v>16.8</c:v>
                </c:pt>
                <c:pt idx="4">
                  <c:v>20.9</c:v>
                </c:pt>
                <c:pt idx="5">
                  <c:v>26.36</c:v>
                </c:pt>
              </c:numCache>
            </c:numRef>
          </c:val>
          <c:extLst>
            <c:ext xmlns:c16="http://schemas.microsoft.com/office/drawing/2014/chart" uri="{C3380CC4-5D6E-409C-BE32-E72D297353CC}">
              <c16:uniqueId val="{00000000-F077-4528-8CDE-D4E2E95E0960}"/>
            </c:ext>
          </c:extLst>
        </c:ser>
        <c:dLbls>
          <c:showLegendKey val="0"/>
          <c:showVal val="0"/>
          <c:showCatName val="0"/>
          <c:showSerName val="0"/>
          <c:showPercent val="0"/>
          <c:showBubbleSize val="0"/>
        </c:dLbls>
        <c:gapWidth val="219"/>
        <c:overlap val="-27"/>
        <c:axId val="225738984"/>
        <c:axId val="225737416"/>
      </c:barChart>
      <c:catAx>
        <c:axId val="225738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225737416"/>
        <c:crosses val="autoZero"/>
        <c:auto val="1"/>
        <c:lblAlgn val="ctr"/>
        <c:lblOffset val="100"/>
        <c:noMultiLvlLbl val="0"/>
      </c:catAx>
      <c:valAx>
        <c:axId val="2257374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22573898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Sheet1!$C$133</c:f>
              <c:strCache>
                <c:ptCount val="1"/>
                <c:pt idx="0">
                  <c:v>zero-CC</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Sheet1!$B$134:$B$156</c:f>
              <c:numCache>
                <c:formatCode>General</c:formatCode>
                <c:ptCount val="23"/>
                <c:pt idx="0">
                  <c:v>1</c:v>
                </c:pt>
                <c:pt idx="1">
                  <c:v>3</c:v>
                </c:pt>
                <c:pt idx="2">
                  <c:v>5</c:v>
                </c:pt>
                <c:pt idx="3">
                  <c:v>7</c:v>
                </c:pt>
                <c:pt idx="4">
                  <c:v>9</c:v>
                </c:pt>
                <c:pt idx="5">
                  <c:v>11</c:v>
                </c:pt>
                <c:pt idx="6">
                  <c:v>13</c:v>
                </c:pt>
                <c:pt idx="7">
                  <c:v>15</c:v>
                </c:pt>
                <c:pt idx="8">
                  <c:v>17</c:v>
                </c:pt>
                <c:pt idx="9">
                  <c:v>19</c:v>
                </c:pt>
                <c:pt idx="10">
                  <c:v>21</c:v>
                </c:pt>
                <c:pt idx="11">
                  <c:v>23</c:v>
                </c:pt>
                <c:pt idx="12">
                  <c:v>25</c:v>
                </c:pt>
                <c:pt idx="13">
                  <c:v>27</c:v>
                </c:pt>
                <c:pt idx="14">
                  <c:v>29</c:v>
                </c:pt>
                <c:pt idx="15">
                  <c:v>31</c:v>
                </c:pt>
                <c:pt idx="16">
                  <c:v>33</c:v>
                </c:pt>
                <c:pt idx="17">
                  <c:v>35</c:v>
                </c:pt>
                <c:pt idx="18">
                  <c:v>37</c:v>
                </c:pt>
                <c:pt idx="19">
                  <c:v>39</c:v>
                </c:pt>
                <c:pt idx="20">
                  <c:v>41</c:v>
                </c:pt>
                <c:pt idx="21">
                  <c:v>43</c:v>
                </c:pt>
                <c:pt idx="22">
                  <c:v>44</c:v>
                </c:pt>
              </c:numCache>
            </c:numRef>
          </c:cat>
          <c:val>
            <c:numRef>
              <c:f>Sheet1!$C$134:$C$156</c:f>
              <c:numCache>
                <c:formatCode>General</c:formatCode>
                <c:ptCount val="23"/>
                <c:pt idx="0">
                  <c:v>1</c:v>
                </c:pt>
                <c:pt idx="1">
                  <c:v>0.99833333300000004</c:v>
                </c:pt>
                <c:pt idx="2">
                  <c:v>1</c:v>
                </c:pt>
                <c:pt idx="3">
                  <c:v>0.92214285699999998</c:v>
                </c:pt>
                <c:pt idx="4">
                  <c:v>0.86111111100000004</c:v>
                </c:pt>
                <c:pt idx="5">
                  <c:v>0.81918181800000001</c:v>
                </c:pt>
                <c:pt idx="6">
                  <c:v>0.79930769199999996</c:v>
                </c:pt>
                <c:pt idx="7">
                  <c:v>0.8014</c:v>
                </c:pt>
                <c:pt idx="8">
                  <c:v>0.80694117600000004</c:v>
                </c:pt>
                <c:pt idx="9">
                  <c:v>0.81731578900000001</c:v>
                </c:pt>
                <c:pt idx="10">
                  <c:v>0.811857143</c:v>
                </c:pt>
                <c:pt idx="11">
                  <c:v>0.80626087000000002</c:v>
                </c:pt>
                <c:pt idx="12">
                  <c:v>0.80444000000000004</c:v>
                </c:pt>
                <c:pt idx="13">
                  <c:v>0.80411111099999999</c:v>
                </c:pt>
                <c:pt idx="14">
                  <c:v>0.80896551699999997</c:v>
                </c:pt>
                <c:pt idx="15">
                  <c:v>0.81767741900000002</c:v>
                </c:pt>
                <c:pt idx="16">
                  <c:v>0.83442424199999998</c:v>
                </c:pt>
                <c:pt idx="17">
                  <c:v>0.85382857099999998</c:v>
                </c:pt>
                <c:pt idx="18">
                  <c:v>0.87797297299999999</c:v>
                </c:pt>
                <c:pt idx="19">
                  <c:v>0.90612820500000002</c:v>
                </c:pt>
                <c:pt idx="20">
                  <c:v>0.93907317099999998</c:v>
                </c:pt>
                <c:pt idx="21">
                  <c:v>0.97825581399999995</c:v>
                </c:pt>
                <c:pt idx="22">
                  <c:v>1</c:v>
                </c:pt>
              </c:numCache>
            </c:numRef>
          </c:val>
          <c:smooth val="0"/>
          <c:extLst>
            <c:ext xmlns:c16="http://schemas.microsoft.com/office/drawing/2014/chart" uri="{C3380CC4-5D6E-409C-BE32-E72D297353CC}">
              <c16:uniqueId val="{00000000-E7BF-44C8-9066-91F94E9CFBFE}"/>
            </c:ext>
          </c:extLst>
        </c:ser>
        <c:ser>
          <c:idx val="1"/>
          <c:order val="1"/>
          <c:tx>
            <c:strRef>
              <c:f>Sheet1!$D$133</c:f>
              <c:strCache>
                <c:ptCount val="1"/>
                <c:pt idx="0">
                  <c:v>up-CC</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Sheet1!$B$134:$B$156</c:f>
              <c:numCache>
                <c:formatCode>General</c:formatCode>
                <c:ptCount val="23"/>
                <c:pt idx="0">
                  <c:v>1</c:v>
                </c:pt>
                <c:pt idx="1">
                  <c:v>3</c:v>
                </c:pt>
                <c:pt idx="2">
                  <c:v>5</c:v>
                </c:pt>
                <c:pt idx="3">
                  <c:v>7</c:v>
                </c:pt>
                <c:pt idx="4">
                  <c:v>9</c:v>
                </c:pt>
                <c:pt idx="5">
                  <c:v>11</c:v>
                </c:pt>
                <c:pt idx="6">
                  <c:v>13</c:v>
                </c:pt>
                <c:pt idx="7">
                  <c:v>15</c:v>
                </c:pt>
                <c:pt idx="8">
                  <c:v>17</c:v>
                </c:pt>
                <c:pt idx="9">
                  <c:v>19</c:v>
                </c:pt>
                <c:pt idx="10">
                  <c:v>21</c:v>
                </c:pt>
                <c:pt idx="11">
                  <c:v>23</c:v>
                </c:pt>
                <c:pt idx="12">
                  <c:v>25</c:v>
                </c:pt>
                <c:pt idx="13">
                  <c:v>27</c:v>
                </c:pt>
                <c:pt idx="14">
                  <c:v>29</c:v>
                </c:pt>
                <c:pt idx="15">
                  <c:v>31</c:v>
                </c:pt>
                <c:pt idx="16">
                  <c:v>33</c:v>
                </c:pt>
                <c:pt idx="17">
                  <c:v>35</c:v>
                </c:pt>
                <c:pt idx="18">
                  <c:v>37</c:v>
                </c:pt>
                <c:pt idx="19">
                  <c:v>39</c:v>
                </c:pt>
                <c:pt idx="20">
                  <c:v>41</c:v>
                </c:pt>
                <c:pt idx="21">
                  <c:v>43</c:v>
                </c:pt>
                <c:pt idx="22">
                  <c:v>44</c:v>
                </c:pt>
              </c:numCache>
            </c:numRef>
          </c:cat>
          <c:val>
            <c:numRef>
              <c:f>Sheet1!$D$134:$D$156</c:f>
              <c:numCache>
                <c:formatCode>General</c:formatCode>
                <c:ptCount val="23"/>
                <c:pt idx="0">
                  <c:v>1</c:v>
                </c:pt>
                <c:pt idx="1">
                  <c:v>0.66666666699999999</c:v>
                </c:pt>
                <c:pt idx="2">
                  <c:v>1</c:v>
                </c:pt>
                <c:pt idx="3">
                  <c:v>0.867714286</c:v>
                </c:pt>
                <c:pt idx="4">
                  <c:v>0.77711111099999997</c:v>
                </c:pt>
                <c:pt idx="5">
                  <c:v>0.75554545500000003</c:v>
                </c:pt>
                <c:pt idx="6">
                  <c:v>0.67315384599999994</c:v>
                </c:pt>
                <c:pt idx="7">
                  <c:v>0.61219999999999997</c:v>
                </c:pt>
                <c:pt idx="8">
                  <c:v>0.628235294</c:v>
                </c:pt>
                <c:pt idx="9">
                  <c:v>0.693684211</c:v>
                </c:pt>
                <c:pt idx="10">
                  <c:v>0.682952381</c:v>
                </c:pt>
                <c:pt idx="11">
                  <c:v>0.69608695700000001</c:v>
                </c:pt>
                <c:pt idx="12">
                  <c:v>0.74751999999999996</c:v>
                </c:pt>
                <c:pt idx="13">
                  <c:v>0.757740741</c:v>
                </c:pt>
                <c:pt idx="14">
                  <c:v>0.74972413800000004</c:v>
                </c:pt>
                <c:pt idx="15">
                  <c:v>0.774516129</c:v>
                </c:pt>
                <c:pt idx="16">
                  <c:v>0.82863636399999996</c:v>
                </c:pt>
                <c:pt idx="17">
                  <c:v>0.82357142900000002</c:v>
                </c:pt>
                <c:pt idx="18">
                  <c:v>0.84872972999999996</c:v>
                </c:pt>
                <c:pt idx="19">
                  <c:v>0.89364102599999995</c:v>
                </c:pt>
                <c:pt idx="20">
                  <c:v>0.92851219500000004</c:v>
                </c:pt>
                <c:pt idx="21">
                  <c:v>0.97674418600000001</c:v>
                </c:pt>
                <c:pt idx="22">
                  <c:v>1</c:v>
                </c:pt>
              </c:numCache>
            </c:numRef>
          </c:val>
          <c:smooth val="0"/>
          <c:extLst>
            <c:ext xmlns:c16="http://schemas.microsoft.com/office/drawing/2014/chart" uri="{C3380CC4-5D6E-409C-BE32-E72D297353CC}">
              <c16:uniqueId val="{00000001-E7BF-44C8-9066-91F94E9CFBFE}"/>
            </c:ext>
          </c:extLst>
        </c:ser>
        <c:ser>
          <c:idx val="2"/>
          <c:order val="2"/>
          <c:tx>
            <c:strRef>
              <c:f>Sheet1!$E$133</c:f>
              <c:strCache>
                <c:ptCount val="1"/>
                <c:pt idx="0">
                  <c:v>down-CC</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Sheet1!$B$134:$B$156</c:f>
              <c:numCache>
                <c:formatCode>General</c:formatCode>
                <c:ptCount val="23"/>
                <c:pt idx="0">
                  <c:v>1</c:v>
                </c:pt>
                <c:pt idx="1">
                  <c:v>3</c:v>
                </c:pt>
                <c:pt idx="2">
                  <c:v>5</c:v>
                </c:pt>
                <c:pt idx="3">
                  <c:v>7</c:v>
                </c:pt>
                <c:pt idx="4">
                  <c:v>9</c:v>
                </c:pt>
                <c:pt idx="5">
                  <c:v>11</c:v>
                </c:pt>
                <c:pt idx="6">
                  <c:v>13</c:v>
                </c:pt>
                <c:pt idx="7">
                  <c:v>15</c:v>
                </c:pt>
                <c:pt idx="8">
                  <c:v>17</c:v>
                </c:pt>
                <c:pt idx="9">
                  <c:v>19</c:v>
                </c:pt>
                <c:pt idx="10">
                  <c:v>21</c:v>
                </c:pt>
                <c:pt idx="11">
                  <c:v>23</c:v>
                </c:pt>
                <c:pt idx="12">
                  <c:v>25</c:v>
                </c:pt>
                <c:pt idx="13">
                  <c:v>27</c:v>
                </c:pt>
                <c:pt idx="14">
                  <c:v>29</c:v>
                </c:pt>
                <c:pt idx="15">
                  <c:v>31</c:v>
                </c:pt>
                <c:pt idx="16">
                  <c:v>33</c:v>
                </c:pt>
                <c:pt idx="17">
                  <c:v>35</c:v>
                </c:pt>
                <c:pt idx="18">
                  <c:v>37</c:v>
                </c:pt>
                <c:pt idx="19">
                  <c:v>39</c:v>
                </c:pt>
                <c:pt idx="20">
                  <c:v>41</c:v>
                </c:pt>
                <c:pt idx="21">
                  <c:v>43</c:v>
                </c:pt>
                <c:pt idx="22">
                  <c:v>44</c:v>
                </c:pt>
              </c:numCache>
            </c:numRef>
          </c:cat>
          <c:val>
            <c:numRef>
              <c:f>Sheet1!$E$134:$E$156</c:f>
              <c:numCache>
                <c:formatCode>General</c:formatCode>
                <c:ptCount val="23"/>
                <c:pt idx="0">
                  <c:v>1</c:v>
                </c:pt>
                <c:pt idx="1">
                  <c:v>0.98399999999999999</c:v>
                </c:pt>
                <c:pt idx="2">
                  <c:v>0.99980000000000002</c:v>
                </c:pt>
                <c:pt idx="3">
                  <c:v>0.85714285700000004</c:v>
                </c:pt>
                <c:pt idx="4">
                  <c:v>0.83511111100000002</c:v>
                </c:pt>
                <c:pt idx="5">
                  <c:v>0.81672727300000003</c:v>
                </c:pt>
                <c:pt idx="6">
                  <c:v>0.69530769199999998</c:v>
                </c:pt>
                <c:pt idx="7">
                  <c:v>0.65206666700000004</c:v>
                </c:pt>
                <c:pt idx="8">
                  <c:v>0.73370588199999998</c:v>
                </c:pt>
                <c:pt idx="9">
                  <c:v>0.78726315800000002</c:v>
                </c:pt>
                <c:pt idx="10">
                  <c:v>0.822333333</c:v>
                </c:pt>
                <c:pt idx="11">
                  <c:v>0.86717391300000002</c:v>
                </c:pt>
                <c:pt idx="12">
                  <c:v>0.87668000000000001</c:v>
                </c:pt>
                <c:pt idx="13">
                  <c:v>0.88907407400000005</c:v>
                </c:pt>
                <c:pt idx="14">
                  <c:v>0.89603448299999999</c:v>
                </c:pt>
                <c:pt idx="15">
                  <c:v>0.93590322599999998</c:v>
                </c:pt>
                <c:pt idx="16">
                  <c:v>0.94545454500000004</c:v>
                </c:pt>
                <c:pt idx="17">
                  <c:v>0.93771428599999995</c:v>
                </c:pt>
                <c:pt idx="18">
                  <c:v>0.93929729699999998</c:v>
                </c:pt>
                <c:pt idx="19">
                  <c:v>0.96110256400000005</c:v>
                </c:pt>
                <c:pt idx="20">
                  <c:v>0.96951219499999997</c:v>
                </c:pt>
                <c:pt idx="21">
                  <c:v>0.99641860500000001</c:v>
                </c:pt>
                <c:pt idx="22">
                  <c:v>1</c:v>
                </c:pt>
              </c:numCache>
            </c:numRef>
          </c:val>
          <c:smooth val="0"/>
          <c:extLst>
            <c:ext xmlns:c16="http://schemas.microsoft.com/office/drawing/2014/chart" uri="{C3380CC4-5D6E-409C-BE32-E72D297353CC}">
              <c16:uniqueId val="{00000002-E7BF-44C8-9066-91F94E9CFBFE}"/>
            </c:ext>
          </c:extLst>
        </c:ser>
        <c:dLbls>
          <c:showLegendKey val="0"/>
          <c:showVal val="0"/>
          <c:showCatName val="0"/>
          <c:showSerName val="0"/>
          <c:showPercent val="0"/>
          <c:showBubbleSize val="0"/>
        </c:dLbls>
        <c:marker val="1"/>
        <c:smooth val="0"/>
        <c:axId val="803357240"/>
        <c:axId val="803356912"/>
      </c:lineChart>
      <c:catAx>
        <c:axId val="803357240"/>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a:t>top-k</a:t>
                </a:r>
                <a:endParaRPr lang="zh-CN"/>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803356912"/>
        <c:crosses val="autoZero"/>
        <c:auto val="1"/>
        <c:lblAlgn val="ctr"/>
        <c:lblOffset val="100"/>
        <c:noMultiLvlLbl val="0"/>
      </c:catAx>
      <c:valAx>
        <c:axId val="80335691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a:t>match rate</a:t>
                </a:r>
                <a:endParaRPr lang="zh-CN"/>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803357240"/>
        <c:crosses val="autoZero"/>
        <c:crossBetween val="between"/>
      </c:valAx>
      <c:spPr>
        <a:noFill/>
        <a:ln>
          <a:noFill/>
        </a:ln>
        <a:effectLst/>
      </c:spPr>
    </c:plotArea>
    <c:plotVisOnly val="1"/>
    <c:dispBlanksAs val="gap"/>
    <c:showDLblsOverMax val="0"/>
  </c:chart>
  <c:spPr>
    <a:noFill/>
    <a:ln>
      <a:noFill/>
    </a:ln>
    <a:effectLst/>
  </c:spPr>
  <c:txPr>
    <a:bodyPr/>
    <a:lstStyle/>
    <a:p>
      <a:pPr>
        <a:defRPr sz="1800"/>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Sheet1!$Q$132</c:f>
              <c:strCache>
                <c:ptCount val="1"/>
                <c:pt idx="0">
                  <c:v>zero-CC</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Sheet1!$P$133:$P$155</c:f>
              <c:numCache>
                <c:formatCode>General</c:formatCode>
                <c:ptCount val="23"/>
                <c:pt idx="0">
                  <c:v>1</c:v>
                </c:pt>
                <c:pt idx="1">
                  <c:v>3</c:v>
                </c:pt>
                <c:pt idx="2">
                  <c:v>5</c:v>
                </c:pt>
                <c:pt idx="3">
                  <c:v>7</c:v>
                </c:pt>
                <c:pt idx="4">
                  <c:v>9</c:v>
                </c:pt>
                <c:pt idx="5">
                  <c:v>11</c:v>
                </c:pt>
                <c:pt idx="6">
                  <c:v>13</c:v>
                </c:pt>
                <c:pt idx="7">
                  <c:v>15</c:v>
                </c:pt>
                <c:pt idx="8">
                  <c:v>17</c:v>
                </c:pt>
                <c:pt idx="9">
                  <c:v>19</c:v>
                </c:pt>
                <c:pt idx="10">
                  <c:v>21</c:v>
                </c:pt>
                <c:pt idx="11">
                  <c:v>23</c:v>
                </c:pt>
                <c:pt idx="12">
                  <c:v>25</c:v>
                </c:pt>
                <c:pt idx="13">
                  <c:v>27</c:v>
                </c:pt>
                <c:pt idx="14">
                  <c:v>29</c:v>
                </c:pt>
                <c:pt idx="15">
                  <c:v>31</c:v>
                </c:pt>
                <c:pt idx="16">
                  <c:v>33</c:v>
                </c:pt>
                <c:pt idx="17">
                  <c:v>35</c:v>
                </c:pt>
                <c:pt idx="18">
                  <c:v>37</c:v>
                </c:pt>
                <c:pt idx="19">
                  <c:v>39</c:v>
                </c:pt>
                <c:pt idx="20">
                  <c:v>41</c:v>
                </c:pt>
                <c:pt idx="21">
                  <c:v>43</c:v>
                </c:pt>
                <c:pt idx="22">
                  <c:v>44</c:v>
                </c:pt>
              </c:numCache>
            </c:numRef>
          </c:cat>
          <c:val>
            <c:numRef>
              <c:f>Sheet1!$Q$133:$Q$155</c:f>
              <c:numCache>
                <c:formatCode>General</c:formatCode>
                <c:ptCount val="23"/>
                <c:pt idx="0">
                  <c:v>1</c:v>
                </c:pt>
                <c:pt idx="1">
                  <c:v>0.93966666700000001</c:v>
                </c:pt>
                <c:pt idx="2">
                  <c:v>1</c:v>
                </c:pt>
                <c:pt idx="3">
                  <c:v>0.83699999999999997</c:v>
                </c:pt>
                <c:pt idx="4">
                  <c:v>0.73299999999999998</c:v>
                </c:pt>
                <c:pt idx="5">
                  <c:v>0.67909090900000002</c:v>
                </c:pt>
                <c:pt idx="6">
                  <c:v>0.654384615</c:v>
                </c:pt>
                <c:pt idx="7">
                  <c:v>0.64673333300000002</c:v>
                </c:pt>
                <c:pt idx="8">
                  <c:v>0.65288235299999997</c:v>
                </c:pt>
                <c:pt idx="9">
                  <c:v>0.663526316</c:v>
                </c:pt>
                <c:pt idx="10">
                  <c:v>0.673571429</c:v>
                </c:pt>
                <c:pt idx="11">
                  <c:v>0.68530434799999995</c:v>
                </c:pt>
                <c:pt idx="12">
                  <c:v>0.70191999999999999</c:v>
                </c:pt>
                <c:pt idx="13">
                  <c:v>0.72170370399999995</c:v>
                </c:pt>
                <c:pt idx="14">
                  <c:v>0.742586207</c:v>
                </c:pt>
                <c:pt idx="15">
                  <c:v>0.76687096799999999</c:v>
                </c:pt>
                <c:pt idx="16">
                  <c:v>0.79630303000000002</c:v>
                </c:pt>
                <c:pt idx="17">
                  <c:v>0.827771429</c:v>
                </c:pt>
                <c:pt idx="18">
                  <c:v>0.86099999999999999</c:v>
                </c:pt>
                <c:pt idx="19">
                  <c:v>0.89635897399999998</c:v>
                </c:pt>
                <c:pt idx="20">
                  <c:v>0.93539024400000004</c:v>
                </c:pt>
                <c:pt idx="21">
                  <c:v>0.97769767399999996</c:v>
                </c:pt>
                <c:pt idx="22">
                  <c:v>1</c:v>
                </c:pt>
              </c:numCache>
            </c:numRef>
          </c:val>
          <c:smooth val="0"/>
          <c:extLst>
            <c:ext xmlns:c16="http://schemas.microsoft.com/office/drawing/2014/chart" uri="{C3380CC4-5D6E-409C-BE32-E72D297353CC}">
              <c16:uniqueId val="{00000000-9B15-456F-A370-207775D37B99}"/>
            </c:ext>
          </c:extLst>
        </c:ser>
        <c:ser>
          <c:idx val="1"/>
          <c:order val="1"/>
          <c:tx>
            <c:strRef>
              <c:f>Sheet1!$R$132</c:f>
              <c:strCache>
                <c:ptCount val="1"/>
                <c:pt idx="0">
                  <c:v>up-CC</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Sheet1!$P$133:$P$155</c:f>
              <c:numCache>
                <c:formatCode>General</c:formatCode>
                <c:ptCount val="23"/>
                <c:pt idx="0">
                  <c:v>1</c:v>
                </c:pt>
                <c:pt idx="1">
                  <c:v>3</c:v>
                </c:pt>
                <c:pt idx="2">
                  <c:v>5</c:v>
                </c:pt>
                <c:pt idx="3">
                  <c:v>7</c:v>
                </c:pt>
                <c:pt idx="4">
                  <c:v>9</c:v>
                </c:pt>
                <c:pt idx="5">
                  <c:v>11</c:v>
                </c:pt>
                <c:pt idx="6">
                  <c:v>13</c:v>
                </c:pt>
                <c:pt idx="7">
                  <c:v>15</c:v>
                </c:pt>
                <c:pt idx="8">
                  <c:v>17</c:v>
                </c:pt>
                <c:pt idx="9">
                  <c:v>19</c:v>
                </c:pt>
                <c:pt idx="10">
                  <c:v>21</c:v>
                </c:pt>
                <c:pt idx="11">
                  <c:v>23</c:v>
                </c:pt>
                <c:pt idx="12">
                  <c:v>25</c:v>
                </c:pt>
                <c:pt idx="13">
                  <c:v>27</c:v>
                </c:pt>
                <c:pt idx="14">
                  <c:v>29</c:v>
                </c:pt>
                <c:pt idx="15">
                  <c:v>31</c:v>
                </c:pt>
                <c:pt idx="16">
                  <c:v>33</c:v>
                </c:pt>
                <c:pt idx="17">
                  <c:v>35</c:v>
                </c:pt>
                <c:pt idx="18">
                  <c:v>37</c:v>
                </c:pt>
                <c:pt idx="19">
                  <c:v>39</c:v>
                </c:pt>
                <c:pt idx="20">
                  <c:v>41</c:v>
                </c:pt>
                <c:pt idx="21">
                  <c:v>43</c:v>
                </c:pt>
                <c:pt idx="22">
                  <c:v>44</c:v>
                </c:pt>
              </c:numCache>
            </c:numRef>
          </c:cat>
          <c:val>
            <c:numRef>
              <c:f>Sheet1!$R$133:$R$155</c:f>
              <c:numCache>
                <c:formatCode>General</c:formatCode>
                <c:ptCount val="23"/>
                <c:pt idx="0">
                  <c:v>1</c:v>
                </c:pt>
                <c:pt idx="1">
                  <c:v>0.66666666699999999</c:v>
                </c:pt>
                <c:pt idx="2">
                  <c:v>0.97319999999999995</c:v>
                </c:pt>
                <c:pt idx="3">
                  <c:v>0.84971428599999999</c:v>
                </c:pt>
                <c:pt idx="4">
                  <c:v>0.77833333299999996</c:v>
                </c:pt>
                <c:pt idx="5">
                  <c:v>0.73063636399999998</c:v>
                </c:pt>
                <c:pt idx="6">
                  <c:v>0.65776923099999995</c:v>
                </c:pt>
                <c:pt idx="7">
                  <c:v>0.60446666699999996</c:v>
                </c:pt>
                <c:pt idx="8">
                  <c:v>0.62882352900000005</c:v>
                </c:pt>
                <c:pt idx="9">
                  <c:v>0.67005263199999998</c:v>
                </c:pt>
                <c:pt idx="10">
                  <c:v>0.66014285699999997</c:v>
                </c:pt>
                <c:pt idx="11">
                  <c:v>0.68830434799999995</c:v>
                </c:pt>
                <c:pt idx="12">
                  <c:v>0.68947999999999998</c:v>
                </c:pt>
                <c:pt idx="13">
                  <c:v>0.71496296299999995</c:v>
                </c:pt>
                <c:pt idx="14">
                  <c:v>0.71765517199999995</c:v>
                </c:pt>
                <c:pt idx="15">
                  <c:v>0.761580645</c:v>
                </c:pt>
                <c:pt idx="16">
                  <c:v>0.80906060599999996</c:v>
                </c:pt>
                <c:pt idx="17">
                  <c:v>0.81394285700000002</c:v>
                </c:pt>
                <c:pt idx="18">
                  <c:v>0.84086486500000002</c:v>
                </c:pt>
                <c:pt idx="19">
                  <c:v>0.88792307699999995</c:v>
                </c:pt>
                <c:pt idx="20">
                  <c:v>0.92921951199999997</c:v>
                </c:pt>
                <c:pt idx="21">
                  <c:v>0.977209302</c:v>
                </c:pt>
                <c:pt idx="22">
                  <c:v>1</c:v>
                </c:pt>
              </c:numCache>
            </c:numRef>
          </c:val>
          <c:smooth val="0"/>
          <c:extLst>
            <c:ext xmlns:c16="http://schemas.microsoft.com/office/drawing/2014/chart" uri="{C3380CC4-5D6E-409C-BE32-E72D297353CC}">
              <c16:uniqueId val="{00000001-9B15-456F-A370-207775D37B99}"/>
            </c:ext>
          </c:extLst>
        </c:ser>
        <c:ser>
          <c:idx val="2"/>
          <c:order val="2"/>
          <c:tx>
            <c:strRef>
              <c:f>Sheet1!$S$132</c:f>
              <c:strCache>
                <c:ptCount val="1"/>
                <c:pt idx="0">
                  <c:v>down-CC</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Sheet1!$P$133:$P$155</c:f>
              <c:numCache>
                <c:formatCode>General</c:formatCode>
                <c:ptCount val="23"/>
                <c:pt idx="0">
                  <c:v>1</c:v>
                </c:pt>
                <c:pt idx="1">
                  <c:v>3</c:v>
                </c:pt>
                <c:pt idx="2">
                  <c:v>5</c:v>
                </c:pt>
                <c:pt idx="3">
                  <c:v>7</c:v>
                </c:pt>
                <c:pt idx="4">
                  <c:v>9</c:v>
                </c:pt>
                <c:pt idx="5">
                  <c:v>11</c:v>
                </c:pt>
                <c:pt idx="6">
                  <c:v>13</c:v>
                </c:pt>
                <c:pt idx="7">
                  <c:v>15</c:v>
                </c:pt>
                <c:pt idx="8">
                  <c:v>17</c:v>
                </c:pt>
                <c:pt idx="9">
                  <c:v>19</c:v>
                </c:pt>
                <c:pt idx="10">
                  <c:v>21</c:v>
                </c:pt>
                <c:pt idx="11">
                  <c:v>23</c:v>
                </c:pt>
                <c:pt idx="12">
                  <c:v>25</c:v>
                </c:pt>
                <c:pt idx="13">
                  <c:v>27</c:v>
                </c:pt>
                <c:pt idx="14">
                  <c:v>29</c:v>
                </c:pt>
                <c:pt idx="15">
                  <c:v>31</c:v>
                </c:pt>
                <c:pt idx="16">
                  <c:v>33</c:v>
                </c:pt>
                <c:pt idx="17">
                  <c:v>35</c:v>
                </c:pt>
                <c:pt idx="18">
                  <c:v>37</c:v>
                </c:pt>
                <c:pt idx="19">
                  <c:v>39</c:v>
                </c:pt>
                <c:pt idx="20">
                  <c:v>41</c:v>
                </c:pt>
                <c:pt idx="21">
                  <c:v>43</c:v>
                </c:pt>
                <c:pt idx="22">
                  <c:v>44</c:v>
                </c:pt>
              </c:numCache>
            </c:numRef>
          </c:cat>
          <c:val>
            <c:numRef>
              <c:f>Sheet1!$S$133:$S$155</c:f>
              <c:numCache>
                <c:formatCode>General</c:formatCode>
                <c:ptCount val="23"/>
                <c:pt idx="0">
                  <c:v>1</c:v>
                </c:pt>
                <c:pt idx="1">
                  <c:v>0.69499999999999995</c:v>
                </c:pt>
                <c:pt idx="2">
                  <c:v>0.8004</c:v>
                </c:pt>
                <c:pt idx="3">
                  <c:v>0.82399999999999995</c:v>
                </c:pt>
                <c:pt idx="4">
                  <c:v>0.77533333299999996</c:v>
                </c:pt>
                <c:pt idx="5">
                  <c:v>0.80672727300000002</c:v>
                </c:pt>
                <c:pt idx="6">
                  <c:v>0.68353846200000001</c:v>
                </c:pt>
                <c:pt idx="7">
                  <c:v>0.65100000000000002</c:v>
                </c:pt>
                <c:pt idx="8">
                  <c:v>0.70252941199999996</c:v>
                </c:pt>
                <c:pt idx="9">
                  <c:v>0.73826315799999997</c:v>
                </c:pt>
                <c:pt idx="10">
                  <c:v>0.76400000000000001</c:v>
                </c:pt>
                <c:pt idx="11">
                  <c:v>0.81304347799999999</c:v>
                </c:pt>
                <c:pt idx="12">
                  <c:v>0.84363999999999995</c:v>
                </c:pt>
                <c:pt idx="13">
                  <c:v>0.88581481500000003</c:v>
                </c:pt>
                <c:pt idx="14">
                  <c:v>0.88972413800000005</c:v>
                </c:pt>
                <c:pt idx="15">
                  <c:v>0.95122580599999995</c:v>
                </c:pt>
                <c:pt idx="16">
                  <c:v>0.93336363600000005</c:v>
                </c:pt>
                <c:pt idx="17">
                  <c:v>0.90657142899999998</c:v>
                </c:pt>
                <c:pt idx="18">
                  <c:v>0.89024324300000002</c:v>
                </c:pt>
                <c:pt idx="19">
                  <c:v>0.93982051300000002</c:v>
                </c:pt>
                <c:pt idx="20">
                  <c:v>0.95678048800000004</c:v>
                </c:pt>
                <c:pt idx="21">
                  <c:v>0.99913953499999997</c:v>
                </c:pt>
                <c:pt idx="22">
                  <c:v>1</c:v>
                </c:pt>
              </c:numCache>
            </c:numRef>
          </c:val>
          <c:smooth val="0"/>
          <c:extLst>
            <c:ext xmlns:c16="http://schemas.microsoft.com/office/drawing/2014/chart" uri="{C3380CC4-5D6E-409C-BE32-E72D297353CC}">
              <c16:uniqueId val="{00000002-9B15-456F-A370-207775D37B99}"/>
            </c:ext>
          </c:extLst>
        </c:ser>
        <c:dLbls>
          <c:showLegendKey val="0"/>
          <c:showVal val="0"/>
          <c:showCatName val="0"/>
          <c:showSerName val="0"/>
          <c:showPercent val="0"/>
          <c:showBubbleSize val="0"/>
        </c:dLbls>
        <c:marker val="1"/>
        <c:smooth val="0"/>
        <c:axId val="665282832"/>
        <c:axId val="665277256"/>
      </c:lineChart>
      <c:catAx>
        <c:axId val="665282832"/>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a:t>top-k</a:t>
                </a:r>
                <a:endParaRPr lang="zh-CN"/>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665277256"/>
        <c:crosses val="autoZero"/>
        <c:auto val="1"/>
        <c:lblAlgn val="ctr"/>
        <c:lblOffset val="100"/>
        <c:noMultiLvlLbl val="0"/>
      </c:catAx>
      <c:valAx>
        <c:axId val="6652772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a:t>match rate</a:t>
                </a:r>
                <a:endParaRPr lang="zh-CN"/>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665282832"/>
        <c:crosses val="autoZero"/>
        <c:crossBetween val="between"/>
      </c:valAx>
      <c:spPr>
        <a:noFill/>
        <a:ln>
          <a:noFill/>
        </a:ln>
        <a:effectLst/>
      </c:spPr>
    </c:plotArea>
    <c:plotVisOnly val="1"/>
    <c:dispBlanksAs val="gap"/>
    <c:showDLblsOverMax val="0"/>
  </c:chart>
  <c:spPr>
    <a:noFill/>
    <a:ln>
      <a:noFill/>
    </a:ln>
    <a:effectLst/>
  </c:spPr>
  <c:txPr>
    <a:bodyPr/>
    <a:lstStyle/>
    <a:p>
      <a:pPr>
        <a:defRPr sz="1800"/>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Sheet1!$C$160</c:f>
              <c:strCache>
                <c:ptCount val="1"/>
                <c:pt idx="0">
                  <c:v>zero-CC</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Sheet1!$B$161:$B$183</c:f>
              <c:numCache>
                <c:formatCode>General</c:formatCode>
                <c:ptCount val="23"/>
                <c:pt idx="0">
                  <c:v>1</c:v>
                </c:pt>
                <c:pt idx="1">
                  <c:v>3</c:v>
                </c:pt>
                <c:pt idx="2">
                  <c:v>5</c:v>
                </c:pt>
                <c:pt idx="3">
                  <c:v>7</c:v>
                </c:pt>
                <c:pt idx="4">
                  <c:v>9</c:v>
                </c:pt>
                <c:pt idx="5">
                  <c:v>11</c:v>
                </c:pt>
                <c:pt idx="6">
                  <c:v>13</c:v>
                </c:pt>
                <c:pt idx="7">
                  <c:v>15</c:v>
                </c:pt>
                <c:pt idx="8">
                  <c:v>17</c:v>
                </c:pt>
                <c:pt idx="9">
                  <c:v>19</c:v>
                </c:pt>
                <c:pt idx="10">
                  <c:v>21</c:v>
                </c:pt>
                <c:pt idx="11">
                  <c:v>23</c:v>
                </c:pt>
                <c:pt idx="12">
                  <c:v>25</c:v>
                </c:pt>
                <c:pt idx="13">
                  <c:v>27</c:v>
                </c:pt>
                <c:pt idx="14">
                  <c:v>29</c:v>
                </c:pt>
                <c:pt idx="15">
                  <c:v>31</c:v>
                </c:pt>
                <c:pt idx="16">
                  <c:v>33</c:v>
                </c:pt>
                <c:pt idx="17">
                  <c:v>35</c:v>
                </c:pt>
                <c:pt idx="18">
                  <c:v>37</c:v>
                </c:pt>
                <c:pt idx="19">
                  <c:v>39</c:v>
                </c:pt>
                <c:pt idx="20">
                  <c:v>41</c:v>
                </c:pt>
                <c:pt idx="21">
                  <c:v>43</c:v>
                </c:pt>
                <c:pt idx="22">
                  <c:v>44</c:v>
                </c:pt>
              </c:numCache>
            </c:numRef>
          </c:cat>
          <c:val>
            <c:numRef>
              <c:f>Sheet1!$C$161:$C$183</c:f>
              <c:numCache>
                <c:formatCode>General</c:formatCode>
                <c:ptCount val="23"/>
                <c:pt idx="0">
                  <c:v>0.999</c:v>
                </c:pt>
                <c:pt idx="1">
                  <c:v>0.78066666699999998</c:v>
                </c:pt>
                <c:pt idx="2">
                  <c:v>0.73799999999999999</c:v>
                </c:pt>
                <c:pt idx="3">
                  <c:v>0.62385714299999995</c:v>
                </c:pt>
                <c:pt idx="4">
                  <c:v>0.55244444400000003</c:v>
                </c:pt>
                <c:pt idx="5">
                  <c:v>0.52245454499999999</c:v>
                </c:pt>
                <c:pt idx="6">
                  <c:v>0.50684615399999999</c:v>
                </c:pt>
                <c:pt idx="7">
                  <c:v>0.50813333299999996</c:v>
                </c:pt>
                <c:pt idx="8">
                  <c:v>0.52247058800000001</c:v>
                </c:pt>
                <c:pt idx="9">
                  <c:v>0.54368421099999997</c:v>
                </c:pt>
                <c:pt idx="10">
                  <c:v>0.56528571400000005</c:v>
                </c:pt>
                <c:pt idx="11">
                  <c:v>0.589478261</c:v>
                </c:pt>
                <c:pt idx="12">
                  <c:v>0.62080000000000002</c:v>
                </c:pt>
                <c:pt idx="13">
                  <c:v>0.65314814799999998</c:v>
                </c:pt>
                <c:pt idx="14">
                  <c:v>0.68744827600000002</c:v>
                </c:pt>
                <c:pt idx="15">
                  <c:v>0.72393548399999996</c:v>
                </c:pt>
                <c:pt idx="16">
                  <c:v>0.76457575799999999</c:v>
                </c:pt>
                <c:pt idx="17">
                  <c:v>0.80294285700000001</c:v>
                </c:pt>
                <c:pt idx="18">
                  <c:v>0.846297297</c:v>
                </c:pt>
                <c:pt idx="19">
                  <c:v>0.88889743600000004</c:v>
                </c:pt>
                <c:pt idx="20">
                  <c:v>0.93282926799999999</c:v>
                </c:pt>
                <c:pt idx="21">
                  <c:v>0.977209302</c:v>
                </c:pt>
                <c:pt idx="22">
                  <c:v>1</c:v>
                </c:pt>
              </c:numCache>
            </c:numRef>
          </c:val>
          <c:smooth val="0"/>
          <c:extLst>
            <c:ext xmlns:c16="http://schemas.microsoft.com/office/drawing/2014/chart" uri="{C3380CC4-5D6E-409C-BE32-E72D297353CC}">
              <c16:uniqueId val="{00000000-02F8-46B3-9B8F-2B0BB3D34B67}"/>
            </c:ext>
          </c:extLst>
        </c:ser>
        <c:ser>
          <c:idx val="1"/>
          <c:order val="1"/>
          <c:tx>
            <c:strRef>
              <c:f>Sheet1!$D$160</c:f>
              <c:strCache>
                <c:ptCount val="1"/>
                <c:pt idx="0">
                  <c:v>up-CC</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Sheet1!$B$161:$B$183</c:f>
              <c:numCache>
                <c:formatCode>General</c:formatCode>
                <c:ptCount val="23"/>
                <c:pt idx="0">
                  <c:v>1</c:v>
                </c:pt>
                <c:pt idx="1">
                  <c:v>3</c:v>
                </c:pt>
                <c:pt idx="2">
                  <c:v>5</c:v>
                </c:pt>
                <c:pt idx="3">
                  <c:v>7</c:v>
                </c:pt>
                <c:pt idx="4">
                  <c:v>9</c:v>
                </c:pt>
                <c:pt idx="5">
                  <c:v>11</c:v>
                </c:pt>
                <c:pt idx="6">
                  <c:v>13</c:v>
                </c:pt>
                <c:pt idx="7">
                  <c:v>15</c:v>
                </c:pt>
                <c:pt idx="8">
                  <c:v>17</c:v>
                </c:pt>
                <c:pt idx="9">
                  <c:v>19</c:v>
                </c:pt>
                <c:pt idx="10">
                  <c:v>21</c:v>
                </c:pt>
                <c:pt idx="11">
                  <c:v>23</c:v>
                </c:pt>
                <c:pt idx="12">
                  <c:v>25</c:v>
                </c:pt>
                <c:pt idx="13">
                  <c:v>27</c:v>
                </c:pt>
                <c:pt idx="14">
                  <c:v>29</c:v>
                </c:pt>
                <c:pt idx="15">
                  <c:v>31</c:v>
                </c:pt>
                <c:pt idx="16">
                  <c:v>33</c:v>
                </c:pt>
                <c:pt idx="17">
                  <c:v>35</c:v>
                </c:pt>
                <c:pt idx="18">
                  <c:v>37</c:v>
                </c:pt>
                <c:pt idx="19">
                  <c:v>39</c:v>
                </c:pt>
                <c:pt idx="20">
                  <c:v>41</c:v>
                </c:pt>
                <c:pt idx="21">
                  <c:v>43</c:v>
                </c:pt>
                <c:pt idx="22">
                  <c:v>44</c:v>
                </c:pt>
              </c:numCache>
            </c:numRef>
          </c:cat>
          <c:val>
            <c:numRef>
              <c:f>Sheet1!$D$161:$D$183</c:f>
              <c:numCache>
                <c:formatCode>General</c:formatCode>
                <c:ptCount val="23"/>
                <c:pt idx="0">
                  <c:v>0.99099999999999999</c:v>
                </c:pt>
                <c:pt idx="1">
                  <c:v>0.66700000000000004</c:v>
                </c:pt>
                <c:pt idx="2">
                  <c:v>0.63180000000000003</c:v>
                </c:pt>
                <c:pt idx="3">
                  <c:v>0.66671428600000004</c:v>
                </c:pt>
                <c:pt idx="4">
                  <c:v>0.61288888900000005</c:v>
                </c:pt>
                <c:pt idx="5">
                  <c:v>0.59618181800000003</c:v>
                </c:pt>
                <c:pt idx="6">
                  <c:v>0.55315384599999995</c:v>
                </c:pt>
                <c:pt idx="7">
                  <c:v>0.52733333299999996</c:v>
                </c:pt>
                <c:pt idx="8">
                  <c:v>0.57041176500000002</c:v>
                </c:pt>
                <c:pt idx="9">
                  <c:v>0.61347368400000002</c:v>
                </c:pt>
                <c:pt idx="10">
                  <c:v>0.61719047599999999</c:v>
                </c:pt>
                <c:pt idx="11">
                  <c:v>0.66382608700000001</c:v>
                </c:pt>
                <c:pt idx="12">
                  <c:v>0.66364000000000001</c:v>
                </c:pt>
                <c:pt idx="13">
                  <c:v>0.69785185199999999</c:v>
                </c:pt>
                <c:pt idx="14">
                  <c:v>0.70486206900000004</c:v>
                </c:pt>
                <c:pt idx="15">
                  <c:v>0.75670967700000002</c:v>
                </c:pt>
                <c:pt idx="16">
                  <c:v>0.80069696999999995</c:v>
                </c:pt>
                <c:pt idx="17">
                  <c:v>0.80708571399999995</c:v>
                </c:pt>
                <c:pt idx="18">
                  <c:v>0.83656756799999998</c:v>
                </c:pt>
                <c:pt idx="19">
                  <c:v>0.88541025600000001</c:v>
                </c:pt>
                <c:pt idx="20">
                  <c:v>0.92882926799999999</c:v>
                </c:pt>
                <c:pt idx="21">
                  <c:v>0.97706976700000003</c:v>
                </c:pt>
                <c:pt idx="22">
                  <c:v>1</c:v>
                </c:pt>
              </c:numCache>
            </c:numRef>
          </c:val>
          <c:smooth val="0"/>
          <c:extLst>
            <c:ext xmlns:c16="http://schemas.microsoft.com/office/drawing/2014/chart" uri="{C3380CC4-5D6E-409C-BE32-E72D297353CC}">
              <c16:uniqueId val="{00000001-02F8-46B3-9B8F-2B0BB3D34B67}"/>
            </c:ext>
          </c:extLst>
        </c:ser>
        <c:ser>
          <c:idx val="2"/>
          <c:order val="2"/>
          <c:tx>
            <c:strRef>
              <c:f>Sheet1!$E$160</c:f>
              <c:strCache>
                <c:ptCount val="1"/>
                <c:pt idx="0">
                  <c:v>down-CC</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Sheet1!$B$161:$B$183</c:f>
              <c:numCache>
                <c:formatCode>General</c:formatCode>
                <c:ptCount val="23"/>
                <c:pt idx="0">
                  <c:v>1</c:v>
                </c:pt>
                <c:pt idx="1">
                  <c:v>3</c:v>
                </c:pt>
                <c:pt idx="2">
                  <c:v>5</c:v>
                </c:pt>
                <c:pt idx="3">
                  <c:v>7</c:v>
                </c:pt>
                <c:pt idx="4">
                  <c:v>9</c:v>
                </c:pt>
                <c:pt idx="5">
                  <c:v>11</c:v>
                </c:pt>
                <c:pt idx="6">
                  <c:v>13</c:v>
                </c:pt>
                <c:pt idx="7">
                  <c:v>15</c:v>
                </c:pt>
                <c:pt idx="8">
                  <c:v>17</c:v>
                </c:pt>
                <c:pt idx="9">
                  <c:v>19</c:v>
                </c:pt>
                <c:pt idx="10">
                  <c:v>21</c:v>
                </c:pt>
                <c:pt idx="11">
                  <c:v>23</c:v>
                </c:pt>
                <c:pt idx="12">
                  <c:v>25</c:v>
                </c:pt>
                <c:pt idx="13">
                  <c:v>27</c:v>
                </c:pt>
                <c:pt idx="14">
                  <c:v>29</c:v>
                </c:pt>
                <c:pt idx="15">
                  <c:v>31</c:v>
                </c:pt>
                <c:pt idx="16">
                  <c:v>33</c:v>
                </c:pt>
                <c:pt idx="17">
                  <c:v>35</c:v>
                </c:pt>
                <c:pt idx="18">
                  <c:v>37</c:v>
                </c:pt>
                <c:pt idx="19">
                  <c:v>39</c:v>
                </c:pt>
                <c:pt idx="20">
                  <c:v>41</c:v>
                </c:pt>
                <c:pt idx="21">
                  <c:v>43</c:v>
                </c:pt>
                <c:pt idx="22">
                  <c:v>44</c:v>
                </c:pt>
              </c:numCache>
            </c:numRef>
          </c:cat>
          <c:val>
            <c:numRef>
              <c:f>Sheet1!$E$161:$E$183</c:f>
              <c:numCache>
                <c:formatCode>General</c:formatCode>
                <c:ptCount val="23"/>
                <c:pt idx="0">
                  <c:v>1</c:v>
                </c:pt>
                <c:pt idx="1">
                  <c:v>0.66666666699999999</c:v>
                </c:pt>
                <c:pt idx="2">
                  <c:v>0.60040000000000004</c:v>
                </c:pt>
                <c:pt idx="3">
                  <c:v>0.69599999999999995</c:v>
                </c:pt>
                <c:pt idx="4">
                  <c:v>0.68311111099999999</c:v>
                </c:pt>
                <c:pt idx="5">
                  <c:v>0.71345454500000005</c:v>
                </c:pt>
                <c:pt idx="6">
                  <c:v>0.63753846199999997</c:v>
                </c:pt>
                <c:pt idx="7">
                  <c:v>0.568333333</c:v>
                </c:pt>
                <c:pt idx="8">
                  <c:v>0.64205882400000003</c:v>
                </c:pt>
                <c:pt idx="9">
                  <c:v>0.71731578900000004</c:v>
                </c:pt>
                <c:pt idx="10">
                  <c:v>0.71509523799999997</c:v>
                </c:pt>
                <c:pt idx="11">
                  <c:v>0.78265217399999998</c:v>
                </c:pt>
                <c:pt idx="12">
                  <c:v>0.82843999999999995</c:v>
                </c:pt>
                <c:pt idx="13">
                  <c:v>0.86637036999999995</c:v>
                </c:pt>
                <c:pt idx="14">
                  <c:v>0.84262068999999995</c:v>
                </c:pt>
                <c:pt idx="15">
                  <c:v>0.88383871000000003</c:v>
                </c:pt>
                <c:pt idx="16">
                  <c:v>0.87603030299999995</c:v>
                </c:pt>
                <c:pt idx="17">
                  <c:v>0.862714286</c:v>
                </c:pt>
                <c:pt idx="18">
                  <c:v>0.90129729700000005</c:v>
                </c:pt>
                <c:pt idx="19">
                  <c:v>0.93743589699999996</c:v>
                </c:pt>
                <c:pt idx="20">
                  <c:v>0.95360975599999998</c:v>
                </c:pt>
                <c:pt idx="21">
                  <c:v>0.99881395299999998</c:v>
                </c:pt>
                <c:pt idx="22">
                  <c:v>1</c:v>
                </c:pt>
              </c:numCache>
            </c:numRef>
          </c:val>
          <c:smooth val="0"/>
          <c:extLst>
            <c:ext xmlns:c16="http://schemas.microsoft.com/office/drawing/2014/chart" uri="{C3380CC4-5D6E-409C-BE32-E72D297353CC}">
              <c16:uniqueId val="{00000002-02F8-46B3-9B8F-2B0BB3D34B67}"/>
            </c:ext>
          </c:extLst>
        </c:ser>
        <c:dLbls>
          <c:showLegendKey val="0"/>
          <c:showVal val="0"/>
          <c:showCatName val="0"/>
          <c:showSerName val="0"/>
          <c:showPercent val="0"/>
          <c:showBubbleSize val="0"/>
        </c:dLbls>
        <c:marker val="1"/>
        <c:smooth val="0"/>
        <c:axId val="803385120"/>
        <c:axId val="803383152"/>
      </c:lineChart>
      <c:catAx>
        <c:axId val="803385120"/>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a:t>top-k</a:t>
                </a:r>
                <a:endParaRPr lang="zh-CN"/>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803383152"/>
        <c:crosses val="autoZero"/>
        <c:auto val="1"/>
        <c:lblAlgn val="ctr"/>
        <c:lblOffset val="100"/>
        <c:noMultiLvlLbl val="0"/>
      </c:catAx>
      <c:valAx>
        <c:axId val="8033831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a:t>match rate</a:t>
                </a:r>
                <a:endParaRPr lang="zh-CN"/>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803385120"/>
        <c:crosses val="autoZero"/>
        <c:crossBetween val="between"/>
      </c:valAx>
      <c:spPr>
        <a:noFill/>
        <a:ln>
          <a:noFill/>
        </a:ln>
        <a:effectLst/>
      </c:spPr>
    </c:plotArea>
    <c:plotVisOnly val="1"/>
    <c:dispBlanksAs val="gap"/>
    <c:showDLblsOverMax val="0"/>
  </c:chart>
  <c:spPr>
    <a:noFill/>
    <a:ln>
      <a:noFill/>
    </a:ln>
    <a:effectLst/>
  </c:spPr>
  <c:txPr>
    <a:bodyPr/>
    <a:lstStyle/>
    <a:p>
      <a:pPr>
        <a:defRPr sz="1800"/>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Sheet1!$Q$159</c:f>
              <c:strCache>
                <c:ptCount val="1"/>
                <c:pt idx="0">
                  <c:v>zero-CC</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Sheet1!$P$160:$P$182</c:f>
              <c:numCache>
                <c:formatCode>General</c:formatCode>
                <c:ptCount val="23"/>
                <c:pt idx="0">
                  <c:v>1</c:v>
                </c:pt>
                <c:pt idx="1">
                  <c:v>3</c:v>
                </c:pt>
                <c:pt idx="2">
                  <c:v>5</c:v>
                </c:pt>
                <c:pt idx="3">
                  <c:v>7</c:v>
                </c:pt>
                <c:pt idx="4">
                  <c:v>9</c:v>
                </c:pt>
                <c:pt idx="5">
                  <c:v>11</c:v>
                </c:pt>
                <c:pt idx="6">
                  <c:v>13</c:v>
                </c:pt>
                <c:pt idx="7">
                  <c:v>15</c:v>
                </c:pt>
                <c:pt idx="8">
                  <c:v>17</c:v>
                </c:pt>
                <c:pt idx="9">
                  <c:v>19</c:v>
                </c:pt>
                <c:pt idx="10">
                  <c:v>21</c:v>
                </c:pt>
                <c:pt idx="11">
                  <c:v>23</c:v>
                </c:pt>
                <c:pt idx="12">
                  <c:v>25</c:v>
                </c:pt>
                <c:pt idx="13">
                  <c:v>27</c:v>
                </c:pt>
                <c:pt idx="14">
                  <c:v>29</c:v>
                </c:pt>
                <c:pt idx="15">
                  <c:v>31</c:v>
                </c:pt>
                <c:pt idx="16">
                  <c:v>33</c:v>
                </c:pt>
                <c:pt idx="17">
                  <c:v>35</c:v>
                </c:pt>
                <c:pt idx="18">
                  <c:v>37</c:v>
                </c:pt>
                <c:pt idx="19">
                  <c:v>39</c:v>
                </c:pt>
                <c:pt idx="20">
                  <c:v>41</c:v>
                </c:pt>
                <c:pt idx="21">
                  <c:v>43</c:v>
                </c:pt>
                <c:pt idx="22">
                  <c:v>44</c:v>
                </c:pt>
              </c:numCache>
            </c:numRef>
          </c:cat>
          <c:val>
            <c:numRef>
              <c:f>Sheet1!$Q$160:$Q$182</c:f>
              <c:numCache>
                <c:formatCode>General</c:formatCode>
                <c:ptCount val="23"/>
                <c:pt idx="0">
                  <c:v>7.0000000000000007E-2</c:v>
                </c:pt>
                <c:pt idx="1">
                  <c:v>0.09</c:v>
                </c:pt>
                <c:pt idx="2">
                  <c:v>0.14199999999999999</c:v>
                </c:pt>
                <c:pt idx="3">
                  <c:v>0.182857143</c:v>
                </c:pt>
                <c:pt idx="4">
                  <c:v>0.23888888899999999</c:v>
                </c:pt>
                <c:pt idx="5">
                  <c:v>0.27181818200000002</c:v>
                </c:pt>
                <c:pt idx="6">
                  <c:v>0.30923076900000002</c:v>
                </c:pt>
                <c:pt idx="7">
                  <c:v>0.34933333300000002</c:v>
                </c:pt>
                <c:pt idx="8">
                  <c:v>0.38823529400000001</c:v>
                </c:pt>
                <c:pt idx="9">
                  <c:v>0.43684210499999998</c:v>
                </c:pt>
                <c:pt idx="10">
                  <c:v>0.47952380999999999</c:v>
                </c:pt>
                <c:pt idx="11">
                  <c:v>0.52913043500000001</c:v>
                </c:pt>
                <c:pt idx="12">
                  <c:v>0.57640000000000002</c:v>
                </c:pt>
                <c:pt idx="13">
                  <c:v>0.61925925900000001</c:v>
                </c:pt>
                <c:pt idx="14">
                  <c:v>0.66448275899999998</c:v>
                </c:pt>
                <c:pt idx="15">
                  <c:v>0.71</c:v>
                </c:pt>
                <c:pt idx="16">
                  <c:v>0.75636363600000001</c:v>
                </c:pt>
                <c:pt idx="17">
                  <c:v>0.798571429</c:v>
                </c:pt>
                <c:pt idx="18">
                  <c:v>0.84270270300000005</c:v>
                </c:pt>
                <c:pt idx="19">
                  <c:v>0.88717948700000004</c:v>
                </c:pt>
                <c:pt idx="20">
                  <c:v>0.93292682900000001</c:v>
                </c:pt>
                <c:pt idx="21">
                  <c:v>0.97790697699999996</c:v>
                </c:pt>
                <c:pt idx="22">
                  <c:v>1</c:v>
                </c:pt>
              </c:numCache>
            </c:numRef>
          </c:val>
          <c:smooth val="0"/>
          <c:extLst>
            <c:ext xmlns:c16="http://schemas.microsoft.com/office/drawing/2014/chart" uri="{C3380CC4-5D6E-409C-BE32-E72D297353CC}">
              <c16:uniqueId val="{00000000-B779-4327-8607-F2F9FEDC34E7}"/>
            </c:ext>
          </c:extLst>
        </c:ser>
        <c:ser>
          <c:idx val="1"/>
          <c:order val="1"/>
          <c:tx>
            <c:strRef>
              <c:f>Sheet1!$R$159</c:f>
              <c:strCache>
                <c:ptCount val="1"/>
                <c:pt idx="0">
                  <c:v>up-CC</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Sheet1!$P$160:$P$182</c:f>
              <c:numCache>
                <c:formatCode>General</c:formatCode>
                <c:ptCount val="23"/>
                <c:pt idx="0">
                  <c:v>1</c:v>
                </c:pt>
                <c:pt idx="1">
                  <c:v>3</c:v>
                </c:pt>
                <c:pt idx="2">
                  <c:v>5</c:v>
                </c:pt>
                <c:pt idx="3">
                  <c:v>7</c:v>
                </c:pt>
                <c:pt idx="4">
                  <c:v>9</c:v>
                </c:pt>
                <c:pt idx="5">
                  <c:v>11</c:v>
                </c:pt>
                <c:pt idx="6">
                  <c:v>13</c:v>
                </c:pt>
                <c:pt idx="7">
                  <c:v>15</c:v>
                </c:pt>
                <c:pt idx="8">
                  <c:v>17</c:v>
                </c:pt>
                <c:pt idx="9">
                  <c:v>19</c:v>
                </c:pt>
                <c:pt idx="10">
                  <c:v>21</c:v>
                </c:pt>
                <c:pt idx="11">
                  <c:v>23</c:v>
                </c:pt>
                <c:pt idx="12">
                  <c:v>25</c:v>
                </c:pt>
                <c:pt idx="13">
                  <c:v>27</c:v>
                </c:pt>
                <c:pt idx="14">
                  <c:v>29</c:v>
                </c:pt>
                <c:pt idx="15">
                  <c:v>31</c:v>
                </c:pt>
                <c:pt idx="16">
                  <c:v>33</c:v>
                </c:pt>
                <c:pt idx="17">
                  <c:v>35</c:v>
                </c:pt>
                <c:pt idx="18">
                  <c:v>37</c:v>
                </c:pt>
                <c:pt idx="19">
                  <c:v>39</c:v>
                </c:pt>
                <c:pt idx="20">
                  <c:v>41</c:v>
                </c:pt>
                <c:pt idx="21">
                  <c:v>43</c:v>
                </c:pt>
                <c:pt idx="22">
                  <c:v>44</c:v>
                </c:pt>
              </c:numCache>
            </c:numRef>
          </c:cat>
          <c:val>
            <c:numRef>
              <c:f>Sheet1!$R$160:$R$182</c:f>
              <c:numCache>
                <c:formatCode>General</c:formatCode>
                <c:ptCount val="23"/>
                <c:pt idx="0">
                  <c:v>0.99</c:v>
                </c:pt>
                <c:pt idx="1">
                  <c:v>0.61333333300000004</c:v>
                </c:pt>
                <c:pt idx="2">
                  <c:v>0.47799999999999998</c:v>
                </c:pt>
                <c:pt idx="3">
                  <c:v>0.55142857099999998</c:v>
                </c:pt>
                <c:pt idx="4">
                  <c:v>0.52333333299999996</c:v>
                </c:pt>
                <c:pt idx="5">
                  <c:v>0.52727272700000005</c:v>
                </c:pt>
                <c:pt idx="6">
                  <c:v>0.49076923099999997</c:v>
                </c:pt>
                <c:pt idx="7">
                  <c:v>0.48333333299999998</c:v>
                </c:pt>
                <c:pt idx="8">
                  <c:v>0.52941176499999998</c:v>
                </c:pt>
                <c:pt idx="9">
                  <c:v>0.57789473700000005</c:v>
                </c:pt>
                <c:pt idx="10">
                  <c:v>0.59238095199999996</c:v>
                </c:pt>
                <c:pt idx="11">
                  <c:v>0.64782608699999999</c:v>
                </c:pt>
                <c:pt idx="12">
                  <c:v>0.65239999999999998</c:v>
                </c:pt>
                <c:pt idx="13">
                  <c:v>0.69148148099999995</c:v>
                </c:pt>
                <c:pt idx="14">
                  <c:v>0.70137930999999998</c:v>
                </c:pt>
                <c:pt idx="15">
                  <c:v>0.75806451600000002</c:v>
                </c:pt>
                <c:pt idx="16">
                  <c:v>0.80242424199999995</c:v>
                </c:pt>
                <c:pt idx="17">
                  <c:v>0.80828571400000004</c:v>
                </c:pt>
                <c:pt idx="18">
                  <c:v>0.83675675699999996</c:v>
                </c:pt>
                <c:pt idx="19">
                  <c:v>0.88615384600000002</c:v>
                </c:pt>
                <c:pt idx="20">
                  <c:v>0.92975609800000003</c:v>
                </c:pt>
                <c:pt idx="21">
                  <c:v>0.977209302</c:v>
                </c:pt>
                <c:pt idx="22">
                  <c:v>1</c:v>
                </c:pt>
              </c:numCache>
            </c:numRef>
          </c:val>
          <c:smooth val="0"/>
          <c:extLst>
            <c:ext xmlns:c16="http://schemas.microsoft.com/office/drawing/2014/chart" uri="{C3380CC4-5D6E-409C-BE32-E72D297353CC}">
              <c16:uniqueId val="{00000001-B779-4327-8607-F2F9FEDC34E7}"/>
            </c:ext>
          </c:extLst>
        </c:ser>
        <c:ser>
          <c:idx val="2"/>
          <c:order val="2"/>
          <c:tx>
            <c:strRef>
              <c:f>Sheet1!$S$159</c:f>
              <c:strCache>
                <c:ptCount val="1"/>
                <c:pt idx="0">
                  <c:v>down-CC</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Sheet1!$P$160:$P$182</c:f>
              <c:numCache>
                <c:formatCode>General</c:formatCode>
                <c:ptCount val="23"/>
                <c:pt idx="0">
                  <c:v>1</c:v>
                </c:pt>
                <c:pt idx="1">
                  <c:v>3</c:v>
                </c:pt>
                <c:pt idx="2">
                  <c:v>5</c:v>
                </c:pt>
                <c:pt idx="3">
                  <c:v>7</c:v>
                </c:pt>
                <c:pt idx="4">
                  <c:v>9</c:v>
                </c:pt>
                <c:pt idx="5">
                  <c:v>11</c:v>
                </c:pt>
                <c:pt idx="6">
                  <c:v>13</c:v>
                </c:pt>
                <c:pt idx="7">
                  <c:v>15</c:v>
                </c:pt>
                <c:pt idx="8">
                  <c:v>17</c:v>
                </c:pt>
                <c:pt idx="9">
                  <c:v>19</c:v>
                </c:pt>
                <c:pt idx="10">
                  <c:v>21</c:v>
                </c:pt>
                <c:pt idx="11">
                  <c:v>23</c:v>
                </c:pt>
                <c:pt idx="12">
                  <c:v>25</c:v>
                </c:pt>
                <c:pt idx="13">
                  <c:v>27</c:v>
                </c:pt>
                <c:pt idx="14">
                  <c:v>29</c:v>
                </c:pt>
                <c:pt idx="15">
                  <c:v>31</c:v>
                </c:pt>
                <c:pt idx="16">
                  <c:v>33</c:v>
                </c:pt>
                <c:pt idx="17">
                  <c:v>35</c:v>
                </c:pt>
                <c:pt idx="18">
                  <c:v>37</c:v>
                </c:pt>
                <c:pt idx="19">
                  <c:v>39</c:v>
                </c:pt>
                <c:pt idx="20">
                  <c:v>41</c:v>
                </c:pt>
                <c:pt idx="21">
                  <c:v>43</c:v>
                </c:pt>
                <c:pt idx="22">
                  <c:v>44</c:v>
                </c:pt>
              </c:numCache>
            </c:numRef>
          </c:cat>
          <c:val>
            <c:numRef>
              <c:f>Sheet1!$S$160:$S$182</c:f>
              <c:numCache>
                <c:formatCode>General</c:formatCode>
                <c:ptCount val="23"/>
                <c:pt idx="0">
                  <c:v>1</c:v>
                </c:pt>
                <c:pt idx="1">
                  <c:v>0.66666666699999999</c:v>
                </c:pt>
                <c:pt idx="2">
                  <c:v>0.6</c:v>
                </c:pt>
                <c:pt idx="3">
                  <c:v>0.67142857099999997</c:v>
                </c:pt>
                <c:pt idx="4">
                  <c:v>0.66555555600000005</c:v>
                </c:pt>
                <c:pt idx="5">
                  <c:v>0.70363636399999996</c:v>
                </c:pt>
                <c:pt idx="6">
                  <c:v>0.60923076899999995</c:v>
                </c:pt>
                <c:pt idx="7">
                  <c:v>0.53333333299999997</c:v>
                </c:pt>
                <c:pt idx="8">
                  <c:v>0.57764705900000002</c:v>
                </c:pt>
                <c:pt idx="9">
                  <c:v>0.67947368399999997</c:v>
                </c:pt>
                <c:pt idx="10">
                  <c:v>0.71285714300000003</c:v>
                </c:pt>
                <c:pt idx="11">
                  <c:v>0.78086956500000004</c:v>
                </c:pt>
                <c:pt idx="12">
                  <c:v>0.79559999999999997</c:v>
                </c:pt>
                <c:pt idx="13">
                  <c:v>0.80814814800000001</c:v>
                </c:pt>
                <c:pt idx="14">
                  <c:v>0.79068965499999999</c:v>
                </c:pt>
                <c:pt idx="15">
                  <c:v>0.81677419399999995</c:v>
                </c:pt>
                <c:pt idx="16">
                  <c:v>0.82666666700000002</c:v>
                </c:pt>
                <c:pt idx="17">
                  <c:v>0.84457142900000004</c:v>
                </c:pt>
                <c:pt idx="18">
                  <c:v>0.88189189199999996</c:v>
                </c:pt>
                <c:pt idx="19">
                  <c:v>0.93794871800000001</c:v>
                </c:pt>
                <c:pt idx="20">
                  <c:v>0.95146341499999998</c:v>
                </c:pt>
                <c:pt idx="21">
                  <c:v>0.99837209299999996</c:v>
                </c:pt>
                <c:pt idx="22">
                  <c:v>1</c:v>
                </c:pt>
              </c:numCache>
            </c:numRef>
          </c:val>
          <c:smooth val="0"/>
          <c:extLst>
            <c:ext xmlns:c16="http://schemas.microsoft.com/office/drawing/2014/chart" uri="{C3380CC4-5D6E-409C-BE32-E72D297353CC}">
              <c16:uniqueId val="{00000002-B779-4327-8607-F2F9FEDC34E7}"/>
            </c:ext>
          </c:extLst>
        </c:ser>
        <c:dLbls>
          <c:showLegendKey val="0"/>
          <c:showVal val="0"/>
          <c:showCatName val="0"/>
          <c:showSerName val="0"/>
          <c:showPercent val="0"/>
          <c:showBubbleSize val="0"/>
        </c:dLbls>
        <c:marker val="1"/>
        <c:smooth val="0"/>
        <c:axId val="810829648"/>
        <c:axId val="810832272"/>
      </c:lineChart>
      <c:catAx>
        <c:axId val="810829648"/>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a:t>top-k</a:t>
                </a:r>
                <a:endParaRPr lang="zh-CN"/>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810832272"/>
        <c:crosses val="autoZero"/>
        <c:auto val="1"/>
        <c:lblAlgn val="ctr"/>
        <c:lblOffset val="100"/>
        <c:noMultiLvlLbl val="0"/>
      </c:catAx>
      <c:valAx>
        <c:axId val="8108322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a:t>match rate</a:t>
                </a:r>
                <a:endParaRPr lang="zh-CN"/>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810829648"/>
        <c:crosses val="autoZero"/>
        <c:crossBetween val="between"/>
      </c:valAx>
      <c:spPr>
        <a:noFill/>
        <a:ln>
          <a:noFill/>
        </a:ln>
        <a:effectLst/>
      </c:spPr>
    </c:plotArea>
    <c:plotVisOnly val="1"/>
    <c:dispBlanksAs val="gap"/>
    <c:showDLblsOverMax val="0"/>
  </c:chart>
  <c:spPr>
    <a:noFill/>
    <a:ln>
      <a:noFill/>
    </a:ln>
    <a:effectLst/>
  </c:spPr>
  <c:txPr>
    <a:bodyPr/>
    <a:lstStyle/>
    <a:p>
      <a:pPr>
        <a:defRPr sz="1800"/>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Sheet1!$C$190</c:f>
              <c:strCache>
                <c:ptCount val="1"/>
                <c:pt idx="0">
                  <c:v>zero-CC</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Sheet1!$B$191:$B$220</c:f>
              <c:numCache>
                <c:formatCode>General</c:formatCode>
                <c:ptCount val="30"/>
                <c:pt idx="0">
                  <c:v>1</c:v>
                </c:pt>
                <c:pt idx="1">
                  <c:v>5</c:v>
                </c:pt>
                <c:pt idx="2">
                  <c:v>10</c:v>
                </c:pt>
                <c:pt idx="3">
                  <c:v>15</c:v>
                </c:pt>
                <c:pt idx="4">
                  <c:v>20</c:v>
                </c:pt>
                <c:pt idx="5">
                  <c:v>25</c:v>
                </c:pt>
                <c:pt idx="6">
                  <c:v>30</c:v>
                </c:pt>
                <c:pt idx="7">
                  <c:v>35</c:v>
                </c:pt>
                <c:pt idx="8">
                  <c:v>40</c:v>
                </c:pt>
                <c:pt idx="9">
                  <c:v>45</c:v>
                </c:pt>
                <c:pt idx="10">
                  <c:v>50</c:v>
                </c:pt>
                <c:pt idx="11">
                  <c:v>55</c:v>
                </c:pt>
                <c:pt idx="12">
                  <c:v>60</c:v>
                </c:pt>
                <c:pt idx="13">
                  <c:v>65</c:v>
                </c:pt>
                <c:pt idx="14">
                  <c:v>70</c:v>
                </c:pt>
                <c:pt idx="15">
                  <c:v>75</c:v>
                </c:pt>
                <c:pt idx="16">
                  <c:v>80</c:v>
                </c:pt>
                <c:pt idx="17">
                  <c:v>85</c:v>
                </c:pt>
                <c:pt idx="18">
                  <c:v>90</c:v>
                </c:pt>
                <c:pt idx="19">
                  <c:v>95</c:v>
                </c:pt>
                <c:pt idx="20">
                  <c:v>100</c:v>
                </c:pt>
                <c:pt idx="21">
                  <c:v>105</c:v>
                </c:pt>
                <c:pt idx="22">
                  <c:v>110</c:v>
                </c:pt>
                <c:pt idx="23">
                  <c:v>115</c:v>
                </c:pt>
                <c:pt idx="24">
                  <c:v>120</c:v>
                </c:pt>
                <c:pt idx="25">
                  <c:v>125</c:v>
                </c:pt>
                <c:pt idx="26">
                  <c:v>130</c:v>
                </c:pt>
                <c:pt idx="27">
                  <c:v>135</c:v>
                </c:pt>
                <c:pt idx="28">
                  <c:v>140</c:v>
                </c:pt>
                <c:pt idx="29">
                  <c:v>143</c:v>
                </c:pt>
              </c:numCache>
            </c:numRef>
          </c:cat>
          <c:val>
            <c:numRef>
              <c:f>Sheet1!$C$191:$C$220</c:f>
              <c:numCache>
                <c:formatCode>General</c:formatCode>
                <c:ptCount val="30"/>
                <c:pt idx="0">
                  <c:v>0.51200000000000001</c:v>
                </c:pt>
                <c:pt idx="1">
                  <c:v>0.87819999999999998</c:v>
                </c:pt>
                <c:pt idx="2">
                  <c:v>0.99580000000000002</c:v>
                </c:pt>
                <c:pt idx="3">
                  <c:v>0.99386666700000004</c:v>
                </c:pt>
                <c:pt idx="4">
                  <c:v>0.99534999999999996</c:v>
                </c:pt>
                <c:pt idx="5">
                  <c:v>0.96252000000000004</c:v>
                </c:pt>
                <c:pt idx="6">
                  <c:v>0.95103333300000004</c:v>
                </c:pt>
                <c:pt idx="7">
                  <c:v>0.94211428600000002</c:v>
                </c:pt>
                <c:pt idx="8">
                  <c:v>0.95120000000000005</c:v>
                </c:pt>
                <c:pt idx="9">
                  <c:v>0.94693333300000004</c:v>
                </c:pt>
                <c:pt idx="10">
                  <c:v>0.94245999999999996</c:v>
                </c:pt>
                <c:pt idx="11">
                  <c:v>0.93965454500000001</c:v>
                </c:pt>
                <c:pt idx="12">
                  <c:v>0.94155</c:v>
                </c:pt>
                <c:pt idx="13">
                  <c:v>0.93707692300000001</c:v>
                </c:pt>
                <c:pt idx="14">
                  <c:v>0.93067142899999999</c:v>
                </c:pt>
                <c:pt idx="15">
                  <c:v>0.91837333300000001</c:v>
                </c:pt>
                <c:pt idx="16">
                  <c:v>0.90626249999999997</c:v>
                </c:pt>
                <c:pt idx="17">
                  <c:v>0.89931764700000005</c:v>
                </c:pt>
                <c:pt idx="18">
                  <c:v>0.89019999999999999</c:v>
                </c:pt>
                <c:pt idx="19">
                  <c:v>0.88400000000000001</c:v>
                </c:pt>
                <c:pt idx="20">
                  <c:v>0.88349999999999995</c:v>
                </c:pt>
                <c:pt idx="21">
                  <c:v>0.88610476199999999</c:v>
                </c:pt>
                <c:pt idx="22">
                  <c:v>0.88955454499999997</c:v>
                </c:pt>
                <c:pt idx="23">
                  <c:v>0.894504348</c:v>
                </c:pt>
                <c:pt idx="24">
                  <c:v>0.90360833299999999</c:v>
                </c:pt>
                <c:pt idx="25">
                  <c:v>0.91438399999999997</c:v>
                </c:pt>
                <c:pt idx="26">
                  <c:v>0.92905384599999996</c:v>
                </c:pt>
                <c:pt idx="27">
                  <c:v>0.95034074099999999</c:v>
                </c:pt>
                <c:pt idx="28">
                  <c:v>0.98010714300000001</c:v>
                </c:pt>
                <c:pt idx="29">
                  <c:v>1</c:v>
                </c:pt>
              </c:numCache>
            </c:numRef>
          </c:val>
          <c:smooth val="0"/>
          <c:extLst>
            <c:ext xmlns:c16="http://schemas.microsoft.com/office/drawing/2014/chart" uri="{C3380CC4-5D6E-409C-BE32-E72D297353CC}">
              <c16:uniqueId val="{00000000-7823-4D13-9C3A-39D0B56CA397}"/>
            </c:ext>
          </c:extLst>
        </c:ser>
        <c:ser>
          <c:idx val="1"/>
          <c:order val="1"/>
          <c:tx>
            <c:strRef>
              <c:f>Sheet1!$D$190</c:f>
              <c:strCache>
                <c:ptCount val="1"/>
                <c:pt idx="0">
                  <c:v>up-CC</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Sheet1!$B$191:$B$220</c:f>
              <c:numCache>
                <c:formatCode>General</c:formatCode>
                <c:ptCount val="30"/>
                <c:pt idx="0">
                  <c:v>1</c:v>
                </c:pt>
                <c:pt idx="1">
                  <c:v>5</c:v>
                </c:pt>
                <c:pt idx="2">
                  <c:v>10</c:v>
                </c:pt>
                <c:pt idx="3">
                  <c:v>15</c:v>
                </c:pt>
                <c:pt idx="4">
                  <c:v>20</c:v>
                </c:pt>
                <c:pt idx="5">
                  <c:v>25</c:v>
                </c:pt>
                <c:pt idx="6">
                  <c:v>30</c:v>
                </c:pt>
                <c:pt idx="7">
                  <c:v>35</c:v>
                </c:pt>
                <c:pt idx="8">
                  <c:v>40</c:v>
                </c:pt>
                <c:pt idx="9">
                  <c:v>45</c:v>
                </c:pt>
                <c:pt idx="10">
                  <c:v>50</c:v>
                </c:pt>
                <c:pt idx="11">
                  <c:v>55</c:v>
                </c:pt>
                <c:pt idx="12">
                  <c:v>60</c:v>
                </c:pt>
                <c:pt idx="13">
                  <c:v>65</c:v>
                </c:pt>
                <c:pt idx="14">
                  <c:v>70</c:v>
                </c:pt>
                <c:pt idx="15">
                  <c:v>75</c:v>
                </c:pt>
                <c:pt idx="16">
                  <c:v>80</c:v>
                </c:pt>
                <c:pt idx="17">
                  <c:v>85</c:v>
                </c:pt>
                <c:pt idx="18">
                  <c:v>90</c:v>
                </c:pt>
                <c:pt idx="19">
                  <c:v>95</c:v>
                </c:pt>
                <c:pt idx="20">
                  <c:v>100</c:v>
                </c:pt>
                <c:pt idx="21">
                  <c:v>105</c:v>
                </c:pt>
                <c:pt idx="22">
                  <c:v>110</c:v>
                </c:pt>
                <c:pt idx="23">
                  <c:v>115</c:v>
                </c:pt>
                <c:pt idx="24">
                  <c:v>120</c:v>
                </c:pt>
                <c:pt idx="25">
                  <c:v>125</c:v>
                </c:pt>
                <c:pt idx="26">
                  <c:v>130</c:v>
                </c:pt>
                <c:pt idx="27">
                  <c:v>135</c:v>
                </c:pt>
                <c:pt idx="28">
                  <c:v>140</c:v>
                </c:pt>
                <c:pt idx="29">
                  <c:v>143</c:v>
                </c:pt>
              </c:numCache>
            </c:numRef>
          </c:cat>
          <c:val>
            <c:numRef>
              <c:f>Sheet1!$D$191:$D$220</c:f>
              <c:numCache>
                <c:formatCode>General</c:formatCode>
                <c:ptCount val="30"/>
                <c:pt idx="0">
                  <c:v>0</c:v>
                </c:pt>
                <c:pt idx="1">
                  <c:v>0.76659999999999995</c:v>
                </c:pt>
                <c:pt idx="2">
                  <c:v>0.79100000000000004</c:v>
                </c:pt>
                <c:pt idx="3">
                  <c:v>0.82</c:v>
                </c:pt>
                <c:pt idx="4">
                  <c:v>0.67830000000000001</c:v>
                </c:pt>
                <c:pt idx="5">
                  <c:v>0.65991999999999995</c:v>
                </c:pt>
                <c:pt idx="6">
                  <c:v>0.60673333299999999</c:v>
                </c:pt>
                <c:pt idx="7">
                  <c:v>0.63702857099999999</c:v>
                </c:pt>
                <c:pt idx="8">
                  <c:v>0.65657500000000002</c:v>
                </c:pt>
                <c:pt idx="9">
                  <c:v>0.660955556</c:v>
                </c:pt>
                <c:pt idx="10">
                  <c:v>0.63961999999999997</c:v>
                </c:pt>
                <c:pt idx="11">
                  <c:v>0.63410909100000001</c:v>
                </c:pt>
                <c:pt idx="12">
                  <c:v>0.61343333300000003</c:v>
                </c:pt>
                <c:pt idx="13">
                  <c:v>0.60490769200000005</c:v>
                </c:pt>
                <c:pt idx="14">
                  <c:v>0.62432857100000005</c:v>
                </c:pt>
                <c:pt idx="15">
                  <c:v>0.64674666700000005</c:v>
                </c:pt>
                <c:pt idx="16">
                  <c:v>0.65543750000000001</c:v>
                </c:pt>
                <c:pt idx="17">
                  <c:v>0.67959999999999998</c:v>
                </c:pt>
                <c:pt idx="18">
                  <c:v>0.71312222199999997</c:v>
                </c:pt>
                <c:pt idx="19">
                  <c:v>0.71972631600000003</c:v>
                </c:pt>
                <c:pt idx="20">
                  <c:v>0.75321000000000005</c:v>
                </c:pt>
                <c:pt idx="21">
                  <c:v>0.76425714300000003</c:v>
                </c:pt>
                <c:pt idx="22">
                  <c:v>0.79733636399999996</c:v>
                </c:pt>
                <c:pt idx="23">
                  <c:v>0.82369565199999994</c:v>
                </c:pt>
                <c:pt idx="24">
                  <c:v>0.86238333300000003</c:v>
                </c:pt>
                <c:pt idx="25">
                  <c:v>0.89373599999999997</c:v>
                </c:pt>
                <c:pt idx="26">
                  <c:v>0.92403076900000003</c:v>
                </c:pt>
                <c:pt idx="27">
                  <c:v>0.95634074099999999</c:v>
                </c:pt>
                <c:pt idx="28">
                  <c:v>0.98155714299999997</c:v>
                </c:pt>
                <c:pt idx="29">
                  <c:v>1</c:v>
                </c:pt>
              </c:numCache>
            </c:numRef>
          </c:val>
          <c:smooth val="0"/>
          <c:extLst>
            <c:ext xmlns:c16="http://schemas.microsoft.com/office/drawing/2014/chart" uri="{C3380CC4-5D6E-409C-BE32-E72D297353CC}">
              <c16:uniqueId val="{00000001-7823-4D13-9C3A-39D0B56CA397}"/>
            </c:ext>
          </c:extLst>
        </c:ser>
        <c:ser>
          <c:idx val="2"/>
          <c:order val="2"/>
          <c:tx>
            <c:strRef>
              <c:f>Sheet1!$E$190</c:f>
              <c:strCache>
                <c:ptCount val="1"/>
                <c:pt idx="0">
                  <c:v>down-CC</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Sheet1!$B$191:$B$220</c:f>
              <c:numCache>
                <c:formatCode>General</c:formatCode>
                <c:ptCount val="30"/>
                <c:pt idx="0">
                  <c:v>1</c:v>
                </c:pt>
                <c:pt idx="1">
                  <c:v>5</c:v>
                </c:pt>
                <c:pt idx="2">
                  <c:v>10</c:v>
                </c:pt>
                <c:pt idx="3">
                  <c:v>15</c:v>
                </c:pt>
                <c:pt idx="4">
                  <c:v>20</c:v>
                </c:pt>
                <c:pt idx="5">
                  <c:v>25</c:v>
                </c:pt>
                <c:pt idx="6">
                  <c:v>30</c:v>
                </c:pt>
                <c:pt idx="7">
                  <c:v>35</c:v>
                </c:pt>
                <c:pt idx="8">
                  <c:v>40</c:v>
                </c:pt>
                <c:pt idx="9">
                  <c:v>45</c:v>
                </c:pt>
                <c:pt idx="10">
                  <c:v>50</c:v>
                </c:pt>
                <c:pt idx="11">
                  <c:v>55</c:v>
                </c:pt>
                <c:pt idx="12">
                  <c:v>60</c:v>
                </c:pt>
                <c:pt idx="13">
                  <c:v>65</c:v>
                </c:pt>
                <c:pt idx="14">
                  <c:v>70</c:v>
                </c:pt>
                <c:pt idx="15">
                  <c:v>75</c:v>
                </c:pt>
                <c:pt idx="16">
                  <c:v>80</c:v>
                </c:pt>
                <c:pt idx="17">
                  <c:v>85</c:v>
                </c:pt>
                <c:pt idx="18">
                  <c:v>90</c:v>
                </c:pt>
                <c:pt idx="19">
                  <c:v>95</c:v>
                </c:pt>
                <c:pt idx="20">
                  <c:v>100</c:v>
                </c:pt>
                <c:pt idx="21">
                  <c:v>105</c:v>
                </c:pt>
                <c:pt idx="22">
                  <c:v>110</c:v>
                </c:pt>
                <c:pt idx="23">
                  <c:v>115</c:v>
                </c:pt>
                <c:pt idx="24">
                  <c:v>120</c:v>
                </c:pt>
                <c:pt idx="25">
                  <c:v>125</c:v>
                </c:pt>
                <c:pt idx="26">
                  <c:v>130</c:v>
                </c:pt>
                <c:pt idx="27">
                  <c:v>135</c:v>
                </c:pt>
                <c:pt idx="28">
                  <c:v>140</c:v>
                </c:pt>
                <c:pt idx="29">
                  <c:v>143</c:v>
                </c:pt>
              </c:numCache>
            </c:numRef>
          </c:cat>
          <c:val>
            <c:numRef>
              <c:f>Sheet1!$E$191:$E$220</c:f>
              <c:numCache>
                <c:formatCode>General</c:formatCode>
                <c:ptCount val="30"/>
                <c:pt idx="0">
                  <c:v>0.55300000000000005</c:v>
                </c:pt>
                <c:pt idx="1">
                  <c:v>0.80579999999999996</c:v>
                </c:pt>
                <c:pt idx="2">
                  <c:v>0.99750000000000005</c:v>
                </c:pt>
                <c:pt idx="3">
                  <c:v>0.96353333299999999</c:v>
                </c:pt>
                <c:pt idx="4">
                  <c:v>0.99585000000000001</c:v>
                </c:pt>
                <c:pt idx="5">
                  <c:v>0.92752000000000001</c:v>
                </c:pt>
                <c:pt idx="6">
                  <c:v>0.91953333299999995</c:v>
                </c:pt>
                <c:pt idx="7">
                  <c:v>0.92291428600000003</c:v>
                </c:pt>
                <c:pt idx="8">
                  <c:v>0.92137500000000006</c:v>
                </c:pt>
                <c:pt idx="9">
                  <c:v>0.89911111099999996</c:v>
                </c:pt>
                <c:pt idx="10">
                  <c:v>0.88415999999999995</c:v>
                </c:pt>
                <c:pt idx="11">
                  <c:v>0.86683636399999997</c:v>
                </c:pt>
                <c:pt idx="12">
                  <c:v>0.86596666700000002</c:v>
                </c:pt>
                <c:pt idx="13">
                  <c:v>0.88246153800000005</c:v>
                </c:pt>
                <c:pt idx="14">
                  <c:v>0.87995714300000005</c:v>
                </c:pt>
                <c:pt idx="15">
                  <c:v>0.85525333299999995</c:v>
                </c:pt>
                <c:pt idx="16">
                  <c:v>0.84537499999999999</c:v>
                </c:pt>
                <c:pt idx="17">
                  <c:v>0.82757647099999998</c:v>
                </c:pt>
                <c:pt idx="18">
                  <c:v>0.84576666700000003</c:v>
                </c:pt>
                <c:pt idx="19">
                  <c:v>0.85365263199999997</c:v>
                </c:pt>
                <c:pt idx="20">
                  <c:v>0.83238000000000001</c:v>
                </c:pt>
                <c:pt idx="21">
                  <c:v>0.83463809499999997</c:v>
                </c:pt>
                <c:pt idx="22">
                  <c:v>0.87223636400000004</c:v>
                </c:pt>
                <c:pt idx="23">
                  <c:v>0.89560869600000004</c:v>
                </c:pt>
                <c:pt idx="24">
                  <c:v>0.91673333300000004</c:v>
                </c:pt>
                <c:pt idx="25">
                  <c:v>0.93360799999999999</c:v>
                </c:pt>
                <c:pt idx="26">
                  <c:v>0.96343076900000002</c:v>
                </c:pt>
                <c:pt idx="27">
                  <c:v>0.98015555600000004</c:v>
                </c:pt>
                <c:pt idx="28">
                  <c:v>0.99944285700000002</c:v>
                </c:pt>
                <c:pt idx="29">
                  <c:v>1</c:v>
                </c:pt>
              </c:numCache>
            </c:numRef>
          </c:val>
          <c:smooth val="0"/>
          <c:extLst>
            <c:ext xmlns:c16="http://schemas.microsoft.com/office/drawing/2014/chart" uri="{C3380CC4-5D6E-409C-BE32-E72D297353CC}">
              <c16:uniqueId val="{00000002-7823-4D13-9C3A-39D0B56CA397}"/>
            </c:ext>
          </c:extLst>
        </c:ser>
        <c:dLbls>
          <c:showLegendKey val="0"/>
          <c:showVal val="0"/>
          <c:showCatName val="0"/>
          <c:showSerName val="0"/>
          <c:showPercent val="0"/>
          <c:showBubbleSize val="0"/>
        </c:dLbls>
        <c:marker val="1"/>
        <c:smooth val="0"/>
        <c:axId val="665287424"/>
        <c:axId val="665291688"/>
      </c:lineChart>
      <c:catAx>
        <c:axId val="665287424"/>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a:t>top-k</a:t>
                </a:r>
                <a:endParaRPr lang="zh-CN"/>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665291688"/>
        <c:crosses val="autoZero"/>
        <c:auto val="1"/>
        <c:lblAlgn val="ctr"/>
        <c:lblOffset val="100"/>
        <c:noMultiLvlLbl val="0"/>
      </c:catAx>
      <c:valAx>
        <c:axId val="6652916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a:t>match rate</a:t>
                </a:r>
                <a:endParaRPr lang="zh-CN"/>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665287424"/>
        <c:crosses val="autoZero"/>
        <c:crossBetween val="between"/>
      </c:valAx>
      <c:spPr>
        <a:noFill/>
        <a:ln>
          <a:noFill/>
        </a:ln>
        <a:effectLst/>
      </c:spPr>
    </c:plotArea>
    <c:plotVisOnly val="1"/>
    <c:dispBlanksAs val="gap"/>
    <c:showDLblsOverMax val="0"/>
  </c:chart>
  <c:spPr>
    <a:noFill/>
    <a:ln>
      <a:noFill/>
    </a:ln>
    <a:effectLst/>
  </c:spPr>
  <c:txPr>
    <a:bodyPr/>
    <a:lstStyle/>
    <a:p>
      <a:pPr>
        <a:defRPr sz="1800"/>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Sheet1!$Q$188</c:f>
              <c:strCache>
                <c:ptCount val="1"/>
                <c:pt idx="0">
                  <c:v>zero-CC</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Sheet1!$P$189:$P$218</c:f>
              <c:numCache>
                <c:formatCode>General</c:formatCode>
                <c:ptCount val="30"/>
                <c:pt idx="0">
                  <c:v>1</c:v>
                </c:pt>
                <c:pt idx="1">
                  <c:v>5</c:v>
                </c:pt>
                <c:pt idx="2">
                  <c:v>10</c:v>
                </c:pt>
                <c:pt idx="3">
                  <c:v>15</c:v>
                </c:pt>
                <c:pt idx="4">
                  <c:v>20</c:v>
                </c:pt>
                <c:pt idx="5">
                  <c:v>25</c:v>
                </c:pt>
                <c:pt idx="6">
                  <c:v>30</c:v>
                </c:pt>
                <c:pt idx="7">
                  <c:v>35</c:v>
                </c:pt>
                <c:pt idx="8">
                  <c:v>40</c:v>
                </c:pt>
                <c:pt idx="9">
                  <c:v>45</c:v>
                </c:pt>
                <c:pt idx="10">
                  <c:v>50</c:v>
                </c:pt>
                <c:pt idx="11">
                  <c:v>55</c:v>
                </c:pt>
                <c:pt idx="12">
                  <c:v>60</c:v>
                </c:pt>
                <c:pt idx="13">
                  <c:v>65</c:v>
                </c:pt>
                <c:pt idx="14">
                  <c:v>70</c:v>
                </c:pt>
                <c:pt idx="15">
                  <c:v>75</c:v>
                </c:pt>
                <c:pt idx="16">
                  <c:v>80</c:v>
                </c:pt>
                <c:pt idx="17">
                  <c:v>85</c:v>
                </c:pt>
                <c:pt idx="18">
                  <c:v>90</c:v>
                </c:pt>
                <c:pt idx="19">
                  <c:v>95</c:v>
                </c:pt>
                <c:pt idx="20">
                  <c:v>100</c:v>
                </c:pt>
                <c:pt idx="21">
                  <c:v>105</c:v>
                </c:pt>
                <c:pt idx="22">
                  <c:v>110</c:v>
                </c:pt>
                <c:pt idx="23">
                  <c:v>115</c:v>
                </c:pt>
                <c:pt idx="24">
                  <c:v>120</c:v>
                </c:pt>
                <c:pt idx="25">
                  <c:v>125</c:v>
                </c:pt>
                <c:pt idx="26">
                  <c:v>130</c:v>
                </c:pt>
                <c:pt idx="27">
                  <c:v>135</c:v>
                </c:pt>
                <c:pt idx="28">
                  <c:v>140</c:v>
                </c:pt>
                <c:pt idx="29">
                  <c:v>143</c:v>
                </c:pt>
              </c:numCache>
            </c:numRef>
          </c:cat>
          <c:val>
            <c:numRef>
              <c:f>Sheet1!$Q$189:$Q$218</c:f>
              <c:numCache>
                <c:formatCode>General</c:formatCode>
                <c:ptCount val="30"/>
                <c:pt idx="0">
                  <c:v>0.36699999999999999</c:v>
                </c:pt>
                <c:pt idx="1">
                  <c:v>0.87</c:v>
                </c:pt>
                <c:pt idx="2">
                  <c:v>0.96809999999999996</c:v>
                </c:pt>
                <c:pt idx="3">
                  <c:v>0.96479999999999999</c:v>
                </c:pt>
                <c:pt idx="4">
                  <c:v>0.94689999999999996</c:v>
                </c:pt>
                <c:pt idx="5">
                  <c:v>0.90883999999999998</c:v>
                </c:pt>
                <c:pt idx="6">
                  <c:v>0.88080000000000003</c:v>
                </c:pt>
                <c:pt idx="7">
                  <c:v>0.86765714299999996</c:v>
                </c:pt>
                <c:pt idx="8">
                  <c:v>0.86350000000000005</c:v>
                </c:pt>
                <c:pt idx="9">
                  <c:v>0.85737777800000003</c:v>
                </c:pt>
                <c:pt idx="10">
                  <c:v>0.84962000000000004</c:v>
                </c:pt>
                <c:pt idx="11">
                  <c:v>0.84445454499999995</c:v>
                </c:pt>
                <c:pt idx="12">
                  <c:v>0.83961666700000004</c:v>
                </c:pt>
                <c:pt idx="13">
                  <c:v>0.83507692300000003</c:v>
                </c:pt>
                <c:pt idx="14">
                  <c:v>0.82937142900000005</c:v>
                </c:pt>
                <c:pt idx="15">
                  <c:v>0.82341333299999997</c:v>
                </c:pt>
                <c:pt idx="16">
                  <c:v>0.81873750000000001</c:v>
                </c:pt>
                <c:pt idx="17">
                  <c:v>0.81825882400000005</c:v>
                </c:pt>
                <c:pt idx="18">
                  <c:v>0.81754444400000004</c:v>
                </c:pt>
                <c:pt idx="19">
                  <c:v>0.81979999999999997</c:v>
                </c:pt>
                <c:pt idx="20">
                  <c:v>0.82504</c:v>
                </c:pt>
                <c:pt idx="21">
                  <c:v>0.83371428599999997</c:v>
                </c:pt>
                <c:pt idx="22">
                  <c:v>0.84442727299999998</c:v>
                </c:pt>
                <c:pt idx="23">
                  <c:v>0.85807826099999995</c:v>
                </c:pt>
                <c:pt idx="24">
                  <c:v>0.87567499999999998</c:v>
                </c:pt>
                <c:pt idx="25">
                  <c:v>0.89607199999999998</c:v>
                </c:pt>
                <c:pt idx="26">
                  <c:v>0.91971538500000005</c:v>
                </c:pt>
                <c:pt idx="27">
                  <c:v>0.94732592599999998</c:v>
                </c:pt>
                <c:pt idx="28">
                  <c:v>0.97953571399999995</c:v>
                </c:pt>
                <c:pt idx="29">
                  <c:v>1</c:v>
                </c:pt>
              </c:numCache>
            </c:numRef>
          </c:val>
          <c:smooth val="0"/>
          <c:extLst>
            <c:ext xmlns:c16="http://schemas.microsoft.com/office/drawing/2014/chart" uri="{C3380CC4-5D6E-409C-BE32-E72D297353CC}">
              <c16:uniqueId val="{00000000-3FF5-44F9-9033-1C5C53470117}"/>
            </c:ext>
          </c:extLst>
        </c:ser>
        <c:ser>
          <c:idx val="1"/>
          <c:order val="1"/>
          <c:tx>
            <c:strRef>
              <c:f>Sheet1!$R$188</c:f>
              <c:strCache>
                <c:ptCount val="1"/>
                <c:pt idx="0">
                  <c:v>up-CC</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Sheet1!$P$189:$P$218</c:f>
              <c:numCache>
                <c:formatCode>General</c:formatCode>
                <c:ptCount val="30"/>
                <c:pt idx="0">
                  <c:v>1</c:v>
                </c:pt>
                <c:pt idx="1">
                  <c:v>5</c:v>
                </c:pt>
                <c:pt idx="2">
                  <c:v>10</c:v>
                </c:pt>
                <c:pt idx="3">
                  <c:v>15</c:v>
                </c:pt>
                <c:pt idx="4">
                  <c:v>20</c:v>
                </c:pt>
                <c:pt idx="5">
                  <c:v>25</c:v>
                </c:pt>
                <c:pt idx="6">
                  <c:v>30</c:v>
                </c:pt>
                <c:pt idx="7">
                  <c:v>35</c:v>
                </c:pt>
                <c:pt idx="8">
                  <c:v>40</c:v>
                </c:pt>
                <c:pt idx="9">
                  <c:v>45</c:v>
                </c:pt>
                <c:pt idx="10">
                  <c:v>50</c:v>
                </c:pt>
                <c:pt idx="11">
                  <c:v>55</c:v>
                </c:pt>
                <c:pt idx="12">
                  <c:v>60</c:v>
                </c:pt>
                <c:pt idx="13">
                  <c:v>65</c:v>
                </c:pt>
                <c:pt idx="14">
                  <c:v>70</c:v>
                </c:pt>
                <c:pt idx="15">
                  <c:v>75</c:v>
                </c:pt>
                <c:pt idx="16">
                  <c:v>80</c:v>
                </c:pt>
                <c:pt idx="17">
                  <c:v>85</c:v>
                </c:pt>
                <c:pt idx="18">
                  <c:v>90</c:v>
                </c:pt>
                <c:pt idx="19">
                  <c:v>95</c:v>
                </c:pt>
                <c:pt idx="20">
                  <c:v>100</c:v>
                </c:pt>
                <c:pt idx="21">
                  <c:v>105</c:v>
                </c:pt>
                <c:pt idx="22">
                  <c:v>110</c:v>
                </c:pt>
                <c:pt idx="23">
                  <c:v>115</c:v>
                </c:pt>
                <c:pt idx="24">
                  <c:v>120</c:v>
                </c:pt>
                <c:pt idx="25">
                  <c:v>125</c:v>
                </c:pt>
                <c:pt idx="26">
                  <c:v>130</c:v>
                </c:pt>
                <c:pt idx="27">
                  <c:v>135</c:v>
                </c:pt>
                <c:pt idx="28">
                  <c:v>140</c:v>
                </c:pt>
                <c:pt idx="29">
                  <c:v>143</c:v>
                </c:pt>
              </c:numCache>
            </c:numRef>
          </c:cat>
          <c:val>
            <c:numRef>
              <c:f>Sheet1!$R$189:$R$218</c:f>
              <c:numCache>
                <c:formatCode>General</c:formatCode>
                <c:ptCount val="30"/>
                <c:pt idx="0">
                  <c:v>0</c:v>
                </c:pt>
                <c:pt idx="1">
                  <c:v>0.50719999999999998</c:v>
                </c:pt>
                <c:pt idx="2">
                  <c:v>0.58620000000000005</c:v>
                </c:pt>
                <c:pt idx="3">
                  <c:v>0.57340000000000002</c:v>
                </c:pt>
                <c:pt idx="4">
                  <c:v>0.45905000000000001</c:v>
                </c:pt>
                <c:pt idx="5">
                  <c:v>0.43731999999999999</c:v>
                </c:pt>
                <c:pt idx="6">
                  <c:v>0.394433333</c:v>
                </c:pt>
                <c:pt idx="7">
                  <c:v>0.41020000000000001</c:v>
                </c:pt>
                <c:pt idx="8">
                  <c:v>0.43817499999999998</c:v>
                </c:pt>
                <c:pt idx="9">
                  <c:v>0.43531111099999997</c:v>
                </c:pt>
                <c:pt idx="10">
                  <c:v>0.42292000000000002</c:v>
                </c:pt>
                <c:pt idx="11">
                  <c:v>0.42380000000000001</c:v>
                </c:pt>
                <c:pt idx="12">
                  <c:v>0.41168333299999998</c:v>
                </c:pt>
                <c:pt idx="13">
                  <c:v>0.42030769200000001</c:v>
                </c:pt>
                <c:pt idx="14">
                  <c:v>0.46564285700000002</c:v>
                </c:pt>
                <c:pt idx="15">
                  <c:v>0.52503999999999995</c:v>
                </c:pt>
                <c:pt idx="16">
                  <c:v>0.55816250000000001</c:v>
                </c:pt>
                <c:pt idx="17">
                  <c:v>0.60150588199999999</c:v>
                </c:pt>
                <c:pt idx="18">
                  <c:v>0.64713333299999998</c:v>
                </c:pt>
                <c:pt idx="19">
                  <c:v>0.67372631599999999</c:v>
                </c:pt>
                <c:pt idx="20">
                  <c:v>0.71804000000000001</c:v>
                </c:pt>
                <c:pt idx="21">
                  <c:v>0.73790476199999999</c:v>
                </c:pt>
                <c:pt idx="22">
                  <c:v>0.77511818200000004</c:v>
                </c:pt>
                <c:pt idx="23">
                  <c:v>0.80611304299999997</c:v>
                </c:pt>
                <c:pt idx="24">
                  <c:v>0.84780833300000003</c:v>
                </c:pt>
                <c:pt idx="25">
                  <c:v>0.884656</c:v>
                </c:pt>
                <c:pt idx="26">
                  <c:v>0.91675384599999998</c:v>
                </c:pt>
                <c:pt idx="27">
                  <c:v>0.95123703699999995</c:v>
                </c:pt>
                <c:pt idx="28">
                  <c:v>0.97967142900000004</c:v>
                </c:pt>
                <c:pt idx="29">
                  <c:v>1</c:v>
                </c:pt>
              </c:numCache>
            </c:numRef>
          </c:val>
          <c:smooth val="0"/>
          <c:extLst>
            <c:ext xmlns:c16="http://schemas.microsoft.com/office/drawing/2014/chart" uri="{C3380CC4-5D6E-409C-BE32-E72D297353CC}">
              <c16:uniqueId val="{00000001-3FF5-44F9-9033-1C5C53470117}"/>
            </c:ext>
          </c:extLst>
        </c:ser>
        <c:ser>
          <c:idx val="2"/>
          <c:order val="2"/>
          <c:tx>
            <c:strRef>
              <c:f>Sheet1!$S$188</c:f>
              <c:strCache>
                <c:ptCount val="1"/>
                <c:pt idx="0">
                  <c:v>down-CC</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Sheet1!$P$189:$P$218</c:f>
              <c:numCache>
                <c:formatCode>General</c:formatCode>
                <c:ptCount val="30"/>
                <c:pt idx="0">
                  <c:v>1</c:v>
                </c:pt>
                <c:pt idx="1">
                  <c:v>5</c:v>
                </c:pt>
                <c:pt idx="2">
                  <c:v>10</c:v>
                </c:pt>
                <c:pt idx="3">
                  <c:v>15</c:v>
                </c:pt>
                <c:pt idx="4">
                  <c:v>20</c:v>
                </c:pt>
                <c:pt idx="5">
                  <c:v>25</c:v>
                </c:pt>
                <c:pt idx="6">
                  <c:v>30</c:v>
                </c:pt>
                <c:pt idx="7">
                  <c:v>35</c:v>
                </c:pt>
                <c:pt idx="8">
                  <c:v>40</c:v>
                </c:pt>
                <c:pt idx="9">
                  <c:v>45</c:v>
                </c:pt>
                <c:pt idx="10">
                  <c:v>50</c:v>
                </c:pt>
                <c:pt idx="11">
                  <c:v>55</c:v>
                </c:pt>
                <c:pt idx="12">
                  <c:v>60</c:v>
                </c:pt>
                <c:pt idx="13">
                  <c:v>65</c:v>
                </c:pt>
                <c:pt idx="14">
                  <c:v>70</c:v>
                </c:pt>
                <c:pt idx="15">
                  <c:v>75</c:v>
                </c:pt>
                <c:pt idx="16">
                  <c:v>80</c:v>
                </c:pt>
                <c:pt idx="17">
                  <c:v>85</c:v>
                </c:pt>
                <c:pt idx="18">
                  <c:v>90</c:v>
                </c:pt>
                <c:pt idx="19">
                  <c:v>95</c:v>
                </c:pt>
                <c:pt idx="20">
                  <c:v>100</c:v>
                </c:pt>
                <c:pt idx="21">
                  <c:v>105</c:v>
                </c:pt>
                <c:pt idx="22">
                  <c:v>110</c:v>
                </c:pt>
                <c:pt idx="23">
                  <c:v>115</c:v>
                </c:pt>
                <c:pt idx="24">
                  <c:v>120</c:v>
                </c:pt>
                <c:pt idx="25">
                  <c:v>125</c:v>
                </c:pt>
                <c:pt idx="26">
                  <c:v>130</c:v>
                </c:pt>
                <c:pt idx="27">
                  <c:v>135</c:v>
                </c:pt>
                <c:pt idx="28">
                  <c:v>140</c:v>
                </c:pt>
                <c:pt idx="29">
                  <c:v>143</c:v>
                </c:pt>
              </c:numCache>
            </c:numRef>
          </c:cat>
          <c:val>
            <c:numRef>
              <c:f>Sheet1!$S$189:$S$218</c:f>
              <c:numCache>
                <c:formatCode>General</c:formatCode>
                <c:ptCount val="30"/>
                <c:pt idx="0">
                  <c:v>0.72299999999999998</c:v>
                </c:pt>
                <c:pt idx="1">
                  <c:v>0.8</c:v>
                </c:pt>
                <c:pt idx="2">
                  <c:v>0.93169999999999997</c:v>
                </c:pt>
                <c:pt idx="3">
                  <c:v>0.91900000000000004</c:v>
                </c:pt>
                <c:pt idx="4">
                  <c:v>0.85270000000000001</c:v>
                </c:pt>
                <c:pt idx="5">
                  <c:v>0.72552000000000005</c:v>
                </c:pt>
                <c:pt idx="6">
                  <c:v>0.70343333299999999</c:v>
                </c:pt>
                <c:pt idx="7">
                  <c:v>0.69440000000000002</c:v>
                </c:pt>
                <c:pt idx="8">
                  <c:v>0.70240000000000002</c:v>
                </c:pt>
                <c:pt idx="9">
                  <c:v>0.72717777800000005</c:v>
                </c:pt>
                <c:pt idx="10">
                  <c:v>0.74302000000000001</c:v>
                </c:pt>
                <c:pt idx="11">
                  <c:v>0.73401818200000002</c:v>
                </c:pt>
                <c:pt idx="12">
                  <c:v>0.72345000000000004</c:v>
                </c:pt>
                <c:pt idx="13">
                  <c:v>0.740153846</c:v>
                </c:pt>
                <c:pt idx="14">
                  <c:v>0.74904285699999995</c:v>
                </c:pt>
                <c:pt idx="15">
                  <c:v>0.72878666700000005</c:v>
                </c:pt>
                <c:pt idx="16">
                  <c:v>0.72718749999999999</c:v>
                </c:pt>
                <c:pt idx="17">
                  <c:v>0.73390588199999995</c:v>
                </c:pt>
                <c:pt idx="18">
                  <c:v>0.77070000000000005</c:v>
                </c:pt>
                <c:pt idx="19">
                  <c:v>0.79852631600000001</c:v>
                </c:pt>
                <c:pt idx="20">
                  <c:v>0.79327000000000003</c:v>
                </c:pt>
                <c:pt idx="21">
                  <c:v>0.80866666700000001</c:v>
                </c:pt>
                <c:pt idx="22">
                  <c:v>0.83950000000000002</c:v>
                </c:pt>
                <c:pt idx="23">
                  <c:v>0.85882608699999996</c:v>
                </c:pt>
                <c:pt idx="24">
                  <c:v>0.89232500000000003</c:v>
                </c:pt>
                <c:pt idx="25">
                  <c:v>0.92120800000000003</c:v>
                </c:pt>
                <c:pt idx="26">
                  <c:v>0.94768461500000001</c:v>
                </c:pt>
                <c:pt idx="27">
                  <c:v>0.97772592599999997</c:v>
                </c:pt>
                <c:pt idx="28">
                  <c:v>0.99828571399999999</c:v>
                </c:pt>
                <c:pt idx="29">
                  <c:v>1</c:v>
                </c:pt>
              </c:numCache>
            </c:numRef>
          </c:val>
          <c:smooth val="0"/>
          <c:extLst>
            <c:ext xmlns:c16="http://schemas.microsoft.com/office/drawing/2014/chart" uri="{C3380CC4-5D6E-409C-BE32-E72D297353CC}">
              <c16:uniqueId val="{00000002-3FF5-44F9-9033-1C5C53470117}"/>
            </c:ext>
          </c:extLst>
        </c:ser>
        <c:dLbls>
          <c:showLegendKey val="0"/>
          <c:showVal val="0"/>
          <c:showCatName val="0"/>
          <c:showSerName val="0"/>
          <c:showPercent val="0"/>
          <c:showBubbleSize val="0"/>
        </c:dLbls>
        <c:marker val="1"/>
        <c:smooth val="0"/>
        <c:axId val="807896352"/>
        <c:axId val="807896680"/>
      </c:lineChart>
      <c:catAx>
        <c:axId val="807896352"/>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a:t>top-k</a:t>
                </a:r>
                <a:endParaRPr lang="zh-CN"/>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807896680"/>
        <c:crosses val="autoZero"/>
        <c:auto val="1"/>
        <c:lblAlgn val="ctr"/>
        <c:lblOffset val="100"/>
        <c:noMultiLvlLbl val="0"/>
      </c:catAx>
      <c:valAx>
        <c:axId val="8078966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a:t>match rate</a:t>
                </a:r>
                <a:endParaRPr lang="zh-CN"/>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807896352"/>
        <c:crosses val="autoZero"/>
        <c:crossBetween val="between"/>
      </c:valAx>
      <c:spPr>
        <a:noFill/>
        <a:ln>
          <a:noFill/>
        </a:ln>
        <a:effectLst/>
      </c:spPr>
    </c:plotArea>
    <c:plotVisOnly val="1"/>
    <c:dispBlanksAs val="gap"/>
    <c:showDLblsOverMax val="0"/>
  </c:chart>
  <c:spPr>
    <a:noFill/>
    <a:ln>
      <a:noFill/>
    </a:ln>
    <a:effectLst/>
  </c:spPr>
  <c:txPr>
    <a:bodyPr/>
    <a:lstStyle/>
    <a:p>
      <a:pPr>
        <a:defRPr sz="1800"/>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Sheet1!$C$224</c:f>
              <c:strCache>
                <c:ptCount val="1"/>
                <c:pt idx="0">
                  <c:v>zero-CC</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Sheet1!$B$225:$B$254</c:f>
              <c:numCache>
                <c:formatCode>General</c:formatCode>
                <c:ptCount val="30"/>
                <c:pt idx="0">
                  <c:v>1</c:v>
                </c:pt>
                <c:pt idx="1">
                  <c:v>5</c:v>
                </c:pt>
                <c:pt idx="2">
                  <c:v>10</c:v>
                </c:pt>
                <c:pt idx="3">
                  <c:v>15</c:v>
                </c:pt>
                <c:pt idx="4">
                  <c:v>20</c:v>
                </c:pt>
                <c:pt idx="5">
                  <c:v>25</c:v>
                </c:pt>
                <c:pt idx="6">
                  <c:v>30</c:v>
                </c:pt>
                <c:pt idx="7">
                  <c:v>35</c:v>
                </c:pt>
                <c:pt idx="8">
                  <c:v>40</c:v>
                </c:pt>
                <c:pt idx="9">
                  <c:v>45</c:v>
                </c:pt>
                <c:pt idx="10">
                  <c:v>50</c:v>
                </c:pt>
                <c:pt idx="11">
                  <c:v>55</c:v>
                </c:pt>
                <c:pt idx="12">
                  <c:v>60</c:v>
                </c:pt>
                <c:pt idx="13">
                  <c:v>65</c:v>
                </c:pt>
                <c:pt idx="14">
                  <c:v>70</c:v>
                </c:pt>
                <c:pt idx="15">
                  <c:v>75</c:v>
                </c:pt>
                <c:pt idx="16">
                  <c:v>80</c:v>
                </c:pt>
                <c:pt idx="17">
                  <c:v>85</c:v>
                </c:pt>
                <c:pt idx="18">
                  <c:v>90</c:v>
                </c:pt>
                <c:pt idx="19">
                  <c:v>95</c:v>
                </c:pt>
                <c:pt idx="20">
                  <c:v>100</c:v>
                </c:pt>
                <c:pt idx="21">
                  <c:v>105</c:v>
                </c:pt>
                <c:pt idx="22">
                  <c:v>110</c:v>
                </c:pt>
                <c:pt idx="23">
                  <c:v>115</c:v>
                </c:pt>
                <c:pt idx="24">
                  <c:v>120</c:v>
                </c:pt>
                <c:pt idx="25">
                  <c:v>125</c:v>
                </c:pt>
                <c:pt idx="26">
                  <c:v>130</c:v>
                </c:pt>
                <c:pt idx="27">
                  <c:v>135</c:v>
                </c:pt>
                <c:pt idx="28">
                  <c:v>140</c:v>
                </c:pt>
                <c:pt idx="29">
                  <c:v>143</c:v>
                </c:pt>
              </c:numCache>
            </c:numRef>
          </c:cat>
          <c:val>
            <c:numRef>
              <c:f>Sheet1!$C$225:$C$254</c:f>
              <c:numCache>
                <c:formatCode>General</c:formatCode>
                <c:ptCount val="30"/>
                <c:pt idx="0">
                  <c:v>0.17899999999999999</c:v>
                </c:pt>
                <c:pt idx="1">
                  <c:v>0.77580000000000005</c:v>
                </c:pt>
                <c:pt idx="2">
                  <c:v>0.77029999999999998</c:v>
                </c:pt>
                <c:pt idx="3">
                  <c:v>0.70106666699999998</c:v>
                </c:pt>
                <c:pt idx="4">
                  <c:v>0.64464999999999995</c:v>
                </c:pt>
                <c:pt idx="5">
                  <c:v>0.60628000000000004</c:v>
                </c:pt>
                <c:pt idx="6">
                  <c:v>0.58399999999999996</c:v>
                </c:pt>
                <c:pt idx="7">
                  <c:v>0.56979999999999997</c:v>
                </c:pt>
                <c:pt idx="8">
                  <c:v>0.56679999999999997</c:v>
                </c:pt>
                <c:pt idx="9">
                  <c:v>0.56826666699999995</c:v>
                </c:pt>
                <c:pt idx="10">
                  <c:v>0.57306000000000001</c:v>
                </c:pt>
                <c:pt idx="11">
                  <c:v>0.58029090900000002</c:v>
                </c:pt>
                <c:pt idx="12">
                  <c:v>0.59119999999999995</c:v>
                </c:pt>
                <c:pt idx="13">
                  <c:v>0.60655384599999995</c:v>
                </c:pt>
                <c:pt idx="14">
                  <c:v>0.62105714300000003</c:v>
                </c:pt>
                <c:pt idx="15">
                  <c:v>0.63680000000000003</c:v>
                </c:pt>
                <c:pt idx="16">
                  <c:v>0.65468749999999998</c:v>
                </c:pt>
                <c:pt idx="17">
                  <c:v>0.6744</c:v>
                </c:pt>
                <c:pt idx="18">
                  <c:v>0.69486666699999999</c:v>
                </c:pt>
                <c:pt idx="19">
                  <c:v>0.717168421</c:v>
                </c:pt>
                <c:pt idx="20">
                  <c:v>0.74151</c:v>
                </c:pt>
                <c:pt idx="21">
                  <c:v>0.766742857</c:v>
                </c:pt>
                <c:pt idx="22">
                  <c:v>0.79354545499999996</c:v>
                </c:pt>
                <c:pt idx="23">
                  <c:v>0.82164347800000004</c:v>
                </c:pt>
                <c:pt idx="24">
                  <c:v>0.85002500000000003</c:v>
                </c:pt>
                <c:pt idx="25">
                  <c:v>0.88046400000000002</c:v>
                </c:pt>
                <c:pt idx="26">
                  <c:v>0.91218461500000003</c:v>
                </c:pt>
                <c:pt idx="27">
                  <c:v>0.94511851899999999</c:v>
                </c:pt>
                <c:pt idx="28">
                  <c:v>0.97916428600000005</c:v>
                </c:pt>
                <c:pt idx="29">
                  <c:v>1</c:v>
                </c:pt>
              </c:numCache>
            </c:numRef>
          </c:val>
          <c:smooth val="0"/>
          <c:extLst>
            <c:ext xmlns:c16="http://schemas.microsoft.com/office/drawing/2014/chart" uri="{C3380CC4-5D6E-409C-BE32-E72D297353CC}">
              <c16:uniqueId val="{00000000-A40D-421D-AF0B-4AF3E7139370}"/>
            </c:ext>
          </c:extLst>
        </c:ser>
        <c:ser>
          <c:idx val="1"/>
          <c:order val="1"/>
          <c:tx>
            <c:strRef>
              <c:f>Sheet1!$D$224</c:f>
              <c:strCache>
                <c:ptCount val="1"/>
                <c:pt idx="0">
                  <c:v>up-CC</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Sheet1!$B$225:$B$254</c:f>
              <c:numCache>
                <c:formatCode>General</c:formatCode>
                <c:ptCount val="30"/>
                <c:pt idx="0">
                  <c:v>1</c:v>
                </c:pt>
                <c:pt idx="1">
                  <c:v>5</c:v>
                </c:pt>
                <c:pt idx="2">
                  <c:v>10</c:v>
                </c:pt>
                <c:pt idx="3">
                  <c:v>15</c:v>
                </c:pt>
                <c:pt idx="4">
                  <c:v>20</c:v>
                </c:pt>
                <c:pt idx="5">
                  <c:v>25</c:v>
                </c:pt>
                <c:pt idx="6">
                  <c:v>30</c:v>
                </c:pt>
                <c:pt idx="7">
                  <c:v>35</c:v>
                </c:pt>
                <c:pt idx="8">
                  <c:v>40</c:v>
                </c:pt>
                <c:pt idx="9">
                  <c:v>45</c:v>
                </c:pt>
                <c:pt idx="10">
                  <c:v>50</c:v>
                </c:pt>
                <c:pt idx="11">
                  <c:v>55</c:v>
                </c:pt>
                <c:pt idx="12">
                  <c:v>60</c:v>
                </c:pt>
                <c:pt idx="13">
                  <c:v>65</c:v>
                </c:pt>
                <c:pt idx="14">
                  <c:v>70</c:v>
                </c:pt>
                <c:pt idx="15">
                  <c:v>75</c:v>
                </c:pt>
                <c:pt idx="16">
                  <c:v>80</c:v>
                </c:pt>
                <c:pt idx="17">
                  <c:v>85</c:v>
                </c:pt>
                <c:pt idx="18">
                  <c:v>90</c:v>
                </c:pt>
                <c:pt idx="19">
                  <c:v>95</c:v>
                </c:pt>
                <c:pt idx="20">
                  <c:v>100</c:v>
                </c:pt>
                <c:pt idx="21">
                  <c:v>105</c:v>
                </c:pt>
                <c:pt idx="22">
                  <c:v>110</c:v>
                </c:pt>
                <c:pt idx="23">
                  <c:v>115</c:v>
                </c:pt>
                <c:pt idx="24">
                  <c:v>120</c:v>
                </c:pt>
                <c:pt idx="25">
                  <c:v>125</c:v>
                </c:pt>
                <c:pt idx="26">
                  <c:v>130</c:v>
                </c:pt>
                <c:pt idx="27">
                  <c:v>135</c:v>
                </c:pt>
                <c:pt idx="28">
                  <c:v>140</c:v>
                </c:pt>
                <c:pt idx="29">
                  <c:v>143</c:v>
                </c:pt>
              </c:numCache>
            </c:numRef>
          </c:cat>
          <c:val>
            <c:numRef>
              <c:f>Sheet1!$D$225:$D$254</c:f>
              <c:numCache>
                <c:formatCode>General</c:formatCode>
                <c:ptCount val="30"/>
                <c:pt idx="0">
                  <c:v>0</c:v>
                </c:pt>
                <c:pt idx="1">
                  <c:v>0.33119999999999999</c:v>
                </c:pt>
                <c:pt idx="2">
                  <c:v>0.3468</c:v>
                </c:pt>
                <c:pt idx="3">
                  <c:v>0.30733333299999999</c:v>
                </c:pt>
                <c:pt idx="4">
                  <c:v>0.25995000000000001</c:v>
                </c:pt>
                <c:pt idx="5">
                  <c:v>0.21779999999999999</c:v>
                </c:pt>
                <c:pt idx="6">
                  <c:v>0.1908</c:v>
                </c:pt>
                <c:pt idx="7">
                  <c:v>0.23334285699999999</c:v>
                </c:pt>
                <c:pt idx="8">
                  <c:v>0.28100000000000003</c:v>
                </c:pt>
                <c:pt idx="9">
                  <c:v>0.291288889</c:v>
                </c:pt>
                <c:pt idx="10">
                  <c:v>0.30752000000000002</c:v>
                </c:pt>
                <c:pt idx="11">
                  <c:v>0.32119999999999999</c:v>
                </c:pt>
                <c:pt idx="12">
                  <c:v>0.31598333299999998</c:v>
                </c:pt>
                <c:pt idx="13">
                  <c:v>0.34541538500000002</c:v>
                </c:pt>
                <c:pt idx="14">
                  <c:v>0.409157143</c:v>
                </c:pt>
                <c:pt idx="15">
                  <c:v>0.48582666699999999</c:v>
                </c:pt>
                <c:pt idx="16">
                  <c:v>0.52181250000000001</c:v>
                </c:pt>
                <c:pt idx="17">
                  <c:v>0.57497647100000004</c:v>
                </c:pt>
                <c:pt idx="18">
                  <c:v>0.624122222</c:v>
                </c:pt>
                <c:pt idx="19">
                  <c:v>0.65962105299999996</c:v>
                </c:pt>
                <c:pt idx="20">
                  <c:v>0.70464000000000004</c:v>
                </c:pt>
                <c:pt idx="21">
                  <c:v>0.72786666700000002</c:v>
                </c:pt>
                <c:pt idx="22">
                  <c:v>0.76919090899999998</c:v>
                </c:pt>
                <c:pt idx="23">
                  <c:v>0.801217391</c:v>
                </c:pt>
                <c:pt idx="24">
                  <c:v>0.84337499999999999</c:v>
                </c:pt>
                <c:pt idx="25">
                  <c:v>0.880104</c:v>
                </c:pt>
                <c:pt idx="26">
                  <c:v>0.914976923</c:v>
                </c:pt>
                <c:pt idx="27">
                  <c:v>0.95065185200000002</c:v>
                </c:pt>
                <c:pt idx="28">
                  <c:v>0.97940000000000005</c:v>
                </c:pt>
                <c:pt idx="29">
                  <c:v>1</c:v>
                </c:pt>
              </c:numCache>
            </c:numRef>
          </c:val>
          <c:smooth val="0"/>
          <c:extLst>
            <c:ext xmlns:c16="http://schemas.microsoft.com/office/drawing/2014/chart" uri="{C3380CC4-5D6E-409C-BE32-E72D297353CC}">
              <c16:uniqueId val="{00000001-A40D-421D-AF0B-4AF3E7139370}"/>
            </c:ext>
          </c:extLst>
        </c:ser>
        <c:ser>
          <c:idx val="2"/>
          <c:order val="2"/>
          <c:tx>
            <c:strRef>
              <c:f>Sheet1!$E$224</c:f>
              <c:strCache>
                <c:ptCount val="1"/>
                <c:pt idx="0">
                  <c:v>down-CC</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Sheet1!$B$225:$B$254</c:f>
              <c:numCache>
                <c:formatCode>General</c:formatCode>
                <c:ptCount val="30"/>
                <c:pt idx="0">
                  <c:v>1</c:v>
                </c:pt>
                <c:pt idx="1">
                  <c:v>5</c:v>
                </c:pt>
                <c:pt idx="2">
                  <c:v>10</c:v>
                </c:pt>
                <c:pt idx="3">
                  <c:v>15</c:v>
                </c:pt>
                <c:pt idx="4">
                  <c:v>20</c:v>
                </c:pt>
                <c:pt idx="5">
                  <c:v>25</c:v>
                </c:pt>
                <c:pt idx="6">
                  <c:v>30</c:v>
                </c:pt>
                <c:pt idx="7">
                  <c:v>35</c:v>
                </c:pt>
                <c:pt idx="8">
                  <c:v>40</c:v>
                </c:pt>
                <c:pt idx="9">
                  <c:v>45</c:v>
                </c:pt>
                <c:pt idx="10">
                  <c:v>50</c:v>
                </c:pt>
                <c:pt idx="11">
                  <c:v>55</c:v>
                </c:pt>
                <c:pt idx="12">
                  <c:v>60</c:v>
                </c:pt>
                <c:pt idx="13">
                  <c:v>65</c:v>
                </c:pt>
                <c:pt idx="14">
                  <c:v>70</c:v>
                </c:pt>
                <c:pt idx="15">
                  <c:v>75</c:v>
                </c:pt>
                <c:pt idx="16">
                  <c:v>80</c:v>
                </c:pt>
                <c:pt idx="17">
                  <c:v>85</c:v>
                </c:pt>
                <c:pt idx="18">
                  <c:v>90</c:v>
                </c:pt>
                <c:pt idx="19">
                  <c:v>95</c:v>
                </c:pt>
                <c:pt idx="20">
                  <c:v>100</c:v>
                </c:pt>
                <c:pt idx="21">
                  <c:v>105</c:v>
                </c:pt>
                <c:pt idx="22">
                  <c:v>110</c:v>
                </c:pt>
                <c:pt idx="23">
                  <c:v>115</c:v>
                </c:pt>
                <c:pt idx="24">
                  <c:v>120</c:v>
                </c:pt>
                <c:pt idx="25">
                  <c:v>125</c:v>
                </c:pt>
                <c:pt idx="26">
                  <c:v>130</c:v>
                </c:pt>
                <c:pt idx="27">
                  <c:v>135</c:v>
                </c:pt>
                <c:pt idx="28">
                  <c:v>140</c:v>
                </c:pt>
                <c:pt idx="29">
                  <c:v>143</c:v>
                </c:pt>
              </c:numCache>
            </c:numRef>
          </c:cat>
          <c:val>
            <c:numRef>
              <c:f>Sheet1!$E$225:$E$254</c:f>
              <c:numCache>
                <c:formatCode>General</c:formatCode>
                <c:ptCount val="30"/>
                <c:pt idx="0">
                  <c:v>0.436</c:v>
                </c:pt>
                <c:pt idx="1">
                  <c:v>0.78159999999999996</c:v>
                </c:pt>
                <c:pt idx="2">
                  <c:v>0.60850000000000004</c:v>
                </c:pt>
                <c:pt idx="3">
                  <c:v>0.50513333299999996</c:v>
                </c:pt>
                <c:pt idx="4">
                  <c:v>0.51090000000000002</c:v>
                </c:pt>
                <c:pt idx="5">
                  <c:v>0.45623999999999998</c:v>
                </c:pt>
                <c:pt idx="6">
                  <c:v>0.50196666700000003</c:v>
                </c:pt>
                <c:pt idx="7">
                  <c:v>0.57422857100000002</c:v>
                </c:pt>
                <c:pt idx="8">
                  <c:v>0.59314999999999996</c:v>
                </c:pt>
                <c:pt idx="9">
                  <c:v>0.60899999999999999</c:v>
                </c:pt>
                <c:pt idx="10">
                  <c:v>0.63397999999999999</c:v>
                </c:pt>
                <c:pt idx="11">
                  <c:v>0.63110909100000001</c:v>
                </c:pt>
                <c:pt idx="12">
                  <c:v>0.62236666699999998</c:v>
                </c:pt>
                <c:pt idx="13">
                  <c:v>0.64164615400000002</c:v>
                </c:pt>
                <c:pt idx="14">
                  <c:v>0.64105714300000005</c:v>
                </c:pt>
                <c:pt idx="15">
                  <c:v>0.65918666699999995</c:v>
                </c:pt>
                <c:pt idx="16">
                  <c:v>0.65817499999999995</c:v>
                </c:pt>
                <c:pt idx="17">
                  <c:v>0.67110588199999999</c:v>
                </c:pt>
                <c:pt idx="18">
                  <c:v>0.72172222200000002</c:v>
                </c:pt>
                <c:pt idx="19">
                  <c:v>0.76330526300000001</c:v>
                </c:pt>
                <c:pt idx="20">
                  <c:v>0.77353000000000005</c:v>
                </c:pt>
                <c:pt idx="21">
                  <c:v>0.77155238100000001</c:v>
                </c:pt>
                <c:pt idx="22">
                  <c:v>0.81287272700000002</c:v>
                </c:pt>
                <c:pt idx="23">
                  <c:v>0.84044347799999997</c:v>
                </c:pt>
                <c:pt idx="24">
                  <c:v>0.876791667</c:v>
                </c:pt>
                <c:pt idx="25">
                  <c:v>0.90771999999999997</c:v>
                </c:pt>
                <c:pt idx="26">
                  <c:v>0.939007692</c:v>
                </c:pt>
                <c:pt idx="27">
                  <c:v>0.97641481500000005</c:v>
                </c:pt>
                <c:pt idx="28">
                  <c:v>0.99566428600000001</c:v>
                </c:pt>
                <c:pt idx="29">
                  <c:v>1</c:v>
                </c:pt>
              </c:numCache>
            </c:numRef>
          </c:val>
          <c:smooth val="0"/>
          <c:extLst>
            <c:ext xmlns:c16="http://schemas.microsoft.com/office/drawing/2014/chart" uri="{C3380CC4-5D6E-409C-BE32-E72D297353CC}">
              <c16:uniqueId val="{00000002-A40D-421D-AF0B-4AF3E7139370}"/>
            </c:ext>
          </c:extLst>
        </c:ser>
        <c:dLbls>
          <c:showLegendKey val="0"/>
          <c:showVal val="0"/>
          <c:showCatName val="0"/>
          <c:showSerName val="0"/>
          <c:showPercent val="0"/>
          <c:showBubbleSize val="0"/>
        </c:dLbls>
        <c:marker val="1"/>
        <c:smooth val="0"/>
        <c:axId val="802535464"/>
        <c:axId val="802535136"/>
      </c:lineChart>
      <c:catAx>
        <c:axId val="802535464"/>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a:t>top-k</a:t>
                </a:r>
                <a:endParaRPr lang="zh-CN"/>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802535136"/>
        <c:crosses val="autoZero"/>
        <c:auto val="1"/>
        <c:lblAlgn val="ctr"/>
        <c:lblOffset val="100"/>
        <c:noMultiLvlLbl val="0"/>
      </c:catAx>
      <c:valAx>
        <c:axId val="8025351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a:t>match rate</a:t>
                </a:r>
                <a:endParaRPr lang="zh-CN"/>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802535464"/>
        <c:crosses val="autoZero"/>
        <c:crossBetween val="between"/>
      </c:valAx>
      <c:spPr>
        <a:noFill/>
        <a:ln>
          <a:noFill/>
        </a:ln>
        <a:effectLst/>
      </c:spPr>
    </c:plotArea>
    <c:plotVisOnly val="1"/>
    <c:dispBlanksAs val="gap"/>
    <c:showDLblsOverMax val="0"/>
  </c:chart>
  <c:spPr>
    <a:noFill/>
    <a:ln>
      <a:noFill/>
    </a:ln>
    <a:effectLst/>
  </c:spPr>
  <c:txPr>
    <a:bodyPr/>
    <a:lstStyle/>
    <a:p>
      <a:pPr>
        <a:defRPr sz="1800"/>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Sheet1!$Q$224</c:f>
              <c:strCache>
                <c:ptCount val="1"/>
                <c:pt idx="0">
                  <c:v>zero-CC</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Sheet1!$P$225:$P$254</c:f>
              <c:numCache>
                <c:formatCode>General</c:formatCode>
                <c:ptCount val="30"/>
                <c:pt idx="0">
                  <c:v>1</c:v>
                </c:pt>
                <c:pt idx="1">
                  <c:v>5</c:v>
                </c:pt>
                <c:pt idx="2">
                  <c:v>10</c:v>
                </c:pt>
                <c:pt idx="3">
                  <c:v>15</c:v>
                </c:pt>
                <c:pt idx="4">
                  <c:v>20</c:v>
                </c:pt>
                <c:pt idx="5">
                  <c:v>25</c:v>
                </c:pt>
                <c:pt idx="6">
                  <c:v>30</c:v>
                </c:pt>
                <c:pt idx="7">
                  <c:v>35</c:v>
                </c:pt>
                <c:pt idx="8">
                  <c:v>40</c:v>
                </c:pt>
                <c:pt idx="9">
                  <c:v>45</c:v>
                </c:pt>
                <c:pt idx="10">
                  <c:v>50</c:v>
                </c:pt>
                <c:pt idx="11">
                  <c:v>55</c:v>
                </c:pt>
                <c:pt idx="12">
                  <c:v>60</c:v>
                </c:pt>
                <c:pt idx="13">
                  <c:v>65</c:v>
                </c:pt>
                <c:pt idx="14">
                  <c:v>70</c:v>
                </c:pt>
                <c:pt idx="15">
                  <c:v>75</c:v>
                </c:pt>
                <c:pt idx="16">
                  <c:v>80</c:v>
                </c:pt>
                <c:pt idx="17">
                  <c:v>85</c:v>
                </c:pt>
                <c:pt idx="18">
                  <c:v>90</c:v>
                </c:pt>
                <c:pt idx="19">
                  <c:v>95</c:v>
                </c:pt>
                <c:pt idx="20">
                  <c:v>100</c:v>
                </c:pt>
                <c:pt idx="21">
                  <c:v>105</c:v>
                </c:pt>
                <c:pt idx="22">
                  <c:v>110</c:v>
                </c:pt>
                <c:pt idx="23">
                  <c:v>115</c:v>
                </c:pt>
                <c:pt idx="24">
                  <c:v>120</c:v>
                </c:pt>
                <c:pt idx="25">
                  <c:v>125</c:v>
                </c:pt>
                <c:pt idx="26">
                  <c:v>130</c:v>
                </c:pt>
                <c:pt idx="27">
                  <c:v>135</c:v>
                </c:pt>
                <c:pt idx="28">
                  <c:v>140</c:v>
                </c:pt>
                <c:pt idx="29">
                  <c:v>143</c:v>
                </c:pt>
              </c:numCache>
            </c:numRef>
          </c:cat>
          <c:val>
            <c:numRef>
              <c:f>Sheet1!$Q$225:$Q$254</c:f>
              <c:numCache>
                <c:formatCode>General</c:formatCode>
                <c:ptCount val="30"/>
                <c:pt idx="0">
                  <c:v>0</c:v>
                </c:pt>
                <c:pt idx="1">
                  <c:v>0.04</c:v>
                </c:pt>
                <c:pt idx="2">
                  <c:v>7.0000000000000007E-2</c:v>
                </c:pt>
                <c:pt idx="3">
                  <c:v>0.110666667</c:v>
                </c:pt>
                <c:pt idx="4">
                  <c:v>0.1515</c:v>
                </c:pt>
                <c:pt idx="5">
                  <c:v>0.18440000000000001</c:v>
                </c:pt>
                <c:pt idx="6">
                  <c:v>0.21299999999999999</c:v>
                </c:pt>
                <c:pt idx="7">
                  <c:v>0.241714286</c:v>
                </c:pt>
                <c:pt idx="8">
                  <c:v>0.28225</c:v>
                </c:pt>
                <c:pt idx="9">
                  <c:v>0.31466666700000001</c:v>
                </c:pt>
                <c:pt idx="10">
                  <c:v>0.34799999999999998</c:v>
                </c:pt>
                <c:pt idx="11">
                  <c:v>0.38600000000000001</c:v>
                </c:pt>
                <c:pt idx="12">
                  <c:v>0.42066666699999999</c:v>
                </c:pt>
                <c:pt idx="13">
                  <c:v>0.45415384600000003</c:v>
                </c:pt>
                <c:pt idx="14">
                  <c:v>0.48728571399999998</c:v>
                </c:pt>
                <c:pt idx="15">
                  <c:v>0.52200000000000002</c:v>
                </c:pt>
                <c:pt idx="16">
                  <c:v>0.55787500000000001</c:v>
                </c:pt>
                <c:pt idx="17">
                  <c:v>0.59329411799999998</c:v>
                </c:pt>
                <c:pt idx="18">
                  <c:v>0.63055555600000002</c:v>
                </c:pt>
                <c:pt idx="19">
                  <c:v>0.66347368399999995</c:v>
                </c:pt>
                <c:pt idx="20">
                  <c:v>0.69940000000000002</c:v>
                </c:pt>
                <c:pt idx="21">
                  <c:v>0.73247618999999997</c:v>
                </c:pt>
                <c:pt idx="22">
                  <c:v>0.76790909100000004</c:v>
                </c:pt>
                <c:pt idx="23">
                  <c:v>0.803217391</c:v>
                </c:pt>
                <c:pt idx="24">
                  <c:v>0.83908333300000004</c:v>
                </c:pt>
                <c:pt idx="25">
                  <c:v>0.87368000000000001</c:v>
                </c:pt>
                <c:pt idx="26">
                  <c:v>0.90792307699999997</c:v>
                </c:pt>
                <c:pt idx="27">
                  <c:v>0.94362963</c:v>
                </c:pt>
                <c:pt idx="28">
                  <c:v>0.97899999999999998</c:v>
                </c:pt>
                <c:pt idx="29">
                  <c:v>1</c:v>
                </c:pt>
              </c:numCache>
            </c:numRef>
          </c:val>
          <c:smooth val="0"/>
          <c:extLst>
            <c:ext xmlns:c16="http://schemas.microsoft.com/office/drawing/2014/chart" uri="{C3380CC4-5D6E-409C-BE32-E72D297353CC}">
              <c16:uniqueId val="{00000000-8B5C-429E-A3BA-F3B39EE0350C}"/>
            </c:ext>
          </c:extLst>
        </c:ser>
        <c:ser>
          <c:idx val="1"/>
          <c:order val="1"/>
          <c:tx>
            <c:strRef>
              <c:f>Sheet1!$R$224</c:f>
              <c:strCache>
                <c:ptCount val="1"/>
                <c:pt idx="0">
                  <c:v>up-CC</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Sheet1!$P$225:$P$254</c:f>
              <c:numCache>
                <c:formatCode>General</c:formatCode>
                <c:ptCount val="30"/>
                <c:pt idx="0">
                  <c:v>1</c:v>
                </c:pt>
                <c:pt idx="1">
                  <c:v>5</c:v>
                </c:pt>
                <c:pt idx="2">
                  <c:v>10</c:v>
                </c:pt>
                <c:pt idx="3">
                  <c:v>15</c:v>
                </c:pt>
                <c:pt idx="4">
                  <c:v>20</c:v>
                </c:pt>
                <c:pt idx="5">
                  <c:v>25</c:v>
                </c:pt>
                <c:pt idx="6">
                  <c:v>30</c:v>
                </c:pt>
                <c:pt idx="7">
                  <c:v>35</c:v>
                </c:pt>
                <c:pt idx="8">
                  <c:v>40</c:v>
                </c:pt>
                <c:pt idx="9">
                  <c:v>45</c:v>
                </c:pt>
                <c:pt idx="10">
                  <c:v>50</c:v>
                </c:pt>
                <c:pt idx="11">
                  <c:v>55</c:v>
                </c:pt>
                <c:pt idx="12">
                  <c:v>60</c:v>
                </c:pt>
                <c:pt idx="13">
                  <c:v>65</c:v>
                </c:pt>
                <c:pt idx="14">
                  <c:v>70</c:v>
                </c:pt>
                <c:pt idx="15">
                  <c:v>75</c:v>
                </c:pt>
                <c:pt idx="16">
                  <c:v>80</c:v>
                </c:pt>
                <c:pt idx="17">
                  <c:v>85</c:v>
                </c:pt>
                <c:pt idx="18">
                  <c:v>90</c:v>
                </c:pt>
                <c:pt idx="19">
                  <c:v>95</c:v>
                </c:pt>
                <c:pt idx="20">
                  <c:v>100</c:v>
                </c:pt>
                <c:pt idx="21">
                  <c:v>105</c:v>
                </c:pt>
                <c:pt idx="22">
                  <c:v>110</c:v>
                </c:pt>
                <c:pt idx="23">
                  <c:v>115</c:v>
                </c:pt>
                <c:pt idx="24">
                  <c:v>120</c:v>
                </c:pt>
                <c:pt idx="25">
                  <c:v>125</c:v>
                </c:pt>
                <c:pt idx="26">
                  <c:v>130</c:v>
                </c:pt>
                <c:pt idx="27">
                  <c:v>135</c:v>
                </c:pt>
                <c:pt idx="28">
                  <c:v>140</c:v>
                </c:pt>
                <c:pt idx="29">
                  <c:v>143</c:v>
                </c:pt>
              </c:numCache>
            </c:numRef>
          </c:cat>
          <c:val>
            <c:numRef>
              <c:f>Sheet1!$R$225:$R$254</c:f>
              <c:numCache>
                <c:formatCode>General</c:formatCode>
                <c:ptCount val="30"/>
                <c:pt idx="0">
                  <c:v>0</c:v>
                </c:pt>
                <c:pt idx="1">
                  <c:v>0.02</c:v>
                </c:pt>
                <c:pt idx="2">
                  <c:v>0.12</c:v>
                </c:pt>
                <c:pt idx="3">
                  <c:v>0.15533333299999999</c:v>
                </c:pt>
                <c:pt idx="4">
                  <c:v>0.1305</c:v>
                </c:pt>
                <c:pt idx="5">
                  <c:v>0.14760000000000001</c:v>
                </c:pt>
                <c:pt idx="6">
                  <c:v>0.13100000000000001</c:v>
                </c:pt>
                <c:pt idx="7">
                  <c:v>0.187142857</c:v>
                </c:pt>
                <c:pt idx="8">
                  <c:v>0.26074999999999998</c:v>
                </c:pt>
                <c:pt idx="9">
                  <c:v>0.27333333300000001</c:v>
                </c:pt>
                <c:pt idx="10">
                  <c:v>0.29380000000000001</c:v>
                </c:pt>
                <c:pt idx="11">
                  <c:v>0.30672727300000002</c:v>
                </c:pt>
                <c:pt idx="12">
                  <c:v>0.305166667</c:v>
                </c:pt>
                <c:pt idx="13">
                  <c:v>0.32815384600000003</c:v>
                </c:pt>
                <c:pt idx="14">
                  <c:v>0.40085714300000003</c:v>
                </c:pt>
                <c:pt idx="15">
                  <c:v>0.47373333299999998</c:v>
                </c:pt>
                <c:pt idx="16">
                  <c:v>0.51649999999999996</c:v>
                </c:pt>
                <c:pt idx="17">
                  <c:v>0.57070588200000005</c:v>
                </c:pt>
                <c:pt idx="18">
                  <c:v>0.62066666699999995</c:v>
                </c:pt>
                <c:pt idx="19">
                  <c:v>0.65715789499999999</c:v>
                </c:pt>
                <c:pt idx="20">
                  <c:v>0.70379999999999998</c:v>
                </c:pt>
                <c:pt idx="21">
                  <c:v>0.72714285700000003</c:v>
                </c:pt>
                <c:pt idx="22">
                  <c:v>0.76890909100000004</c:v>
                </c:pt>
                <c:pt idx="23">
                  <c:v>0.80200000000000005</c:v>
                </c:pt>
                <c:pt idx="24">
                  <c:v>0.84416666699999998</c:v>
                </c:pt>
                <c:pt idx="25">
                  <c:v>0.88088</c:v>
                </c:pt>
                <c:pt idx="26">
                  <c:v>0.91484615400000002</c:v>
                </c:pt>
                <c:pt idx="27">
                  <c:v>0.95074074099999994</c:v>
                </c:pt>
                <c:pt idx="28">
                  <c:v>0.97921428600000004</c:v>
                </c:pt>
                <c:pt idx="29">
                  <c:v>1</c:v>
                </c:pt>
              </c:numCache>
            </c:numRef>
          </c:val>
          <c:smooth val="0"/>
          <c:extLst>
            <c:ext xmlns:c16="http://schemas.microsoft.com/office/drawing/2014/chart" uri="{C3380CC4-5D6E-409C-BE32-E72D297353CC}">
              <c16:uniqueId val="{00000001-8B5C-429E-A3BA-F3B39EE0350C}"/>
            </c:ext>
          </c:extLst>
        </c:ser>
        <c:ser>
          <c:idx val="2"/>
          <c:order val="2"/>
          <c:tx>
            <c:strRef>
              <c:f>Sheet1!$S$224</c:f>
              <c:strCache>
                <c:ptCount val="1"/>
                <c:pt idx="0">
                  <c:v>down-CC</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Sheet1!$P$225:$P$254</c:f>
              <c:numCache>
                <c:formatCode>General</c:formatCode>
                <c:ptCount val="30"/>
                <c:pt idx="0">
                  <c:v>1</c:v>
                </c:pt>
                <c:pt idx="1">
                  <c:v>5</c:v>
                </c:pt>
                <c:pt idx="2">
                  <c:v>10</c:v>
                </c:pt>
                <c:pt idx="3">
                  <c:v>15</c:v>
                </c:pt>
                <c:pt idx="4">
                  <c:v>20</c:v>
                </c:pt>
                <c:pt idx="5">
                  <c:v>25</c:v>
                </c:pt>
                <c:pt idx="6">
                  <c:v>30</c:v>
                </c:pt>
                <c:pt idx="7">
                  <c:v>35</c:v>
                </c:pt>
                <c:pt idx="8">
                  <c:v>40</c:v>
                </c:pt>
                <c:pt idx="9">
                  <c:v>45</c:v>
                </c:pt>
                <c:pt idx="10">
                  <c:v>50</c:v>
                </c:pt>
                <c:pt idx="11">
                  <c:v>55</c:v>
                </c:pt>
                <c:pt idx="12">
                  <c:v>60</c:v>
                </c:pt>
                <c:pt idx="13">
                  <c:v>65</c:v>
                </c:pt>
                <c:pt idx="14">
                  <c:v>70</c:v>
                </c:pt>
                <c:pt idx="15">
                  <c:v>75</c:v>
                </c:pt>
                <c:pt idx="16">
                  <c:v>80</c:v>
                </c:pt>
                <c:pt idx="17">
                  <c:v>85</c:v>
                </c:pt>
                <c:pt idx="18">
                  <c:v>90</c:v>
                </c:pt>
                <c:pt idx="19">
                  <c:v>95</c:v>
                </c:pt>
                <c:pt idx="20">
                  <c:v>100</c:v>
                </c:pt>
                <c:pt idx="21">
                  <c:v>105</c:v>
                </c:pt>
                <c:pt idx="22">
                  <c:v>110</c:v>
                </c:pt>
                <c:pt idx="23">
                  <c:v>115</c:v>
                </c:pt>
                <c:pt idx="24">
                  <c:v>120</c:v>
                </c:pt>
                <c:pt idx="25">
                  <c:v>125</c:v>
                </c:pt>
                <c:pt idx="26">
                  <c:v>130</c:v>
                </c:pt>
                <c:pt idx="27">
                  <c:v>135</c:v>
                </c:pt>
                <c:pt idx="28">
                  <c:v>140</c:v>
                </c:pt>
                <c:pt idx="29">
                  <c:v>143</c:v>
                </c:pt>
              </c:numCache>
            </c:numRef>
          </c:cat>
          <c:val>
            <c:numRef>
              <c:f>Sheet1!$S$225:$S$254</c:f>
              <c:numCache>
                <c:formatCode>General</c:formatCode>
                <c:ptCount val="30"/>
                <c:pt idx="0">
                  <c:v>0</c:v>
                </c:pt>
                <c:pt idx="1">
                  <c:v>0.59599999999999997</c:v>
                </c:pt>
                <c:pt idx="2">
                  <c:v>0.42299999999999999</c:v>
                </c:pt>
                <c:pt idx="3">
                  <c:v>0.37866666700000001</c:v>
                </c:pt>
                <c:pt idx="4">
                  <c:v>0.42199999999999999</c:v>
                </c:pt>
                <c:pt idx="5">
                  <c:v>0.372</c:v>
                </c:pt>
                <c:pt idx="6">
                  <c:v>0.46566666699999998</c:v>
                </c:pt>
                <c:pt idx="7">
                  <c:v>0.54314285699999998</c:v>
                </c:pt>
                <c:pt idx="8">
                  <c:v>0.56774999999999998</c:v>
                </c:pt>
                <c:pt idx="9">
                  <c:v>0.6</c:v>
                </c:pt>
                <c:pt idx="10">
                  <c:v>0.63160000000000005</c:v>
                </c:pt>
                <c:pt idx="11">
                  <c:v>0.61981818200000005</c:v>
                </c:pt>
                <c:pt idx="12">
                  <c:v>0.60583333299999997</c:v>
                </c:pt>
                <c:pt idx="13">
                  <c:v>0.63384615399999999</c:v>
                </c:pt>
                <c:pt idx="14">
                  <c:v>0.633285714</c:v>
                </c:pt>
                <c:pt idx="15">
                  <c:v>0.65466666699999998</c:v>
                </c:pt>
                <c:pt idx="16">
                  <c:v>0.65287499999999998</c:v>
                </c:pt>
                <c:pt idx="17">
                  <c:v>0.66411764699999998</c:v>
                </c:pt>
                <c:pt idx="18">
                  <c:v>0.71511111100000002</c:v>
                </c:pt>
                <c:pt idx="19">
                  <c:v>0.75926315799999999</c:v>
                </c:pt>
                <c:pt idx="20">
                  <c:v>0.77070000000000005</c:v>
                </c:pt>
                <c:pt idx="21">
                  <c:v>0.76685714299999996</c:v>
                </c:pt>
                <c:pt idx="22">
                  <c:v>0.80963636400000005</c:v>
                </c:pt>
                <c:pt idx="23">
                  <c:v>0.83678260900000001</c:v>
                </c:pt>
                <c:pt idx="24">
                  <c:v>0.87441666699999998</c:v>
                </c:pt>
                <c:pt idx="25">
                  <c:v>0.90503999999999996</c:v>
                </c:pt>
                <c:pt idx="26">
                  <c:v>0.93784615400000004</c:v>
                </c:pt>
                <c:pt idx="27">
                  <c:v>0.97599999999999998</c:v>
                </c:pt>
                <c:pt idx="28">
                  <c:v>0.99278571400000004</c:v>
                </c:pt>
                <c:pt idx="29">
                  <c:v>1</c:v>
                </c:pt>
              </c:numCache>
            </c:numRef>
          </c:val>
          <c:smooth val="0"/>
          <c:extLst>
            <c:ext xmlns:c16="http://schemas.microsoft.com/office/drawing/2014/chart" uri="{C3380CC4-5D6E-409C-BE32-E72D297353CC}">
              <c16:uniqueId val="{00000002-8B5C-429E-A3BA-F3B39EE0350C}"/>
            </c:ext>
          </c:extLst>
        </c:ser>
        <c:dLbls>
          <c:showLegendKey val="0"/>
          <c:showVal val="0"/>
          <c:showCatName val="0"/>
          <c:showSerName val="0"/>
          <c:showPercent val="0"/>
          <c:showBubbleSize val="0"/>
        </c:dLbls>
        <c:marker val="1"/>
        <c:smooth val="0"/>
        <c:axId val="807912424"/>
        <c:axId val="807912752"/>
      </c:lineChart>
      <c:catAx>
        <c:axId val="807912424"/>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a:t>top-k</a:t>
                </a:r>
                <a:endParaRPr lang="zh-CN"/>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807912752"/>
        <c:crosses val="autoZero"/>
        <c:auto val="1"/>
        <c:lblAlgn val="ctr"/>
        <c:lblOffset val="100"/>
        <c:noMultiLvlLbl val="0"/>
      </c:catAx>
      <c:valAx>
        <c:axId val="8079127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a:t>match rate</a:t>
                </a:r>
                <a:endParaRPr lang="zh-CN"/>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807912424"/>
        <c:crosses val="autoZero"/>
        <c:crossBetween val="between"/>
      </c:valAx>
      <c:spPr>
        <a:noFill/>
        <a:ln>
          <a:noFill/>
        </a:ln>
        <a:effectLst/>
      </c:spPr>
    </c:plotArea>
    <c:plotVisOnly val="1"/>
    <c:dispBlanksAs val="gap"/>
    <c:showDLblsOverMax val="0"/>
  </c:chart>
  <c:spPr>
    <a:noFill/>
    <a:ln>
      <a:noFill/>
    </a:ln>
    <a:effectLst/>
  </c:spPr>
  <c:txPr>
    <a:bodyPr/>
    <a:lstStyle/>
    <a:p>
      <a:pPr>
        <a:defRPr sz="18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Sheet1!$C$3</c:f>
              <c:strCache>
                <c:ptCount val="1"/>
                <c:pt idx="0">
                  <c:v>zero-CC</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Sheet1!$B$4:$B$26</c:f>
              <c:numCache>
                <c:formatCode>General</c:formatCode>
                <c:ptCount val="23"/>
                <c:pt idx="0">
                  <c:v>1</c:v>
                </c:pt>
                <c:pt idx="1">
                  <c:v>3</c:v>
                </c:pt>
                <c:pt idx="2">
                  <c:v>5</c:v>
                </c:pt>
                <c:pt idx="3">
                  <c:v>7</c:v>
                </c:pt>
                <c:pt idx="4">
                  <c:v>9</c:v>
                </c:pt>
                <c:pt idx="5">
                  <c:v>11</c:v>
                </c:pt>
                <c:pt idx="6">
                  <c:v>13</c:v>
                </c:pt>
                <c:pt idx="7">
                  <c:v>15</c:v>
                </c:pt>
                <c:pt idx="8">
                  <c:v>17</c:v>
                </c:pt>
                <c:pt idx="9">
                  <c:v>19</c:v>
                </c:pt>
                <c:pt idx="10">
                  <c:v>21</c:v>
                </c:pt>
                <c:pt idx="11">
                  <c:v>23</c:v>
                </c:pt>
                <c:pt idx="12">
                  <c:v>25</c:v>
                </c:pt>
                <c:pt idx="13">
                  <c:v>27</c:v>
                </c:pt>
                <c:pt idx="14">
                  <c:v>29</c:v>
                </c:pt>
                <c:pt idx="15">
                  <c:v>31</c:v>
                </c:pt>
                <c:pt idx="16">
                  <c:v>33</c:v>
                </c:pt>
                <c:pt idx="17">
                  <c:v>35</c:v>
                </c:pt>
                <c:pt idx="18">
                  <c:v>37</c:v>
                </c:pt>
                <c:pt idx="19">
                  <c:v>39</c:v>
                </c:pt>
                <c:pt idx="20">
                  <c:v>41</c:v>
                </c:pt>
                <c:pt idx="21">
                  <c:v>43</c:v>
                </c:pt>
                <c:pt idx="22">
                  <c:v>44</c:v>
                </c:pt>
              </c:numCache>
            </c:numRef>
          </c:cat>
          <c:val>
            <c:numRef>
              <c:f>Sheet1!$C$4:$C$26</c:f>
              <c:numCache>
                <c:formatCode>General</c:formatCode>
                <c:ptCount val="23"/>
                <c:pt idx="0">
                  <c:v>1</c:v>
                </c:pt>
                <c:pt idx="1">
                  <c:v>1</c:v>
                </c:pt>
                <c:pt idx="2">
                  <c:v>1</c:v>
                </c:pt>
                <c:pt idx="3">
                  <c:v>0.96928571399999996</c:v>
                </c:pt>
                <c:pt idx="4">
                  <c:v>0.943111111</c:v>
                </c:pt>
                <c:pt idx="5">
                  <c:v>0.89236363600000002</c:v>
                </c:pt>
                <c:pt idx="6">
                  <c:v>0.87638461499999998</c:v>
                </c:pt>
                <c:pt idx="7">
                  <c:v>0.89100000000000001</c:v>
                </c:pt>
                <c:pt idx="8">
                  <c:v>0.90447058800000002</c:v>
                </c:pt>
                <c:pt idx="9">
                  <c:v>0.93289473700000003</c:v>
                </c:pt>
                <c:pt idx="10">
                  <c:v>0.91557142899999999</c:v>
                </c:pt>
                <c:pt idx="11">
                  <c:v>0.89004347800000005</c:v>
                </c:pt>
                <c:pt idx="12">
                  <c:v>0.86972000000000005</c:v>
                </c:pt>
                <c:pt idx="13">
                  <c:v>0.85851851899999998</c:v>
                </c:pt>
                <c:pt idx="14">
                  <c:v>0.85299999999999998</c:v>
                </c:pt>
                <c:pt idx="15">
                  <c:v>0.85235483899999998</c:v>
                </c:pt>
                <c:pt idx="16">
                  <c:v>0.85981818200000004</c:v>
                </c:pt>
                <c:pt idx="17">
                  <c:v>0.87428571399999999</c:v>
                </c:pt>
                <c:pt idx="18">
                  <c:v>0.89156756800000003</c:v>
                </c:pt>
                <c:pt idx="19">
                  <c:v>0.91425641000000002</c:v>
                </c:pt>
                <c:pt idx="20">
                  <c:v>0.94343902400000001</c:v>
                </c:pt>
                <c:pt idx="21">
                  <c:v>0.97862790700000002</c:v>
                </c:pt>
                <c:pt idx="22">
                  <c:v>1</c:v>
                </c:pt>
              </c:numCache>
            </c:numRef>
          </c:val>
          <c:smooth val="0"/>
          <c:extLst>
            <c:ext xmlns:c16="http://schemas.microsoft.com/office/drawing/2014/chart" uri="{C3380CC4-5D6E-409C-BE32-E72D297353CC}">
              <c16:uniqueId val="{00000000-572A-46CD-B24A-8A1F568EEF4D}"/>
            </c:ext>
          </c:extLst>
        </c:ser>
        <c:ser>
          <c:idx val="1"/>
          <c:order val="1"/>
          <c:tx>
            <c:strRef>
              <c:f>Sheet1!$D$3</c:f>
              <c:strCache>
                <c:ptCount val="1"/>
                <c:pt idx="0">
                  <c:v>up-CC</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Sheet1!$B$4:$B$26</c:f>
              <c:numCache>
                <c:formatCode>General</c:formatCode>
                <c:ptCount val="23"/>
                <c:pt idx="0">
                  <c:v>1</c:v>
                </c:pt>
                <c:pt idx="1">
                  <c:v>3</c:v>
                </c:pt>
                <c:pt idx="2">
                  <c:v>5</c:v>
                </c:pt>
                <c:pt idx="3">
                  <c:v>7</c:v>
                </c:pt>
                <c:pt idx="4">
                  <c:v>9</c:v>
                </c:pt>
                <c:pt idx="5">
                  <c:v>11</c:v>
                </c:pt>
                <c:pt idx="6">
                  <c:v>13</c:v>
                </c:pt>
                <c:pt idx="7">
                  <c:v>15</c:v>
                </c:pt>
                <c:pt idx="8">
                  <c:v>17</c:v>
                </c:pt>
                <c:pt idx="9">
                  <c:v>19</c:v>
                </c:pt>
                <c:pt idx="10">
                  <c:v>21</c:v>
                </c:pt>
                <c:pt idx="11">
                  <c:v>23</c:v>
                </c:pt>
                <c:pt idx="12">
                  <c:v>25</c:v>
                </c:pt>
                <c:pt idx="13">
                  <c:v>27</c:v>
                </c:pt>
                <c:pt idx="14">
                  <c:v>29</c:v>
                </c:pt>
                <c:pt idx="15">
                  <c:v>31</c:v>
                </c:pt>
                <c:pt idx="16">
                  <c:v>33</c:v>
                </c:pt>
                <c:pt idx="17">
                  <c:v>35</c:v>
                </c:pt>
                <c:pt idx="18">
                  <c:v>37</c:v>
                </c:pt>
                <c:pt idx="19">
                  <c:v>39</c:v>
                </c:pt>
                <c:pt idx="20">
                  <c:v>41</c:v>
                </c:pt>
                <c:pt idx="21">
                  <c:v>43</c:v>
                </c:pt>
                <c:pt idx="22">
                  <c:v>44</c:v>
                </c:pt>
              </c:numCache>
            </c:numRef>
          </c:cat>
          <c:val>
            <c:numRef>
              <c:f>Sheet1!$D$4:$D$26</c:f>
              <c:numCache>
                <c:formatCode>General</c:formatCode>
                <c:ptCount val="23"/>
                <c:pt idx="0">
                  <c:v>1</c:v>
                </c:pt>
                <c:pt idx="1">
                  <c:v>0.91900000000000004</c:v>
                </c:pt>
                <c:pt idx="2">
                  <c:v>1</c:v>
                </c:pt>
                <c:pt idx="3">
                  <c:v>0.98071428599999999</c:v>
                </c:pt>
                <c:pt idx="4">
                  <c:v>0.81666666700000001</c:v>
                </c:pt>
                <c:pt idx="5">
                  <c:v>0.85299999999999998</c:v>
                </c:pt>
                <c:pt idx="6">
                  <c:v>0.81599999999999995</c:v>
                </c:pt>
                <c:pt idx="7">
                  <c:v>0.80486666699999998</c:v>
                </c:pt>
                <c:pt idx="8">
                  <c:v>0.84223529399999997</c:v>
                </c:pt>
                <c:pt idx="9">
                  <c:v>0.89894736799999997</c:v>
                </c:pt>
                <c:pt idx="10">
                  <c:v>0.87028571399999999</c:v>
                </c:pt>
                <c:pt idx="11">
                  <c:v>0.85413043499999997</c:v>
                </c:pt>
                <c:pt idx="12">
                  <c:v>0.86668000000000001</c:v>
                </c:pt>
                <c:pt idx="13">
                  <c:v>0.84355555599999998</c:v>
                </c:pt>
                <c:pt idx="14">
                  <c:v>0.81372413799999999</c:v>
                </c:pt>
                <c:pt idx="15">
                  <c:v>0.80274193500000002</c:v>
                </c:pt>
                <c:pt idx="16">
                  <c:v>0.851060606</c:v>
                </c:pt>
                <c:pt idx="17">
                  <c:v>0.84308571399999999</c:v>
                </c:pt>
                <c:pt idx="18">
                  <c:v>0.86356756800000001</c:v>
                </c:pt>
                <c:pt idx="19">
                  <c:v>0.90307692299999998</c:v>
                </c:pt>
                <c:pt idx="20">
                  <c:v>0.93246341499999996</c:v>
                </c:pt>
                <c:pt idx="21">
                  <c:v>0.97674418600000001</c:v>
                </c:pt>
                <c:pt idx="22">
                  <c:v>1</c:v>
                </c:pt>
              </c:numCache>
            </c:numRef>
          </c:val>
          <c:smooth val="0"/>
          <c:extLst>
            <c:ext xmlns:c16="http://schemas.microsoft.com/office/drawing/2014/chart" uri="{C3380CC4-5D6E-409C-BE32-E72D297353CC}">
              <c16:uniqueId val="{00000001-572A-46CD-B24A-8A1F568EEF4D}"/>
            </c:ext>
          </c:extLst>
        </c:ser>
        <c:ser>
          <c:idx val="2"/>
          <c:order val="2"/>
          <c:tx>
            <c:strRef>
              <c:f>Sheet1!$E$3</c:f>
              <c:strCache>
                <c:ptCount val="1"/>
                <c:pt idx="0">
                  <c:v>down-CC</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Sheet1!$B$4:$B$26</c:f>
              <c:numCache>
                <c:formatCode>General</c:formatCode>
                <c:ptCount val="23"/>
                <c:pt idx="0">
                  <c:v>1</c:v>
                </c:pt>
                <c:pt idx="1">
                  <c:v>3</c:v>
                </c:pt>
                <c:pt idx="2">
                  <c:v>5</c:v>
                </c:pt>
                <c:pt idx="3">
                  <c:v>7</c:v>
                </c:pt>
                <c:pt idx="4">
                  <c:v>9</c:v>
                </c:pt>
                <c:pt idx="5">
                  <c:v>11</c:v>
                </c:pt>
                <c:pt idx="6">
                  <c:v>13</c:v>
                </c:pt>
                <c:pt idx="7">
                  <c:v>15</c:v>
                </c:pt>
                <c:pt idx="8">
                  <c:v>17</c:v>
                </c:pt>
                <c:pt idx="9">
                  <c:v>19</c:v>
                </c:pt>
                <c:pt idx="10">
                  <c:v>21</c:v>
                </c:pt>
                <c:pt idx="11">
                  <c:v>23</c:v>
                </c:pt>
                <c:pt idx="12">
                  <c:v>25</c:v>
                </c:pt>
                <c:pt idx="13">
                  <c:v>27</c:v>
                </c:pt>
                <c:pt idx="14">
                  <c:v>29</c:v>
                </c:pt>
                <c:pt idx="15">
                  <c:v>31</c:v>
                </c:pt>
                <c:pt idx="16">
                  <c:v>33</c:v>
                </c:pt>
                <c:pt idx="17">
                  <c:v>35</c:v>
                </c:pt>
                <c:pt idx="18">
                  <c:v>37</c:v>
                </c:pt>
                <c:pt idx="19">
                  <c:v>39</c:v>
                </c:pt>
                <c:pt idx="20">
                  <c:v>41</c:v>
                </c:pt>
                <c:pt idx="21">
                  <c:v>43</c:v>
                </c:pt>
                <c:pt idx="22">
                  <c:v>44</c:v>
                </c:pt>
              </c:numCache>
            </c:numRef>
          </c:cat>
          <c:val>
            <c:numRef>
              <c:f>Sheet1!$E$4:$E$26</c:f>
              <c:numCache>
                <c:formatCode>General</c:formatCode>
                <c:ptCount val="23"/>
                <c:pt idx="0">
                  <c:v>1</c:v>
                </c:pt>
                <c:pt idx="1">
                  <c:v>0.99966666699999995</c:v>
                </c:pt>
                <c:pt idx="2">
                  <c:v>1</c:v>
                </c:pt>
                <c:pt idx="3">
                  <c:v>0.85814285700000004</c:v>
                </c:pt>
                <c:pt idx="4">
                  <c:v>0.81277777799999995</c:v>
                </c:pt>
                <c:pt idx="5">
                  <c:v>0.83454545499999999</c:v>
                </c:pt>
                <c:pt idx="6">
                  <c:v>0.76276923100000005</c:v>
                </c:pt>
                <c:pt idx="7">
                  <c:v>0.74339999999999995</c:v>
                </c:pt>
                <c:pt idx="8">
                  <c:v>0.81547058800000005</c:v>
                </c:pt>
                <c:pt idx="9">
                  <c:v>0.90926315800000002</c:v>
                </c:pt>
                <c:pt idx="10">
                  <c:v>0.93500000000000005</c:v>
                </c:pt>
                <c:pt idx="11">
                  <c:v>0.90508695699999997</c:v>
                </c:pt>
                <c:pt idx="12">
                  <c:v>0.89127999999999996</c:v>
                </c:pt>
                <c:pt idx="13">
                  <c:v>0.917148148</c:v>
                </c:pt>
                <c:pt idx="14">
                  <c:v>0.89655172400000005</c:v>
                </c:pt>
                <c:pt idx="15">
                  <c:v>0.94787096800000004</c:v>
                </c:pt>
                <c:pt idx="16">
                  <c:v>0.96912121200000001</c:v>
                </c:pt>
                <c:pt idx="17">
                  <c:v>0.944142857</c:v>
                </c:pt>
                <c:pt idx="18">
                  <c:v>0.96432432400000001</c:v>
                </c:pt>
                <c:pt idx="19">
                  <c:v>0.97310256399999995</c:v>
                </c:pt>
                <c:pt idx="20">
                  <c:v>0.97478048799999995</c:v>
                </c:pt>
                <c:pt idx="21">
                  <c:v>0.99565116300000001</c:v>
                </c:pt>
                <c:pt idx="22">
                  <c:v>1</c:v>
                </c:pt>
              </c:numCache>
            </c:numRef>
          </c:val>
          <c:smooth val="0"/>
          <c:extLst>
            <c:ext xmlns:c16="http://schemas.microsoft.com/office/drawing/2014/chart" uri="{C3380CC4-5D6E-409C-BE32-E72D297353CC}">
              <c16:uniqueId val="{00000002-572A-46CD-B24A-8A1F568EEF4D}"/>
            </c:ext>
          </c:extLst>
        </c:ser>
        <c:dLbls>
          <c:showLegendKey val="0"/>
          <c:showVal val="0"/>
          <c:showCatName val="0"/>
          <c:showSerName val="0"/>
          <c:showPercent val="0"/>
          <c:showBubbleSize val="0"/>
        </c:dLbls>
        <c:marker val="1"/>
        <c:smooth val="0"/>
        <c:axId val="660156752"/>
        <c:axId val="660157408"/>
      </c:lineChart>
      <c:catAx>
        <c:axId val="660156752"/>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altLang="zh-CN" sz="1800"/>
                  <a:t>top-k</a:t>
                </a:r>
                <a:endParaRPr lang="zh-CN" altLang="en-US" sz="1800"/>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660157408"/>
        <c:crosses val="autoZero"/>
        <c:auto val="1"/>
        <c:lblAlgn val="ctr"/>
        <c:lblOffset val="100"/>
        <c:noMultiLvlLbl val="0"/>
      </c:catAx>
      <c:valAx>
        <c:axId val="6601574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altLang="zh-CN" sz="1800"/>
                  <a:t>march rate</a:t>
                </a:r>
                <a:endParaRPr lang="zh-CN" altLang="en-US" sz="1800"/>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66015675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Sheet1!$C$29</c:f>
              <c:strCache>
                <c:ptCount val="1"/>
                <c:pt idx="0">
                  <c:v>zero-CC</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Sheet1!$B$30:$B$52</c:f>
              <c:numCache>
                <c:formatCode>General</c:formatCode>
                <c:ptCount val="23"/>
                <c:pt idx="0">
                  <c:v>1</c:v>
                </c:pt>
                <c:pt idx="1">
                  <c:v>3</c:v>
                </c:pt>
                <c:pt idx="2">
                  <c:v>5</c:v>
                </c:pt>
                <c:pt idx="3">
                  <c:v>7</c:v>
                </c:pt>
                <c:pt idx="4">
                  <c:v>9</c:v>
                </c:pt>
                <c:pt idx="5">
                  <c:v>11</c:v>
                </c:pt>
                <c:pt idx="6">
                  <c:v>13</c:v>
                </c:pt>
                <c:pt idx="7">
                  <c:v>15</c:v>
                </c:pt>
                <c:pt idx="8">
                  <c:v>17</c:v>
                </c:pt>
                <c:pt idx="9">
                  <c:v>19</c:v>
                </c:pt>
                <c:pt idx="10">
                  <c:v>21</c:v>
                </c:pt>
                <c:pt idx="11">
                  <c:v>23</c:v>
                </c:pt>
                <c:pt idx="12">
                  <c:v>25</c:v>
                </c:pt>
                <c:pt idx="13">
                  <c:v>27</c:v>
                </c:pt>
                <c:pt idx="14">
                  <c:v>29</c:v>
                </c:pt>
                <c:pt idx="15">
                  <c:v>31</c:v>
                </c:pt>
                <c:pt idx="16">
                  <c:v>33</c:v>
                </c:pt>
                <c:pt idx="17">
                  <c:v>35</c:v>
                </c:pt>
                <c:pt idx="18">
                  <c:v>37</c:v>
                </c:pt>
                <c:pt idx="19">
                  <c:v>39</c:v>
                </c:pt>
                <c:pt idx="20">
                  <c:v>41</c:v>
                </c:pt>
                <c:pt idx="21">
                  <c:v>43</c:v>
                </c:pt>
                <c:pt idx="22">
                  <c:v>44</c:v>
                </c:pt>
              </c:numCache>
            </c:numRef>
          </c:cat>
          <c:val>
            <c:numRef>
              <c:f>Sheet1!$C$30:$C$52</c:f>
              <c:numCache>
                <c:formatCode>General</c:formatCode>
                <c:ptCount val="23"/>
                <c:pt idx="0">
                  <c:v>1</c:v>
                </c:pt>
                <c:pt idx="1">
                  <c:v>0.99966666699999995</c:v>
                </c:pt>
                <c:pt idx="2">
                  <c:v>1</c:v>
                </c:pt>
                <c:pt idx="3">
                  <c:v>0.94528571400000005</c:v>
                </c:pt>
                <c:pt idx="4">
                  <c:v>0.90733333299999996</c:v>
                </c:pt>
                <c:pt idx="5">
                  <c:v>0.86190909100000002</c:v>
                </c:pt>
                <c:pt idx="6">
                  <c:v>0.84653846200000005</c:v>
                </c:pt>
                <c:pt idx="7">
                  <c:v>0.85713333300000005</c:v>
                </c:pt>
                <c:pt idx="8">
                  <c:v>0.86258823500000004</c:v>
                </c:pt>
                <c:pt idx="9">
                  <c:v>0.87789473699999998</c:v>
                </c:pt>
                <c:pt idx="10">
                  <c:v>0.86566666699999995</c:v>
                </c:pt>
                <c:pt idx="11">
                  <c:v>0.85226086999999995</c:v>
                </c:pt>
                <c:pt idx="12">
                  <c:v>0.84184000000000003</c:v>
                </c:pt>
                <c:pt idx="13">
                  <c:v>0.83633333300000001</c:v>
                </c:pt>
                <c:pt idx="14">
                  <c:v>0.83441379299999996</c:v>
                </c:pt>
                <c:pt idx="15">
                  <c:v>0.83599999999999997</c:v>
                </c:pt>
                <c:pt idx="16">
                  <c:v>0.84784848499999999</c:v>
                </c:pt>
                <c:pt idx="17">
                  <c:v>0.86431428600000004</c:v>
                </c:pt>
                <c:pt idx="18">
                  <c:v>0.88318918899999999</c:v>
                </c:pt>
                <c:pt idx="19">
                  <c:v>0.90856410300000001</c:v>
                </c:pt>
                <c:pt idx="20">
                  <c:v>0.93995121999999998</c:v>
                </c:pt>
                <c:pt idx="21">
                  <c:v>0.97811627899999998</c:v>
                </c:pt>
                <c:pt idx="22">
                  <c:v>1</c:v>
                </c:pt>
              </c:numCache>
            </c:numRef>
          </c:val>
          <c:smooth val="0"/>
          <c:extLst>
            <c:ext xmlns:c16="http://schemas.microsoft.com/office/drawing/2014/chart" uri="{C3380CC4-5D6E-409C-BE32-E72D297353CC}">
              <c16:uniqueId val="{00000000-FDC6-43BD-85BF-AB138D02D27E}"/>
            </c:ext>
          </c:extLst>
        </c:ser>
        <c:ser>
          <c:idx val="1"/>
          <c:order val="1"/>
          <c:tx>
            <c:strRef>
              <c:f>Sheet1!$D$29</c:f>
              <c:strCache>
                <c:ptCount val="1"/>
                <c:pt idx="0">
                  <c:v>up-CC</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Sheet1!$B$30:$B$52</c:f>
              <c:numCache>
                <c:formatCode>General</c:formatCode>
                <c:ptCount val="23"/>
                <c:pt idx="0">
                  <c:v>1</c:v>
                </c:pt>
                <c:pt idx="1">
                  <c:v>3</c:v>
                </c:pt>
                <c:pt idx="2">
                  <c:v>5</c:v>
                </c:pt>
                <c:pt idx="3">
                  <c:v>7</c:v>
                </c:pt>
                <c:pt idx="4">
                  <c:v>9</c:v>
                </c:pt>
                <c:pt idx="5">
                  <c:v>11</c:v>
                </c:pt>
                <c:pt idx="6">
                  <c:v>13</c:v>
                </c:pt>
                <c:pt idx="7">
                  <c:v>15</c:v>
                </c:pt>
                <c:pt idx="8">
                  <c:v>17</c:v>
                </c:pt>
                <c:pt idx="9">
                  <c:v>19</c:v>
                </c:pt>
                <c:pt idx="10">
                  <c:v>21</c:v>
                </c:pt>
                <c:pt idx="11">
                  <c:v>23</c:v>
                </c:pt>
                <c:pt idx="12">
                  <c:v>25</c:v>
                </c:pt>
                <c:pt idx="13">
                  <c:v>27</c:v>
                </c:pt>
                <c:pt idx="14">
                  <c:v>29</c:v>
                </c:pt>
                <c:pt idx="15">
                  <c:v>31</c:v>
                </c:pt>
                <c:pt idx="16">
                  <c:v>33</c:v>
                </c:pt>
                <c:pt idx="17">
                  <c:v>35</c:v>
                </c:pt>
                <c:pt idx="18">
                  <c:v>37</c:v>
                </c:pt>
                <c:pt idx="19">
                  <c:v>39</c:v>
                </c:pt>
                <c:pt idx="20">
                  <c:v>41</c:v>
                </c:pt>
                <c:pt idx="21">
                  <c:v>43</c:v>
                </c:pt>
                <c:pt idx="22">
                  <c:v>44</c:v>
                </c:pt>
              </c:numCache>
            </c:numRef>
          </c:cat>
          <c:val>
            <c:numRef>
              <c:f>Sheet1!$D$30:$D$52</c:f>
              <c:numCache>
                <c:formatCode>General</c:formatCode>
                <c:ptCount val="23"/>
                <c:pt idx="0">
                  <c:v>1</c:v>
                </c:pt>
                <c:pt idx="1">
                  <c:v>0.67066666699999999</c:v>
                </c:pt>
                <c:pt idx="2">
                  <c:v>1</c:v>
                </c:pt>
                <c:pt idx="3">
                  <c:v>0.91300000000000003</c:v>
                </c:pt>
                <c:pt idx="4">
                  <c:v>0.77977777800000003</c:v>
                </c:pt>
                <c:pt idx="5">
                  <c:v>0.79209090900000001</c:v>
                </c:pt>
                <c:pt idx="6">
                  <c:v>0.721615385</c:v>
                </c:pt>
                <c:pt idx="7">
                  <c:v>0.67106666699999995</c:v>
                </c:pt>
                <c:pt idx="8">
                  <c:v>0.69694117600000005</c:v>
                </c:pt>
                <c:pt idx="9">
                  <c:v>0.76663157900000001</c:v>
                </c:pt>
                <c:pt idx="10">
                  <c:v>0.75490476200000001</c:v>
                </c:pt>
                <c:pt idx="11">
                  <c:v>0.75991304299999995</c:v>
                </c:pt>
                <c:pt idx="12">
                  <c:v>0.80644000000000005</c:v>
                </c:pt>
                <c:pt idx="13">
                  <c:v>0.80400000000000005</c:v>
                </c:pt>
                <c:pt idx="14">
                  <c:v>0.78634482800000005</c:v>
                </c:pt>
                <c:pt idx="15">
                  <c:v>0.79058064500000003</c:v>
                </c:pt>
                <c:pt idx="16">
                  <c:v>0.84330302999999995</c:v>
                </c:pt>
                <c:pt idx="17">
                  <c:v>0.83517142899999997</c:v>
                </c:pt>
                <c:pt idx="18">
                  <c:v>0.85494594599999996</c:v>
                </c:pt>
                <c:pt idx="19">
                  <c:v>0.89538461499999999</c:v>
                </c:pt>
                <c:pt idx="20">
                  <c:v>0.92885365900000005</c:v>
                </c:pt>
                <c:pt idx="21">
                  <c:v>0.97674418600000001</c:v>
                </c:pt>
                <c:pt idx="22">
                  <c:v>1</c:v>
                </c:pt>
              </c:numCache>
            </c:numRef>
          </c:val>
          <c:smooth val="0"/>
          <c:extLst>
            <c:ext xmlns:c16="http://schemas.microsoft.com/office/drawing/2014/chart" uri="{C3380CC4-5D6E-409C-BE32-E72D297353CC}">
              <c16:uniqueId val="{00000001-FDC6-43BD-85BF-AB138D02D27E}"/>
            </c:ext>
          </c:extLst>
        </c:ser>
        <c:ser>
          <c:idx val="2"/>
          <c:order val="2"/>
          <c:tx>
            <c:strRef>
              <c:f>Sheet1!$E$29</c:f>
              <c:strCache>
                <c:ptCount val="1"/>
                <c:pt idx="0">
                  <c:v>down-CC</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Sheet1!$B$30:$B$52</c:f>
              <c:numCache>
                <c:formatCode>General</c:formatCode>
                <c:ptCount val="23"/>
                <c:pt idx="0">
                  <c:v>1</c:v>
                </c:pt>
                <c:pt idx="1">
                  <c:v>3</c:v>
                </c:pt>
                <c:pt idx="2">
                  <c:v>5</c:v>
                </c:pt>
                <c:pt idx="3">
                  <c:v>7</c:v>
                </c:pt>
                <c:pt idx="4">
                  <c:v>9</c:v>
                </c:pt>
                <c:pt idx="5">
                  <c:v>11</c:v>
                </c:pt>
                <c:pt idx="6">
                  <c:v>13</c:v>
                </c:pt>
                <c:pt idx="7">
                  <c:v>15</c:v>
                </c:pt>
                <c:pt idx="8">
                  <c:v>17</c:v>
                </c:pt>
                <c:pt idx="9">
                  <c:v>19</c:v>
                </c:pt>
                <c:pt idx="10">
                  <c:v>21</c:v>
                </c:pt>
                <c:pt idx="11">
                  <c:v>23</c:v>
                </c:pt>
                <c:pt idx="12">
                  <c:v>25</c:v>
                </c:pt>
                <c:pt idx="13">
                  <c:v>27</c:v>
                </c:pt>
                <c:pt idx="14">
                  <c:v>29</c:v>
                </c:pt>
                <c:pt idx="15">
                  <c:v>31</c:v>
                </c:pt>
                <c:pt idx="16">
                  <c:v>33</c:v>
                </c:pt>
                <c:pt idx="17">
                  <c:v>35</c:v>
                </c:pt>
                <c:pt idx="18">
                  <c:v>37</c:v>
                </c:pt>
                <c:pt idx="19">
                  <c:v>39</c:v>
                </c:pt>
                <c:pt idx="20">
                  <c:v>41</c:v>
                </c:pt>
                <c:pt idx="21">
                  <c:v>43</c:v>
                </c:pt>
                <c:pt idx="22">
                  <c:v>44</c:v>
                </c:pt>
              </c:numCache>
            </c:numRef>
          </c:cat>
          <c:val>
            <c:numRef>
              <c:f>Sheet1!$E$30:$E$52</c:f>
              <c:numCache>
                <c:formatCode>General</c:formatCode>
                <c:ptCount val="23"/>
                <c:pt idx="0">
                  <c:v>1</c:v>
                </c:pt>
                <c:pt idx="1">
                  <c:v>0.998</c:v>
                </c:pt>
                <c:pt idx="2">
                  <c:v>1</c:v>
                </c:pt>
                <c:pt idx="3">
                  <c:v>0.85714285700000004</c:v>
                </c:pt>
                <c:pt idx="4">
                  <c:v>0.81722222200000005</c:v>
                </c:pt>
                <c:pt idx="5">
                  <c:v>0.81890909099999998</c:v>
                </c:pt>
                <c:pt idx="6">
                  <c:v>0.71446153800000001</c:v>
                </c:pt>
                <c:pt idx="7">
                  <c:v>0.67406666699999995</c:v>
                </c:pt>
                <c:pt idx="8">
                  <c:v>0.76623529400000001</c:v>
                </c:pt>
                <c:pt idx="9">
                  <c:v>0.85136842099999999</c:v>
                </c:pt>
                <c:pt idx="10">
                  <c:v>0.86590476199999999</c:v>
                </c:pt>
                <c:pt idx="11">
                  <c:v>0.87582608699999998</c:v>
                </c:pt>
                <c:pt idx="12">
                  <c:v>0.88012000000000001</c:v>
                </c:pt>
                <c:pt idx="13">
                  <c:v>0.89255555600000003</c:v>
                </c:pt>
                <c:pt idx="14">
                  <c:v>0.89631034499999995</c:v>
                </c:pt>
                <c:pt idx="15">
                  <c:v>0.93745161300000002</c:v>
                </c:pt>
                <c:pt idx="16">
                  <c:v>0.95851515200000004</c:v>
                </c:pt>
                <c:pt idx="17">
                  <c:v>0.94262857099999997</c:v>
                </c:pt>
                <c:pt idx="18">
                  <c:v>0.95013513500000002</c:v>
                </c:pt>
                <c:pt idx="19">
                  <c:v>0.96976923100000001</c:v>
                </c:pt>
                <c:pt idx="20">
                  <c:v>0.97241463400000006</c:v>
                </c:pt>
                <c:pt idx="21">
                  <c:v>0.99604651200000005</c:v>
                </c:pt>
                <c:pt idx="22">
                  <c:v>1</c:v>
                </c:pt>
              </c:numCache>
            </c:numRef>
          </c:val>
          <c:smooth val="0"/>
          <c:extLst>
            <c:ext xmlns:c16="http://schemas.microsoft.com/office/drawing/2014/chart" uri="{C3380CC4-5D6E-409C-BE32-E72D297353CC}">
              <c16:uniqueId val="{00000002-FDC6-43BD-85BF-AB138D02D27E}"/>
            </c:ext>
          </c:extLst>
        </c:ser>
        <c:dLbls>
          <c:showLegendKey val="0"/>
          <c:showVal val="0"/>
          <c:showCatName val="0"/>
          <c:showSerName val="0"/>
          <c:showPercent val="0"/>
          <c:showBubbleSize val="0"/>
        </c:dLbls>
        <c:marker val="1"/>
        <c:smooth val="0"/>
        <c:axId val="655036320"/>
        <c:axId val="655036648"/>
      </c:lineChart>
      <c:catAx>
        <c:axId val="655036320"/>
        <c:scaling>
          <c:orientation val="minMax"/>
        </c:scaling>
        <c:delete val="0"/>
        <c:axPos val="b"/>
        <c:title>
          <c:tx>
            <c:rich>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altLang="zh-CN" sz="2000"/>
                  <a:t>top-k</a:t>
                </a:r>
                <a:endParaRPr lang="zh-CN" altLang="en-US" sz="2000"/>
              </a:p>
            </c:rich>
          </c:tx>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655036648"/>
        <c:crosses val="autoZero"/>
        <c:auto val="1"/>
        <c:lblAlgn val="ctr"/>
        <c:lblOffset val="100"/>
        <c:noMultiLvlLbl val="0"/>
      </c:catAx>
      <c:valAx>
        <c:axId val="6550366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altLang="zh-CN" sz="2000"/>
                  <a:t>match rate</a:t>
                </a:r>
                <a:endParaRPr lang="zh-CN" altLang="en-US" sz="2000"/>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6550363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Sheet1!$R$3</c:f>
              <c:strCache>
                <c:ptCount val="1"/>
                <c:pt idx="0">
                  <c:v>zero-CC</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Sheet1!$Q$4:$Q$26</c:f>
              <c:numCache>
                <c:formatCode>General</c:formatCode>
                <c:ptCount val="23"/>
                <c:pt idx="0">
                  <c:v>1</c:v>
                </c:pt>
                <c:pt idx="1">
                  <c:v>3</c:v>
                </c:pt>
                <c:pt idx="2">
                  <c:v>5</c:v>
                </c:pt>
                <c:pt idx="3">
                  <c:v>7</c:v>
                </c:pt>
                <c:pt idx="4">
                  <c:v>9</c:v>
                </c:pt>
                <c:pt idx="5">
                  <c:v>11</c:v>
                </c:pt>
                <c:pt idx="6">
                  <c:v>13</c:v>
                </c:pt>
                <c:pt idx="7">
                  <c:v>15</c:v>
                </c:pt>
                <c:pt idx="8">
                  <c:v>17</c:v>
                </c:pt>
                <c:pt idx="9">
                  <c:v>19</c:v>
                </c:pt>
                <c:pt idx="10">
                  <c:v>21</c:v>
                </c:pt>
                <c:pt idx="11">
                  <c:v>23</c:v>
                </c:pt>
                <c:pt idx="12">
                  <c:v>25</c:v>
                </c:pt>
                <c:pt idx="13">
                  <c:v>27</c:v>
                </c:pt>
                <c:pt idx="14">
                  <c:v>29</c:v>
                </c:pt>
                <c:pt idx="15">
                  <c:v>31</c:v>
                </c:pt>
                <c:pt idx="16">
                  <c:v>33</c:v>
                </c:pt>
                <c:pt idx="17">
                  <c:v>35</c:v>
                </c:pt>
                <c:pt idx="18">
                  <c:v>37</c:v>
                </c:pt>
                <c:pt idx="19">
                  <c:v>39</c:v>
                </c:pt>
                <c:pt idx="20">
                  <c:v>41</c:v>
                </c:pt>
                <c:pt idx="21">
                  <c:v>43</c:v>
                </c:pt>
                <c:pt idx="22">
                  <c:v>44</c:v>
                </c:pt>
              </c:numCache>
            </c:numRef>
          </c:cat>
          <c:val>
            <c:numRef>
              <c:f>Sheet1!$R$4:$R$26</c:f>
              <c:numCache>
                <c:formatCode>General</c:formatCode>
                <c:ptCount val="23"/>
                <c:pt idx="0">
                  <c:v>1</c:v>
                </c:pt>
                <c:pt idx="1">
                  <c:v>0.99199999999999999</c:v>
                </c:pt>
                <c:pt idx="2">
                  <c:v>1</c:v>
                </c:pt>
                <c:pt idx="3">
                  <c:v>0.90557142899999998</c:v>
                </c:pt>
                <c:pt idx="4">
                  <c:v>0.82366666700000002</c:v>
                </c:pt>
                <c:pt idx="5">
                  <c:v>0.78327272699999995</c:v>
                </c:pt>
                <c:pt idx="6">
                  <c:v>0.76469230799999999</c:v>
                </c:pt>
                <c:pt idx="7">
                  <c:v>0.76033333299999994</c:v>
                </c:pt>
                <c:pt idx="8">
                  <c:v>0.76382352899999995</c:v>
                </c:pt>
                <c:pt idx="9">
                  <c:v>0.77805263199999997</c:v>
                </c:pt>
                <c:pt idx="10">
                  <c:v>0.77485714299999997</c:v>
                </c:pt>
                <c:pt idx="11">
                  <c:v>0.77321739099999998</c:v>
                </c:pt>
                <c:pt idx="12">
                  <c:v>0.77756000000000003</c:v>
                </c:pt>
                <c:pt idx="13">
                  <c:v>0.78348148100000004</c:v>
                </c:pt>
                <c:pt idx="14">
                  <c:v>0.79179310300000005</c:v>
                </c:pt>
                <c:pt idx="15">
                  <c:v>0.80358064500000004</c:v>
                </c:pt>
                <c:pt idx="16">
                  <c:v>0.82287878800000003</c:v>
                </c:pt>
                <c:pt idx="17">
                  <c:v>0.84502857099999995</c:v>
                </c:pt>
                <c:pt idx="18">
                  <c:v>0.872243243</c:v>
                </c:pt>
                <c:pt idx="19">
                  <c:v>0.90335897399999998</c:v>
                </c:pt>
                <c:pt idx="20">
                  <c:v>0.93846341499999997</c:v>
                </c:pt>
                <c:pt idx="21">
                  <c:v>0.97804651200000003</c:v>
                </c:pt>
                <c:pt idx="22">
                  <c:v>1</c:v>
                </c:pt>
              </c:numCache>
            </c:numRef>
          </c:val>
          <c:smooth val="0"/>
          <c:extLst>
            <c:ext xmlns:c16="http://schemas.microsoft.com/office/drawing/2014/chart" uri="{C3380CC4-5D6E-409C-BE32-E72D297353CC}">
              <c16:uniqueId val="{00000000-E115-494D-A14F-0076B9F2DD41}"/>
            </c:ext>
          </c:extLst>
        </c:ser>
        <c:ser>
          <c:idx val="1"/>
          <c:order val="1"/>
          <c:tx>
            <c:strRef>
              <c:f>Sheet1!$S$3</c:f>
              <c:strCache>
                <c:ptCount val="1"/>
                <c:pt idx="0">
                  <c:v>up-CC</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Sheet1!$Q$4:$Q$26</c:f>
              <c:numCache>
                <c:formatCode>General</c:formatCode>
                <c:ptCount val="23"/>
                <c:pt idx="0">
                  <c:v>1</c:v>
                </c:pt>
                <c:pt idx="1">
                  <c:v>3</c:v>
                </c:pt>
                <c:pt idx="2">
                  <c:v>5</c:v>
                </c:pt>
                <c:pt idx="3">
                  <c:v>7</c:v>
                </c:pt>
                <c:pt idx="4">
                  <c:v>9</c:v>
                </c:pt>
                <c:pt idx="5">
                  <c:v>11</c:v>
                </c:pt>
                <c:pt idx="6">
                  <c:v>13</c:v>
                </c:pt>
                <c:pt idx="7">
                  <c:v>15</c:v>
                </c:pt>
                <c:pt idx="8">
                  <c:v>17</c:v>
                </c:pt>
                <c:pt idx="9">
                  <c:v>19</c:v>
                </c:pt>
                <c:pt idx="10">
                  <c:v>21</c:v>
                </c:pt>
                <c:pt idx="11">
                  <c:v>23</c:v>
                </c:pt>
                <c:pt idx="12">
                  <c:v>25</c:v>
                </c:pt>
                <c:pt idx="13">
                  <c:v>27</c:v>
                </c:pt>
                <c:pt idx="14">
                  <c:v>29</c:v>
                </c:pt>
                <c:pt idx="15">
                  <c:v>31</c:v>
                </c:pt>
                <c:pt idx="16">
                  <c:v>33</c:v>
                </c:pt>
                <c:pt idx="17">
                  <c:v>35</c:v>
                </c:pt>
                <c:pt idx="18">
                  <c:v>37</c:v>
                </c:pt>
                <c:pt idx="19">
                  <c:v>39</c:v>
                </c:pt>
                <c:pt idx="20">
                  <c:v>41</c:v>
                </c:pt>
                <c:pt idx="21">
                  <c:v>43</c:v>
                </c:pt>
                <c:pt idx="22">
                  <c:v>44</c:v>
                </c:pt>
              </c:numCache>
            </c:numRef>
          </c:cat>
          <c:val>
            <c:numRef>
              <c:f>Sheet1!$S$4:$S$26</c:f>
              <c:numCache>
                <c:formatCode>General</c:formatCode>
                <c:ptCount val="23"/>
                <c:pt idx="0">
                  <c:v>1</c:v>
                </c:pt>
                <c:pt idx="1">
                  <c:v>0.66666666699999999</c:v>
                </c:pt>
                <c:pt idx="2">
                  <c:v>1</c:v>
                </c:pt>
                <c:pt idx="3">
                  <c:v>0.86314285700000004</c:v>
                </c:pt>
                <c:pt idx="4">
                  <c:v>0.77622222200000002</c:v>
                </c:pt>
                <c:pt idx="5">
                  <c:v>0.751636364</c:v>
                </c:pt>
                <c:pt idx="6">
                  <c:v>0.66630769199999995</c:v>
                </c:pt>
                <c:pt idx="7">
                  <c:v>0.60299999999999998</c:v>
                </c:pt>
                <c:pt idx="8">
                  <c:v>0.61517647099999995</c:v>
                </c:pt>
                <c:pt idx="9">
                  <c:v>0.67773684199999995</c:v>
                </c:pt>
                <c:pt idx="10">
                  <c:v>0.66600000000000004</c:v>
                </c:pt>
                <c:pt idx="11">
                  <c:v>0.68343478300000005</c:v>
                </c:pt>
                <c:pt idx="12">
                  <c:v>0.72555999999999998</c:v>
                </c:pt>
                <c:pt idx="13">
                  <c:v>0.74111111100000004</c:v>
                </c:pt>
                <c:pt idx="14">
                  <c:v>0.73544827599999996</c:v>
                </c:pt>
                <c:pt idx="15">
                  <c:v>0.76848387100000004</c:v>
                </c:pt>
                <c:pt idx="16">
                  <c:v>0.82327272699999998</c:v>
                </c:pt>
                <c:pt idx="17">
                  <c:v>0.81897142899999997</c:v>
                </c:pt>
                <c:pt idx="18">
                  <c:v>0.84516216200000005</c:v>
                </c:pt>
                <c:pt idx="19">
                  <c:v>0.89176923100000005</c:v>
                </c:pt>
                <c:pt idx="20">
                  <c:v>0.92853658500000003</c:v>
                </c:pt>
                <c:pt idx="21">
                  <c:v>0.97679069799999996</c:v>
                </c:pt>
                <c:pt idx="22">
                  <c:v>1</c:v>
                </c:pt>
              </c:numCache>
            </c:numRef>
          </c:val>
          <c:smooth val="0"/>
          <c:extLst>
            <c:ext xmlns:c16="http://schemas.microsoft.com/office/drawing/2014/chart" uri="{C3380CC4-5D6E-409C-BE32-E72D297353CC}">
              <c16:uniqueId val="{00000001-E115-494D-A14F-0076B9F2DD41}"/>
            </c:ext>
          </c:extLst>
        </c:ser>
        <c:ser>
          <c:idx val="2"/>
          <c:order val="2"/>
          <c:tx>
            <c:strRef>
              <c:f>Sheet1!$T$3</c:f>
              <c:strCache>
                <c:ptCount val="1"/>
                <c:pt idx="0">
                  <c:v>down-CC</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Sheet1!$Q$4:$Q$26</c:f>
              <c:numCache>
                <c:formatCode>General</c:formatCode>
                <c:ptCount val="23"/>
                <c:pt idx="0">
                  <c:v>1</c:v>
                </c:pt>
                <c:pt idx="1">
                  <c:v>3</c:v>
                </c:pt>
                <c:pt idx="2">
                  <c:v>5</c:v>
                </c:pt>
                <c:pt idx="3">
                  <c:v>7</c:v>
                </c:pt>
                <c:pt idx="4">
                  <c:v>9</c:v>
                </c:pt>
                <c:pt idx="5">
                  <c:v>11</c:v>
                </c:pt>
                <c:pt idx="6">
                  <c:v>13</c:v>
                </c:pt>
                <c:pt idx="7">
                  <c:v>15</c:v>
                </c:pt>
                <c:pt idx="8">
                  <c:v>17</c:v>
                </c:pt>
                <c:pt idx="9">
                  <c:v>19</c:v>
                </c:pt>
                <c:pt idx="10">
                  <c:v>21</c:v>
                </c:pt>
                <c:pt idx="11">
                  <c:v>23</c:v>
                </c:pt>
                <c:pt idx="12">
                  <c:v>25</c:v>
                </c:pt>
                <c:pt idx="13">
                  <c:v>27</c:v>
                </c:pt>
                <c:pt idx="14">
                  <c:v>29</c:v>
                </c:pt>
                <c:pt idx="15">
                  <c:v>31</c:v>
                </c:pt>
                <c:pt idx="16">
                  <c:v>33</c:v>
                </c:pt>
                <c:pt idx="17">
                  <c:v>35</c:v>
                </c:pt>
                <c:pt idx="18">
                  <c:v>37</c:v>
                </c:pt>
                <c:pt idx="19">
                  <c:v>39</c:v>
                </c:pt>
                <c:pt idx="20">
                  <c:v>41</c:v>
                </c:pt>
                <c:pt idx="21">
                  <c:v>43</c:v>
                </c:pt>
                <c:pt idx="22">
                  <c:v>44</c:v>
                </c:pt>
              </c:numCache>
            </c:numRef>
          </c:cat>
          <c:val>
            <c:numRef>
              <c:f>Sheet1!$T$4:$T$26</c:f>
              <c:numCache>
                <c:formatCode>General</c:formatCode>
                <c:ptCount val="23"/>
                <c:pt idx="0">
                  <c:v>1</c:v>
                </c:pt>
                <c:pt idx="1">
                  <c:v>0.95499999999999996</c:v>
                </c:pt>
                <c:pt idx="2">
                  <c:v>0.98799999999999999</c:v>
                </c:pt>
                <c:pt idx="3">
                  <c:v>0.85628571399999998</c:v>
                </c:pt>
                <c:pt idx="4">
                  <c:v>0.83744444399999995</c:v>
                </c:pt>
                <c:pt idx="5">
                  <c:v>0.81527272699999997</c:v>
                </c:pt>
                <c:pt idx="6">
                  <c:v>0.69107692300000001</c:v>
                </c:pt>
                <c:pt idx="7">
                  <c:v>0.649933333</c:v>
                </c:pt>
                <c:pt idx="8">
                  <c:v>0.71682352900000001</c:v>
                </c:pt>
                <c:pt idx="9">
                  <c:v>0.75931578899999996</c:v>
                </c:pt>
                <c:pt idx="10">
                  <c:v>0.81157142900000001</c:v>
                </c:pt>
                <c:pt idx="11">
                  <c:v>0.86217391300000001</c:v>
                </c:pt>
                <c:pt idx="12">
                  <c:v>0.87327999999999995</c:v>
                </c:pt>
                <c:pt idx="13">
                  <c:v>0.88859259300000004</c:v>
                </c:pt>
                <c:pt idx="14">
                  <c:v>0.895655172</c:v>
                </c:pt>
                <c:pt idx="15">
                  <c:v>0.93751612900000003</c:v>
                </c:pt>
                <c:pt idx="16">
                  <c:v>0.94084848499999996</c:v>
                </c:pt>
                <c:pt idx="17">
                  <c:v>0.92671428600000005</c:v>
                </c:pt>
                <c:pt idx="18">
                  <c:v>0.92335135099999999</c:v>
                </c:pt>
                <c:pt idx="19">
                  <c:v>0.95141025599999995</c:v>
                </c:pt>
                <c:pt idx="20">
                  <c:v>0.96748780499999998</c:v>
                </c:pt>
                <c:pt idx="21">
                  <c:v>0.99744186000000001</c:v>
                </c:pt>
                <c:pt idx="22">
                  <c:v>1</c:v>
                </c:pt>
              </c:numCache>
            </c:numRef>
          </c:val>
          <c:smooth val="0"/>
          <c:extLst>
            <c:ext xmlns:c16="http://schemas.microsoft.com/office/drawing/2014/chart" uri="{C3380CC4-5D6E-409C-BE32-E72D297353CC}">
              <c16:uniqueId val="{00000002-E115-494D-A14F-0076B9F2DD41}"/>
            </c:ext>
          </c:extLst>
        </c:ser>
        <c:dLbls>
          <c:showLegendKey val="0"/>
          <c:showVal val="0"/>
          <c:showCatName val="0"/>
          <c:showSerName val="0"/>
          <c:showPercent val="0"/>
          <c:showBubbleSize val="0"/>
        </c:dLbls>
        <c:marker val="1"/>
        <c:smooth val="0"/>
        <c:axId val="662339848"/>
        <c:axId val="662339520"/>
      </c:lineChart>
      <c:catAx>
        <c:axId val="662339848"/>
        <c:scaling>
          <c:orientation val="minMax"/>
        </c:scaling>
        <c:delete val="0"/>
        <c:axPos val="b"/>
        <c:title>
          <c:tx>
            <c:rich>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altLang="zh-CN" sz="2000"/>
                  <a:t>top-k</a:t>
                </a:r>
                <a:endParaRPr lang="zh-CN" altLang="en-US" sz="2000"/>
              </a:p>
            </c:rich>
          </c:tx>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662339520"/>
        <c:crosses val="autoZero"/>
        <c:auto val="1"/>
        <c:lblAlgn val="ctr"/>
        <c:lblOffset val="100"/>
        <c:noMultiLvlLbl val="0"/>
      </c:catAx>
      <c:valAx>
        <c:axId val="6623395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altLang="zh-CN" sz="2000"/>
                  <a:t>match rate</a:t>
                </a:r>
                <a:endParaRPr lang="zh-CN" altLang="en-US" sz="2000"/>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6623398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Sheet1!$R$29</c:f>
              <c:strCache>
                <c:ptCount val="1"/>
                <c:pt idx="0">
                  <c:v>zero-CC</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Sheet1!$Q$30:$Q$52</c:f>
              <c:numCache>
                <c:formatCode>General</c:formatCode>
                <c:ptCount val="23"/>
                <c:pt idx="0">
                  <c:v>1</c:v>
                </c:pt>
                <c:pt idx="1">
                  <c:v>3</c:v>
                </c:pt>
                <c:pt idx="2">
                  <c:v>5</c:v>
                </c:pt>
                <c:pt idx="3">
                  <c:v>7</c:v>
                </c:pt>
                <c:pt idx="4">
                  <c:v>9</c:v>
                </c:pt>
                <c:pt idx="5">
                  <c:v>11</c:v>
                </c:pt>
                <c:pt idx="6">
                  <c:v>13</c:v>
                </c:pt>
                <c:pt idx="7">
                  <c:v>15</c:v>
                </c:pt>
                <c:pt idx="8">
                  <c:v>17</c:v>
                </c:pt>
                <c:pt idx="9">
                  <c:v>19</c:v>
                </c:pt>
                <c:pt idx="10">
                  <c:v>21</c:v>
                </c:pt>
                <c:pt idx="11">
                  <c:v>23</c:v>
                </c:pt>
                <c:pt idx="12">
                  <c:v>25</c:v>
                </c:pt>
                <c:pt idx="13">
                  <c:v>27</c:v>
                </c:pt>
                <c:pt idx="14">
                  <c:v>29</c:v>
                </c:pt>
                <c:pt idx="15">
                  <c:v>31</c:v>
                </c:pt>
                <c:pt idx="16">
                  <c:v>33</c:v>
                </c:pt>
                <c:pt idx="17">
                  <c:v>35</c:v>
                </c:pt>
                <c:pt idx="18">
                  <c:v>37</c:v>
                </c:pt>
                <c:pt idx="19">
                  <c:v>39</c:v>
                </c:pt>
                <c:pt idx="20">
                  <c:v>41</c:v>
                </c:pt>
                <c:pt idx="21">
                  <c:v>43</c:v>
                </c:pt>
                <c:pt idx="22">
                  <c:v>44</c:v>
                </c:pt>
              </c:numCache>
            </c:numRef>
          </c:cat>
          <c:val>
            <c:numRef>
              <c:f>Sheet1!$R$30:$R$52</c:f>
              <c:numCache>
                <c:formatCode>General</c:formatCode>
                <c:ptCount val="23"/>
                <c:pt idx="0">
                  <c:v>1</c:v>
                </c:pt>
                <c:pt idx="1">
                  <c:v>0.86199999999999999</c:v>
                </c:pt>
                <c:pt idx="2">
                  <c:v>0.96060000000000001</c:v>
                </c:pt>
                <c:pt idx="3">
                  <c:v>0.76514285699999995</c:v>
                </c:pt>
                <c:pt idx="4">
                  <c:v>0.65311111099999997</c:v>
                </c:pt>
                <c:pt idx="5">
                  <c:v>0.59872727299999995</c:v>
                </c:pt>
                <c:pt idx="6">
                  <c:v>0.57399999999999995</c:v>
                </c:pt>
                <c:pt idx="7">
                  <c:v>0.56599999999999995</c:v>
                </c:pt>
                <c:pt idx="8">
                  <c:v>0.57094117600000005</c:v>
                </c:pt>
                <c:pt idx="9">
                  <c:v>0.58452631600000005</c:v>
                </c:pt>
                <c:pt idx="10">
                  <c:v>0.60190476199999998</c:v>
                </c:pt>
                <c:pt idx="11">
                  <c:v>0.62465217399999995</c:v>
                </c:pt>
                <c:pt idx="12">
                  <c:v>0.64983999999999997</c:v>
                </c:pt>
                <c:pt idx="13">
                  <c:v>0.67755555599999995</c:v>
                </c:pt>
                <c:pt idx="14">
                  <c:v>0.70951724100000002</c:v>
                </c:pt>
                <c:pt idx="15">
                  <c:v>0.74296774200000004</c:v>
                </c:pt>
                <c:pt idx="16">
                  <c:v>0.77736363600000002</c:v>
                </c:pt>
                <c:pt idx="17">
                  <c:v>0.81217142899999994</c:v>
                </c:pt>
                <c:pt idx="18">
                  <c:v>0.85070270299999995</c:v>
                </c:pt>
                <c:pt idx="19">
                  <c:v>0.89202564100000004</c:v>
                </c:pt>
                <c:pt idx="20">
                  <c:v>0.93397560999999996</c:v>
                </c:pt>
                <c:pt idx="21">
                  <c:v>0.977325581</c:v>
                </c:pt>
                <c:pt idx="22">
                  <c:v>1</c:v>
                </c:pt>
              </c:numCache>
            </c:numRef>
          </c:val>
          <c:smooth val="0"/>
          <c:extLst>
            <c:ext xmlns:c16="http://schemas.microsoft.com/office/drawing/2014/chart" uri="{C3380CC4-5D6E-409C-BE32-E72D297353CC}">
              <c16:uniqueId val="{00000000-9F72-4C52-854F-DD5655B361BD}"/>
            </c:ext>
          </c:extLst>
        </c:ser>
        <c:ser>
          <c:idx val="1"/>
          <c:order val="1"/>
          <c:tx>
            <c:strRef>
              <c:f>Sheet1!$S$29</c:f>
              <c:strCache>
                <c:ptCount val="1"/>
                <c:pt idx="0">
                  <c:v>up-CC</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Sheet1!$Q$30:$Q$52</c:f>
              <c:numCache>
                <c:formatCode>General</c:formatCode>
                <c:ptCount val="23"/>
                <c:pt idx="0">
                  <c:v>1</c:v>
                </c:pt>
                <c:pt idx="1">
                  <c:v>3</c:v>
                </c:pt>
                <c:pt idx="2">
                  <c:v>5</c:v>
                </c:pt>
                <c:pt idx="3">
                  <c:v>7</c:v>
                </c:pt>
                <c:pt idx="4">
                  <c:v>9</c:v>
                </c:pt>
                <c:pt idx="5">
                  <c:v>11</c:v>
                </c:pt>
                <c:pt idx="6">
                  <c:v>13</c:v>
                </c:pt>
                <c:pt idx="7">
                  <c:v>15</c:v>
                </c:pt>
                <c:pt idx="8">
                  <c:v>17</c:v>
                </c:pt>
                <c:pt idx="9">
                  <c:v>19</c:v>
                </c:pt>
                <c:pt idx="10">
                  <c:v>21</c:v>
                </c:pt>
                <c:pt idx="11">
                  <c:v>23</c:v>
                </c:pt>
                <c:pt idx="12">
                  <c:v>25</c:v>
                </c:pt>
                <c:pt idx="13">
                  <c:v>27</c:v>
                </c:pt>
                <c:pt idx="14">
                  <c:v>29</c:v>
                </c:pt>
                <c:pt idx="15">
                  <c:v>31</c:v>
                </c:pt>
                <c:pt idx="16">
                  <c:v>33</c:v>
                </c:pt>
                <c:pt idx="17">
                  <c:v>35</c:v>
                </c:pt>
                <c:pt idx="18">
                  <c:v>37</c:v>
                </c:pt>
                <c:pt idx="19">
                  <c:v>39</c:v>
                </c:pt>
                <c:pt idx="20">
                  <c:v>41</c:v>
                </c:pt>
                <c:pt idx="21">
                  <c:v>43</c:v>
                </c:pt>
                <c:pt idx="22">
                  <c:v>44</c:v>
                </c:pt>
              </c:numCache>
            </c:numRef>
          </c:cat>
          <c:val>
            <c:numRef>
              <c:f>Sheet1!$S$30:$S$52</c:f>
              <c:numCache>
                <c:formatCode>General</c:formatCode>
                <c:ptCount val="23"/>
                <c:pt idx="0">
                  <c:v>0.998</c:v>
                </c:pt>
                <c:pt idx="1">
                  <c:v>0.66666666699999999</c:v>
                </c:pt>
                <c:pt idx="2">
                  <c:v>0.78820000000000001</c:v>
                </c:pt>
                <c:pt idx="3">
                  <c:v>0.79385714299999999</c:v>
                </c:pt>
                <c:pt idx="4">
                  <c:v>0.71677777799999998</c:v>
                </c:pt>
                <c:pt idx="5">
                  <c:v>0.66972727300000001</c:v>
                </c:pt>
                <c:pt idx="6">
                  <c:v>0.60892307700000003</c:v>
                </c:pt>
                <c:pt idx="7">
                  <c:v>0.56879999999999997</c:v>
                </c:pt>
                <c:pt idx="8">
                  <c:v>0.60158823500000003</c:v>
                </c:pt>
                <c:pt idx="9">
                  <c:v>0.63794736799999996</c:v>
                </c:pt>
                <c:pt idx="10">
                  <c:v>0.636380952</c:v>
                </c:pt>
                <c:pt idx="11">
                  <c:v>0.67565217399999999</c:v>
                </c:pt>
                <c:pt idx="12">
                  <c:v>0.67127999999999999</c:v>
                </c:pt>
                <c:pt idx="13">
                  <c:v>0.70340740700000004</c:v>
                </c:pt>
                <c:pt idx="14">
                  <c:v>0.70944827600000004</c:v>
                </c:pt>
                <c:pt idx="15">
                  <c:v>0.758580645</c:v>
                </c:pt>
                <c:pt idx="16">
                  <c:v>0.80206060599999995</c:v>
                </c:pt>
                <c:pt idx="17">
                  <c:v>0.80940000000000001</c:v>
                </c:pt>
                <c:pt idx="18">
                  <c:v>0.83775675699999996</c:v>
                </c:pt>
                <c:pt idx="19">
                  <c:v>0.88615384600000002</c:v>
                </c:pt>
                <c:pt idx="20">
                  <c:v>0.92929268300000001</c:v>
                </c:pt>
                <c:pt idx="21">
                  <c:v>0.97711627899999998</c:v>
                </c:pt>
                <c:pt idx="22">
                  <c:v>1</c:v>
                </c:pt>
              </c:numCache>
            </c:numRef>
          </c:val>
          <c:smooth val="0"/>
          <c:extLst>
            <c:ext xmlns:c16="http://schemas.microsoft.com/office/drawing/2014/chart" uri="{C3380CC4-5D6E-409C-BE32-E72D297353CC}">
              <c16:uniqueId val="{00000001-9F72-4C52-854F-DD5655B361BD}"/>
            </c:ext>
          </c:extLst>
        </c:ser>
        <c:ser>
          <c:idx val="2"/>
          <c:order val="2"/>
          <c:tx>
            <c:strRef>
              <c:f>Sheet1!$T$29</c:f>
              <c:strCache>
                <c:ptCount val="1"/>
                <c:pt idx="0">
                  <c:v>down-CC</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Sheet1!$Q$30:$Q$52</c:f>
              <c:numCache>
                <c:formatCode>General</c:formatCode>
                <c:ptCount val="23"/>
                <c:pt idx="0">
                  <c:v>1</c:v>
                </c:pt>
                <c:pt idx="1">
                  <c:v>3</c:v>
                </c:pt>
                <c:pt idx="2">
                  <c:v>5</c:v>
                </c:pt>
                <c:pt idx="3">
                  <c:v>7</c:v>
                </c:pt>
                <c:pt idx="4">
                  <c:v>9</c:v>
                </c:pt>
                <c:pt idx="5">
                  <c:v>11</c:v>
                </c:pt>
                <c:pt idx="6">
                  <c:v>13</c:v>
                </c:pt>
                <c:pt idx="7">
                  <c:v>15</c:v>
                </c:pt>
                <c:pt idx="8">
                  <c:v>17</c:v>
                </c:pt>
                <c:pt idx="9">
                  <c:v>19</c:v>
                </c:pt>
                <c:pt idx="10">
                  <c:v>21</c:v>
                </c:pt>
                <c:pt idx="11">
                  <c:v>23</c:v>
                </c:pt>
                <c:pt idx="12">
                  <c:v>25</c:v>
                </c:pt>
                <c:pt idx="13">
                  <c:v>27</c:v>
                </c:pt>
                <c:pt idx="14">
                  <c:v>29</c:v>
                </c:pt>
                <c:pt idx="15">
                  <c:v>31</c:v>
                </c:pt>
                <c:pt idx="16">
                  <c:v>33</c:v>
                </c:pt>
                <c:pt idx="17">
                  <c:v>35</c:v>
                </c:pt>
                <c:pt idx="18">
                  <c:v>37</c:v>
                </c:pt>
                <c:pt idx="19">
                  <c:v>39</c:v>
                </c:pt>
                <c:pt idx="20">
                  <c:v>41</c:v>
                </c:pt>
                <c:pt idx="21">
                  <c:v>43</c:v>
                </c:pt>
                <c:pt idx="22">
                  <c:v>44</c:v>
                </c:pt>
              </c:numCache>
            </c:numRef>
          </c:cat>
          <c:val>
            <c:numRef>
              <c:f>Sheet1!$T$30:$T$52</c:f>
              <c:numCache>
                <c:formatCode>General</c:formatCode>
                <c:ptCount val="23"/>
                <c:pt idx="0">
                  <c:v>1</c:v>
                </c:pt>
                <c:pt idx="1">
                  <c:v>0.66666666699999999</c:v>
                </c:pt>
                <c:pt idx="2">
                  <c:v>0.69040000000000001</c:v>
                </c:pt>
                <c:pt idx="3">
                  <c:v>0.72885714300000004</c:v>
                </c:pt>
                <c:pt idx="4">
                  <c:v>0.74633333300000004</c:v>
                </c:pt>
                <c:pt idx="5">
                  <c:v>0.78354545499999995</c:v>
                </c:pt>
                <c:pt idx="6">
                  <c:v>0.67223076900000001</c:v>
                </c:pt>
                <c:pt idx="7">
                  <c:v>0.62080000000000002</c:v>
                </c:pt>
                <c:pt idx="8">
                  <c:v>0.69099999999999995</c:v>
                </c:pt>
                <c:pt idx="9">
                  <c:v>0.73126315799999997</c:v>
                </c:pt>
                <c:pt idx="10">
                  <c:v>0.71723809500000002</c:v>
                </c:pt>
                <c:pt idx="11">
                  <c:v>0.78260869600000005</c:v>
                </c:pt>
                <c:pt idx="12">
                  <c:v>0.83587999999999996</c:v>
                </c:pt>
                <c:pt idx="13">
                  <c:v>0.87874074099999999</c:v>
                </c:pt>
                <c:pt idx="14">
                  <c:v>0.87775862100000002</c:v>
                </c:pt>
                <c:pt idx="15">
                  <c:v>0.91758064500000003</c:v>
                </c:pt>
                <c:pt idx="16">
                  <c:v>0.90421212100000004</c:v>
                </c:pt>
                <c:pt idx="17">
                  <c:v>0.89639999999999997</c:v>
                </c:pt>
                <c:pt idx="18">
                  <c:v>0.90489189199999998</c:v>
                </c:pt>
                <c:pt idx="19">
                  <c:v>0.93830769199999997</c:v>
                </c:pt>
                <c:pt idx="20">
                  <c:v>0.95785365899999997</c:v>
                </c:pt>
                <c:pt idx="21">
                  <c:v>0.99895348799999995</c:v>
                </c:pt>
                <c:pt idx="22">
                  <c:v>1</c:v>
                </c:pt>
              </c:numCache>
            </c:numRef>
          </c:val>
          <c:smooth val="0"/>
          <c:extLst>
            <c:ext xmlns:c16="http://schemas.microsoft.com/office/drawing/2014/chart" uri="{C3380CC4-5D6E-409C-BE32-E72D297353CC}">
              <c16:uniqueId val="{00000002-9F72-4C52-854F-DD5655B361BD}"/>
            </c:ext>
          </c:extLst>
        </c:ser>
        <c:dLbls>
          <c:showLegendKey val="0"/>
          <c:showVal val="0"/>
          <c:showCatName val="0"/>
          <c:showSerName val="0"/>
          <c:showPercent val="0"/>
          <c:showBubbleSize val="0"/>
        </c:dLbls>
        <c:marker val="1"/>
        <c:smooth val="0"/>
        <c:axId val="662352640"/>
        <c:axId val="662330336"/>
      </c:lineChart>
      <c:catAx>
        <c:axId val="662352640"/>
        <c:scaling>
          <c:orientation val="minMax"/>
        </c:scaling>
        <c:delete val="0"/>
        <c:axPos val="b"/>
        <c:title>
          <c:tx>
            <c:rich>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altLang="zh-CN" sz="2000"/>
                  <a:t>top-k</a:t>
                </a:r>
                <a:endParaRPr lang="zh-CN" altLang="en-US" sz="2000"/>
              </a:p>
            </c:rich>
          </c:tx>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662330336"/>
        <c:crosses val="autoZero"/>
        <c:auto val="1"/>
        <c:lblAlgn val="ctr"/>
        <c:lblOffset val="100"/>
        <c:noMultiLvlLbl val="0"/>
      </c:catAx>
      <c:valAx>
        <c:axId val="6623303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altLang="zh-CN" sz="2000"/>
                  <a:t>match rate</a:t>
                </a:r>
                <a:endParaRPr lang="zh-CN" altLang="en-US" sz="2000"/>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6623526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Sheet1!$C$57</c:f>
              <c:strCache>
                <c:ptCount val="1"/>
                <c:pt idx="0">
                  <c:v>zero-CC</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Sheet1!$B$58:$B$87</c:f>
              <c:numCache>
                <c:formatCode>General</c:formatCode>
                <c:ptCount val="30"/>
                <c:pt idx="0">
                  <c:v>1</c:v>
                </c:pt>
                <c:pt idx="1">
                  <c:v>5</c:v>
                </c:pt>
                <c:pt idx="2">
                  <c:v>10</c:v>
                </c:pt>
                <c:pt idx="3">
                  <c:v>15</c:v>
                </c:pt>
                <c:pt idx="4">
                  <c:v>20</c:v>
                </c:pt>
                <c:pt idx="5">
                  <c:v>25</c:v>
                </c:pt>
                <c:pt idx="6">
                  <c:v>30</c:v>
                </c:pt>
                <c:pt idx="7">
                  <c:v>35</c:v>
                </c:pt>
                <c:pt idx="8">
                  <c:v>40</c:v>
                </c:pt>
                <c:pt idx="9">
                  <c:v>45</c:v>
                </c:pt>
                <c:pt idx="10">
                  <c:v>50</c:v>
                </c:pt>
                <c:pt idx="11">
                  <c:v>55</c:v>
                </c:pt>
                <c:pt idx="12">
                  <c:v>60</c:v>
                </c:pt>
                <c:pt idx="13">
                  <c:v>65</c:v>
                </c:pt>
                <c:pt idx="14">
                  <c:v>70</c:v>
                </c:pt>
                <c:pt idx="15">
                  <c:v>75</c:v>
                </c:pt>
                <c:pt idx="16">
                  <c:v>80</c:v>
                </c:pt>
                <c:pt idx="17">
                  <c:v>85</c:v>
                </c:pt>
                <c:pt idx="18">
                  <c:v>90</c:v>
                </c:pt>
                <c:pt idx="19">
                  <c:v>95</c:v>
                </c:pt>
                <c:pt idx="20">
                  <c:v>100</c:v>
                </c:pt>
                <c:pt idx="21">
                  <c:v>105</c:v>
                </c:pt>
                <c:pt idx="22">
                  <c:v>110</c:v>
                </c:pt>
                <c:pt idx="23">
                  <c:v>115</c:v>
                </c:pt>
                <c:pt idx="24">
                  <c:v>120</c:v>
                </c:pt>
                <c:pt idx="25">
                  <c:v>125</c:v>
                </c:pt>
                <c:pt idx="26">
                  <c:v>130</c:v>
                </c:pt>
                <c:pt idx="27">
                  <c:v>135</c:v>
                </c:pt>
                <c:pt idx="28">
                  <c:v>140</c:v>
                </c:pt>
                <c:pt idx="29">
                  <c:v>143</c:v>
                </c:pt>
              </c:numCache>
            </c:numRef>
          </c:cat>
          <c:val>
            <c:numRef>
              <c:f>Sheet1!$C$58:$C$87</c:f>
              <c:numCache>
                <c:formatCode>General</c:formatCode>
                <c:ptCount val="30"/>
                <c:pt idx="0">
                  <c:v>0.748</c:v>
                </c:pt>
                <c:pt idx="1">
                  <c:v>0.88439999999999996</c:v>
                </c:pt>
                <c:pt idx="2">
                  <c:v>1</c:v>
                </c:pt>
                <c:pt idx="3">
                  <c:v>0.99986666700000004</c:v>
                </c:pt>
                <c:pt idx="4">
                  <c:v>1</c:v>
                </c:pt>
                <c:pt idx="5">
                  <c:v>0.98040000000000005</c:v>
                </c:pt>
                <c:pt idx="6">
                  <c:v>0.98056666699999995</c:v>
                </c:pt>
                <c:pt idx="7">
                  <c:v>0.96525714299999998</c:v>
                </c:pt>
                <c:pt idx="8">
                  <c:v>0.97577499999999995</c:v>
                </c:pt>
                <c:pt idx="9">
                  <c:v>0.97240000000000004</c:v>
                </c:pt>
                <c:pt idx="10">
                  <c:v>0.96914</c:v>
                </c:pt>
                <c:pt idx="11">
                  <c:v>0.968545455</c:v>
                </c:pt>
                <c:pt idx="12">
                  <c:v>0.97443333300000001</c:v>
                </c:pt>
                <c:pt idx="13">
                  <c:v>0.967630769</c:v>
                </c:pt>
                <c:pt idx="14">
                  <c:v>0.97005714300000001</c:v>
                </c:pt>
                <c:pt idx="15">
                  <c:v>0.95882666699999997</c:v>
                </c:pt>
                <c:pt idx="16">
                  <c:v>0.94687500000000002</c:v>
                </c:pt>
                <c:pt idx="17">
                  <c:v>0.94321176500000004</c:v>
                </c:pt>
                <c:pt idx="18">
                  <c:v>0.931155556</c:v>
                </c:pt>
                <c:pt idx="19">
                  <c:v>0.92307368400000001</c:v>
                </c:pt>
                <c:pt idx="20">
                  <c:v>0.92357999999999996</c:v>
                </c:pt>
                <c:pt idx="21">
                  <c:v>0.92606666699999995</c:v>
                </c:pt>
                <c:pt idx="22">
                  <c:v>0.92615454500000005</c:v>
                </c:pt>
                <c:pt idx="23">
                  <c:v>0.92536521699999996</c:v>
                </c:pt>
                <c:pt idx="24">
                  <c:v>0.92993333300000003</c:v>
                </c:pt>
                <c:pt idx="25">
                  <c:v>0.93462400000000001</c:v>
                </c:pt>
                <c:pt idx="26">
                  <c:v>0.94080769200000003</c:v>
                </c:pt>
                <c:pt idx="27">
                  <c:v>0.95568148100000005</c:v>
                </c:pt>
                <c:pt idx="28">
                  <c:v>0.98134285700000001</c:v>
                </c:pt>
                <c:pt idx="29">
                  <c:v>1</c:v>
                </c:pt>
              </c:numCache>
            </c:numRef>
          </c:val>
          <c:smooth val="0"/>
          <c:extLst>
            <c:ext xmlns:c16="http://schemas.microsoft.com/office/drawing/2014/chart" uri="{C3380CC4-5D6E-409C-BE32-E72D297353CC}">
              <c16:uniqueId val="{00000000-B75E-469D-BA49-74C530AB9FE5}"/>
            </c:ext>
          </c:extLst>
        </c:ser>
        <c:ser>
          <c:idx val="1"/>
          <c:order val="1"/>
          <c:tx>
            <c:strRef>
              <c:f>Sheet1!$D$57</c:f>
              <c:strCache>
                <c:ptCount val="1"/>
                <c:pt idx="0">
                  <c:v>up-CC</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Sheet1!$B$58:$B$87</c:f>
              <c:numCache>
                <c:formatCode>General</c:formatCode>
                <c:ptCount val="30"/>
                <c:pt idx="0">
                  <c:v>1</c:v>
                </c:pt>
                <c:pt idx="1">
                  <c:v>5</c:v>
                </c:pt>
                <c:pt idx="2">
                  <c:v>10</c:v>
                </c:pt>
                <c:pt idx="3">
                  <c:v>15</c:v>
                </c:pt>
                <c:pt idx="4">
                  <c:v>20</c:v>
                </c:pt>
                <c:pt idx="5">
                  <c:v>25</c:v>
                </c:pt>
                <c:pt idx="6">
                  <c:v>30</c:v>
                </c:pt>
                <c:pt idx="7">
                  <c:v>35</c:v>
                </c:pt>
                <c:pt idx="8">
                  <c:v>40</c:v>
                </c:pt>
                <c:pt idx="9">
                  <c:v>45</c:v>
                </c:pt>
                <c:pt idx="10">
                  <c:v>50</c:v>
                </c:pt>
                <c:pt idx="11">
                  <c:v>55</c:v>
                </c:pt>
                <c:pt idx="12">
                  <c:v>60</c:v>
                </c:pt>
                <c:pt idx="13">
                  <c:v>65</c:v>
                </c:pt>
                <c:pt idx="14">
                  <c:v>70</c:v>
                </c:pt>
                <c:pt idx="15">
                  <c:v>75</c:v>
                </c:pt>
                <c:pt idx="16">
                  <c:v>80</c:v>
                </c:pt>
                <c:pt idx="17">
                  <c:v>85</c:v>
                </c:pt>
                <c:pt idx="18">
                  <c:v>90</c:v>
                </c:pt>
                <c:pt idx="19">
                  <c:v>95</c:v>
                </c:pt>
                <c:pt idx="20">
                  <c:v>100</c:v>
                </c:pt>
                <c:pt idx="21">
                  <c:v>105</c:v>
                </c:pt>
                <c:pt idx="22">
                  <c:v>110</c:v>
                </c:pt>
                <c:pt idx="23">
                  <c:v>115</c:v>
                </c:pt>
                <c:pt idx="24">
                  <c:v>120</c:v>
                </c:pt>
                <c:pt idx="25">
                  <c:v>125</c:v>
                </c:pt>
                <c:pt idx="26">
                  <c:v>130</c:v>
                </c:pt>
                <c:pt idx="27">
                  <c:v>135</c:v>
                </c:pt>
                <c:pt idx="28">
                  <c:v>140</c:v>
                </c:pt>
                <c:pt idx="29">
                  <c:v>143</c:v>
                </c:pt>
              </c:numCache>
            </c:numRef>
          </c:cat>
          <c:val>
            <c:numRef>
              <c:f>Sheet1!$D$58:$D$87</c:f>
              <c:numCache>
                <c:formatCode>General</c:formatCode>
                <c:ptCount val="30"/>
                <c:pt idx="0">
                  <c:v>0</c:v>
                </c:pt>
                <c:pt idx="1">
                  <c:v>0.79979999999999996</c:v>
                </c:pt>
                <c:pt idx="2">
                  <c:v>0.97629999999999995</c:v>
                </c:pt>
                <c:pt idx="3">
                  <c:v>0.98719999999999997</c:v>
                </c:pt>
                <c:pt idx="4">
                  <c:v>0.90054999999999996</c:v>
                </c:pt>
                <c:pt idx="5">
                  <c:v>0.90092000000000005</c:v>
                </c:pt>
                <c:pt idx="6">
                  <c:v>0.84366666700000004</c:v>
                </c:pt>
                <c:pt idx="7">
                  <c:v>0.87242857100000004</c:v>
                </c:pt>
                <c:pt idx="8">
                  <c:v>0.89405000000000001</c:v>
                </c:pt>
                <c:pt idx="9">
                  <c:v>0.90331111100000006</c:v>
                </c:pt>
                <c:pt idx="10">
                  <c:v>0.88092000000000004</c:v>
                </c:pt>
                <c:pt idx="11">
                  <c:v>0.87223636400000004</c:v>
                </c:pt>
                <c:pt idx="12">
                  <c:v>0.84856666700000005</c:v>
                </c:pt>
                <c:pt idx="13">
                  <c:v>0.832769231</c:v>
                </c:pt>
                <c:pt idx="14">
                  <c:v>0.83872857099999998</c:v>
                </c:pt>
                <c:pt idx="15">
                  <c:v>0.83443999999999996</c:v>
                </c:pt>
                <c:pt idx="16">
                  <c:v>0.81787500000000002</c:v>
                </c:pt>
                <c:pt idx="17">
                  <c:v>0.82222352899999995</c:v>
                </c:pt>
                <c:pt idx="18">
                  <c:v>0.82991111100000003</c:v>
                </c:pt>
                <c:pt idx="19">
                  <c:v>0.81712631599999996</c:v>
                </c:pt>
                <c:pt idx="20">
                  <c:v>0.81957000000000002</c:v>
                </c:pt>
                <c:pt idx="21">
                  <c:v>0.81599047599999996</c:v>
                </c:pt>
                <c:pt idx="22">
                  <c:v>0.83729090900000003</c:v>
                </c:pt>
                <c:pt idx="23">
                  <c:v>0.85517391300000001</c:v>
                </c:pt>
                <c:pt idx="24">
                  <c:v>0.88741666699999999</c:v>
                </c:pt>
                <c:pt idx="25">
                  <c:v>0.90915999999999997</c:v>
                </c:pt>
                <c:pt idx="26">
                  <c:v>0.935992308</c:v>
                </c:pt>
                <c:pt idx="27">
                  <c:v>0.96533333300000002</c:v>
                </c:pt>
                <c:pt idx="28">
                  <c:v>0.98634999999999995</c:v>
                </c:pt>
                <c:pt idx="29">
                  <c:v>1</c:v>
                </c:pt>
              </c:numCache>
            </c:numRef>
          </c:val>
          <c:smooth val="0"/>
          <c:extLst>
            <c:ext xmlns:c16="http://schemas.microsoft.com/office/drawing/2014/chart" uri="{C3380CC4-5D6E-409C-BE32-E72D297353CC}">
              <c16:uniqueId val="{00000001-B75E-469D-BA49-74C530AB9FE5}"/>
            </c:ext>
          </c:extLst>
        </c:ser>
        <c:ser>
          <c:idx val="2"/>
          <c:order val="2"/>
          <c:tx>
            <c:strRef>
              <c:f>Sheet1!$E$57</c:f>
              <c:strCache>
                <c:ptCount val="1"/>
                <c:pt idx="0">
                  <c:v>down-CC</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Sheet1!$B$58:$B$87</c:f>
              <c:numCache>
                <c:formatCode>General</c:formatCode>
                <c:ptCount val="30"/>
                <c:pt idx="0">
                  <c:v>1</c:v>
                </c:pt>
                <c:pt idx="1">
                  <c:v>5</c:v>
                </c:pt>
                <c:pt idx="2">
                  <c:v>10</c:v>
                </c:pt>
                <c:pt idx="3">
                  <c:v>15</c:v>
                </c:pt>
                <c:pt idx="4">
                  <c:v>20</c:v>
                </c:pt>
                <c:pt idx="5">
                  <c:v>25</c:v>
                </c:pt>
                <c:pt idx="6">
                  <c:v>30</c:v>
                </c:pt>
                <c:pt idx="7">
                  <c:v>35</c:v>
                </c:pt>
                <c:pt idx="8">
                  <c:v>40</c:v>
                </c:pt>
                <c:pt idx="9">
                  <c:v>45</c:v>
                </c:pt>
                <c:pt idx="10">
                  <c:v>50</c:v>
                </c:pt>
                <c:pt idx="11">
                  <c:v>55</c:v>
                </c:pt>
                <c:pt idx="12">
                  <c:v>60</c:v>
                </c:pt>
                <c:pt idx="13">
                  <c:v>65</c:v>
                </c:pt>
                <c:pt idx="14">
                  <c:v>70</c:v>
                </c:pt>
                <c:pt idx="15">
                  <c:v>75</c:v>
                </c:pt>
                <c:pt idx="16">
                  <c:v>80</c:v>
                </c:pt>
                <c:pt idx="17">
                  <c:v>85</c:v>
                </c:pt>
                <c:pt idx="18">
                  <c:v>90</c:v>
                </c:pt>
                <c:pt idx="19">
                  <c:v>95</c:v>
                </c:pt>
                <c:pt idx="20">
                  <c:v>100</c:v>
                </c:pt>
                <c:pt idx="21">
                  <c:v>105</c:v>
                </c:pt>
                <c:pt idx="22">
                  <c:v>110</c:v>
                </c:pt>
                <c:pt idx="23">
                  <c:v>115</c:v>
                </c:pt>
                <c:pt idx="24">
                  <c:v>120</c:v>
                </c:pt>
                <c:pt idx="25">
                  <c:v>125</c:v>
                </c:pt>
                <c:pt idx="26">
                  <c:v>130</c:v>
                </c:pt>
                <c:pt idx="27">
                  <c:v>135</c:v>
                </c:pt>
                <c:pt idx="28">
                  <c:v>140</c:v>
                </c:pt>
                <c:pt idx="29">
                  <c:v>143</c:v>
                </c:pt>
              </c:numCache>
            </c:numRef>
          </c:cat>
          <c:val>
            <c:numRef>
              <c:f>Sheet1!$E$58:$E$87</c:f>
              <c:numCache>
                <c:formatCode>General</c:formatCode>
                <c:ptCount val="30"/>
                <c:pt idx="0">
                  <c:v>0.55300000000000005</c:v>
                </c:pt>
                <c:pt idx="1">
                  <c:v>0.83079999999999998</c:v>
                </c:pt>
                <c:pt idx="2">
                  <c:v>1</c:v>
                </c:pt>
                <c:pt idx="3">
                  <c:v>0.99780000000000002</c:v>
                </c:pt>
                <c:pt idx="4">
                  <c:v>0.99995000000000001</c:v>
                </c:pt>
                <c:pt idx="5">
                  <c:v>0.97563999999999995</c:v>
                </c:pt>
                <c:pt idx="6">
                  <c:v>0.96863333299999999</c:v>
                </c:pt>
                <c:pt idx="7">
                  <c:v>0.96354285699999997</c:v>
                </c:pt>
                <c:pt idx="8">
                  <c:v>0.96777500000000005</c:v>
                </c:pt>
                <c:pt idx="9">
                  <c:v>0.97395555599999994</c:v>
                </c:pt>
                <c:pt idx="10">
                  <c:v>0.97453999999999996</c:v>
                </c:pt>
                <c:pt idx="11">
                  <c:v>0.95321818199999997</c:v>
                </c:pt>
                <c:pt idx="12">
                  <c:v>0.95173333299999996</c:v>
                </c:pt>
                <c:pt idx="13">
                  <c:v>0.96470769199999995</c:v>
                </c:pt>
                <c:pt idx="14">
                  <c:v>0.95967142900000002</c:v>
                </c:pt>
                <c:pt idx="15">
                  <c:v>0.93638666699999995</c:v>
                </c:pt>
                <c:pt idx="16">
                  <c:v>0.9236375</c:v>
                </c:pt>
                <c:pt idx="17">
                  <c:v>0.90195294100000001</c:v>
                </c:pt>
                <c:pt idx="18">
                  <c:v>0.90123333299999997</c:v>
                </c:pt>
                <c:pt idx="19">
                  <c:v>0.89335789499999996</c:v>
                </c:pt>
                <c:pt idx="20">
                  <c:v>0.87344999999999995</c:v>
                </c:pt>
                <c:pt idx="21">
                  <c:v>0.86704761900000005</c:v>
                </c:pt>
                <c:pt idx="22">
                  <c:v>0.89454545500000004</c:v>
                </c:pt>
                <c:pt idx="23">
                  <c:v>0.91198260900000006</c:v>
                </c:pt>
                <c:pt idx="24">
                  <c:v>0.93433333299999999</c:v>
                </c:pt>
                <c:pt idx="25">
                  <c:v>0.93911199999999995</c:v>
                </c:pt>
                <c:pt idx="26">
                  <c:v>0.97013846199999998</c:v>
                </c:pt>
                <c:pt idx="27">
                  <c:v>0.98529629600000002</c:v>
                </c:pt>
                <c:pt idx="28">
                  <c:v>0.99975000000000003</c:v>
                </c:pt>
                <c:pt idx="29">
                  <c:v>1</c:v>
                </c:pt>
              </c:numCache>
            </c:numRef>
          </c:val>
          <c:smooth val="0"/>
          <c:extLst>
            <c:ext xmlns:c16="http://schemas.microsoft.com/office/drawing/2014/chart" uri="{C3380CC4-5D6E-409C-BE32-E72D297353CC}">
              <c16:uniqueId val="{00000002-B75E-469D-BA49-74C530AB9FE5}"/>
            </c:ext>
          </c:extLst>
        </c:ser>
        <c:dLbls>
          <c:showLegendKey val="0"/>
          <c:showVal val="0"/>
          <c:showCatName val="0"/>
          <c:showSerName val="0"/>
          <c:showPercent val="0"/>
          <c:showBubbleSize val="0"/>
        </c:dLbls>
        <c:marker val="1"/>
        <c:smooth val="0"/>
        <c:axId val="799748072"/>
        <c:axId val="799744792"/>
      </c:lineChart>
      <c:catAx>
        <c:axId val="799748072"/>
        <c:scaling>
          <c:orientation val="minMax"/>
        </c:scaling>
        <c:delete val="0"/>
        <c:axPos val="b"/>
        <c:title>
          <c:tx>
            <c:rich>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altLang="zh-CN" sz="2000"/>
                  <a:t>top-k</a:t>
                </a:r>
                <a:endParaRPr lang="zh-CN" altLang="en-US" sz="2000"/>
              </a:p>
            </c:rich>
          </c:tx>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799744792"/>
        <c:crosses val="autoZero"/>
        <c:auto val="1"/>
        <c:lblAlgn val="ctr"/>
        <c:lblOffset val="100"/>
        <c:noMultiLvlLbl val="0"/>
      </c:catAx>
      <c:valAx>
        <c:axId val="7997447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altLang="zh-CN" sz="2000"/>
                  <a:t>match tate</a:t>
                </a:r>
                <a:endParaRPr lang="zh-CN" altLang="en-US" sz="2000"/>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7997480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Sheet1!$Q$58</c:f>
              <c:strCache>
                <c:ptCount val="1"/>
                <c:pt idx="0">
                  <c:v>zero-CC</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Sheet1!$P$59:$P$88</c:f>
              <c:numCache>
                <c:formatCode>General</c:formatCode>
                <c:ptCount val="30"/>
                <c:pt idx="0">
                  <c:v>1</c:v>
                </c:pt>
                <c:pt idx="1">
                  <c:v>5</c:v>
                </c:pt>
                <c:pt idx="2">
                  <c:v>10</c:v>
                </c:pt>
                <c:pt idx="3">
                  <c:v>15</c:v>
                </c:pt>
                <c:pt idx="4">
                  <c:v>20</c:v>
                </c:pt>
                <c:pt idx="5">
                  <c:v>25</c:v>
                </c:pt>
                <c:pt idx="6">
                  <c:v>30</c:v>
                </c:pt>
                <c:pt idx="7">
                  <c:v>35</c:v>
                </c:pt>
                <c:pt idx="8">
                  <c:v>40</c:v>
                </c:pt>
                <c:pt idx="9">
                  <c:v>45</c:v>
                </c:pt>
                <c:pt idx="10">
                  <c:v>50</c:v>
                </c:pt>
                <c:pt idx="11">
                  <c:v>55</c:v>
                </c:pt>
                <c:pt idx="12">
                  <c:v>60</c:v>
                </c:pt>
                <c:pt idx="13">
                  <c:v>65</c:v>
                </c:pt>
                <c:pt idx="14">
                  <c:v>70</c:v>
                </c:pt>
                <c:pt idx="15">
                  <c:v>75</c:v>
                </c:pt>
                <c:pt idx="16">
                  <c:v>80</c:v>
                </c:pt>
                <c:pt idx="17">
                  <c:v>85</c:v>
                </c:pt>
                <c:pt idx="18">
                  <c:v>90</c:v>
                </c:pt>
                <c:pt idx="19">
                  <c:v>95</c:v>
                </c:pt>
                <c:pt idx="20">
                  <c:v>100</c:v>
                </c:pt>
                <c:pt idx="21">
                  <c:v>105</c:v>
                </c:pt>
                <c:pt idx="22">
                  <c:v>110</c:v>
                </c:pt>
                <c:pt idx="23">
                  <c:v>115</c:v>
                </c:pt>
                <c:pt idx="24">
                  <c:v>120</c:v>
                </c:pt>
                <c:pt idx="25">
                  <c:v>125</c:v>
                </c:pt>
                <c:pt idx="26">
                  <c:v>130</c:v>
                </c:pt>
                <c:pt idx="27">
                  <c:v>135</c:v>
                </c:pt>
                <c:pt idx="28">
                  <c:v>140</c:v>
                </c:pt>
                <c:pt idx="29">
                  <c:v>143</c:v>
                </c:pt>
              </c:numCache>
            </c:numRef>
          </c:cat>
          <c:val>
            <c:numRef>
              <c:f>Sheet1!$Q$59:$Q$88</c:f>
              <c:numCache>
                <c:formatCode>General</c:formatCode>
                <c:ptCount val="30"/>
                <c:pt idx="0">
                  <c:v>0.621</c:v>
                </c:pt>
                <c:pt idx="1">
                  <c:v>0.88019999999999998</c:v>
                </c:pt>
                <c:pt idx="2">
                  <c:v>0.99919999999999998</c:v>
                </c:pt>
                <c:pt idx="3">
                  <c:v>0.99793333299999998</c:v>
                </c:pt>
                <c:pt idx="4">
                  <c:v>0.99885000000000002</c:v>
                </c:pt>
                <c:pt idx="5">
                  <c:v>0.97263999999999995</c:v>
                </c:pt>
                <c:pt idx="6">
                  <c:v>0.96756666700000005</c:v>
                </c:pt>
                <c:pt idx="7">
                  <c:v>0.95617142899999996</c:v>
                </c:pt>
                <c:pt idx="8">
                  <c:v>0.96652499999999997</c:v>
                </c:pt>
                <c:pt idx="9">
                  <c:v>0.96097777799999995</c:v>
                </c:pt>
                <c:pt idx="10">
                  <c:v>0.95740000000000003</c:v>
                </c:pt>
                <c:pt idx="11">
                  <c:v>0.95636363599999996</c:v>
                </c:pt>
                <c:pt idx="12">
                  <c:v>0.96126666699999996</c:v>
                </c:pt>
                <c:pt idx="13">
                  <c:v>0.95443076900000001</c:v>
                </c:pt>
                <c:pt idx="14">
                  <c:v>0.95304285700000002</c:v>
                </c:pt>
                <c:pt idx="15">
                  <c:v>0.94230666699999999</c:v>
                </c:pt>
                <c:pt idx="16">
                  <c:v>0.92900000000000005</c:v>
                </c:pt>
                <c:pt idx="17">
                  <c:v>0.92277647100000004</c:v>
                </c:pt>
                <c:pt idx="18">
                  <c:v>0.911955556</c:v>
                </c:pt>
                <c:pt idx="19">
                  <c:v>0.904115789</c:v>
                </c:pt>
                <c:pt idx="20">
                  <c:v>0.90373000000000003</c:v>
                </c:pt>
                <c:pt idx="21">
                  <c:v>0.90663809500000003</c:v>
                </c:pt>
                <c:pt idx="22">
                  <c:v>0.90952727300000002</c:v>
                </c:pt>
                <c:pt idx="23">
                  <c:v>0.91097391299999997</c:v>
                </c:pt>
                <c:pt idx="24">
                  <c:v>0.91710833300000005</c:v>
                </c:pt>
                <c:pt idx="25">
                  <c:v>0.92453600000000002</c:v>
                </c:pt>
                <c:pt idx="26">
                  <c:v>0.93450769199999995</c:v>
                </c:pt>
                <c:pt idx="27">
                  <c:v>0.95278518499999998</c:v>
                </c:pt>
                <c:pt idx="28">
                  <c:v>0.98085</c:v>
                </c:pt>
                <c:pt idx="29">
                  <c:v>1</c:v>
                </c:pt>
              </c:numCache>
            </c:numRef>
          </c:val>
          <c:smooth val="0"/>
          <c:extLst>
            <c:ext xmlns:c16="http://schemas.microsoft.com/office/drawing/2014/chart" uri="{C3380CC4-5D6E-409C-BE32-E72D297353CC}">
              <c16:uniqueId val="{00000000-C957-493D-8C51-904298782FD8}"/>
            </c:ext>
          </c:extLst>
        </c:ser>
        <c:ser>
          <c:idx val="1"/>
          <c:order val="1"/>
          <c:tx>
            <c:strRef>
              <c:f>Sheet1!$R$58</c:f>
              <c:strCache>
                <c:ptCount val="1"/>
                <c:pt idx="0">
                  <c:v>up-CC</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Sheet1!$P$59:$P$88</c:f>
              <c:numCache>
                <c:formatCode>General</c:formatCode>
                <c:ptCount val="30"/>
                <c:pt idx="0">
                  <c:v>1</c:v>
                </c:pt>
                <c:pt idx="1">
                  <c:v>5</c:v>
                </c:pt>
                <c:pt idx="2">
                  <c:v>10</c:v>
                </c:pt>
                <c:pt idx="3">
                  <c:v>15</c:v>
                </c:pt>
                <c:pt idx="4">
                  <c:v>20</c:v>
                </c:pt>
                <c:pt idx="5">
                  <c:v>25</c:v>
                </c:pt>
                <c:pt idx="6">
                  <c:v>30</c:v>
                </c:pt>
                <c:pt idx="7">
                  <c:v>35</c:v>
                </c:pt>
                <c:pt idx="8">
                  <c:v>40</c:v>
                </c:pt>
                <c:pt idx="9">
                  <c:v>45</c:v>
                </c:pt>
                <c:pt idx="10">
                  <c:v>50</c:v>
                </c:pt>
                <c:pt idx="11">
                  <c:v>55</c:v>
                </c:pt>
                <c:pt idx="12">
                  <c:v>60</c:v>
                </c:pt>
                <c:pt idx="13">
                  <c:v>65</c:v>
                </c:pt>
                <c:pt idx="14">
                  <c:v>70</c:v>
                </c:pt>
                <c:pt idx="15">
                  <c:v>75</c:v>
                </c:pt>
                <c:pt idx="16">
                  <c:v>80</c:v>
                </c:pt>
                <c:pt idx="17">
                  <c:v>85</c:v>
                </c:pt>
                <c:pt idx="18">
                  <c:v>90</c:v>
                </c:pt>
                <c:pt idx="19">
                  <c:v>95</c:v>
                </c:pt>
                <c:pt idx="20">
                  <c:v>100</c:v>
                </c:pt>
                <c:pt idx="21">
                  <c:v>105</c:v>
                </c:pt>
                <c:pt idx="22">
                  <c:v>110</c:v>
                </c:pt>
                <c:pt idx="23">
                  <c:v>115</c:v>
                </c:pt>
                <c:pt idx="24">
                  <c:v>120</c:v>
                </c:pt>
                <c:pt idx="25">
                  <c:v>125</c:v>
                </c:pt>
                <c:pt idx="26">
                  <c:v>130</c:v>
                </c:pt>
                <c:pt idx="27">
                  <c:v>135</c:v>
                </c:pt>
                <c:pt idx="28">
                  <c:v>140</c:v>
                </c:pt>
                <c:pt idx="29">
                  <c:v>143</c:v>
                </c:pt>
              </c:numCache>
            </c:numRef>
          </c:cat>
          <c:val>
            <c:numRef>
              <c:f>Sheet1!$R$59:$R$88</c:f>
              <c:numCache>
                <c:formatCode>General</c:formatCode>
                <c:ptCount val="30"/>
                <c:pt idx="0">
                  <c:v>0</c:v>
                </c:pt>
                <c:pt idx="1">
                  <c:v>0.79620000000000002</c:v>
                </c:pt>
                <c:pt idx="2">
                  <c:v>0.89370000000000005</c:v>
                </c:pt>
                <c:pt idx="3">
                  <c:v>0.93506666699999996</c:v>
                </c:pt>
                <c:pt idx="4">
                  <c:v>0.79554999999999998</c:v>
                </c:pt>
                <c:pt idx="5">
                  <c:v>0.77912000000000003</c:v>
                </c:pt>
                <c:pt idx="6">
                  <c:v>0.72263333299999999</c:v>
                </c:pt>
                <c:pt idx="7">
                  <c:v>0.753</c:v>
                </c:pt>
                <c:pt idx="8">
                  <c:v>0.77024999999999999</c:v>
                </c:pt>
                <c:pt idx="9">
                  <c:v>0.77433333299999996</c:v>
                </c:pt>
                <c:pt idx="10">
                  <c:v>0.74807999999999997</c:v>
                </c:pt>
                <c:pt idx="11">
                  <c:v>0.74043636400000001</c:v>
                </c:pt>
                <c:pt idx="12">
                  <c:v>0.71693333299999995</c:v>
                </c:pt>
                <c:pt idx="13">
                  <c:v>0.70673846200000001</c:v>
                </c:pt>
                <c:pt idx="14">
                  <c:v>0.72008571399999999</c:v>
                </c:pt>
                <c:pt idx="15">
                  <c:v>0.72637333299999995</c:v>
                </c:pt>
                <c:pt idx="16">
                  <c:v>0.72146250000000001</c:v>
                </c:pt>
                <c:pt idx="17">
                  <c:v>0.73438823499999994</c:v>
                </c:pt>
                <c:pt idx="18">
                  <c:v>0.75900000000000001</c:v>
                </c:pt>
                <c:pt idx="19">
                  <c:v>0.75780000000000003</c:v>
                </c:pt>
                <c:pt idx="20">
                  <c:v>0.77893999999999997</c:v>
                </c:pt>
                <c:pt idx="21">
                  <c:v>0.78381904800000002</c:v>
                </c:pt>
                <c:pt idx="22">
                  <c:v>0.81190909099999997</c:v>
                </c:pt>
                <c:pt idx="23">
                  <c:v>0.83525217399999996</c:v>
                </c:pt>
                <c:pt idx="24">
                  <c:v>0.87186666700000004</c:v>
                </c:pt>
                <c:pt idx="25">
                  <c:v>0.89936799999999995</c:v>
                </c:pt>
                <c:pt idx="26">
                  <c:v>0.92873076899999996</c:v>
                </c:pt>
                <c:pt idx="27">
                  <c:v>0.96086666700000001</c:v>
                </c:pt>
                <c:pt idx="28">
                  <c:v>0.98347142899999995</c:v>
                </c:pt>
                <c:pt idx="29">
                  <c:v>1</c:v>
                </c:pt>
              </c:numCache>
            </c:numRef>
          </c:val>
          <c:smooth val="0"/>
          <c:extLst>
            <c:ext xmlns:c16="http://schemas.microsoft.com/office/drawing/2014/chart" uri="{C3380CC4-5D6E-409C-BE32-E72D297353CC}">
              <c16:uniqueId val="{00000001-C957-493D-8C51-904298782FD8}"/>
            </c:ext>
          </c:extLst>
        </c:ser>
        <c:ser>
          <c:idx val="2"/>
          <c:order val="2"/>
          <c:tx>
            <c:strRef>
              <c:f>Sheet1!$S$58</c:f>
              <c:strCache>
                <c:ptCount val="1"/>
                <c:pt idx="0">
                  <c:v>down-CC</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Sheet1!$P$59:$P$88</c:f>
              <c:numCache>
                <c:formatCode>General</c:formatCode>
                <c:ptCount val="30"/>
                <c:pt idx="0">
                  <c:v>1</c:v>
                </c:pt>
                <c:pt idx="1">
                  <c:v>5</c:v>
                </c:pt>
                <c:pt idx="2">
                  <c:v>10</c:v>
                </c:pt>
                <c:pt idx="3">
                  <c:v>15</c:v>
                </c:pt>
                <c:pt idx="4">
                  <c:v>20</c:v>
                </c:pt>
                <c:pt idx="5">
                  <c:v>25</c:v>
                </c:pt>
                <c:pt idx="6">
                  <c:v>30</c:v>
                </c:pt>
                <c:pt idx="7">
                  <c:v>35</c:v>
                </c:pt>
                <c:pt idx="8">
                  <c:v>40</c:v>
                </c:pt>
                <c:pt idx="9">
                  <c:v>45</c:v>
                </c:pt>
                <c:pt idx="10">
                  <c:v>50</c:v>
                </c:pt>
                <c:pt idx="11">
                  <c:v>55</c:v>
                </c:pt>
                <c:pt idx="12">
                  <c:v>60</c:v>
                </c:pt>
                <c:pt idx="13">
                  <c:v>65</c:v>
                </c:pt>
                <c:pt idx="14">
                  <c:v>70</c:v>
                </c:pt>
                <c:pt idx="15">
                  <c:v>75</c:v>
                </c:pt>
                <c:pt idx="16">
                  <c:v>80</c:v>
                </c:pt>
                <c:pt idx="17">
                  <c:v>85</c:v>
                </c:pt>
                <c:pt idx="18">
                  <c:v>90</c:v>
                </c:pt>
                <c:pt idx="19">
                  <c:v>95</c:v>
                </c:pt>
                <c:pt idx="20">
                  <c:v>100</c:v>
                </c:pt>
                <c:pt idx="21">
                  <c:v>105</c:v>
                </c:pt>
                <c:pt idx="22">
                  <c:v>110</c:v>
                </c:pt>
                <c:pt idx="23">
                  <c:v>115</c:v>
                </c:pt>
                <c:pt idx="24">
                  <c:v>120</c:v>
                </c:pt>
                <c:pt idx="25">
                  <c:v>125</c:v>
                </c:pt>
                <c:pt idx="26">
                  <c:v>130</c:v>
                </c:pt>
                <c:pt idx="27">
                  <c:v>135</c:v>
                </c:pt>
                <c:pt idx="28">
                  <c:v>140</c:v>
                </c:pt>
                <c:pt idx="29">
                  <c:v>143</c:v>
                </c:pt>
              </c:numCache>
            </c:numRef>
          </c:cat>
          <c:val>
            <c:numRef>
              <c:f>Sheet1!$S$59:$S$88</c:f>
              <c:numCache>
                <c:formatCode>General</c:formatCode>
                <c:ptCount val="30"/>
                <c:pt idx="0">
                  <c:v>0.52600000000000002</c:v>
                </c:pt>
                <c:pt idx="1">
                  <c:v>0.81579999999999997</c:v>
                </c:pt>
                <c:pt idx="2">
                  <c:v>0.99980000000000002</c:v>
                </c:pt>
                <c:pt idx="3">
                  <c:v>0.98593333299999997</c:v>
                </c:pt>
                <c:pt idx="4">
                  <c:v>0.99904999999999999</c:v>
                </c:pt>
                <c:pt idx="5">
                  <c:v>0.95720000000000005</c:v>
                </c:pt>
                <c:pt idx="6">
                  <c:v>0.94503333300000003</c:v>
                </c:pt>
                <c:pt idx="7">
                  <c:v>0.95079999999999998</c:v>
                </c:pt>
                <c:pt idx="8">
                  <c:v>0.95422499999999999</c:v>
                </c:pt>
                <c:pt idx="9">
                  <c:v>0.94391111100000002</c:v>
                </c:pt>
                <c:pt idx="10">
                  <c:v>0.94332000000000005</c:v>
                </c:pt>
                <c:pt idx="11">
                  <c:v>0.92010909100000005</c:v>
                </c:pt>
                <c:pt idx="12">
                  <c:v>0.90605000000000002</c:v>
                </c:pt>
                <c:pt idx="13">
                  <c:v>0.92823076900000001</c:v>
                </c:pt>
                <c:pt idx="14">
                  <c:v>0.93102857100000003</c:v>
                </c:pt>
                <c:pt idx="15">
                  <c:v>0.90034666699999999</c:v>
                </c:pt>
                <c:pt idx="16">
                  <c:v>0.89019999999999999</c:v>
                </c:pt>
                <c:pt idx="17">
                  <c:v>0.86743529399999997</c:v>
                </c:pt>
                <c:pt idx="18">
                  <c:v>0.87321111100000004</c:v>
                </c:pt>
                <c:pt idx="19">
                  <c:v>0.87290526300000004</c:v>
                </c:pt>
                <c:pt idx="20">
                  <c:v>0.85306000000000004</c:v>
                </c:pt>
                <c:pt idx="21">
                  <c:v>0.84765714299999995</c:v>
                </c:pt>
                <c:pt idx="22">
                  <c:v>0.88232727300000002</c:v>
                </c:pt>
                <c:pt idx="23">
                  <c:v>0.90472173899999997</c:v>
                </c:pt>
                <c:pt idx="24">
                  <c:v>0.92888333300000003</c:v>
                </c:pt>
                <c:pt idx="25">
                  <c:v>0.93713599999999997</c:v>
                </c:pt>
                <c:pt idx="26">
                  <c:v>0.96893076899999997</c:v>
                </c:pt>
                <c:pt idx="27">
                  <c:v>0.983037037</c:v>
                </c:pt>
                <c:pt idx="28">
                  <c:v>0.99967857100000002</c:v>
                </c:pt>
                <c:pt idx="29">
                  <c:v>1</c:v>
                </c:pt>
              </c:numCache>
            </c:numRef>
          </c:val>
          <c:smooth val="0"/>
          <c:extLst>
            <c:ext xmlns:c16="http://schemas.microsoft.com/office/drawing/2014/chart" uri="{C3380CC4-5D6E-409C-BE32-E72D297353CC}">
              <c16:uniqueId val="{00000002-C957-493D-8C51-904298782FD8}"/>
            </c:ext>
          </c:extLst>
        </c:ser>
        <c:dLbls>
          <c:showLegendKey val="0"/>
          <c:showVal val="0"/>
          <c:showCatName val="0"/>
          <c:showSerName val="0"/>
          <c:showPercent val="0"/>
          <c:showBubbleSize val="0"/>
        </c:dLbls>
        <c:marker val="1"/>
        <c:smooth val="0"/>
        <c:axId val="662351656"/>
        <c:axId val="662352312"/>
      </c:lineChart>
      <c:catAx>
        <c:axId val="662351656"/>
        <c:scaling>
          <c:orientation val="minMax"/>
        </c:scaling>
        <c:delete val="0"/>
        <c:axPos val="b"/>
        <c:title>
          <c:tx>
            <c:rich>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altLang="zh-CN" sz="2000"/>
                  <a:t>top-k</a:t>
                </a:r>
                <a:endParaRPr lang="zh-CN" altLang="en-US" sz="2000"/>
              </a:p>
            </c:rich>
          </c:tx>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662352312"/>
        <c:crosses val="autoZero"/>
        <c:auto val="1"/>
        <c:lblAlgn val="ctr"/>
        <c:lblOffset val="100"/>
        <c:noMultiLvlLbl val="0"/>
      </c:catAx>
      <c:valAx>
        <c:axId val="66235231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altLang="zh-CN" sz="2000"/>
                  <a:t>match rate</a:t>
                </a:r>
                <a:endParaRPr lang="zh-CN" altLang="en-US" sz="2000"/>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6623516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Sheet1!$C$96</c:f>
              <c:strCache>
                <c:ptCount val="1"/>
                <c:pt idx="0">
                  <c:v>zero-CC</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Sheet1!$B$97:$B$126</c:f>
              <c:numCache>
                <c:formatCode>General</c:formatCode>
                <c:ptCount val="30"/>
                <c:pt idx="0">
                  <c:v>1</c:v>
                </c:pt>
                <c:pt idx="1">
                  <c:v>5</c:v>
                </c:pt>
                <c:pt idx="2">
                  <c:v>10</c:v>
                </c:pt>
                <c:pt idx="3">
                  <c:v>15</c:v>
                </c:pt>
                <c:pt idx="4">
                  <c:v>20</c:v>
                </c:pt>
                <c:pt idx="5">
                  <c:v>25</c:v>
                </c:pt>
                <c:pt idx="6">
                  <c:v>30</c:v>
                </c:pt>
                <c:pt idx="7">
                  <c:v>35</c:v>
                </c:pt>
                <c:pt idx="8">
                  <c:v>40</c:v>
                </c:pt>
                <c:pt idx="9">
                  <c:v>45</c:v>
                </c:pt>
                <c:pt idx="10">
                  <c:v>50</c:v>
                </c:pt>
                <c:pt idx="11">
                  <c:v>55</c:v>
                </c:pt>
                <c:pt idx="12">
                  <c:v>60</c:v>
                </c:pt>
                <c:pt idx="13">
                  <c:v>65</c:v>
                </c:pt>
                <c:pt idx="14">
                  <c:v>70</c:v>
                </c:pt>
                <c:pt idx="15">
                  <c:v>75</c:v>
                </c:pt>
                <c:pt idx="16">
                  <c:v>80</c:v>
                </c:pt>
                <c:pt idx="17">
                  <c:v>85</c:v>
                </c:pt>
                <c:pt idx="18">
                  <c:v>90</c:v>
                </c:pt>
                <c:pt idx="19">
                  <c:v>95</c:v>
                </c:pt>
                <c:pt idx="20">
                  <c:v>100</c:v>
                </c:pt>
                <c:pt idx="21">
                  <c:v>105</c:v>
                </c:pt>
                <c:pt idx="22">
                  <c:v>110</c:v>
                </c:pt>
                <c:pt idx="23">
                  <c:v>115</c:v>
                </c:pt>
                <c:pt idx="24">
                  <c:v>120</c:v>
                </c:pt>
                <c:pt idx="25">
                  <c:v>125</c:v>
                </c:pt>
                <c:pt idx="26">
                  <c:v>130</c:v>
                </c:pt>
                <c:pt idx="27">
                  <c:v>135</c:v>
                </c:pt>
                <c:pt idx="28">
                  <c:v>140</c:v>
                </c:pt>
                <c:pt idx="29">
                  <c:v>143</c:v>
                </c:pt>
              </c:numCache>
            </c:numRef>
          </c:cat>
          <c:val>
            <c:numRef>
              <c:f>Sheet1!$C$97:$C$126</c:f>
              <c:numCache>
                <c:formatCode>General</c:formatCode>
                <c:ptCount val="30"/>
                <c:pt idx="0">
                  <c:v>0.47499999999999998</c:v>
                </c:pt>
                <c:pt idx="1">
                  <c:v>0.87439999999999996</c:v>
                </c:pt>
                <c:pt idx="2">
                  <c:v>0.99239999999999995</c:v>
                </c:pt>
                <c:pt idx="3">
                  <c:v>0.98619999999999997</c:v>
                </c:pt>
                <c:pt idx="4">
                  <c:v>0.98870000000000002</c:v>
                </c:pt>
                <c:pt idx="5">
                  <c:v>0.95443999999999996</c:v>
                </c:pt>
                <c:pt idx="6">
                  <c:v>0.94156666700000002</c:v>
                </c:pt>
                <c:pt idx="7">
                  <c:v>0.93179999999999996</c:v>
                </c:pt>
                <c:pt idx="8">
                  <c:v>0.93620000000000003</c:v>
                </c:pt>
                <c:pt idx="9">
                  <c:v>0.93140000000000001</c:v>
                </c:pt>
                <c:pt idx="10">
                  <c:v>0.92776000000000003</c:v>
                </c:pt>
                <c:pt idx="11">
                  <c:v>0.92405454499999995</c:v>
                </c:pt>
                <c:pt idx="12">
                  <c:v>0.92438333299999997</c:v>
                </c:pt>
                <c:pt idx="13">
                  <c:v>0.91910769199999998</c:v>
                </c:pt>
                <c:pt idx="14">
                  <c:v>0.91198571399999995</c:v>
                </c:pt>
                <c:pt idx="15">
                  <c:v>0.89980000000000004</c:v>
                </c:pt>
                <c:pt idx="16">
                  <c:v>0.887625</c:v>
                </c:pt>
                <c:pt idx="17">
                  <c:v>0.88116470599999996</c:v>
                </c:pt>
                <c:pt idx="18">
                  <c:v>0.87291111099999996</c:v>
                </c:pt>
                <c:pt idx="19">
                  <c:v>0.86843157900000001</c:v>
                </c:pt>
                <c:pt idx="20">
                  <c:v>0.86902999999999997</c:v>
                </c:pt>
                <c:pt idx="21">
                  <c:v>0.87286666700000004</c:v>
                </c:pt>
                <c:pt idx="22">
                  <c:v>0.87803636399999996</c:v>
                </c:pt>
                <c:pt idx="23">
                  <c:v>0.88464347799999998</c:v>
                </c:pt>
                <c:pt idx="24">
                  <c:v>0.89569166700000002</c:v>
                </c:pt>
                <c:pt idx="25">
                  <c:v>0.90883999999999998</c:v>
                </c:pt>
                <c:pt idx="26">
                  <c:v>0.92587692300000002</c:v>
                </c:pt>
                <c:pt idx="27">
                  <c:v>0.94914074100000001</c:v>
                </c:pt>
                <c:pt idx="28">
                  <c:v>0.97989999999999999</c:v>
                </c:pt>
                <c:pt idx="29">
                  <c:v>1</c:v>
                </c:pt>
              </c:numCache>
            </c:numRef>
          </c:val>
          <c:smooth val="0"/>
          <c:extLst>
            <c:ext xmlns:c16="http://schemas.microsoft.com/office/drawing/2014/chart" uri="{C3380CC4-5D6E-409C-BE32-E72D297353CC}">
              <c16:uniqueId val="{00000000-D864-4D73-9819-85FF3A0CE330}"/>
            </c:ext>
          </c:extLst>
        </c:ser>
        <c:ser>
          <c:idx val="1"/>
          <c:order val="1"/>
          <c:tx>
            <c:strRef>
              <c:f>Sheet1!$D$96</c:f>
              <c:strCache>
                <c:ptCount val="1"/>
                <c:pt idx="0">
                  <c:v>up-CC</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Sheet1!$B$97:$B$126</c:f>
              <c:numCache>
                <c:formatCode>General</c:formatCode>
                <c:ptCount val="30"/>
                <c:pt idx="0">
                  <c:v>1</c:v>
                </c:pt>
                <c:pt idx="1">
                  <c:v>5</c:v>
                </c:pt>
                <c:pt idx="2">
                  <c:v>10</c:v>
                </c:pt>
                <c:pt idx="3">
                  <c:v>15</c:v>
                </c:pt>
                <c:pt idx="4">
                  <c:v>20</c:v>
                </c:pt>
                <c:pt idx="5">
                  <c:v>25</c:v>
                </c:pt>
                <c:pt idx="6">
                  <c:v>30</c:v>
                </c:pt>
                <c:pt idx="7">
                  <c:v>35</c:v>
                </c:pt>
                <c:pt idx="8">
                  <c:v>40</c:v>
                </c:pt>
                <c:pt idx="9">
                  <c:v>45</c:v>
                </c:pt>
                <c:pt idx="10">
                  <c:v>50</c:v>
                </c:pt>
                <c:pt idx="11">
                  <c:v>55</c:v>
                </c:pt>
                <c:pt idx="12">
                  <c:v>60</c:v>
                </c:pt>
                <c:pt idx="13">
                  <c:v>65</c:v>
                </c:pt>
                <c:pt idx="14">
                  <c:v>70</c:v>
                </c:pt>
                <c:pt idx="15">
                  <c:v>75</c:v>
                </c:pt>
                <c:pt idx="16">
                  <c:v>80</c:v>
                </c:pt>
                <c:pt idx="17">
                  <c:v>85</c:v>
                </c:pt>
                <c:pt idx="18">
                  <c:v>90</c:v>
                </c:pt>
                <c:pt idx="19">
                  <c:v>95</c:v>
                </c:pt>
                <c:pt idx="20">
                  <c:v>100</c:v>
                </c:pt>
                <c:pt idx="21">
                  <c:v>105</c:v>
                </c:pt>
                <c:pt idx="22">
                  <c:v>110</c:v>
                </c:pt>
                <c:pt idx="23">
                  <c:v>115</c:v>
                </c:pt>
                <c:pt idx="24">
                  <c:v>120</c:v>
                </c:pt>
                <c:pt idx="25">
                  <c:v>125</c:v>
                </c:pt>
                <c:pt idx="26">
                  <c:v>130</c:v>
                </c:pt>
                <c:pt idx="27">
                  <c:v>135</c:v>
                </c:pt>
                <c:pt idx="28">
                  <c:v>140</c:v>
                </c:pt>
                <c:pt idx="29">
                  <c:v>143</c:v>
                </c:pt>
              </c:numCache>
            </c:numRef>
          </c:cat>
          <c:val>
            <c:numRef>
              <c:f>Sheet1!$D$97:$D$126</c:f>
              <c:numCache>
                <c:formatCode>General</c:formatCode>
                <c:ptCount val="30"/>
                <c:pt idx="0">
                  <c:v>0</c:v>
                </c:pt>
                <c:pt idx="1">
                  <c:v>0.70440000000000003</c:v>
                </c:pt>
                <c:pt idx="2">
                  <c:v>0.73650000000000004</c:v>
                </c:pt>
                <c:pt idx="3">
                  <c:v>0.73460000000000003</c:v>
                </c:pt>
                <c:pt idx="4">
                  <c:v>0.59460000000000002</c:v>
                </c:pt>
                <c:pt idx="5">
                  <c:v>0.57964000000000004</c:v>
                </c:pt>
                <c:pt idx="6">
                  <c:v>0.53123333299999997</c:v>
                </c:pt>
                <c:pt idx="7">
                  <c:v>0.56417142899999995</c:v>
                </c:pt>
                <c:pt idx="8">
                  <c:v>0.58804999999999996</c:v>
                </c:pt>
                <c:pt idx="9">
                  <c:v>0.59271111099999996</c:v>
                </c:pt>
                <c:pt idx="10">
                  <c:v>0.57357999999999998</c:v>
                </c:pt>
                <c:pt idx="11">
                  <c:v>0.567709091</c:v>
                </c:pt>
                <c:pt idx="12">
                  <c:v>0.54873333300000005</c:v>
                </c:pt>
                <c:pt idx="13">
                  <c:v>0.54461538499999995</c:v>
                </c:pt>
                <c:pt idx="14">
                  <c:v>0.57221428600000002</c:v>
                </c:pt>
                <c:pt idx="15">
                  <c:v>0.60419999999999996</c:v>
                </c:pt>
                <c:pt idx="16">
                  <c:v>0.6197125</c:v>
                </c:pt>
                <c:pt idx="17">
                  <c:v>0.64954117600000005</c:v>
                </c:pt>
                <c:pt idx="18">
                  <c:v>0.68782222199999998</c:v>
                </c:pt>
                <c:pt idx="19">
                  <c:v>0.70083157900000004</c:v>
                </c:pt>
                <c:pt idx="20">
                  <c:v>0.73931999999999998</c:v>
                </c:pt>
                <c:pt idx="21">
                  <c:v>0.75307619000000003</c:v>
                </c:pt>
                <c:pt idx="22">
                  <c:v>0.78790000000000004</c:v>
                </c:pt>
                <c:pt idx="23">
                  <c:v>0.816095652</c:v>
                </c:pt>
                <c:pt idx="24">
                  <c:v>0.85634166700000003</c:v>
                </c:pt>
                <c:pt idx="25">
                  <c:v>0.89048799999999995</c:v>
                </c:pt>
                <c:pt idx="26">
                  <c:v>0.92109230799999997</c:v>
                </c:pt>
                <c:pt idx="27">
                  <c:v>0.95467407400000004</c:v>
                </c:pt>
                <c:pt idx="28">
                  <c:v>0.98078571400000003</c:v>
                </c:pt>
                <c:pt idx="29">
                  <c:v>1</c:v>
                </c:pt>
              </c:numCache>
            </c:numRef>
          </c:val>
          <c:smooth val="0"/>
          <c:extLst>
            <c:ext xmlns:c16="http://schemas.microsoft.com/office/drawing/2014/chart" uri="{C3380CC4-5D6E-409C-BE32-E72D297353CC}">
              <c16:uniqueId val="{00000001-D864-4D73-9819-85FF3A0CE330}"/>
            </c:ext>
          </c:extLst>
        </c:ser>
        <c:ser>
          <c:idx val="2"/>
          <c:order val="2"/>
          <c:tx>
            <c:strRef>
              <c:f>Sheet1!$E$96</c:f>
              <c:strCache>
                <c:ptCount val="1"/>
                <c:pt idx="0">
                  <c:v>down-CC</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Sheet1!$B$97:$B$126</c:f>
              <c:numCache>
                <c:formatCode>General</c:formatCode>
                <c:ptCount val="30"/>
                <c:pt idx="0">
                  <c:v>1</c:v>
                </c:pt>
                <c:pt idx="1">
                  <c:v>5</c:v>
                </c:pt>
                <c:pt idx="2">
                  <c:v>10</c:v>
                </c:pt>
                <c:pt idx="3">
                  <c:v>15</c:v>
                </c:pt>
                <c:pt idx="4">
                  <c:v>20</c:v>
                </c:pt>
                <c:pt idx="5">
                  <c:v>25</c:v>
                </c:pt>
                <c:pt idx="6">
                  <c:v>30</c:v>
                </c:pt>
                <c:pt idx="7">
                  <c:v>35</c:v>
                </c:pt>
                <c:pt idx="8">
                  <c:v>40</c:v>
                </c:pt>
                <c:pt idx="9">
                  <c:v>45</c:v>
                </c:pt>
                <c:pt idx="10">
                  <c:v>50</c:v>
                </c:pt>
                <c:pt idx="11">
                  <c:v>55</c:v>
                </c:pt>
                <c:pt idx="12">
                  <c:v>60</c:v>
                </c:pt>
                <c:pt idx="13">
                  <c:v>65</c:v>
                </c:pt>
                <c:pt idx="14">
                  <c:v>70</c:v>
                </c:pt>
                <c:pt idx="15">
                  <c:v>75</c:v>
                </c:pt>
                <c:pt idx="16">
                  <c:v>80</c:v>
                </c:pt>
                <c:pt idx="17">
                  <c:v>85</c:v>
                </c:pt>
                <c:pt idx="18">
                  <c:v>90</c:v>
                </c:pt>
                <c:pt idx="19">
                  <c:v>95</c:v>
                </c:pt>
                <c:pt idx="20">
                  <c:v>100</c:v>
                </c:pt>
                <c:pt idx="21">
                  <c:v>105</c:v>
                </c:pt>
                <c:pt idx="22">
                  <c:v>110</c:v>
                </c:pt>
                <c:pt idx="23">
                  <c:v>115</c:v>
                </c:pt>
                <c:pt idx="24">
                  <c:v>120</c:v>
                </c:pt>
                <c:pt idx="25">
                  <c:v>125</c:v>
                </c:pt>
                <c:pt idx="26">
                  <c:v>130</c:v>
                </c:pt>
                <c:pt idx="27">
                  <c:v>135</c:v>
                </c:pt>
                <c:pt idx="28">
                  <c:v>140</c:v>
                </c:pt>
                <c:pt idx="29">
                  <c:v>143</c:v>
                </c:pt>
              </c:numCache>
            </c:numRef>
          </c:cat>
          <c:val>
            <c:numRef>
              <c:f>Sheet1!$E$97:$E$126</c:f>
              <c:numCache>
                <c:formatCode>General</c:formatCode>
                <c:ptCount val="30"/>
                <c:pt idx="0">
                  <c:v>0.59599999999999997</c:v>
                </c:pt>
                <c:pt idx="1">
                  <c:v>0.80220000000000002</c:v>
                </c:pt>
                <c:pt idx="2">
                  <c:v>0.99439999999999995</c:v>
                </c:pt>
                <c:pt idx="3">
                  <c:v>0.94940000000000002</c:v>
                </c:pt>
                <c:pt idx="4">
                  <c:v>0.98460000000000003</c:v>
                </c:pt>
                <c:pt idx="5">
                  <c:v>0.89163999999999999</c:v>
                </c:pt>
                <c:pt idx="6">
                  <c:v>0.88770000000000004</c:v>
                </c:pt>
                <c:pt idx="7">
                  <c:v>0.88542857100000005</c:v>
                </c:pt>
                <c:pt idx="8">
                  <c:v>0.86865000000000003</c:v>
                </c:pt>
                <c:pt idx="9">
                  <c:v>0.84633333300000002</c:v>
                </c:pt>
                <c:pt idx="10">
                  <c:v>0.84867999999999999</c:v>
                </c:pt>
                <c:pt idx="11">
                  <c:v>0.83494545499999995</c:v>
                </c:pt>
                <c:pt idx="12">
                  <c:v>0.82715000000000005</c:v>
                </c:pt>
                <c:pt idx="13">
                  <c:v>0.83952307699999995</c:v>
                </c:pt>
                <c:pt idx="14">
                  <c:v>0.83950000000000002</c:v>
                </c:pt>
                <c:pt idx="15">
                  <c:v>0.81861333300000005</c:v>
                </c:pt>
                <c:pt idx="16">
                  <c:v>0.80896250000000003</c:v>
                </c:pt>
                <c:pt idx="17">
                  <c:v>0.79685882399999997</c:v>
                </c:pt>
                <c:pt idx="18">
                  <c:v>0.82450000000000001</c:v>
                </c:pt>
                <c:pt idx="19">
                  <c:v>0.83722105300000005</c:v>
                </c:pt>
                <c:pt idx="20">
                  <c:v>0.81874999999999998</c:v>
                </c:pt>
                <c:pt idx="21">
                  <c:v>0.82681904799999995</c:v>
                </c:pt>
                <c:pt idx="22">
                  <c:v>0.86452727299999999</c:v>
                </c:pt>
                <c:pt idx="23">
                  <c:v>0.88373043500000004</c:v>
                </c:pt>
                <c:pt idx="24">
                  <c:v>0.90825833300000003</c:v>
                </c:pt>
                <c:pt idx="25">
                  <c:v>0.92999200000000004</c:v>
                </c:pt>
                <c:pt idx="26">
                  <c:v>0.95774615399999996</c:v>
                </c:pt>
                <c:pt idx="27">
                  <c:v>0.97905925900000002</c:v>
                </c:pt>
                <c:pt idx="28">
                  <c:v>0.999357143</c:v>
                </c:pt>
                <c:pt idx="29">
                  <c:v>1</c:v>
                </c:pt>
              </c:numCache>
            </c:numRef>
          </c:val>
          <c:smooth val="0"/>
          <c:extLst>
            <c:ext xmlns:c16="http://schemas.microsoft.com/office/drawing/2014/chart" uri="{C3380CC4-5D6E-409C-BE32-E72D297353CC}">
              <c16:uniqueId val="{00000002-D864-4D73-9819-85FF3A0CE330}"/>
            </c:ext>
          </c:extLst>
        </c:ser>
        <c:dLbls>
          <c:showLegendKey val="0"/>
          <c:showVal val="0"/>
          <c:showCatName val="0"/>
          <c:showSerName val="0"/>
          <c:showPercent val="0"/>
          <c:showBubbleSize val="0"/>
        </c:dLbls>
        <c:marker val="1"/>
        <c:smooth val="0"/>
        <c:axId val="810437664"/>
        <c:axId val="810443568"/>
      </c:lineChart>
      <c:catAx>
        <c:axId val="810437664"/>
        <c:scaling>
          <c:orientation val="minMax"/>
        </c:scaling>
        <c:delete val="0"/>
        <c:axPos val="b"/>
        <c:title>
          <c:tx>
            <c:rich>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altLang="zh-CN" sz="2000"/>
                  <a:t>top-k</a:t>
                </a:r>
                <a:endParaRPr lang="zh-CN" altLang="en-US" sz="2000"/>
              </a:p>
            </c:rich>
          </c:tx>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810443568"/>
        <c:crosses val="autoZero"/>
        <c:auto val="1"/>
        <c:lblAlgn val="ctr"/>
        <c:lblOffset val="100"/>
        <c:noMultiLvlLbl val="0"/>
      </c:catAx>
      <c:valAx>
        <c:axId val="8104435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altLang="zh-CN" sz="2000"/>
                  <a:t>match</a:t>
                </a:r>
                <a:r>
                  <a:rPr lang="en-US" altLang="zh-CN" sz="2000" baseline="0"/>
                  <a:t> rate</a:t>
                </a:r>
                <a:endParaRPr lang="zh-CN" altLang="en-US" sz="2000"/>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81043766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Sheet1!$Q$94</c:f>
              <c:strCache>
                <c:ptCount val="1"/>
                <c:pt idx="0">
                  <c:v>zero-CC</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Sheet1!$P$95:$P$124</c:f>
              <c:numCache>
                <c:formatCode>General</c:formatCode>
                <c:ptCount val="30"/>
                <c:pt idx="0">
                  <c:v>1</c:v>
                </c:pt>
                <c:pt idx="1">
                  <c:v>5</c:v>
                </c:pt>
                <c:pt idx="2">
                  <c:v>10</c:v>
                </c:pt>
                <c:pt idx="3">
                  <c:v>15</c:v>
                </c:pt>
                <c:pt idx="4">
                  <c:v>20</c:v>
                </c:pt>
                <c:pt idx="5">
                  <c:v>25</c:v>
                </c:pt>
                <c:pt idx="6">
                  <c:v>30</c:v>
                </c:pt>
                <c:pt idx="7">
                  <c:v>35</c:v>
                </c:pt>
                <c:pt idx="8">
                  <c:v>40</c:v>
                </c:pt>
                <c:pt idx="9">
                  <c:v>45</c:v>
                </c:pt>
                <c:pt idx="10">
                  <c:v>50</c:v>
                </c:pt>
                <c:pt idx="11">
                  <c:v>55</c:v>
                </c:pt>
                <c:pt idx="12">
                  <c:v>60</c:v>
                </c:pt>
                <c:pt idx="13">
                  <c:v>65</c:v>
                </c:pt>
                <c:pt idx="14">
                  <c:v>70</c:v>
                </c:pt>
                <c:pt idx="15">
                  <c:v>75</c:v>
                </c:pt>
                <c:pt idx="16">
                  <c:v>80</c:v>
                </c:pt>
                <c:pt idx="17">
                  <c:v>85</c:v>
                </c:pt>
                <c:pt idx="18">
                  <c:v>90</c:v>
                </c:pt>
                <c:pt idx="19">
                  <c:v>95</c:v>
                </c:pt>
                <c:pt idx="20">
                  <c:v>100</c:v>
                </c:pt>
                <c:pt idx="21">
                  <c:v>105</c:v>
                </c:pt>
                <c:pt idx="22">
                  <c:v>110</c:v>
                </c:pt>
                <c:pt idx="23">
                  <c:v>115</c:v>
                </c:pt>
                <c:pt idx="24">
                  <c:v>120</c:v>
                </c:pt>
                <c:pt idx="25">
                  <c:v>125</c:v>
                </c:pt>
                <c:pt idx="26">
                  <c:v>130</c:v>
                </c:pt>
                <c:pt idx="27">
                  <c:v>135</c:v>
                </c:pt>
                <c:pt idx="28">
                  <c:v>140</c:v>
                </c:pt>
                <c:pt idx="29">
                  <c:v>143</c:v>
                </c:pt>
              </c:numCache>
            </c:numRef>
          </c:cat>
          <c:val>
            <c:numRef>
              <c:f>Sheet1!$Q$95:$Q$124</c:f>
              <c:numCache>
                <c:formatCode>General</c:formatCode>
                <c:ptCount val="30"/>
                <c:pt idx="0">
                  <c:v>0.26200000000000001</c:v>
                </c:pt>
                <c:pt idx="1">
                  <c:v>0.83699999999999997</c:v>
                </c:pt>
                <c:pt idx="2">
                  <c:v>0.91700000000000004</c:v>
                </c:pt>
                <c:pt idx="3">
                  <c:v>0.90286666699999996</c:v>
                </c:pt>
                <c:pt idx="4">
                  <c:v>0.85129999999999995</c:v>
                </c:pt>
                <c:pt idx="5">
                  <c:v>0.79888000000000003</c:v>
                </c:pt>
                <c:pt idx="6">
                  <c:v>0.76429999999999998</c:v>
                </c:pt>
                <c:pt idx="7">
                  <c:v>0.74434285700000002</c:v>
                </c:pt>
                <c:pt idx="8">
                  <c:v>0.73242499999999999</c:v>
                </c:pt>
                <c:pt idx="9">
                  <c:v>0.726066667</c:v>
                </c:pt>
                <c:pt idx="10">
                  <c:v>0.71992</c:v>
                </c:pt>
                <c:pt idx="11">
                  <c:v>0.71770909100000002</c:v>
                </c:pt>
                <c:pt idx="12">
                  <c:v>0.71771666700000003</c:v>
                </c:pt>
                <c:pt idx="13">
                  <c:v>0.72319999999999995</c:v>
                </c:pt>
                <c:pt idx="14">
                  <c:v>0.725971429</c:v>
                </c:pt>
                <c:pt idx="15">
                  <c:v>0.73007999999999995</c:v>
                </c:pt>
                <c:pt idx="16">
                  <c:v>0.73363750000000005</c:v>
                </c:pt>
                <c:pt idx="17">
                  <c:v>0.74212941200000004</c:v>
                </c:pt>
                <c:pt idx="18">
                  <c:v>0.75176666700000006</c:v>
                </c:pt>
                <c:pt idx="19">
                  <c:v>0.76323157900000005</c:v>
                </c:pt>
                <c:pt idx="20">
                  <c:v>0.77791999999999994</c:v>
                </c:pt>
                <c:pt idx="21">
                  <c:v>0.79536190500000004</c:v>
                </c:pt>
                <c:pt idx="22">
                  <c:v>0.815027273</c:v>
                </c:pt>
                <c:pt idx="23">
                  <c:v>0.83663478300000005</c:v>
                </c:pt>
                <c:pt idx="24">
                  <c:v>0.86006666700000001</c:v>
                </c:pt>
                <c:pt idx="25">
                  <c:v>0.88627199999999995</c:v>
                </c:pt>
                <c:pt idx="26">
                  <c:v>0.91466153800000005</c:v>
                </c:pt>
                <c:pt idx="27">
                  <c:v>0.94570370400000003</c:v>
                </c:pt>
                <c:pt idx="28">
                  <c:v>0.97932142899999997</c:v>
                </c:pt>
                <c:pt idx="29">
                  <c:v>1</c:v>
                </c:pt>
              </c:numCache>
            </c:numRef>
          </c:val>
          <c:smooth val="0"/>
          <c:extLst>
            <c:ext xmlns:c16="http://schemas.microsoft.com/office/drawing/2014/chart" uri="{C3380CC4-5D6E-409C-BE32-E72D297353CC}">
              <c16:uniqueId val="{00000000-EA4D-41E0-9E59-04151244C8E0}"/>
            </c:ext>
          </c:extLst>
        </c:ser>
        <c:ser>
          <c:idx val="1"/>
          <c:order val="1"/>
          <c:tx>
            <c:strRef>
              <c:f>Sheet1!$R$94</c:f>
              <c:strCache>
                <c:ptCount val="1"/>
                <c:pt idx="0">
                  <c:v>up-CC</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Sheet1!$P$95:$P$124</c:f>
              <c:numCache>
                <c:formatCode>General</c:formatCode>
                <c:ptCount val="30"/>
                <c:pt idx="0">
                  <c:v>1</c:v>
                </c:pt>
                <c:pt idx="1">
                  <c:v>5</c:v>
                </c:pt>
                <c:pt idx="2">
                  <c:v>10</c:v>
                </c:pt>
                <c:pt idx="3">
                  <c:v>15</c:v>
                </c:pt>
                <c:pt idx="4">
                  <c:v>20</c:v>
                </c:pt>
                <c:pt idx="5">
                  <c:v>25</c:v>
                </c:pt>
                <c:pt idx="6">
                  <c:v>30</c:v>
                </c:pt>
                <c:pt idx="7">
                  <c:v>35</c:v>
                </c:pt>
                <c:pt idx="8">
                  <c:v>40</c:v>
                </c:pt>
                <c:pt idx="9">
                  <c:v>45</c:v>
                </c:pt>
                <c:pt idx="10">
                  <c:v>50</c:v>
                </c:pt>
                <c:pt idx="11">
                  <c:v>55</c:v>
                </c:pt>
                <c:pt idx="12">
                  <c:v>60</c:v>
                </c:pt>
                <c:pt idx="13">
                  <c:v>65</c:v>
                </c:pt>
                <c:pt idx="14">
                  <c:v>70</c:v>
                </c:pt>
                <c:pt idx="15">
                  <c:v>75</c:v>
                </c:pt>
                <c:pt idx="16">
                  <c:v>80</c:v>
                </c:pt>
                <c:pt idx="17">
                  <c:v>85</c:v>
                </c:pt>
                <c:pt idx="18">
                  <c:v>90</c:v>
                </c:pt>
                <c:pt idx="19">
                  <c:v>95</c:v>
                </c:pt>
                <c:pt idx="20">
                  <c:v>100</c:v>
                </c:pt>
                <c:pt idx="21">
                  <c:v>105</c:v>
                </c:pt>
                <c:pt idx="22">
                  <c:v>110</c:v>
                </c:pt>
                <c:pt idx="23">
                  <c:v>115</c:v>
                </c:pt>
                <c:pt idx="24">
                  <c:v>120</c:v>
                </c:pt>
                <c:pt idx="25">
                  <c:v>125</c:v>
                </c:pt>
                <c:pt idx="26">
                  <c:v>130</c:v>
                </c:pt>
                <c:pt idx="27">
                  <c:v>135</c:v>
                </c:pt>
                <c:pt idx="28">
                  <c:v>140</c:v>
                </c:pt>
                <c:pt idx="29">
                  <c:v>143</c:v>
                </c:pt>
              </c:numCache>
            </c:numRef>
          </c:cat>
          <c:val>
            <c:numRef>
              <c:f>Sheet1!$R$95:$R$124</c:f>
              <c:numCache>
                <c:formatCode>General</c:formatCode>
                <c:ptCount val="30"/>
                <c:pt idx="0">
                  <c:v>0</c:v>
                </c:pt>
                <c:pt idx="1">
                  <c:v>0.44059999999999999</c:v>
                </c:pt>
                <c:pt idx="2">
                  <c:v>0.497</c:v>
                </c:pt>
                <c:pt idx="3">
                  <c:v>0.45733333300000001</c:v>
                </c:pt>
                <c:pt idx="4">
                  <c:v>0.35704999999999998</c:v>
                </c:pt>
                <c:pt idx="5">
                  <c:v>0.30336000000000002</c:v>
                </c:pt>
                <c:pt idx="6">
                  <c:v>0.26453333299999998</c:v>
                </c:pt>
                <c:pt idx="7">
                  <c:v>0.292257143</c:v>
                </c:pt>
                <c:pt idx="8">
                  <c:v>0.32719999999999999</c:v>
                </c:pt>
                <c:pt idx="9">
                  <c:v>0.33013333299999997</c:v>
                </c:pt>
                <c:pt idx="10">
                  <c:v>0.33306000000000002</c:v>
                </c:pt>
                <c:pt idx="11">
                  <c:v>0.34249090900000001</c:v>
                </c:pt>
                <c:pt idx="12">
                  <c:v>0.33526666700000002</c:v>
                </c:pt>
                <c:pt idx="13">
                  <c:v>0.358907692</c:v>
                </c:pt>
                <c:pt idx="14">
                  <c:v>0.41804285699999999</c:v>
                </c:pt>
                <c:pt idx="15">
                  <c:v>0.49141333300000001</c:v>
                </c:pt>
                <c:pt idx="16">
                  <c:v>0.52756250000000005</c:v>
                </c:pt>
                <c:pt idx="17">
                  <c:v>0.57817647100000003</c:v>
                </c:pt>
                <c:pt idx="18">
                  <c:v>0.62801111099999996</c:v>
                </c:pt>
                <c:pt idx="19">
                  <c:v>0.66120000000000001</c:v>
                </c:pt>
                <c:pt idx="20">
                  <c:v>0.70672999999999997</c:v>
                </c:pt>
                <c:pt idx="21">
                  <c:v>0.730066667</c:v>
                </c:pt>
                <c:pt idx="22">
                  <c:v>0.76976363599999997</c:v>
                </c:pt>
                <c:pt idx="23">
                  <c:v>0.80232173900000003</c:v>
                </c:pt>
                <c:pt idx="24">
                  <c:v>0.84433333300000002</c:v>
                </c:pt>
                <c:pt idx="25">
                  <c:v>0.88143199999999999</c:v>
                </c:pt>
                <c:pt idx="26">
                  <c:v>0.91539999999999999</c:v>
                </c:pt>
                <c:pt idx="27">
                  <c:v>0.95097036999999995</c:v>
                </c:pt>
                <c:pt idx="28">
                  <c:v>0.97950000000000004</c:v>
                </c:pt>
                <c:pt idx="29">
                  <c:v>1</c:v>
                </c:pt>
              </c:numCache>
            </c:numRef>
          </c:val>
          <c:smooth val="0"/>
          <c:extLst>
            <c:ext xmlns:c16="http://schemas.microsoft.com/office/drawing/2014/chart" uri="{C3380CC4-5D6E-409C-BE32-E72D297353CC}">
              <c16:uniqueId val="{00000001-EA4D-41E0-9E59-04151244C8E0}"/>
            </c:ext>
          </c:extLst>
        </c:ser>
        <c:ser>
          <c:idx val="2"/>
          <c:order val="2"/>
          <c:tx>
            <c:strRef>
              <c:f>Sheet1!$S$94</c:f>
              <c:strCache>
                <c:ptCount val="1"/>
                <c:pt idx="0">
                  <c:v>down-CC</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Sheet1!$P$95:$P$124</c:f>
              <c:numCache>
                <c:formatCode>General</c:formatCode>
                <c:ptCount val="30"/>
                <c:pt idx="0">
                  <c:v>1</c:v>
                </c:pt>
                <c:pt idx="1">
                  <c:v>5</c:v>
                </c:pt>
                <c:pt idx="2">
                  <c:v>10</c:v>
                </c:pt>
                <c:pt idx="3">
                  <c:v>15</c:v>
                </c:pt>
                <c:pt idx="4">
                  <c:v>20</c:v>
                </c:pt>
                <c:pt idx="5">
                  <c:v>25</c:v>
                </c:pt>
                <c:pt idx="6">
                  <c:v>30</c:v>
                </c:pt>
                <c:pt idx="7">
                  <c:v>35</c:v>
                </c:pt>
                <c:pt idx="8">
                  <c:v>40</c:v>
                </c:pt>
                <c:pt idx="9">
                  <c:v>45</c:v>
                </c:pt>
                <c:pt idx="10">
                  <c:v>50</c:v>
                </c:pt>
                <c:pt idx="11">
                  <c:v>55</c:v>
                </c:pt>
                <c:pt idx="12">
                  <c:v>60</c:v>
                </c:pt>
                <c:pt idx="13">
                  <c:v>65</c:v>
                </c:pt>
                <c:pt idx="14">
                  <c:v>70</c:v>
                </c:pt>
                <c:pt idx="15">
                  <c:v>75</c:v>
                </c:pt>
                <c:pt idx="16">
                  <c:v>80</c:v>
                </c:pt>
                <c:pt idx="17">
                  <c:v>85</c:v>
                </c:pt>
                <c:pt idx="18">
                  <c:v>90</c:v>
                </c:pt>
                <c:pt idx="19">
                  <c:v>95</c:v>
                </c:pt>
                <c:pt idx="20">
                  <c:v>100</c:v>
                </c:pt>
                <c:pt idx="21">
                  <c:v>105</c:v>
                </c:pt>
                <c:pt idx="22">
                  <c:v>110</c:v>
                </c:pt>
                <c:pt idx="23">
                  <c:v>115</c:v>
                </c:pt>
                <c:pt idx="24">
                  <c:v>120</c:v>
                </c:pt>
                <c:pt idx="25">
                  <c:v>125</c:v>
                </c:pt>
                <c:pt idx="26">
                  <c:v>130</c:v>
                </c:pt>
                <c:pt idx="27">
                  <c:v>135</c:v>
                </c:pt>
                <c:pt idx="28">
                  <c:v>140</c:v>
                </c:pt>
                <c:pt idx="29">
                  <c:v>143</c:v>
                </c:pt>
              </c:numCache>
            </c:numRef>
          </c:cat>
          <c:val>
            <c:numRef>
              <c:f>Sheet1!$S$95:$S$124</c:f>
              <c:numCache>
                <c:formatCode>General</c:formatCode>
                <c:ptCount val="30"/>
                <c:pt idx="0">
                  <c:v>0.67200000000000004</c:v>
                </c:pt>
                <c:pt idx="1">
                  <c:v>0.8</c:v>
                </c:pt>
                <c:pt idx="2">
                  <c:v>0.79979999999999996</c:v>
                </c:pt>
                <c:pt idx="3">
                  <c:v>0.66706666699999995</c:v>
                </c:pt>
                <c:pt idx="4">
                  <c:v>0.65469999999999995</c:v>
                </c:pt>
                <c:pt idx="5">
                  <c:v>0.55384</c:v>
                </c:pt>
                <c:pt idx="6">
                  <c:v>0.55559999999999998</c:v>
                </c:pt>
                <c:pt idx="7">
                  <c:v>0.60745714299999998</c:v>
                </c:pt>
                <c:pt idx="8">
                  <c:v>0.61907500000000004</c:v>
                </c:pt>
                <c:pt idx="9">
                  <c:v>0.63608888900000005</c:v>
                </c:pt>
                <c:pt idx="10">
                  <c:v>0.66008</c:v>
                </c:pt>
                <c:pt idx="11">
                  <c:v>0.65454545500000005</c:v>
                </c:pt>
                <c:pt idx="12">
                  <c:v>0.64113333299999997</c:v>
                </c:pt>
                <c:pt idx="13">
                  <c:v>0.66770769200000002</c:v>
                </c:pt>
                <c:pt idx="14">
                  <c:v>0.66901428600000001</c:v>
                </c:pt>
                <c:pt idx="15">
                  <c:v>0.67115999999999998</c:v>
                </c:pt>
                <c:pt idx="16">
                  <c:v>0.67533750000000003</c:v>
                </c:pt>
                <c:pt idx="17">
                  <c:v>0.69063529400000001</c:v>
                </c:pt>
                <c:pt idx="18">
                  <c:v>0.73771111099999997</c:v>
                </c:pt>
                <c:pt idx="19">
                  <c:v>0.76983157899999999</c:v>
                </c:pt>
                <c:pt idx="20">
                  <c:v>0.77661999999999998</c:v>
                </c:pt>
                <c:pt idx="21">
                  <c:v>0.78047619000000001</c:v>
                </c:pt>
                <c:pt idx="22">
                  <c:v>0.81652727300000005</c:v>
                </c:pt>
                <c:pt idx="23">
                  <c:v>0.84606086999999996</c:v>
                </c:pt>
                <c:pt idx="24">
                  <c:v>0.87965000000000004</c:v>
                </c:pt>
                <c:pt idx="25">
                  <c:v>0.91288000000000002</c:v>
                </c:pt>
                <c:pt idx="26">
                  <c:v>0.94086153800000005</c:v>
                </c:pt>
                <c:pt idx="27">
                  <c:v>0.977022222</c:v>
                </c:pt>
                <c:pt idx="28">
                  <c:v>0.997171429</c:v>
                </c:pt>
                <c:pt idx="29">
                  <c:v>1</c:v>
                </c:pt>
              </c:numCache>
            </c:numRef>
          </c:val>
          <c:smooth val="0"/>
          <c:extLst>
            <c:ext xmlns:c16="http://schemas.microsoft.com/office/drawing/2014/chart" uri="{C3380CC4-5D6E-409C-BE32-E72D297353CC}">
              <c16:uniqueId val="{00000002-EA4D-41E0-9E59-04151244C8E0}"/>
            </c:ext>
          </c:extLst>
        </c:ser>
        <c:dLbls>
          <c:showLegendKey val="0"/>
          <c:showVal val="0"/>
          <c:showCatName val="0"/>
          <c:showSerName val="0"/>
          <c:showPercent val="0"/>
          <c:showBubbleSize val="0"/>
        </c:dLbls>
        <c:marker val="1"/>
        <c:smooth val="0"/>
        <c:axId val="665290704"/>
        <c:axId val="665294640"/>
      </c:lineChart>
      <c:catAx>
        <c:axId val="665290704"/>
        <c:scaling>
          <c:orientation val="minMax"/>
        </c:scaling>
        <c:delete val="0"/>
        <c:axPos val="b"/>
        <c:title>
          <c:tx>
            <c:rich>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altLang="zh-CN" sz="2000"/>
                  <a:t>top-k</a:t>
                </a:r>
                <a:endParaRPr lang="zh-CN" altLang="en-US" sz="2000"/>
              </a:p>
            </c:rich>
          </c:tx>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665294640"/>
        <c:crosses val="autoZero"/>
        <c:auto val="1"/>
        <c:lblAlgn val="ctr"/>
        <c:lblOffset val="100"/>
        <c:noMultiLvlLbl val="0"/>
      </c:catAx>
      <c:valAx>
        <c:axId val="6652946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altLang="zh-CN" sz="2000"/>
                  <a:t>match rate</a:t>
                </a:r>
                <a:endParaRPr lang="zh-CN" altLang="en-US" sz="2000"/>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66529070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E0A2A4-DDB7-4D06-BBE9-F1CD1DFC5CC6}" type="datetimeFigureOut">
              <a:rPr lang="en-US" smtClean="0"/>
              <a:t>6/23/2017</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10A1D6-6837-495B-A081-641E8099313C}" type="slidenum">
              <a:rPr lang="en-US" smtClean="0"/>
              <a:t>‹#›</a:t>
            </a:fld>
            <a:endParaRPr lang="en-US"/>
          </a:p>
        </p:txBody>
      </p:sp>
    </p:spTree>
    <p:extLst>
      <p:ext uri="{BB962C8B-B14F-4D97-AF65-F5344CB8AC3E}">
        <p14:creationId xmlns:p14="http://schemas.microsoft.com/office/powerpoint/2010/main" val="276725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7B10A1D6-6837-495B-A081-641E8099313C}" type="slidenum">
              <a:rPr lang="en-US" smtClean="0"/>
              <a:t>11</a:t>
            </a:fld>
            <a:endParaRPr lang="en-US"/>
          </a:p>
        </p:txBody>
      </p:sp>
    </p:spTree>
    <p:extLst>
      <p:ext uri="{BB962C8B-B14F-4D97-AF65-F5344CB8AC3E}">
        <p14:creationId xmlns:p14="http://schemas.microsoft.com/office/powerpoint/2010/main" val="6082003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7B10A1D6-6837-495B-A081-641E8099313C}" type="slidenum">
              <a:rPr lang="en-US" smtClean="0"/>
              <a:t>22</a:t>
            </a:fld>
            <a:endParaRPr lang="en-US"/>
          </a:p>
        </p:txBody>
      </p:sp>
    </p:spTree>
    <p:extLst>
      <p:ext uri="{BB962C8B-B14F-4D97-AF65-F5344CB8AC3E}">
        <p14:creationId xmlns:p14="http://schemas.microsoft.com/office/powerpoint/2010/main" val="27935833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7B10A1D6-6837-495B-A081-641E8099313C}" type="slidenum">
              <a:rPr lang="en-US" smtClean="0"/>
              <a:t>23</a:t>
            </a:fld>
            <a:endParaRPr lang="en-US"/>
          </a:p>
        </p:txBody>
      </p:sp>
    </p:spTree>
    <p:extLst>
      <p:ext uri="{BB962C8B-B14F-4D97-AF65-F5344CB8AC3E}">
        <p14:creationId xmlns:p14="http://schemas.microsoft.com/office/powerpoint/2010/main" val="31374967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7B10A1D6-6837-495B-A081-641E8099313C}" type="slidenum">
              <a:rPr lang="en-US" smtClean="0"/>
              <a:t>24</a:t>
            </a:fld>
            <a:endParaRPr lang="en-US"/>
          </a:p>
        </p:txBody>
      </p:sp>
    </p:spTree>
    <p:extLst>
      <p:ext uri="{BB962C8B-B14F-4D97-AF65-F5344CB8AC3E}">
        <p14:creationId xmlns:p14="http://schemas.microsoft.com/office/powerpoint/2010/main" val="2066250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7B10A1D6-6837-495B-A081-641E8099313C}" type="slidenum">
              <a:rPr lang="en-US" smtClean="0"/>
              <a:t>25</a:t>
            </a:fld>
            <a:endParaRPr lang="en-US"/>
          </a:p>
        </p:txBody>
      </p:sp>
    </p:spTree>
    <p:extLst>
      <p:ext uri="{BB962C8B-B14F-4D97-AF65-F5344CB8AC3E}">
        <p14:creationId xmlns:p14="http://schemas.microsoft.com/office/powerpoint/2010/main" val="472091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7B10A1D6-6837-495B-A081-641E8099313C}" type="slidenum">
              <a:rPr lang="en-US" smtClean="0"/>
              <a:t>12</a:t>
            </a:fld>
            <a:endParaRPr lang="en-US"/>
          </a:p>
        </p:txBody>
      </p:sp>
    </p:spTree>
    <p:extLst>
      <p:ext uri="{BB962C8B-B14F-4D97-AF65-F5344CB8AC3E}">
        <p14:creationId xmlns:p14="http://schemas.microsoft.com/office/powerpoint/2010/main" val="153009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7B10A1D6-6837-495B-A081-641E8099313C}" type="slidenum">
              <a:rPr lang="en-US" smtClean="0"/>
              <a:t>13</a:t>
            </a:fld>
            <a:endParaRPr lang="en-US"/>
          </a:p>
        </p:txBody>
      </p:sp>
    </p:spTree>
    <p:extLst>
      <p:ext uri="{BB962C8B-B14F-4D97-AF65-F5344CB8AC3E}">
        <p14:creationId xmlns:p14="http://schemas.microsoft.com/office/powerpoint/2010/main" val="2618273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7B10A1D6-6837-495B-A081-641E8099313C}" type="slidenum">
              <a:rPr lang="en-US" smtClean="0"/>
              <a:t>15</a:t>
            </a:fld>
            <a:endParaRPr lang="en-US"/>
          </a:p>
        </p:txBody>
      </p:sp>
    </p:spTree>
    <p:extLst>
      <p:ext uri="{BB962C8B-B14F-4D97-AF65-F5344CB8AC3E}">
        <p14:creationId xmlns:p14="http://schemas.microsoft.com/office/powerpoint/2010/main" val="3139477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7B10A1D6-6837-495B-A081-641E8099313C}" type="slidenum">
              <a:rPr lang="en-US" smtClean="0"/>
              <a:t>16</a:t>
            </a:fld>
            <a:endParaRPr lang="en-US"/>
          </a:p>
        </p:txBody>
      </p:sp>
    </p:spTree>
    <p:extLst>
      <p:ext uri="{BB962C8B-B14F-4D97-AF65-F5344CB8AC3E}">
        <p14:creationId xmlns:p14="http://schemas.microsoft.com/office/powerpoint/2010/main" val="2656499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7B10A1D6-6837-495B-A081-641E8099313C}" type="slidenum">
              <a:rPr lang="en-US" smtClean="0"/>
              <a:t>17</a:t>
            </a:fld>
            <a:endParaRPr lang="en-US"/>
          </a:p>
        </p:txBody>
      </p:sp>
    </p:spTree>
    <p:extLst>
      <p:ext uri="{BB962C8B-B14F-4D97-AF65-F5344CB8AC3E}">
        <p14:creationId xmlns:p14="http://schemas.microsoft.com/office/powerpoint/2010/main" val="1133224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7B10A1D6-6837-495B-A081-641E8099313C}" type="slidenum">
              <a:rPr lang="en-US" smtClean="0"/>
              <a:t>19</a:t>
            </a:fld>
            <a:endParaRPr lang="en-US"/>
          </a:p>
        </p:txBody>
      </p:sp>
    </p:spTree>
    <p:extLst>
      <p:ext uri="{BB962C8B-B14F-4D97-AF65-F5344CB8AC3E}">
        <p14:creationId xmlns:p14="http://schemas.microsoft.com/office/powerpoint/2010/main" val="9670342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7B10A1D6-6837-495B-A081-641E8099313C}" type="slidenum">
              <a:rPr lang="en-US" smtClean="0"/>
              <a:t>20</a:t>
            </a:fld>
            <a:endParaRPr lang="en-US"/>
          </a:p>
        </p:txBody>
      </p:sp>
    </p:spTree>
    <p:extLst>
      <p:ext uri="{BB962C8B-B14F-4D97-AF65-F5344CB8AC3E}">
        <p14:creationId xmlns:p14="http://schemas.microsoft.com/office/powerpoint/2010/main" val="33348789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7B10A1D6-6837-495B-A081-641E8099313C}" type="slidenum">
              <a:rPr lang="en-US" smtClean="0"/>
              <a:t>21</a:t>
            </a:fld>
            <a:endParaRPr lang="en-US"/>
          </a:p>
        </p:txBody>
      </p:sp>
    </p:spTree>
    <p:extLst>
      <p:ext uri="{BB962C8B-B14F-4D97-AF65-F5344CB8AC3E}">
        <p14:creationId xmlns:p14="http://schemas.microsoft.com/office/powerpoint/2010/main" val="847022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a:p>
        </p:txBody>
      </p:sp>
      <p:sp>
        <p:nvSpPr>
          <p:cNvPr id="4" name="日期占位符 3"/>
          <p:cNvSpPr>
            <a:spLocks noGrp="1"/>
          </p:cNvSpPr>
          <p:nvPr>
            <p:ph type="dt" sz="half" idx="10"/>
          </p:nvPr>
        </p:nvSpPr>
        <p:spPr/>
        <p:txBody>
          <a:bodyPr/>
          <a:lstStyle/>
          <a:p>
            <a:fld id="{28ED324A-F7CD-4A80-9FDA-B1167E00F0C1}" type="datetimeFigureOut">
              <a:rPr lang="en-US" smtClean="0"/>
              <a:t>6/23/2017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0F5D2AF3-FA79-43AA-9011-D7C3D9E7AF5E}" type="slidenum">
              <a:rPr lang="en-US" smtClean="0"/>
              <a:t>‹#›</a:t>
            </a:fld>
            <a:endParaRPr lang="en-US"/>
          </a:p>
        </p:txBody>
      </p:sp>
    </p:spTree>
    <p:extLst>
      <p:ext uri="{BB962C8B-B14F-4D97-AF65-F5344CB8AC3E}">
        <p14:creationId xmlns:p14="http://schemas.microsoft.com/office/powerpoint/2010/main" val="1849126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28ED324A-F7CD-4A80-9FDA-B1167E00F0C1}" type="datetimeFigureOut">
              <a:rPr lang="en-US" smtClean="0"/>
              <a:t>6/23/2017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0F5D2AF3-FA79-43AA-9011-D7C3D9E7AF5E}" type="slidenum">
              <a:rPr lang="en-US" smtClean="0"/>
              <a:t>‹#›</a:t>
            </a:fld>
            <a:endParaRPr lang="en-US"/>
          </a:p>
        </p:txBody>
      </p:sp>
    </p:spTree>
    <p:extLst>
      <p:ext uri="{BB962C8B-B14F-4D97-AF65-F5344CB8AC3E}">
        <p14:creationId xmlns:p14="http://schemas.microsoft.com/office/powerpoint/2010/main" val="332625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28ED324A-F7CD-4A80-9FDA-B1167E00F0C1}" type="datetimeFigureOut">
              <a:rPr lang="en-US" smtClean="0"/>
              <a:t>6/23/2017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0F5D2AF3-FA79-43AA-9011-D7C3D9E7AF5E}" type="slidenum">
              <a:rPr lang="en-US" smtClean="0"/>
              <a:t>‹#›</a:t>
            </a:fld>
            <a:endParaRPr lang="en-US"/>
          </a:p>
        </p:txBody>
      </p:sp>
    </p:spTree>
    <p:extLst>
      <p:ext uri="{BB962C8B-B14F-4D97-AF65-F5344CB8AC3E}">
        <p14:creationId xmlns:p14="http://schemas.microsoft.com/office/powerpoint/2010/main" val="2794243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28ED324A-F7CD-4A80-9FDA-B1167E00F0C1}" type="datetimeFigureOut">
              <a:rPr lang="en-US" smtClean="0"/>
              <a:t>6/23/2017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0F5D2AF3-FA79-43AA-9011-D7C3D9E7AF5E}" type="slidenum">
              <a:rPr lang="en-US" smtClean="0"/>
              <a:t>‹#›</a:t>
            </a:fld>
            <a:endParaRPr lang="en-US"/>
          </a:p>
        </p:txBody>
      </p:sp>
    </p:spTree>
    <p:extLst>
      <p:ext uri="{BB962C8B-B14F-4D97-AF65-F5344CB8AC3E}">
        <p14:creationId xmlns:p14="http://schemas.microsoft.com/office/powerpoint/2010/main" val="2012999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8ED324A-F7CD-4A80-9FDA-B1167E00F0C1}" type="datetimeFigureOut">
              <a:rPr lang="en-US" smtClean="0"/>
              <a:t>6/23/2017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0F5D2AF3-FA79-43AA-9011-D7C3D9E7AF5E}" type="slidenum">
              <a:rPr lang="en-US" smtClean="0"/>
              <a:t>‹#›</a:t>
            </a:fld>
            <a:endParaRPr lang="en-US"/>
          </a:p>
        </p:txBody>
      </p:sp>
    </p:spTree>
    <p:extLst>
      <p:ext uri="{BB962C8B-B14F-4D97-AF65-F5344CB8AC3E}">
        <p14:creationId xmlns:p14="http://schemas.microsoft.com/office/powerpoint/2010/main" val="3521921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p>
            <a:fld id="{28ED324A-F7CD-4A80-9FDA-B1167E00F0C1}" type="datetimeFigureOut">
              <a:rPr lang="en-US" smtClean="0"/>
              <a:t>6/23/2017</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0F5D2AF3-FA79-43AA-9011-D7C3D9E7AF5E}" type="slidenum">
              <a:rPr lang="en-US" smtClean="0"/>
              <a:t>‹#›</a:t>
            </a:fld>
            <a:endParaRPr lang="en-US"/>
          </a:p>
        </p:txBody>
      </p:sp>
    </p:spTree>
    <p:extLst>
      <p:ext uri="{BB962C8B-B14F-4D97-AF65-F5344CB8AC3E}">
        <p14:creationId xmlns:p14="http://schemas.microsoft.com/office/powerpoint/2010/main" val="198565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p:cNvSpPr>
            <a:spLocks noGrp="1"/>
          </p:cNvSpPr>
          <p:nvPr>
            <p:ph type="dt" sz="half" idx="10"/>
          </p:nvPr>
        </p:nvSpPr>
        <p:spPr/>
        <p:txBody>
          <a:bodyPr/>
          <a:lstStyle/>
          <a:p>
            <a:fld id="{28ED324A-F7CD-4A80-9FDA-B1167E00F0C1}" type="datetimeFigureOut">
              <a:rPr lang="en-US" smtClean="0"/>
              <a:t>6/23/2017</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0F5D2AF3-FA79-43AA-9011-D7C3D9E7AF5E}" type="slidenum">
              <a:rPr lang="en-US" smtClean="0"/>
              <a:t>‹#›</a:t>
            </a:fld>
            <a:endParaRPr lang="en-US"/>
          </a:p>
        </p:txBody>
      </p:sp>
    </p:spTree>
    <p:extLst>
      <p:ext uri="{BB962C8B-B14F-4D97-AF65-F5344CB8AC3E}">
        <p14:creationId xmlns:p14="http://schemas.microsoft.com/office/powerpoint/2010/main" val="1593481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
          <p:cNvSpPr>
            <a:spLocks noGrp="1"/>
          </p:cNvSpPr>
          <p:nvPr>
            <p:ph type="dt" sz="half" idx="10"/>
          </p:nvPr>
        </p:nvSpPr>
        <p:spPr/>
        <p:txBody>
          <a:bodyPr/>
          <a:lstStyle/>
          <a:p>
            <a:fld id="{28ED324A-F7CD-4A80-9FDA-B1167E00F0C1}" type="datetimeFigureOut">
              <a:rPr lang="en-US" smtClean="0"/>
              <a:t>6/23/2017</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0F5D2AF3-FA79-43AA-9011-D7C3D9E7AF5E}" type="slidenum">
              <a:rPr lang="en-US" smtClean="0"/>
              <a:t>‹#›</a:t>
            </a:fld>
            <a:endParaRPr lang="en-US"/>
          </a:p>
        </p:txBody>
      </p:sp>
    </p:spTree>
    <p:extLst>
      <p:ext uri="{BB962C8B-B14F-4D97-AF65-F5344CB8AC3E}">
        <p14:creationId xmlns:p14="http://schemas.microsoft.com/office/powerpoint/2010/main" val="1961155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8ED324A-F7CD-4A80-9FDA-B1167E00F0C1}" type="datetimeFigureOut">
              <a:rPr lang="en-US" smtClean="0"/>
              <a:t>6/23/2017</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0F5D2AF3-FA79-43AA-9011-D7C3D9E7AF5E}" type="slidenum">
              <a:rPr lang="en-US" smtClean="0"/>
              <a:t>‹#›</a:t>
            </a:fld>
            <a:endParaRPr lang="en-US"/>
          </a:p>
        </p:txBody>
      </p:sp>
    </p:spTree>
    <p:extLst>
      <p:ext uri="{BB962C8B-B14F-4D97-AF65-F5344CB8AC3E}">
        <p14:creationId xmlns:p14="http://schemas.microsoft.com/office/powerpoint/2010/main" val="2392571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8ED324A-F7CD-4A80-9FDA-B1167E00F0C1}" type="datetimeFigureOut">
              <a:rPr lang="en-US" smtClean="0"/>
              <a:t>6/23/2017</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0F5D2AF3-FA79-43AA-9011-D7C3D9E7AF5E}" type="slidenum">
              <a:rPr lang="en-US" smtClean="0"/>
              <a:t>‹#›</a:t>
            </a:fld>
            <a:endParaRPr lang="en-US"/>
          </a:p>
        </p:txBody>
      </p:sp>
    </p:spTree>
    <p:extLst>
      <p:ext uri="{BB962C8B-B14F-4D97-AF65-F5344CB8AC3E}">
        <p14:creationId xmlns:p14="http://schemas.microsoft.com/office/powerpoint/2010/main" val="312914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8ED324A-F7CD-4A80-9FDA-B1167E00F0C1}" type="datetimeFigureOut">
              <a:rPr lang="en-US" smtClean="0"/>
              <a:t>6/23/2017</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0F5D2AF3-FA79-43AA-9011-D7C3D9E7AF5E}" type="slidenum">
              <a:rPr lang="en-US" smtClean="0"/>
              <a:t>‹#›</a:t>
            </a:fld>
            <a:endParaRPr lang="en-US"/>
          </a:p>
        </p:txBody>
      </p:sp>
    </p:spTree>
    <p:extLst>
      <p:ext uri="{BB962C8B-B14F-4D97-AF65-F5344CB8AC3E}">
        <p14:creationId xmlns:p14="http://schemas.microsoft.com/office/powerpoint/2010/main" val="2448322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ED324A-F7CD-4A80-9FDA-B1167E00F0C1}" type="datetimeFigureOut">
              <a:rPr lang="en-US" smtClean="0"/>
              <a:t>6/23/2017</a:t>
            </a:fld>
            <a:endParaRPr 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5D2AF3-FA79-43AA-9011-D7C3D9E7AF5E}" type="slidenum">
              <a:rPr lang="en-US" smtClean="0"/>
              <a:t>‹#›</a:t>
            </a:fld>
            <a:endParaRPr lang="en-US"/>
          </a:p>
        </p:txBody>
      </p:sp>
    </p:spTree>
    <p:extLst>
      <p:ext uri="{BB962C8B-B14F-4D97-AF65-F5344CB8AC3E}">
        <p14:creationId xmlns:p14="http://schemas.microsoft.com/office/powerpoint/2010/main" val="3321029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4.png"/><Relationship Id="rId18" Type="http://schemas.openxmlformats.org/officeDocument/2006/relationships/image" Target="../media/image49.png"/><Relationship Id="rId3" Type="http://schemas.openxmlformats.org/officeDocument/2006/relationships/image" Target="../media/image34.png"/><Relationship Id="rId21" Type="http://schemas.openxmlformats.org/officeDocument/2006/relationships/image" Target="../media/image52.png"/><Relationship Id="rId7" Type="http://schemas.openxmlformats.org/officeDocument/2006/relationships/image" Target="../media/image38.png"/><Relationship Id="rId12" Type="http://schemas.openxmlformats.org/officeDocument/2006/relationships/image" Target="../media/image43.png"/><Relationship Id="rId17" Type="http://schemas.openxmlformats.org/officeDocument/2006/relationships/image" Target="../media/image48.png"/><Relationship Id="rId2" Type="http://schemas.openxmlformats.org/officeDocument/2006/relationships/notesSlide" Target="../notesSlides/notesSlide1.xml"/><Relationship Id="rId16" Type="http://schemas.openxmlformats.org/officeDocument/2006/relationships/image" Target="../media/image47.png"/><Relationship Id="rId20"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png"/><Relationship Id="rId15" Type="http://schemas.openxmlformats.org/officeDocument/2006/relationships/image" Target="../media/image46.png"/><Relationship Id="rId10" Type="http://schemas.openxmlformats.org/officeDocument/2006/relationships/image" Target="../media/image41.png"/><Relationship Id="rId19" Type="http://schemas.openxmlformats.org/officeDocument/2006/relationships/image" Target="../media/image50.png"/><Relationship Id="rId4" Type="http://schemas.openxmlformats.org/officeDocument/2006/relationships/image" Target="../media/image35.png"/><Relationship Id="rId9" Type="http://schemas.openxmlformats.org/officeDocument/2006/relationships/image" Target="../media/image40.png"/><Relationship Id="rId14" Type="http://schemas.openxmlformats.org/officeDocument/2006/relationships/image" Target="../media/image45.png"/><Relationship Id="rId22" Type="http://schemas.openxmlformats.org/officeDocument/2006/relationships/image" Target="../media/image53.png"/></Relationships>
</file>

<file path=ppt/slides/_rels/slide1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5.svg"/></Relationships>
</file>

<file path=ppt/slides/_rels/slide1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62.png"/><Relationship Id="rId13" Type="http://schemas.openxmlformats.org/officeDocument/2006/relationships/image" Target="../media/image67.png"/><Relationship Id="rId18" Type="http://schemas.openxmlformats.org/officeDocument/2006/relationships/image" Target="../media/image72.png"/><Relationship Id="rId26" Type="http://schemas.openxmlformats.org/officeDocument/2006/relationships/image" Target="../media/image80.png"/><Relationship Id="rId21" Type="http://schemas.openxmlformats.org/officeDocument/2006/relationships/image" Target="../media/image75.png"/><Relationship Id="rId7" Type="http://schemas.openxmlformats.org/officeDocument/2006/relationships/image" Target="../media/image61.png"/><Relationship Id="rId12" Type="http://schemas.openxmlformats.org/officeDocument/2006/relationships/image" Target="../media/image66.png"/><Relationship Id="rId17" Type="http://schemas.openxmlformats.org/officeDocument/2006/relationships/image" Target="../media/image71.png"/><Relationship Id="rId25" Type="http://schemas.openxmlformats.org/officeDocument/2006/relationships/image" Target="../media/image79.png"/><Relationship Id="rId2" Type="http://schemas.openxmlformats.org/officeDocument/2006/relationships/notesSlide" Target="../notesSlides/notesSlide4.xml"/><Relationship Id="rId16" Type="http://schemas.openxmlformats.org/officeDocument/2006/relationships/image" Target="../media/image70.png"/><Relationship Id="rId20" Type="http://schemas.openxmlformats.org/officeDocument/2006/relationships/image" Target="../media/image74.png"/><Relationship Id="rId29" Type="http://schemas.openxmlformats.org/officeDocument/2006/relationships/image" Target="../media/image82.png"/><Relationship Id="rId1" Type="http://schemas.openxmlformats.org/officeDocument/2006/relationships/slideLayout" Target="../slideLayouts/slideLayout2.xml"/><Relationship Id="rId6" Type="http://schemas.openxmlformats.org/officeDocument/2006/relationships/image" Target="../media/image60.png"/><Relationship Id="rId11" Type="http://schemas.openxmlformats.org/officeDocument/2006/relationships/image" Target="../media/image65.png"/><Relationship Id="rId24" Type="http://schemas.openxmlformats.org/officeDocument/2006/relationships/image" Target="../media/image78.png"/><Relationship Id="rId5" Type="http://schemas.openxmlformats.org/officeDocument/2006/relationships/image" Target="../media/image59.png"/><Relationship Id="rId15" Type="http://schemas.openxmlformats.org/officeDocument/2006/relationships/image" Target="../media/image69.png"/><Relationship Id="rId23" Type="http://schemas.openxmlformats.org/officeDocument/2006/relationships/image" Target="../media/image77.png"/><Relationship Id="rId28" Type="http://schemas.openxmlformats.org/officeDocument/2006/relationships/image" Target="../media/image57.png"/><Relationship Id="rId10" Type="http://schemas.openxmlformats.org/officeDocument/2006/relationships/image" Target="../media/image64.png"/><Relationship Id="rId19" Type="http://schemas.openxmlformats.org/officeDocument/2006/relationships/image" Target="../media/image73.png"/><Relationship Id="rId4" Type="http://schemas.openxmlformats.org/officeDocument/2006/relationships/image" Target="../media/image58.png"/><Relationship Id="rId9" Type="http://schemas.openxmlformats.org/officeDocument/2006/relationships/image" Target="../media/image63.png"/><Relationship Id="rId14" Type="http://schemas.openxmlformats.org/officeDocument/2006/relationships/image" Target="../media/image68.png"/><Relationship Id="rId22" Type="http://schemas.openxmlformats.org/officeDocument/2006/relationships/image" Target="../media/image76.png"/><Relationship Id="rId27" Type="http://schemas.openxmlformats.org/officeDocument/2006/relationships/image" Target="../media/image8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88.png"/><Relationship Id="rId13" Type="http://schemas.openxmlformats.org/officeDocument/2006/relationships/image" Target="../media/image93.png"/><Relationship Id="rId18" Type="http://schemas.openxmlformats.org/officeDocument/2006/relationships/image" Target="../media/image98.png"/><Relationship Id="rId26" Type="http://schemas.openxmlformats.org/officeDocument/2006/relationships/image" Target="../media/image106.png"/><Relationship Id="rId3" Type="http://schemas.openxmlformats.org/officeDocument/2006/relationships/image" Target="../media/image83.png"/><Relationship Id="rId21" Type="http://schemas.openxmlformats.org/officeDocument/2006/relationships/image" Target="../media/image101.png"/><Relationship Id="rId7" Type="http://schemas.openxmlformats.org/officeDocument/2006/relationships/image" Target="../media/image87.png"/><Relationship Id="rId12" Type="http://schemas.openxmlformats.org/officeDocument/2006/relationships/image" Target="../media/image92.png"/><Relationship Id="rId17" Type="http://schemas.openxmlformats.org/officeDocument/2006/relationships/image" Target="../media/image97.png"/><Relationship Id="rId25" Type="http://schemas.openxmlformats.org/officeDocument/2006/relationships/image" Target="../media/image105.png"/><Relationship Id="rId2" Type="http://schemas.openxmlformats.org/officeDocument/2006/relationships/notesSlide" Target="../notesSlides/notesSlide6.xml"/><Relationship Id="rId16" Type="http://schemas.openxmlformats.org/officeDocument/2006/relationships/image" Target="../media/image96.png"/><Relationship Id="rId20" Type="http://schemas.openxmlformats.org/officeDocument/2006/relationships/image" Target="../media/image100.png"/><Relationship Id="rId29" Type="http://schemas.openxmlformats.org/officeDocument/2006/relationships/image" Target="../media/image109.png"/><Relationship Id="rId1" Type="http://schemas.openxmlformats.org/officeDocument/2006/relationships/slideLayout" Target="../slideLayouts/slideLayout2.xml"/><Relationship Id="rId6" Type="http://schemas.openxmlformats.org/officeDocument/2006/relationships/image" Target="../media/image86.png"/><Relationship Id="rId11" Type="http://schemas.openxmlformats.org/officeDocument/2006/relationships/image" Target="../media/image91.png"/><Relationship Id="rId24" Type="http://schemas.openxmlformats.org/officeDocument/2006/relationships/image" Target="../media/image104.png"/><Relationship Id="rId32" Type="http://schemas.openxmlformats.org/officeDocument/2006/relationships/image" Target="../media/image112.png"/><Relationship Id="rId5" Type="http://schemas.openxmlformats.org/officeDocument/2006/relationships/image" Target="../media/image85.png"/><Relationship Id="rId15" Type="http://schemas.openxmlformats.org/officeDocument/2006/relationships/image" Target="../media/image95.png"/><Relationship Id="rId23" Type="http://schemas.openxmlformats.org/officeDocument/2006/relationships/image" Target="../media/image103.png"/><Relationship Id="rId28" Type="http://schemas.openxmlformats.org/officeDocument/2006/relationships/image" Target="../media/image108.png"/><Relationship Id="rId10" Type="http://schemas.openxmlformats.org/officeDocument/2006/relationships/image" Target="../media/image90.png"/><Relationship Id="rId19" Type="http://schemas.openxmlformats.org/officeDocument/2006/relationships/image" Target="../media/image99.png"/><Relationship Id="rId31" Type="http://schemas.openxmlformats.org/officeDocument/2006/relationships/image" Target="../media/image111.png"/><Relationship Id="rId4" Type="http://schemas.openxmlformats.org/officeDocument/2006/relationships/image" Target="../media/image84.png"/><Relationship Id="rId9" Type="http://schemas.openxmlformats.org/officeDocument/2006/relationships/image" Target="../media/image89.png"/><Relationship Id="rId14" Type="http://schemas.openxmlformats.org/officeDocument/2006/relationships/image" Target="../media/image94.png"/><Relationship Id="rId22" Type="http://schemas.openxmlformats.org/officeDocument/2006/relationships/image" Target="../media/image102.png"/><Relationship Id="rId27" Type="http://schemas.openxmlformats.org/officeDocument/2006/relationships/image" Target="../media/image107.png"/><Relationship Id="rId30" Type="http://schemas.openxmlformats.org/officeDocument/2006/relationships/image" Target="../media/image1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5.png"/><Relationship Id="rId4" Type="http://schemas.openxmlformats.org/officeDocument/2006/relationships/image" Target="../media/image1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18.png"/><Relationship Id="rId3" Type="http://schemas.openxmlformats.org/officeDocument/2006/relationships/chart" Target="../charts/chart2.xml"/><Relationship Id="rId7" Type="http://schemas.openxmlformats.org/officeDocument/2006/relationships/image" Target="../media/image11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chart" Target="../charts/chart5.xml"/><Relationship Id="rId11" Type="http://schemas.openxmlformats.org/officeDocument/2006/relationships/image" Target="../media/image121.png"/><Relationship Id="rId5" Type="http://schemas.openxmlformats.org/officeDocument/2006/relationships/chart" Target="../charts/chart4.xml"/><Relationship Id="rId10" Type="http://schemas.openxmlformats.org/officeDocument/2006/relationships/image" Target="../media/image120.png"/><Relationship Id="rId4" Type="http://schemas.openxmlformats.org/officeDocument/2006/relationships/chart" Target="../charts/chart3.xml"/><Relationship Id="rId9" Type="http://schemas.openxmlformats.org/officeDocument/2006/relationships/image" Target="../media/image119.png"/></Relationships>
</file>

<file path=ppt/slides/_rels/slide22.xml.rels><?xml version="1.0" encoding="UTF-8" standalone="yes"?>
<Relationships xmlns="http://schemas.openxmlformats.org/package/2006/relationships"><Relationship Id="rId8" Type="http://schemas.openxmlformats.org/officeDocument/2006/relationships/chart" Target="../charts/chart7.xml"/><Relationship Id="rId3" Type="http://schemas.openxmlformats.org/officeDocument/2006/relationships/image" Target="../media/image117.png"/><Relationship Id="rId7" Type="http://schemas.openxmlformats.org/officeDocument/2006/relationships/chart" Target="../charts/chart6.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0.png"/><Relationship Id="rId11" Type="http://schemas.openxmlformats.org/officeDocument/2006/relationships/image" Target="../media/image121.png"/><Relationship Id="rId5" Type="http://schemas.openxmlformats.org/officeDocument/2006/relationships/image" Target="../media/image119.png"/><Relationship Id="rId10" Type="http://schemas.openxmlformats.org/officeDocument/2006/relationships/chart" Target="../charts/chart9.xml"/><Relationship Id="rId4" Type="http://schemas.openxmlformats.org/officeDocument/2006/relationships/image" Target="../media/image118.png"/><Relationship Id="rId9" Type="http://schemas.openxmlformats.org/officeDocument/2006/relationships/chart" Target="../charts/chart8.xml"/></Relationships>
</file>

<file path=ppt/slides/_rels/slide23.xml.rels><?xml version="1.0" encoding="UTF-8" standalone="yes"?>
<Relationships xmlns="http://schemas.openxmlformats.org/package/2006/relationships"><Relationship Id="rId8" Type="http://schemas.openxmlformats.org/officeDocument/2006/relationships/chart" Target="../charts/chart10.xml"/><Relationship Id="rId3" Type="http://schemas.openxmlformats.org/officeDocument/2006/relationships/image" Target="../media/image122.png"/><Relationship Id="rId7" Type="http://schemas.openxmlformats.org/officeDocument/2006/relationships/image" Target="../media/image12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25.png"/><Relationship Id="rId11" Type="http://schemas.openxmlformats.org/officeDocument/2006/relationships/chart" Target="../charts/chart13.xml"/><Relationship Id="rId5" Type="http://schemas.openxmlformats.org/officeDocument/2006/relationships/image" Target="../media/image124.png"/><Relationship Id="rId10" Type="http://schemas.openxmlformats.org/officeDocument/2006/relationships/chart" Target="../charts/chart12.xml"/><Relationship Id="rId4" Type="http://schemas.openxmlformats.org/officeDocument/2006/relationships/image" Target="../media/image123.png"/><Relationship Id="rId9" Type="http://schemas.openxmlformats.org/officeDocument/2006/relationships/chart" Target="../charts/chart11.xml"/></Relationships>
</file>

<file path=ppt/slides/_rels/slide24.xml.rels><?xml version="1.0" encoding="UTF-8" standalone="yes"?>
<Relationships xmlns="http://schemas.openxmlformats.org/package/2006/relationships"><Relationship Id="rId8" Type="http://schemas.openxmlformats.org/officeDocument/2006/relationships/chart" Target="../charts/chart14.xml"/><Relationship Id="rId3" Type="http://schemas.openxmlformats.org/officeDocument/2006/relationships/image" Target="../media/image122.png"/><Relationship Id="rId7" Type="http://schemas.openxmlformats.org/officeDocument/2006/relationships/image" Target="../media/image12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25.png"/><Relationship Id="rId11" Type="http://schemas.openxmlformats.org/officeDocument/2006/relationships/chart" Target="../charts/chart17.xml"/><Relationship Id="rId5" Type="http://schemas.openxmlformats.org/officeDocument/2006/relationships/image" Target="../media/image124.png"/><Relationship Id="rId10" Type="http://schemas.openxmlformats.org/officeDocument/2006/relationships/chart" Target="../charts/chart16.xml"/><Relationship Id="rId4" Type="http://schemas.openxmlformats.org/officeDocument/2006/relationships/image" Target="../media/image123.png"/><Relationship Id="rId9" Type="http://schemas.openxmlformats.org/officeDocument/2006/relationships/chart" Target="../charts/char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hart" Target="../charts/chart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4.sv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4.svg"/></Relationships>
</file>

<file path=ppt/slides/_rels/slide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 Id="rId6" Type="http://schemas.openxmlformats.org/officeDocument/2006/relationships/image" Target="../media/image29.jpeg"/><Relationship Id="rId5" Type="http://schemas.openxmlformats.org/officeDocument/2006/relationships/image" Target="../media/image28.jpeg"/><Relationship Id="rId4" Type="http://schemas.openxmlformats.org/officeDocument/2006/relationships/image" Target="../media/image27.jpeg"/></Relationships>
</file>

<file path=ppt/slides/_rels/slide8.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15.png"/><Relationship Id="rId7" Type="http://schemas.openxmlformats.org/officeDocument/2006/relationships/image" Target="../media/image8.sv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30.png"/><Relationship Id="rId10" Type="http://schemas.openxmlformats.org/officeDocument/2006/relationships/image" Target="../media/image33.png"/><Relationship Id="rId4" Type="http://schemas.openxmlformats.org/officeDocument/2006/relationships/image" Target="../media/image16.svg"/><Relationship Id="rId9" Type="http://schemas.openxmlformats.org/officeDocument/2006/relationships/image" Target="../media/image3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9092" y="420066"/>
            <a:ext cx="9712751" cy="2323135"/>
          </a:xfrm>
        </p:spPr>
        <p:txBody>
          <a:bodyPr>
            <a:normAutofit/>
          </a:bodyPr>
          <a:lstStyle/>
          <a:p>
            <a:r>
              <a:rPr lang="en-US" sz="4800" b="1" dirty="0"/>
              <a:t>Differentially Private Trajectory Analysis for Points-of-Interest Recommendation</a:t>
            </a:r>
          </a:p>
        </p:txBody>
      </p:sp>
      <p:sp>
        <p:nvSpPr>
          <p:cNvPr id="3" name="Subtitle 2"/>
          <p:cNvSpPr>
            <a:spLocks noGrp="1"/>
          </p:cNvSpPr>
          <p:nvPr>
            <p:ph type="subTitle" idx="1"/>
          </p:nvPr>
        </p:nvSpPr>
        <p:spPr/>
        <p:txBody>
          <a:bodyPr>
            <a:normAutofit/>
          </a:bodyPr>
          <a:lstStyle/>
          <a:p>
            <a:r>
              <a:rPr lang="en-US" altLang="zh-CN" dirty="0"/>
              <a:t>Chao Li, Balaji Palanisamy, </a:t>
            </a:r>
            <a:r>
              <a:rPr lang="en-US" dirty="0"/>
              <a:t>James Joshi</a:t>
            </a:r>
            <a:endParaRPr lang="en-US" altLang="zh-CN" dirty="0"/>
          </a:p>
          <a:p>
            <a:r>
              <a:rPr lang="en-US" dirty="0"/>
              <a:t>School of Information Sciences</a:t>
            </a:r>
          </a:p>
          <a:p>
            <a:r>
              <a:rPr lang="en-US" dirty="0"/>
              <a:t>University of Pittsburgh</a:t>
            </a:r>
            <a:endParaRPr lang="en-US" altLang="zh-CN" dirty="0"/>
          </a:p>
          <a:p>
            <a:endParaRPr lang="en-US" dirty="0"/>
          </a:p>
        </p:txBody>
      </p:sp>
      <p:pic>
        <p:nvPicPr>
          <p:cNvPr id="4" name="Picture 10" descr="http://cloudfront.sproutfund.org/files/2013/06/pitt-e1371655192798.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62446" y="4505498"/>
            <a:ext cx="3529554" cy="2352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8210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Introduction</a:t>
            </a:r>
          </a:p>
          <a:p>
            <a:r>
              <a:rPr lang="en-US" b="1" dirty="0">
                <a:solidFill>
                  <a:srgbClr val="FF0000"/>
                </a:solidFill>
              </a:rPr>
              <a:t>Concepts and model</a:t>
            </a:r>
          </a:p>
          <a:p>
            <a:r>
              <a:rPr lang="en-US" dirty="0"/>
              <a:t>Differential private trajectory analysis</a:t>
            </a:r>
          </a:p>
          <a:p>
            <a:r>
              <a:rPr lang="en-US" dirty="0"/>
              <a:t>Experiments</a:t>
            </a:r>
          </a:p>
          <a:p>
            <a:r>
              <a:rPr lang="en-US" dirty="0"/>
              <a:t>Conclusion</a:t>
            </a:r>
          </a:p>
        </p:txBody>
      </p:sp>
    </p:spTree>
    <p:extLst>
      <p:ext uri="{BB962C8B-B14F-4D97-AF65-F5344CB8AC3E}">
        <p14:creationId xmlns:p14="http://schemas.microsoft.com/office/powerpoint/2010/main" val="964141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AB06006-2A2E-42C3-979F-E6EC37161D6E}"/>
              </a:ext>
            </a:extLst>
          </p:cNvPr>
          <p:cNvSpPr txBox="1"/>
          <p:nvPr/>
        </p:nvSpPr>
        <p:spPr>
          <a:xfrm>
            <a:off x="560477" y="272782"/>
            <a:ext cx="10501223" cy="646331"/>
          </a:xfrm>
          <a:prstGeom prst="rect">
            <a:avLst/>
          </a:prstGeom>
          <a:noFill/>
        </p:spPr>
        <p:txBody>
          <a:bodyPr wrap="square" rtlCol="0">
            <a:spAutoFit/>
          </a:bodyPr>
          <a:lstStyle/>
          <a:p>
            <a:r>
              <a:rPr lang="en-US" sz="3600" dirty="0"/>
              <a:t> User-location bipartite graph representation</a:t>
            </a:r>
          </a:p>
        </p:txBody>
      </p:sp>
      <p:sp>
        <p:nvSpPr>
          <p:cNvPr id="2" name="矩形 1">
            <a:extLst>
              <a:ext uri="{FF2B5EF4-FFF2-40B4-BE49-F238E27FC236}">
                <a16:creationId xmlns:a16="http://schemas.microsoft.com/office/drawing/2014/main" id="{7D7498FA-CCAC-4B35-9771-48F76CD4E208}"/>
              </a:ext>
            </a:extLst>
          </p:cNvPr>
          <p:cNvSpPr/>
          <p:nvPr/>
        </p:nvSpPr>
        <p:spPr>
          <a:xfrm>
            <a:off x="560477" y="1611391"/>
            <a:ext cx="11411632" cy="461665"/>
          </a:xfrm>
          <a:prstGeom prst="rect">
            <a:avLst/>
          </a:prstGeom>
        </p:spPr>
        <p:txBody>
          <a:bodyPr wrap="square">
            <a:spAutoFit/>
          </a:bodyPr>
          <a:lstStyle/>
          <a:p>
            <a:endParaRPr lang="en-US" sz="2400" dirty="0"/>
          </a:p>
        </p:txBody>
      </p:sp>
      <p:grpSp>
        <p:nvGrpSpPr>
          <p:cNvPr id="3" name="组合 2">
            <a:extLst>
              <a:ext uri="{FF2B5EF4-FFF2-40B4-BE49-F238E27FC236}">
                <a16:creationId xmlns:a16="http://schemas.microsoft.com/office/drawing/2014/main" id="{753A732A-6891-42F8-A155-4EEBC85AAD26}"/>
              </a:ext>
            </a:extLst>
          </p:cNvPr>
          <p:cNvGrpSpPr/>
          <p:nvPr/>
        </p:nvGrpSpPr>
        <p:grpSpPr>
          <a:xfrm>
            <a:off x="5719711" y="2681610"/>
            <a:ext cx="5957697" cy="2469978"/>
            <a:chOff x="4590560" y="2679812"/>
            <a:chExt cx="4379821" cy="1880721"/>
          </a:xfrm>
        </p:grpSpPr>
        <p:sp>
          <p:nvSpPr>
            <p:cNvPr id="5" name="平行四边形 4">
              <a:extLst>
                <a:ext uri="{FF2B5EF4-FFF2-40B4-BE49-F238E27FC236}">
                  <a16:creationId xmlns:a16="http://schemas.microsoft.com/office/drawing/2014/main" id="{08709ABE-412D-4D44-BF9B-039B09C76A6F}"/>
                </a:ext>
              </a:extLst>
            </p:cNvPr>
            <p:cNvSpPr/>
            <p:nvPr/>
          </p:nvSpPr>
          <p:spPr>
            <a:xfrm>
              <a:off x="4590560" y="2830101"/>
              <a:ext cx="4379821" cy="1695515"/>
            </a:xfrm>
            <a:prstGeom prst="parallelogram">
              <a:avLst>
                <a:gd name="adj" fmla="val 9348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6" name="任意多边形: 形状 5">
              <a:extLst>
                <a:ext uri="{FF2B5EF4-FFF2-40B4-BE49-F238E27FC236}">
                  <a16:creationId xmlns:a16="http://schemas.microsoft.com/office/drawing/2014/main" id="{AA469F3B-A9CF-41C2-BD49-FF7580B6A973}"/>
                </a:ext>
              </a:extLst>
            </p:cNvPr>
            <p:cNvSpPr/>
            <p:nvPr/>
          </p:nvSpPr>
          <p:spPr>
            <a:xfrm>
              <a:off x="6075298" y="2904493"/>
              <a:ext cx="1900092" cy="347431"/>
            </a:xfrm>
            <a:custGeom>
              <a:avLst/>
              <a:gdLst>
                <a:gd name="connsiteX0" fmla="*/ 0 w 1900092"/>
                <a:gd name="connsiteY0" fmla="*/ 179780 h 347431"/>
                <a:gd name="connsiteX1" fmla="*/ 443252 w 1900092"/>
                <a:gd name="connsiteY1" fmla="*/ 347162 h 347431"/>
                <a:gd name="connsiteX2" fmla="*/ 1140675 w 1900092"/>
                <a:gd name="connsiteY2" fmla="*/ 216976 h 347431"/>
                <a:gd name="connsiteX3" fmla="*/ 1707913 w 1900092"/>
                <a:gd name="connsiteY3" fmla="*/ 142584 h 347431"/>
                <a:gd name="connsiteX4" fmla="*/ 1900092 w 1900092"/>
                <a:gd name="connsiteY4" fmla="*/ 0 h 347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0092" h="347431">
                  <a:moveTo>
                    <a:pt x="0" y="179780"/>
                  </a:moveTo>
                  <a:cubicBezTo>
                    <a:pt x="126570" y="260371"/>
                    <a:pt x="253140" y="340963"/>
                    <a:pt x="443252" y="347162"/>
                  </a:cubicBezTo>
                  <a:cubicBezTo>
                    <a:pt x="633364" y="353361"/>
                    <a:pt x="929898" y="251072"/>
                    <a:pt x="1140675" y="216976"/>
                  </a:cubicBezTo>
                  <a:cubicBezTo>
                    <a:pt x="1351452" y="182880"/>
                    <a:pt x="1581344" y="178747"/>
                    <a:pt x="1707913" y="142584"/>
                  </a:cubicBezTo>
                  <a:cubicBezTo>
                    <a:pt x="1834482" y="106421"/>
                    <a:pt x="1867287" y="53210"/>
                    <a:pt x="1900092" y="0"/>
                  </a:cubicBezTo>
                </a:path>
              </a:pathLst>
            </a:custGeom>
            <a:noFill/>
            <a:ln>
              <a:solidFill>
                <a:schemeClr val="tx1"/>
              </a:solidFill>
              <a:head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7" name="任意多边形: 形状 6">
              <a:extLst>
                <a:ext uri="{FF2B5EF4-FFF2-40B4-BE49-F238E27FC236}">
                  <a16:creationId xmlns:a16="http://schemas.microsoft.com/office/drawing/2014/main" id="{8DD50C24-C7C3-42AC-9A86-DDC8E12667D8}"/>
                </a:ext>
              </a:extLst>
            </p:cNvPr>
            <p:cNvSpPr/>
            <p:nvPr/>
          </p:nvSpPr>
          <p:spPr>
            <a:xfrm>
              <a:off x="5455366" y="3158665"/>
              <a:ext cx="849828" cy="1066283"/>
            </a:xfrm>
            <a:custGeom>
              <a:avLst/>
              <a:gdLst>
                <a:gd name="connsiteX0" fmla="*/ 0 w 849828"/>
                <a:gd name="connsiteY0" fmla="*/ 1066283 h 1066283"/>
                <a:gd name="connsiteX1" fmla="*/ 263471 w 849828"/>
                <a:gd name="connsiteY1" fmla="*/ 914400 h 1066283"/>
                <a:gd name="connsiteX2" fmla="*/ 356461 w 849828"/>
                <a:gd name="connsiteY2" fmla="*/ 576537 h 1066283"/>
                <a:gd name="connsiteX3" fmla="*/ 815211 w 849828"/>
                <a:gd name="connsiteY3" fmla="*/ 381258 h 1066283"/>
                <a:gd name="connsiteX4" fmla="*/ 784214 w 849828"/>
                <a:gd name="connsiteY4" fmla="*/ 92990 h 1066283"/>
                <a:gd name="connsiteX5" fmla="*/ 520743 w 849828"/>
                <a:gd name="connsiteY5" fmla="*/ 0 h 1066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9828" h="1066283">
                  <a:moveTo>
                    <a:pt x="0" y="1066283"/>
                  </a:moveTo>
                  <a:cubicBezTo>
                    <a:pt x="102030" y="1031153"/>
                    <a:pt x="204061" y="996024"/>
                    <a:pt x="263471" y="914400"/>
                  </a:cubicBezTo>
                  <a:cubicBezTo>
                    <a:pt x="322881" y="832776"/>
                    <a:pt x="264504" y="665394"/>
                    <a:pt x="356461" y="576537"/>
                  </a:cubicBezTo>
                  <a:cubicBezTo>
                    <a:pt x="448418" y="487680"/>
                    <a:pt x="743919" y="461849"/>
                    <a:pt x="815211" y="381258"/>
                  </a:cubicBezTo>
                  <a:cubicBezTo>
                    <a:pt x="886503" y="300667"/>
                    <a:pt x="833292" y="156533"/>
                    <a:pt x="784214" y="92990"/>
                  </a:cubicBezTo>
                  <a:cubicBezTo>
                    <a:pt x="735136" y="29447"/>
                    <a:pt x="520743" y="0"/>
                    <a:pt x="520743" y="0"/>
                  </a:cubicBezTo>
                </a:path>
              </a:pathLst>
            </a:custGeom>
            <a:ln w="12700">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en-US" sz="2800"/>
            </a:p>
          </p:txBody>
        </p:sp>
        <p:sp>
          <p:nvSpPr>
            <p:cNvPr id="8" name="任意多边形: 形状 7">
              <a:extLst>
                <a:ext uri="{FF2B5EF4-FFF2-40B4-BE49-F238E27FC236}">
                  <a16:creationId xmlns:a16="http://schemas.microsoft.com/office/drawing/2014/main" id="{E28BEFEE-C075-4B17-BDBB-3D27670B51AD}"/>
                </a:ext>
              </a:extLst>
            </p:cNvPr>
            <p:cNvSpPr/>
            <p:nvPr/>
          </p:nvSpPr>
          <p:spPr>
            <a:xfrm>
              <a:off x="7116784" y="3081174"/>
              <a:ext cx="1286359" cy="1180970"/>
            </a:xfrm>
            <a:custGeom>
              <a:avLst/>
              <a:gdLst>
                <a:gd name="connsiteX0" fmla="*/ 1286359 w 1286359"/>
                <a:gd name="connsiteY0" fmla="*/ 0 h 1180970"/>
                <a:gd name="connsiteX1" fmla="*/ 1069383 w 1286359"/>
                <a:gd name="connsiteY1" fmla="*/ 34096 h 1180970"/>
                <a:gd name="connsiteX2" fmla="*/ 855507 w 1286359"/>
                <a:gd name="connsiteY2" fmla="*/ 182880 h 1180970"/>
                <a:gd name="connsiteX3" fmla="*/ 585836 w 1286359"/>
                <a:gd name="connsiteY3" fmla="*/ 623031 h 1180970"/>
                <a:gd name="connsiteX4" fmla="*/ 151884 w 1286359"/>
                <a:gd name="connsiteY4" fmla="*/ 970193 h 1180970"/>
                <a:gd name="connsiteX5" fmla="*/ 0 w 1286359"/>
                <a:gd name="connsiteY5" fmla="*/ 1180970 h 1180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6359" h="1180970">
                  <a:moveTo>
                    <a:pt x="1286359" y="0"/>
                  </a:moveTo>
                  <a:cubicBezTo>
                    <a:pt x="1213775" y="1808"/>
                    <a:pt x="1141192" y="3616"/>
                    <a:pt x="1069383" y="34096"/>
                  </a:cubicBezTo>
                  <a:cubicBezTo>
                    <a:pt x="997574" y="64576"/>
                    <a:pt x="936098" y="84724"/>
                    <a:pt x="855507" y="182880"/>
                  </a:cubicBezTo>
                  <a:cubicBezTo>
                    <a:pt x="774916" y="281036"/>
                    <a:pt x="703106" y="491812"/>
                    <a:pt x="585836" y="623031"/>
                  </a:cubicBezTo>
                  <a:cubicBezTo>
                    <a:pt x="468565" y="754250"/>
                    <a:pt x="249523" y="877203"/>
                    <a:pt x="151884" y="970193"/>
                  </a:cubicBezTo>
                  <a:cubicBezTo>
                    <a:pt x="54245" y="1063183"/>
                    <a:pt x="21698" y="1158756"/>
                    <a:pt x="0" y="1180970"/>
                  </a:cubicBezTo>
                </a:path>
              </a:pathLst>
            </a:custGeom>
            <a:ln w="12700">
              <a:solidFill>
                <a:schemeClr val="tx1"/>
              </a:solidFill>
              <a:head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en-US" sz="2800"/>
            </a:p>
          </p:txBody>
        </p:sp>
        <p:sp>
          <p:nvSpPr>
            <p:cNvPr id="9" name="任意多边形: 形状 8">
              <a:extLst>
                <a:ext uri="{FF2B5EF4-FFF2-40B4-BE49-F238E27FC236}">
                  <a16:creationId xmlns:a16="http://schemas.microsoft.com/office/drawing/2014/main" id="{27F5B9CF-87C0-4601-8DDC-0F0CD0F0C981}"/>
                </a:ext>
              </a:extLst>
            </p:cNvPr>
            <p:cNvSpPr/>
            <p:nvPr/>
          </p:nvSpPr>
          <p:spPr>
            <a:xfrm>
              <a:off x="6090796" y="2947888"/>
              <a:ext cx="2216929" cy="1472339"/>
            </a:xfrm>
            <a:custGeom>
              <a:avLst/>
              <a:gdLst>
                <a:gd name="connsiteX0" fmla="*/ 0 w 2216929"/>
                <a:gd name="connsiteY0" fmla="*/ 1472339 h 1472339"/>
                <a:gd name="connsiteX1" fmla="*/ 142585 w 2216929"/>
                <a:gd name="connsiteY1" fmla="*/ 1149974 h 1472339"/>
                <a:gd name="connsiteX2" fmla="*/ 579637 w 2216929"/>
                <a:gd name="connsiteY2" fmla="*/ 1097280 h 1472339"/>
                <a:gd name="connsiteX3" fmla="*/ 1137576 w 2216929"/>
                <a:gd name="connsiteY3" fmla="*/ 1038387 h 1472339"/>
                <a:gd name="connsiteX4" fmla="*/ 1394848 w 2216929"/>
                <a:gd name="connsiteY4" fmla="*/ 694324 h 1472339"/>
                <a:gd name="connsiteX5" fmla="*/ 1574628 w 2216929"/>
                <a:gd name="connsiteY5" fmla="*/ 427753 h 1472339"/>
                <a:gd name="connsiteX6" fmla="*/ 1906292 w 2216929"/>
                <a:gd name="connsiteY6" fmla="*/ 154983 h 1472339"/>
                <a:gd name="connsiteX7" fmla="*/ 2182162 w 2216929"/>
                <a:gd name="connsiteY7" fmla="*/ 49595 h 1472339"/>
                <a:gd name="connsiteX8" fmla="*/ 2203859 w 2216929"/>
                <a:gd name="connsiteY8" fmla="*/ 0 h 1472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16929" h="1472339">
                  <a:moveTo>
                    <a:pt x="0" y="1472339"/>
                  </a:moveTo>
                  <a:cubicBezTo>
                    <a:pt x="22989" y="1342411"/>
                    <a:pt x="45979" y="1212484"/>
                    <a:pt x="142585" y="1149974"/>
                  </a:cubicBezTo>
                  <a:cubicBezTo>
                    <a:pt x="239191" y="1087464"/>
                    <a:pt x="579637" y="1097280"/>
                    <a:pt x="579637" y="1097280"/>
                  </a:cubicBezTo>
                  <a:cubicBezTo>
                    <a:pt x="745469" y="1078682"/>
                    <a:pt x="1001708" y="1105546"/>
                    <a:pt x="1137576" y="1038387"/>
                  </a:cubicBezTo>
                  <a:cubicBezTo>
                    <a:pt x="1273445" y="971228"/>
                    <a:pt x="1322006" y="796096"/>
                    <a:pt x="1394848" y="694324"/>
                  </a:cubicBezTo>
                  <a:cubicBezTo>
                    <a:pt x="1467690" y="592552"/>
                    <a:pt x="1489388" y="517643"/>
                    <a:pt x="1574628" y="427753"/>
                  </a:cubicBezTo>
                  <a:cubicBezTo>
                    <a:pt x="1659868" y="337863"/>
                    <a:pt x="1805036" y="218009"/>
                    <a:pt x="1906292" y="154983"/>
                  </a:cubicBezTo>
                  <a:cubicBezTo>
                    <a:pt x="2007548" y="91957"/>
                    <a:pt x="2132567" y="75426"/>
                    <a:pt x="2182162" y="49595"/>
                  </a:cubicBezTo>
                  <a:cubicBezTo>
                    <a:pt x="2231757" y="23764"/>
                    <a:pt x="2217808" y="11882"/>
                    <a:pt x="2203859" y="0"/>
                  </a:cubicBezTo>
                </a:path>
              </a:pathLst>
            </a:custGeom>
            <a:noFill/>
            <a:ln>
              <a:solidFill>
                <a:schemeClr val="tx1"/>
              </a:solidFill>
              <a:headEnd type="arrow"/>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0" name="任意多边形: 形状 9">
              <a:extLst>
                <a:ext uri="{FF2B5EF4-FFF2-40B4-BE49-F238E27FC236}">
                  <a16:creationId xmlns:a16="http://schemas.microsoft.com/office/drawing/2014/main" id="{16056F4D-4BC7-4BEB-98FE-9896AFBD7C8E}"/>
                </a:ext>
              </a:extLst>
            </p:cNvPr>
            <p:cNvSpPr/>
            <p:nvPr/>
          </p:nvSpPr>
          <p:spPr>
            <a:xfrm>
              <a:off x="5641345" y="3118369"/>
              <a:ext cx="897584" cy="1242965"/>
            </a:xfrm>
            <a:custGeom>
              <a:avLst/>
              <a:gdLst>
                <a:gd name="connsiteX0" fmla="*/ 0 w 897584"/>
                <a:gd name="connsiteY0" fmla="*/ 1242965 h 1242965"/>
                <a:gd name="connsiteX1" fmla="*/ 210777 w 897584"/>
                <a:gd name="connsiteY1" fmla="*/ 905101 h 1242965"/>
                <a:gd name="connsiteX2" fmla="*/ 468049 w 897584"/>
                <a:gd name="connsiteY2" fmla="*/ 883404 h 1242965"/>
                <a:gd name="connsiteX3" fmla="*/ 585836 w 897584"/>
                <a:gd name="connsiteY3" fmla="*/ 703624 h 1242965"/>
                <a:gd name="connsiteX4" fmla="*/ 895803 w 897584"/>
                <a:gd name="connsiteY4" fmla="*/ 449451 h 1242965"/>
                <a:gd name="connsiteX5" fmla="*/ 697424 w 897584"/>
                <a:gd name="connsiteY5" fmla="*/ 151884 h 1242965"/>
                <a:gd name="connsiteX6" fmla="*/ 381259 w 897584"/>
                <a:gd name="connsiteY6" fmla="*/ 0 h 1242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7584" h="1242965">
                  <a:moveTo>
                    <a:pt x="0" y="1242965"/>
                  </a:moveTo>
                  <a:cubicBezTo>
                    <a:pt x="66384" y="1103996"/>
                    <a:pt x="132769" y="965028"/>
                    <a:pt x="210777" y="905101"/>
                  </a:cubicBezTo>
                  <a:cubicBezTo>
                    <a:pt x="288785" y="845174"/>
                    <a:pt x="405539" y="916983"/>
                    <a:pt x="468049" y="883404"/>
                  </a:cubicBezTo>
                  <a:cubicBezTo>
                    <a:pt x="530559" y="849825"/>
                    <a:pt x="514544" y="775949"/>
                    <a:pt x="585836" y="703624"/>
                  </a:cubicBezTo>
                  <a:cubicBezTo>
                    <a:pt x="657128" y="631298"/>
                    <a:pt x="877205" y="541408"/>
                    <a:pt x="895803" y="449451"/>
                  </a:cubicBezTo>
                  <a:cubicBezTo>
                    <a:pt x="914401" y="357494"/>
                    <a:pt x="783181" y="226793"/>
                    <a:pt x="697424" y="151884"/>
                  </a:cubicBezTo>
                  <a:cubicBezTo>
                    <a:pt x="611667" y="76975"/>
                    <a:pt x="496463" y="38487"/>
                    <a:pt x="381259" y="0"/>
                  </a:cubicBezTo>
                </a:path>
              </a:pathLst>
            </a:custGeom>
            <a:noFill/>
            <a:ln>
              <a:solidFill>
                <a:schemeClr val="tx1"/>
              </a:solidFill>
              <a:headEnd type="arrow"/>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1" name="任意多边形: 形状 10">
              <a:extLst>
                <a:ext uri="{FF2B5EF4-FFF2-40B4-BE49-F238E27FC236}">
                  <a16:creationId xmlns:a16="http://schemas.microsoft.com/office/drawing/2014/main" id="{1DC4F888-7CD3-4173-B05D-B3F69F776477}"/>
                </a:ext>
              </a:extLst>
            </p:cNvPr>
            <p:cNvSpPr/>
            <p:nvPr/>
          </p:nvSpPr>
          <p:spPr>
            <a:xfrm>
              <a:off x="5728136" y="2947888"/>
              <a:ext cx="2340244" cy="1397947"/>
            </a:xfrm>
            <a:custGeom>
              <a:avLst/>
              <a:gdLst>
                <a:gd name="connsiteX0" fmla="*/ 0 w 2340244"/>
                <a:gd name="connsiteY0" fmla="*/ 1397947 h 1397947"/>
                <a:gd name="connsiteX1" fmla="*/ 306866 w 2340244"/>
                <a:gd name="connsiteY1" fmla="*/ 1211968 h 1397947"/>
                <a:gd name="connsiteX2" fmla="*/ 539341 w 2340244"/>
                <a:gd name="connsiteY2" fmla="*/ 1035287 h 1397947"/>
                <a:gd name="connsiteX3" fmla="*/ 970194 w 2340244"/>
                <a:gd name="connsiteY3" fmla="*/ 843108 h 1397947"/>
                <a:gd name="connsiteX4" fmla="*/ 1388648 w 2340244"/>
                <a:gd name="connsiteY4" fmla="*/ 963995 h 1397947"/>
                <a:gd name="connsiteX5" fmla="*/ 1549831 w 2340244"/>
                <a:gd name="connsiteY5" fmla="*/ 737719 h 1397947"/>
                <a:gd name="connsiteX6" fmla="*/ 1441342 w 2340244"/>
                <a:gd name="connsiteY6" fmla="*/ 409155 h 1397947"/>
                <a:gd name="connsiteX7" fmla="*/ 2020979 w 2340244"/>
                <a:gd name="connsiteY7" fmla="*/ 204578 h 1397947"/>
                <a:gd name="connsiteX8" fmla="*/ 2340244 w 2340244"/>
                <a:gd name="connsiteY8" fmla="*/ 0 h 1397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0244" h="1397947">
                  <a:moveTo>
                    <a:pt x="0" y="1397947"/>
                  </a:moveTo>
                  <a:cubicBezTo>
                    <a:pt x="108488" y="1335179"/>
                    <a:pt x="216976" y="1272411"/>
                    <a:pt x="306866" y="1211968"/>
                  </a:cubicBezTo>
                  <a:cubicBezTo>
                    <a:pt x="396756" y="1151525"/>
                    <a:pt x="428786" y="1096764"/>
                    <a:pt x="539341" y="1035287"/>
                  </a:cubicBezTo>
                  <a:cubicBezTo>
                    <a:pt x="649896" y="973810"/>
                    <a:pt x="828643" y="854990"/>
                    <a:pt x="970194" y="843108"/>
                  </a:cubicBezTo>
                  <a:cubicBezTo>
                    <a:pt x="1111745" y="831226"/>
                    <a:pt x="1292042" y="981560"/>
                    <a:pt x="1388648" y="963995"/>
                  </a:cubicBezTo>
                  <a:cubicBezTo>
                    <a:pt x="1485254" y="946430"/>
                    <a:pt x="1541049" y="830192"/>
                    <a:pt x="1549831" y="737719"/>
                  </a:cubicBezTo>
                  <a:cubicBezTo>
                    <a:pt x="1558613" y="645246"/>
                    <a:pt x="1362817" y="498012"/>
                    <a:pt x="1441342" y="409155"/>
                  </a:cubicBezTo>
                  <a:cubicBezTo>
                    <a:pt x="1519867" y="320298"/>
                    <a:pt x="1871162" y="272770"/>
                    <a:pt x="2020979" y="204578"/>
                  </a:cubicBezTo>
                  <a:cubicBezTo>
                    <a:pt x="2170796" y="136385"/>
                    <a:pt x="2255520" y="68192"/>
                    <a:pt x="2340244" y="0"/>
                  </a:cubicBezTo>
                </a:path>
              </a:pathLst>
            </a:custGeom>
            <a:noFill/>
            <a:ln>
              <a:solidFill>
                <a:schemeClr val="tx1"/>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BF2FC8CD-6B2B-4259-BE94-34AD8BD1FE1E}"/>
                    </a:ext>
                  </a:extLst>
                </p:cNvPr>
                <p:cNvSpPr txBox="1"/>
                <p:nvPr/>
              </p:nvSpPr>
              <p:spPr>
                <a:xfrm>
                  <a:off x="5355585" y="4154386"/>
                  <a:ext cx="464688" cy="3983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𝑢</m:t>
                            </m:r>
                          </m:e>
                          <m:sub>
                            <m:r>
                              <a:rPr lang="en-US" sz="2800" b="0" i="1" smtClean="0">
                                <a:latin typeface="Cambria Math" panose="02040503050406030204" pitchFamily="18" charset="0"/>
                              </a:rPr>
                              <m:t>1</m:t>
                            </m:r>
                          </m:sub>
                        </m:sSub>
                      </m:oMath>
                    </m:oMathPara>
                  </a14:m>
                  <a:endParaRPr lang="en-US" sz="2800" dirty="0"/>
                </a:p>
              </p:txBody>
            </p:sp>
          </mc:Choice>
          <mc:Fallback xmlns="">
            <p:sp>
              <p:nvSpPr>
                <p:cNvPr id="12" name="文本框 11">
                  <a:extLst>
                    <a:ext uri="{FF2B5EF4-FFF2-40B4-BE49-F238E27FC236}">
                      <a16:creationId xmlns:a16="http://schemas.microsoft.com/office/drawing/2014/main" id="{BF2FC8CD-6B2B-4259-BE94-34AD8BD1FE1E}"/>
                    </a:ext>
                  </a:extLst>
                </p:cNvPr>
                <p:cNvSpPr txBox="1">
                  <a:spLocks noRot="1" noChangeAspect="1" noMove="1" noResize="1" noEditPoints="1" noAdjustHandles="1" noChangeArrowheads="1" noChangeShapeType="1" noTextEdit="1"/>
                </p:cNvSpPr>
                <p:nvPr/>
              </p:nvSpPr>
              <p:spPr>
                <a:xfrm>
                  <a:off x="5355585" y="4154386"/>
                  <a:ext cx="464688" cy="39839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B28583BD-704E-4FE9-A2D8-A54C09D9FEBF}"/>
                    </a:ext>
                  </a:extLst>
                </p:cNvPr>
                <p:cNvSpPr txBox="1"/>
                <p:nvPr/>
              </p:nvSpPr>
              <p:spPr>
                <a:xfrm>
                  <a:off x="6055074" y="4162136"/>
                  <a:ext cx="470768" cy="3983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𝑢</m:t>
                            </m:r>
                          </m:e>
                          <m:sub>
                            <m:r>
                              <a:rPr lang="en-US" sz="2800" b="0" i="1" smtClean="0">
                                <a:latin typeface="Cambria Math" panose="02040503050406030204" pitchFamily="18" charset="0"/>
                              </a:rPr>
                              <m:t>2</m:t>
                            </m:r>
                          </m:sub>
                        </m:sSub>
                      </m:oMath>
                    </m:oMathPara>
                  </a14:m>
                  <a:endParaRPr lang="en-US" sz="2800" dirty="0"/>
                </a:p>
              </p:txBody>
            </p:sp>
          </mc:Choice>
          <mc:Fallback xmlns="">
            <p:sp>
              <p:nvSpPr>
                <p:cNvPr id="13" name="文本框 12">
                  <a:extLst>
                    <a:ext uri="{FF2B5EF4-FFF2-40B4-BE49-F238E27FC236}">
                      <a16:creationId xmlns:a16="http://schemas.microsoft.com/office/drawing/2014/main" id="{B28583BD-704E-4FE9-A2D8-A54C09D9FEBF}"/>
                    </a:ext>
                  </a:extLst>
                </p:cNvPr>
                <p:cNvSpPr txBox="1">
                  <a:spLocks noRot="1" noChangeAspect="1" noMove="1" noResize="1" noEditPoints="1" noAdjustHandles="1" noChangeArrowheads="1" noChangeShapeType="1" noTextEdit="1"/>
                </p:cNvSpPr>
                <p:nvPr/>
              </p:nvSpPr>
              <p:spPr>
                <a:xfrm>
                  <a:off x="6055074" y="4162136"/>
                  <a:ext cx="470768" cy="39839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516B5E8B-993E-40E2-AF8B-1E29DAB18932}"/>
                    </a:ext>
                  </a:extLst>
                </p:cNvPr>
                <p:cNvSpPr txBox="1"/>
                <p:nvPr/>
              </p:nvSpPr>
              <p:spPr>
                <a:xfrm>
                  <a:off x="5836287" y="3161431"/>
                  <a:ext cx="470768" cy="3983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𝑢</m:t>
                            </m:r>
                          </m:e>
                          <m:sub>
                            <m:r>
                              <a:rPr lang="en-US" sz="2800" b="0" i="1" smtClean="0">
                                <a:latin typeface="Cambria Math" panose="02040503050406030204" pitchFamily="18" charset="0"/>
                              </a:rPr>
                              <m:t>3</m:t>
                            </m:r>
                          </m:sub>
                        </m:sSub>
                      </m:oMath>
                    </m:oMathPara>
                  </a14:m>
                  <a:endParaRPr lang="en-US" sz="2800" dirty="0"/>
                </a:p>
              </p:txBody>
            </p:sp>
          </mc:Choice>
          <mc:Fallback xmlns="">
            <p:sp>
              <p:nvSpPr>
                <p:cNvPr id="14" name="文本框 13">
                  <a:extLst>
                    <a:ext uri="{FF2B5EF4-FFF2-40B4-BE49-F238E27FC236}">
                      <a16:creationId xmlns:a16="http://schemas.microsoft.com/office/drawing/2014/main" id="{516B5E8B-993E-40E2-AF8B-1E29DAB18932}"/>
                    </a:ext>
                  </a:extLst>
                </p:cNvPr>
                <p:cNvSpPr txBox="1">
                  <a:spLocks noRot="1" noChangeAspect="1" noMove="1" noResize="1" noEditPoints="1" noAdjustHandles="1" noChangeArrowheads="1" noChangeShapeType="1" noTextEdit="1"/>
                </p:cNvSpPr>
                <p:nvPr/>
              </p:nvSpPr>
              <p:spPr>
                <a:xfrm>
                  <a:off x="5836287" y="3161431"/>
                  <a:ext cx="470768" cy="39839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0F65EFC3-E766-4864-9987-41BDA4D5B491}"/>
                    </a:ext>
                  </a:extLst>
                </p:cNvPr>
                <p:cNvSpPr txBox="1"/>
                <p:nvPr/>
              </p:nvSpPr>
              <p:spPr>
                <a:xfrm>
                  <a:off x="6237978" y="2845640"/>
                  <a:ext cx="470768" cy="3983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𝑢</m:t>
                            </m:r>
                          </m:e>
                          <m:sub>
                            <m:r>
                              <a:rPr lang="en-US" sz="2800" b="0" i="1" smtClean="0">
                                <a:latin typeface="Cambria Math" panose="02040503050406030204" pitchFamily="18" charset="0"/>
                              </a:rPr>
                              <m:t>4</m:t>
                            </m:r>
                          </m:sub>
                        </m:sSub>
                      </m:oMath>
                    </m:oMathPara>
                  </a14:m>
                  <a:endParaRPr lang="en-US" sz="2800" dirty="0"/>
                </a:p>
              </p:txBody>
            </p:sp>
          </mc:Choice>
          <mc:Fallback xmlns="">
            <p:sp>
              <p:nvSpPr>
                <p:cNvPr id="15" name="文本框 14">
                  <a:extLst>
                    <a:ext uri="{FF2B5EF4-FFF2-40B4-BE49-F238E27FC236}">
                      <a16:creationId xmlns:a16="http://schemas.microsoft.com/office/drawing/2014/main" id="{0F65EFC3-E766-4864-9987-41BDA4D5B491}"/>
                    </a:ext>
                  </a:extLst>
                </p:cNvPr>
                <p:cNvSpPr txBox="1">
                  <a:spLocks noRot="1" noChangeAspect="1" noMove="1" noResize="1" noEditPoints="1" noAdjustHandles="1" noChangeArrowheads="1" noChangeShapeType="1" noTextEdit="1"/>
                </p:cNvSpPr>
                <p:nvPr/>
              </p:nvSpPr>
              <p:spPr>
                <a:xfrm>
                  <a:off x="6237978" y="2845640"/>
                  <a:ext cx="470768" cy="39839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7A874113-AFBE-4304-B588-FEB5F011925A}"/>
                    </a:ext>
                  </a:extLst>
                </p:cNvPr>
                <p:cNvSpPr txBox="1"/>
                <p:nvPr/>
              </p:nvSpPr>
              <p:spPr>
                <a:xfrm>
                  <a:off x="7511782" y="2679812"/>
                  <a:ext cx="470768" cy="3983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𝑢</m:t>
                            </m:r>
                          </m:e>
                          <m:sub>
                            <m:r>
                              <a:rPr lang="en-US" sz="2800" b="0" i="1" smtClean="0">
                                <a:latin typeface="Cambria Math" panose="02040503050406030204" pitchFamily="18" charset="0"/>
                              </a:rPr>
                              <m:t>5</m:t>
                            </m:r>
                          </m:sub>
                        </m:sSub>
                      </m:oMath>
                    </m:oMathPara>
                  </a14:m>
                  <a:endParaRPr lang="en-US" sz="2800" dirty="0"/>
                </a:p>
              </p:txBody>
            </p:sp>
          </mc:Choice>
          <mc:Fallback xmlns="">
            <p:sp>
              <p:nvSpPr>
                <p:cNvPr id="16" name="文本框 15">
                  <a:extLst>
                    <a:ext uri="{FF2B5EF4-FFF2-40B4-BE49-F238E27FC236}">
                      <a16:creationId xmlns:a16="http://schemas.microsoft.com/office/drawing/2014/main" id="{7A874113-AFBE-4304-B588-FEB5F011925A}"/>
                    </a:ext>
                  </a:extLst>
                </p:cNvPr>
                <p:cNvSpPr txBox="1">
                  <a:spLocks noRot="1" noChangeAspect="1" noMove="1" noResize="1" noEditPoints="1" noAdjustHandles="1" noChangeArrowheads="1" noChangeShapeType="1" noTextEdit="1"/>
                </p:cNvSpPr>
                <p:nvPr/>
              </p:nvSpPr>
              <p:spPr>
                <a:xfrm>
                  <a:off x="7511782" y="2679812"/>
                  <a:ext cx="470768" cy="39839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B52B7039-16DF-44A4-B287-243A1935FEAD}"/>
                    </a:ext>
                  </a:extLst>
                </p:cNvPr>
                <p:cNvSpPr txBox="1"/>
                <p:nvPr/>
              </p:nvSpPr>
              <p:spPr>
                <a:xfrm>
                  <a:off x="8036093" y="3006782"/>
                  <a:ext cx="470768" cy="3983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𝑢</m:t>
                            </m:r>
                          </m:e>
                          <m:sub>
                            <m:r>
                              <a:rPr lang="en-US" sz="2800" b="0" i="1" smtClean="0">
                                <a:latin typeface="Cambria Math" panose="02040503050406030204" pitchFamily="18" charset="0"/>
                              </a:rPr>
                              <m:t>6</m:t>
                            </m:r>
                          </m:sub>
                        </m:sSub>
                      </m:oMath>
                    </m:oMathPara>
                  </a14:m>
                  <a:endParaRPr lang="en-US" sz="2800" dirty="0"/>
                </a:p>
              </p:txBody>
            </p:sp>
          </mc:Choice>
          <mc:Fallback xmlns="">
            <p:sp>
              <p:nvSpPr>
                <p:cNvPr id="17" name="文本框 16">
                  <a:extLst>
                    <a:ext uri="{FF2B5EF4-FFF2-40B4-BE49-F238E27FC236}">
                      <a16:creationId xmlns:a16="http://schemas.microsoft.com/office/drawing/2014/main" id="{B52B7039-16DF-44A4-B287-243A1935FEAD}"/>
                    </a:ext>
                  </a:extLst>
                </p:cNvPr>
                <p:cNvSpPr txBox="1">
                  <a:spLocks noRot="1" noChangeAspect="1" noMove="1" noResize="1" noEditPoints="1" noAdjustHandles="1" noChangeArrowheads="1" noChangeShapeType="1" noTextEdit="1"/>
                </p:cNvSpPr>
                <p:nvPr/>
              </p:nvSpPr>
              <p:spPr>
                <a:xfrm>
                  <a:off x="8036093" y="3006782"/>
                  <a:ext cx="470768" cy="398397"/>
                </a:xfrm>
                <a:prstGeom prst="rect">
                  <a:avLst/>
                </a:prstGeom>
                <a:blipFill>
                  <a:blip r:embed="rId8"/>
                  <a:stretch>
                    <a:fillRect/>
                  </a:stretch>
                </a:blipFill>
              </p:spPr>
              <p:txBody>
                <a:bodyPr/>
                <a:lstStyle/>
                <a:p>
                  <a:r>
                    <a:rPr lang="en-US">
                      <a:noFill/>
                    </a:rPr>
                    <a:t> </a:t>
                  </a:r>
                </a:p>
              </p:txBody>
            </p:sp>
          </mc:Fallback>
        </mc:AlternateContent>
      </p:grpSp>
      <p:sp>
        <p:nvSpPr>
          <p:cNvPr id="18" name="等腰三角形 17">
            <a:extLst>
              <a:ext uri="{FF2B5EF4-FFF2-40B4-BE49-F238E27FC236}">
                <a16:creationId xmlns:a16="http://schemas.microsoft.com/office/drawing/2014/main" id="{A95D5337-1FFD-49B1-A39B-E9D839721A2A}"/>
              </a:ext>
            </a:extLst>
          </p:cNvPr>
          <p:cNvSpPr/>
          <p:nvPr/>
        </p:nvSpPr>
        <p:spPr>
          <a:xfrm>
            <a:off x="8067825" y="3257573"/>
            <a:ext cx="244714" cy="224588"/>
          </a:xfrm>
          <a:prstGeom prst="triangle">
            <a:avLst/>
          </a:prstGeom>
          <a:solidFill>
            <a:schemeClr val="accent2">
              <a:lumMod val="60000"/>
              <a:lumOff val="4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3">
            <a:extLst>
              <a:ext uri="{FF2B5EF4-FFF2-40B4-BE49-F238E27FC236}">
                <a16:creationId xmlns:a16="http://schemas.microsoft.com/office/drawing/2014/main" id="{0A399565-13F0-4F5C-83D0-1221990DDC40}"/>
              </a:ext>
            </a:extLst>
          </p:cNvPr>
          <p:cNvSpPr txBox="1"/>
          <p:nvPr/>
        </p:nvSpPr>
        <p:spPr>
          <a:xfrm>
            <a:off x="560477" y="1176019"/>
            <a:ext cx="6924540" cy="3785652"/>
          </a:xfrm>
          <a:prstGeom prst="rect">
            <a:avLst/>
          </a:prstGeom>
          <a:noFill/>
        </p:spPr>
        <p:txBody>
          <a:bodyPr wrap="square" rtlCol="0">
            <a:spAutoFit/>
          </a:bodyPr>
          <a:lstStyle/>
          <a:p>
            <a:r>
              <a:rPr lang="en-US" sz="2400" dirty="0"/>
              <a:t>For the purpose of points-of-interest recommendation considered in this work, the raw trajectory dataset is transformed to be processed as a bipartite graph.</a:t>
            </a:r>
          </a:p>
          <a:p>
            <a:endParaRPr lang="en-US" sz="2400" dirty="0"/>
          </a:p>
          <a:p>
            <a:r>
              <a:rPr lang="en-US" sz="2400" dirty="0"/>
              <a:t>Five steps:</a:t>
            </a:r>
          </a:p>
          <a:p>
            <a:pPr marL="342900" indent="-342900">
              <a:buFont typeface="Wingdings" panose="05000000000000000000" pitchFamily="2" charset="2"/>
              <a:buChar char="Ø"/>
            </a:pPr>
            <a:r>
              <a:rPr lang="en-US" sz="2400" dirty="0"/>
              <a:t>Raw trajectory dataset.</a:t>
            </a:r>
          </a:p>
          <a:p>
            <a:pPr marL="342900" indent="-342900">
              <a:buFont typeface="Wingdings" panose="05000000000000000000" pitchFamily="2" charset="2"/>
              <a:buChar char="Ø"/>
            </a:pPr>
            <a:r>
              <a:rPr lang="en-US" sz="2400" dirty="0"/>
              <a:t>Stop points detection.</a:t>
            </a:r>
          </a:p>
          <a:p>
            <a:pPr marL="342900" indent="-342900">
              <a:buFont typeface="Wingdings" panose="05000000000000000000" pitchFamily="2" charset="2"/>
              <a:buChar char="Ø"/>
            </a:pPr>
            <a:r>
              <a:rPr lang="en-US" sz="2400" dirty="0"/>
              <a:t>Stop points clustering.</a:t>
            </a:r>
          </a:p>
          <a:p>
            <a:pPr marL="342900" indent="-342900">
              <a:buFont typeface="Wingdings" panose="05000000000000000000" pitchFamily="2" charset="2"/>
              <a:buChar char="Ø"/>
            </a:pPr>
            <a:r>
              <a:rPr lang="en-US" sz="2400" dirty="0"/>
              <a:t>Association construction.</a:t>
            </a:r>
          </a:p>
          <a:p>
            <a:pPr marL="342900" indent="-342900">
              <a:buFont typeface="Wingdings" panose="05000000000000000000" pitchFamily="2" charset="2"/>
              <a:buChar char="Ø"/>
            </a:pPr>
            <a:r>
              <a:rPr lang="en-US" sz="2400" dirty="0"/>
              <a:t>Bipartite graph.</a:t>
            </a:r>
          </a:p>
        </p:txBody>
      </p:sp>
      <p:sp>
        <p:nvSpPr>
          <p:cNvPr id="20" name="等腰三角形 19">
            <a:extLst>
              <a:ext uri="{FF2B5EF4-FFF2-40B4-BE49-F238E27FC236}">
                <a16:creationId xmlns:a16="http://schemas.microsoft.com/office/drawing/2014/main" id="{74C67A1A-36E7-4B58-A7CA-7AE130EF645D}"/>
              </a:ext>
            </a:extLst>
          </p:cNvPr>
          <p:cNvSpPr/>
          <p:nvPr/>
        </p:nvSpPr>
        <p:spPr>
          <a:xfrm>
            <a:off x="8190182" y="3557042"/>
            <a:ext cx="244714" cy="224588"/>
          </a:xfrm>
          <a:prstGeom prst="triangle">
            <a:avLst/>
          </a:prstGeom>
          <a:solidFill>
            <a:schemeClr val="accent2">
              <a:lumMod val="60000"/>
              <a:lumOff val="4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等腰三角形 20">
            <a:extLst>
              <a:ext uri="{FF2B5EF4-FFF2-40B4-BE49-F238E27FC236}">
                <a16:creationId xmlns:a16="http://schemas.microsoft.com/office/drawing/2014/main" id="{42AD18E3-56D1-4364-A071-5259FAB133E9}"/>
              </a:ext>
            </a:extLst>
          </p:cNvPr>
          <p:cNvSpPr/>
          <p:nvPr/>
        </p:nvSpPr>
        <p:spPr>
          <a:xfrm>
            <a:off x="7908223" y="3432577"/>
            <a:ext cx="244714" cy="224588"/>
          </a:xfrm>
          <a:prstGeom prst="triangle">
            <a:avLst/>
          </a:prstGeom>
          <a:solidFill>
            <a:schemeClr val="accent2">
              <a:lumMod val="60000"/>
              <a:lumOff val="4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等腰三角形 21">
            <a:extLst>
              <a:ext uri="{FF2B5EF4-FFF2-40B4-BE49-F238E27FC236}">
                <a16:creationId xmlns:a16="http://schemas.microsoft.com/office/drawing/2014/main" id="{F02DDEC7-201A-4003-BC99-9C4A6CE3BC10}"/>
              </a:ext>
            </a:extLst>
          </p:cNvPr>
          <p:cNvSpPr/>
          <p:nvPr/>
        </p:nvSpPr>
        <p:spPr>
          <a:xfrm>
            <a:off x="7037525" y="4433555"/>
            <a:ext cx="244714" cy="224588"/>
          </a:xfrm>
          <a:prstGeom prst="triangle">
            <a:avLst/>
          </a:prstGeom>
          <a:solidFill>
            <a:schemeClr val="accent2">
              <a:lumMod val="60000"/>
              <a:lumOff val="4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等腰三角形 22">
            <a:extLst>
              <a:ext uri="{FF2B5EF4-FFF2-40B4-BE49-F238E27FC236}">
                <a16:creationId xmlns:a16="http://schemas.microsoft.com/office/drawing/2014/main" id="{13F6963D-2ABF-4F8B-8627-B31400AB1AAF}"/>
              </a:ext>
            </a:extLst>
          </p:cNvPr>
          <p:cNvSpPr/>
          <p:nvPr/>
        </p:nvSpPr>
        <p:spPr>
          <a:xfrm>
            <a:off x="7281775" y="4384156"/>
            <a:ext cx="244714" cy="224588"/>
          </a:xfrm>
          <a:prstGeom prst="triangle">
            <a:avLst/>
          </a:prstGeom>
          <a:solidFill>
            <a:schemeClr val="accent2">
              <a:lumMod val="60000"/>
              <a:lumOff val="4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等腰三角形 23">
            <a:extLst>
              <a:ext uri="{FF2B5EF4-FFF2-40B4-BE49-F238E27FC236}">
                <a16:creationId xmlns:a16="http://schemas.microsoft.com/office/drawing/2014/main" id="{0FF9C94F-4757-4B80-A260-5180D3071D23}"/>
              </a:ext>
            </a:extLst>
          </p:cNvPr>
          <p:cNvSpPr/>
          <p:nvPr/>
        </p:nvSpPr>
        <p:spPr>
          <a:xfrm>
            <a:off x="7360824" y="4647416"/>
            <a:ext cx="244714" cy="224588"/>
          </a:xfrm>
          <a:prstGeom prst="triangle">
            <a:avLst/>
          </a:prstGeom>
          <a:solidFill>
            <a:schemeClr val="accent2">
              <a:lumMod val="60000"/>
              <a:lumOff val="4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等腰三角形 24">
            <a:extLst>
              <a:ext uri="{FF2B5EF4-FFF2-40B4-BE49-F238E27FC236}">
                <a16:creationId xmlns:a16="http://schemas.microsoft.com/office/drawing/2014/main" id="{BFEA63DC-D863-45A4-B381-CF2FA604F31C}"/>
              </a:ext>
            </a:extLst>
          </p:cNvPr>
          <p:cNvSpPr/>
          <p:nvPr/>
        </p:nvSpPr>
        <p:spPr>
          <a:xfrm>
            <a:off x="7723522" y="4550580"/>
            <a:ext cx="244714" cy="224588"/>
          </a:xfrm>
          <a:prstGeom prst="triangle">
            <a:avLst/>
          </a:prstGeom>
          <a:solidFill>
            <a:schemeClr val="accent2">
              <a:lumMod val="60000"/>
              <a:lumOff val="4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等腰三角形 25">
            <a:extLst>
              <a:ext uri="{FF2B5EF4-FFF2-40B4-BE49-F238E27FC236}">
                <a16:creationId xmlns:a16="http://schemas.microsoft.com/office/drawing/2014/main" id="{9B0304CC-1451-4675-9103-C4EC0F843C3E}"/>
              </a:ext>
            </a:extLst>
          </p:cNvPr>
          <p:cNvSpPr/>
          <p:nvPr/>
        </p:nvSpPr>
        <p:spPr>
          <a:xfrm>
            <a:off x="9143882" y="4082305"/>
            <a:ext cx="244714" cy="224588"/>
          </a:xfrm>
          <a:prstGeom prst="triangle">
            <a:avLst/>
          </a:prstGeom>
          <a:solidFill>
            <a:schemeClr val="accent2">
              <a:lumMod val="60000"/>
              <a:lumOff val="4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等腰三角形 26">
            <a:extLst>
              <a:ext uri="{FF2B5EF4-FFF2-40B4-BE49-F238E27FC236}">
                <a16:creationId xmlns:a16="http://schemas.microsoft.com/office/drawing/2014/main" id="{A4278277-0F84-4924-B6F2-09D6AE6F5BFA}"/>
              </a:ext>
            </a:extLst>
          </p:cNvPr>
          <p:cNvSpPr/>
          <p:nvPr/>
        </p:nvSpPr>
        <p:spPr>
          <a:xfrm>
            <a:off x="9195764" y="4241807"/>
            <a:ext cx="244714" cy="221458"/>
          </a:xfrm>
          <a:prstGeom prst="triangle">
            <a:avLst/>
          </a:prstGeom>
          <a:solidFill>
            <a:schemeClr val="accent2">
              <a:lumMod val="60000"/>
              <a:lumOff val="4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等腰三角形 27">
            <a:extLst>
              <a:ext uri="{FF2B5EF4-FFF2-40B4-BE49-F238E27FC236}">
                <a16:creationId xmlns:a16="http://schemas.microsoft.com/office/drawing/2014/main" id="{EC3A0012-2DFB-4B21-8CB8-A0E1FAA45789}"/>
              </a:ext>
            </a:extLst>
          </p:cNvPr>
          <p:cNvSpPr/>
          <p:nvPr/>
        </p:nvSpPr>
        <p:spPr>
          <a:xfrm>
            <a:off x="9454102" y="4179962"/>
            <a:ext cx="244714" cy="224588"/>
          </a:xfrm>
          <a:prstGeom prst="triangle">
            <a:avLst/>
          </a:prstGeom>
          <a:solidFill>
            <a:schemeClr val="accent2">
              <a:lumMod val="60000"/>
              <a:lumOff val="4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等腰三角形 28">
            <a:extLst>
              <a:ext uri="{FF2B5EF4-FFF2-40B4-BE49-F238E27FC236}">
                <a16:creationId xmlns:a16="http://schemas.microsoft.com/office/drawing/2014/main" id="{A44C6C0C-79C4-410E-8828-C9553F3246E6}"/>
              </a:ext>
            </a:extLst>
          </p:cNvPr>
          <p:cNvSpPr/>
          <p:nvPr/>
        </p:nvSpPr>
        <p:spPr>
          <a:xfrm>
            <a:off x="9851495" y="3004837"/>
            <a:ext cx="244714" cy="224588"/>
          </a:xfrm>
          <a:prstGeom prst="triangle">
            <a:avLst/>
          </a:prstGeom>
          <a:solidFill>
            <a:schemeClr val="accent2">
              <a:lumMod val="60000"/>
              <a:lumOff val="4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等腰三角形 29">
            <a:extLst>
              <a:ext uri="{FF2B5EF4-FFF2-40B4-BE49-F238E27FC236}">
                <a16:creationId xmlns:a16="http://schemas.microsoft.com/office/drawing/2014/main" id="{58F309E5-EA13-424B-AEC1-84148EBAA596}"/>
              </a:ext>
            </a:extLst>
          </p:cNvPr>
          <p:cNvSpPr/>
          <p:nvPr/>
        </p:nvSpPr>
        <p:spPr>
          <a:xfrm>
            <a:off x="9674981" y="3229425"/>
            <a:ext cx="244714" cy="224588"/>
          </a:xfrm>
          <a:prstGeom prst="triangle">
            <a:avLst/>
          </a:prstGeom>
          <a:solidFill>
            <a:schemeClr val="accent2">
              <a:lumMod val="60000"/>
              <a:lumOff val="4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等腰三角形 30">
            <a:extLst>
              <a:ext uri="{FF2B5EF4-FFF2-40B4-BE49-F238E27FC236}">
                <a16:creationId xmlns:a16="http://schemas.microsoft.com/office/drawing/2014/main" id="{D0BC7828-0BF0-4D60-8349-05921597EC2D}"/>
              </a:ext>
            </a:extLst>
          </p:cNvPr>
          <p:cNvSpPr/>
          <p:nvPr/>
        </p:nvSpPr>
        <p:spPr>
          <a:xfrm>
            <a:off x="10117291" y="3188370"/>
            <a:ext cx="244714" cy="224588"/>
          </a:xfrm>
          <a:prstGeom prst="triangle">
            <a:avLst/>
          </a:prstGeom>
          <a:solidFill>
            <a:schemeClr val="accent2">
              <a:lumMod val="60000"/>
              <a:lumOff val="4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等腰三角形 31">
            <a:extLst>
              <a:ext uri="{FF2B5EF4-FFF2-40B4-BE49-F238E27FC236}">
                <a16:creationId xmlns:a16="http://schemas.microsoft.com/office/drawing/2014/main" id="{11FC2CE8-F805-4DAA-8562-C717AE19E743}"/>
              </a:ext>
            </a:extLst>
          </p:cNvPr>
          <p:cNvSpPr/>
          <p:nvPr/>
        </p:nvSpPr>
        <p:spPr>
          <a:xfrm>
            <a:off x="10092099" y="3518056"/>
            <a:ext cx="244714" cy="224588"/>
          </a:xfrm>
          <a:prstGeom prst="triangle">
            <a:avLst/>
          </a:prstGeom>
          <a:solidFill>
            <a:schemeClr val="accent2">
              <a:lumMod val="60000"/>
              <a:lumOff val="4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矩形 32">
            <a:extLst>
              <a:ext uri="{FF2B5EF4-FFF2-40B4-BE49-F238E27FC236}">
                <a16:creationId xmlns:a16="http://schemas.microsoft.com/office/drawing/2014/main" id="{B753F9A2-3D28-43F5-9001-C7C89C67C01A}"/>
              </a:ext>
            </a:extLst>
          </p:cNvPr>
          <p:cNvSpPr/>
          <p:nvPr/>
        </p:nvSpPr>
        <p:spPr>
          <a:xfrm>
            <a:off x="4655168" y="5238538"/>
            <a:ext cx="7251626" cy="1015663"/>
          </a:xfrm>
          <a:prstGeom prst="rect">
            <a:avLst/>
          </a:prstGeom>
        </p:spPr>
        <p:txBody>
          <a:bodyPr wrap="square">
            <a:spAutoFit/>
          </a:bodyPr>
          <a:lstStyle/>
          <a:p>
            <a:pPr marL="342900" indent="-342900">
              <a:buFont typeface="Wingdings" panose="05000000000000000000" pitchFamily="2" charset="2"/>
              <a:buChar char="v"/>
            </a:pPr>
            <a:r>
              <a:rPr lang="en-US" sz="2000" dirty="0"/>
              <a:t>We identify the stop points for all the users. A stop point is defined as a spatial region that the trajectory data fluctuates within a distance threshold for at least a time threshold .</a:t>
            </a:r>
          </a:p>
        </p:txBody>
      </p:sp>
      <p:sp>
        <p:nvSpPr>
          <p:cNvPr id="34" name="椭圆 33">
            <a:extLst>
              <a:ext uri="{FF2B5EF4-FFF2-40B4-BE49-F238E27FC236}">
                <a16:creationId xmlns:a16="http://schemas.microsoft.com/office/drawing/2014/main" id="{B98C9E4F-7D02-48A6-B464-241B06BC7CBA}"/>
              </a:ext>
            </a:extLst>
          </p:cNvPr>
          <p:cNvSpPr/>
          <p:nvPr/>
        </p:nvSpPr>
        <p:spPr>
          <a:xfrm>
            <a:off x="7711831" y="3119163"/>
            <a:ext cx="911150" cy="767125"/>
          </a:xfrm>
          <a:prstGeom prst="ellipse">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椭圆 34">
            <a:extLst>
              <a:ext uri="{FF2B5EF4-FFF2-40B4-BE49-F238E27FC236}">
                <a16:creationId xmlns:a16="http://schemas.microsoft.com/office/drawing/2014/main" id="{9537E47F-470A-42DC-93D5-E1B408C4BDB8}"/>
              </a:ext>
            </a:extLst>
          </p:cNvPr>
          <p:cNvSpPr/>
          <p:nvPr/>
        </p:nvSpPr>
        <p:spPr>
          <a:xfrm>
            <a:off x="9518389" y="2895269"/>
            <a:ext cx="1076448" cy="991019"/>
          </a:xfrm>
          <a:prstGeom prst="ellipse">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椭圆 35">
            <a:extLst>
              <a:ext uri="{FF2B5EF4-FFF2-40B4-BE49-F238E27FC236}">
                <a16:creationId xmlns:a16="http://schemas.microsoft.com/office/drawing/2014/main" id="{A41C67C7-335F-4748-8113-8F4B69F91FDA}"/>
              </a:ext>
            </a:extLst>
          </p:cNvPr>
          <p:cNvSpPr/>
          <p:nvPr/>
        </p:nvSpPr>
        <p:spPr>
          <a:xfrm>
            <a:off x="8977581" y="3888670"/>
            <a:ext cx="897722" cy="793725"/>
          </a:xfrm>
          <a:prstGeom prst="ellipse">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椭圆 36">
            <a:extLst>
              <a:ext uri="{FF2B5EF4-FFF2-40B4-BE49-F238E27FC236}">
                <a16:creationId xmlns:a16="http://schemas.microsoft.com/office/drawing/2014/main" id="{2BD576B4-B07D-4FCC-AC92-594CAC876C14}"/>
              </a:ext>
            </a:extLst>
          </p:cNvPr>
          <p:cNvSpPr/>
          <p:nvPr/>
        </p:nvSpPr>
        <p:spPr>
          <a:xfrm>
            <a:off x="6941587" y="4216604"/>
            <a:ext cx="1131554" cy="793725"/>
          </a:xfrm>
          <a:prstGeom prst="ellipse">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矩形 37">
            <a:extLst>
              <a:ext uri="{FF2B5EF4-FFF2-40B4-BE49-F238E27FC236}">
                <a16:creationId xmlns:a16="http://schemas.microsoft.com/office/drawing/2014/main" id="{2C951EF1-F2AE-4FEE-B7C6-C2CF8F503A30}"/>
              </a:ext>
            </a:extLst>
          </p:cNvPr>
          <p:cNvSpPr/>
          <p:nvPr/>
        </p:nvSpPr>
        <p:spPr>
          <a:xfrm>
            <a:off x="4655168" y="5244140"/>
            <a:ext cx="6733977" cy="1323439"/>
          </a:xfrm>
          <a:prstGeom prst="rect">
            <a:avLst/>
          </a:prstGeom>
        </p:spPr>
        <p:txBody>
          <a:bodyPr wrap="square">
            <a:spAutoFit/>
          </a:bodyPr>
          <a:lstStyle/>
          <a:p>
            <a:pPr marL="342900" indent="-342900">
              <a:buFont typeface="Wingdings" panose="05000000000000000000" pitchFamily="2" charset="2"/>
              <a:buChar char="v"/>
            </a:pPr>
            <a:r>
              <a:rPr lang="en-US" sz="2000" dirty="0"/>
              <a:t>These stop points (triangles) are clustered through well-known clustering techniques such as k-means, DBSCAN or OPTICS clustering algorithms,</a:t>
            </a:r>
            <a:r>
              <a:rPr lang="zh-CN" altLang="en-US" sz="2000" dirty="0"/>
              <a:t> </a:t>
            </a:r>
            <a:r>
              <a:rPr lang="en-US" altLang="zh-CN" sz="2000" dirty="0"/>
              <a:t>which</a:t>
            </a:r>
            <a:r>
              <a:rPr lang="zh-CN" altLang="en-US" sz="2000" dirty="0"/>
              <a:t> </a:t>
            </a:r>
            <a:r>
              <a:rPr lang="en-US" sz="2000" dirty="0"/>
              <a:t>implicitly recommends those regions covered by the clusters as attractive places.</a:t>
            </a:r>
          </a:p>
        </p:txBody>
      </p:sp>
      <p:sp>
        <p:nvSpPr>
          <p:cNvPr id="40" name="椭圆 39">
            <a:extLst>
              <a:ext uri="{FF2B5EF4-FFF2-40B4-BE49-F238E27FC236}">
                <a16:creationId xmlns:a16="http://schemas.microsoft.com/office/drawing/2014/main" id="{17DBDF77-9A1E-4863-A316-B3A9656BE189}"/>
              </a:ext>
            </a:extLst>
          </p:cNvPr>
          <p:cNvSpPr/>
          <p:nvPr/>
        </p:nvSpPr>
        <p:spPr>
          <a:xfrm>
            <a:off x="9230156" y="3454678"/>
            <a:ext cx="316881" cy="299615"/>
          </a:xfrm>
          <a:prstGeom prst="ellipse">
            <a:avLst/>
          </a:prstGeom>
          <a:solidFill>
            <a:schemeClr val="accent1">
              <a:lumMod val="60000"/>
              <a:lumOff val="40000"/>
            </a:schemeClr>
          </a:solidFill>
          <a:ln>
            <a:solidFill>
              <a:schemeClr val="accent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9B74293E-6D32-44DC-8CC8-72CC14EC0E40}"/>
                  </a:ext>
                </a:extLst>
              </p:cNvPr>
              <p:cNvSpPr txBox="1"/>
              <p:nvPr/>
            </p:nvSpPr>
            <p:spPr>
              <a:xfrm>
                <a:off x="7002465" y="3549012"/>
                <a:ext cx="48686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𝑙</m:t>
                          </m:r>
                        </m:e>
                        <m:sub>
                          <m:r>
                            <a:rPr lang="en-US" sz="2400" b="0" i="1" smtClean="0">
                              <a:latin typeface="Cambria Math" panose="02040503050406030204" pitchFamily="18" charset="0"/>
                            </a:rPr>
                            <m:t>1</m:t>
                          </m:r>
                        </m:sub>
                      </m:sSub>
                    </m:oMath>
                  </m:oMathPara>
                </a14:m>
                <a:endParaRPr lang="en-US" sz="2400" dirty="0"/>
              </a:p>
            </p:txBody>
          </p:sp>
        </mc:Choice>
        <mc:Fallback xmlns="">
          <p:sp>
            <p:nvSpPr>
              <p:cNvPr id="43" name="文本框 42">
                <a:extLst>
                  <a:ext uri="{FF2B5EF4-FFF2-40B4-BE49-F238E27FC236}">
                    <a16:creationId xmlns:a16="http://schemas.microsoft.com/office/drawing/2014/main" id="{9B74293E-6D32-44DC-8CC8-72CC14EC0E40}"/>
                  </a:ext>
                </a:extLst>
              </p:cNvPr>
              <p:cNvSpPr txBox="1">
                <a:spLocks noRot="1" noChangeAspect="1" noMove="1" noResize="1" noEditPoints="1" noAdjustHandles="1" noChangeArrowheads="1" noChangeShapeType="1" noTextEdit="1"/>
              </p:cNvSpPr>
              <p:nvPr/>
            </p:nvSpPr>
            <p:spPr>
              <a:xfrm>
                <a:off x="7002465" y="3549012"/>
                <a:ext cx="486864" cy="461665"/>
              </a:xfrm>
              <a:prstGeom prst="rect">
                <a:avLst/>
              </a:prstGeom>
              <a:blipFill>
                <a:blip r:embed="rId9"/>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文本框 43">
                <a:extLst>
                  <a:ext uri="{FF2B5EF4-FFF2-40B4-BE49-F238E27FC236}">
                    <a16:creationId xmlns:a16="http://schemas.microsoft.com/office/drawing/2014/main" id="{3D3FCF1D-BFEF-43FF-9537-9A2D96C0F2AE}"/>
                  </a:ext>
                </a:extLst>
              </p:cNvPr>
              <p:cNvSpPr txBox="1"/>
              <p:nvPr/>
            </p:nvSpPr>
            <p:spPr>
              <a:xfrm>
                <a:off x="7627692" y="2278974"/>
                <a:ext cx="49398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𝑙</m:t>
                          </m:r>
                        </m:e>
                        <m:sub>
                          <m:r>
                            <a:rPr lang="en-US" sz="2400" b="0" i="1" smtClean="0">
                              <a:latin typeface="Cambria Math" panose="02040503050406030204" pitchFamily="18" charset="0"/>
                            </a:rPr>
                            <m:t>2</m:t>
                          </m:r>
                        </m:sub>
                      </m:sSub>
                    </m:oMath>
                  </m:oMathPara>
                </a14:m>
                <a:endParaRPr lang="en-US" sz="2400" dirty="0"/>
              </a:p>
            </p:txBody>
          </p:sp>
        </mc:Choice>
        <mc:Fallback xmlns="">
          <p:sp>
            <p:nvSpPr>
              <p:cNvPr id="44" name="文本框 43">
                <a:extLst>
                  <a:ext uri="{FF2B5EF4-FFF2-40B4-BE49-F238E27FC236}">
                    <a16:creationId xmlns:a16="http://schemas.microsoft.com/office/drawing/2014/main" id="{3D3FCF1D-BFEF-43FF-9537-9A2D96C0F2AE}"/>
                  </a:ext>
                </a:extLst>
              </p:cNvPr>
              <p:cNvSpPr txBox="1">
                <a:spLocks noRot="1" noChangeAspect="1" noMove="1" noResize="1" noEditPoints="1" noAdjustHandles="1" noChangeArrowheads="1" noChangeShapeType="1" noTextEdit="1"/>
              </p:cNvSpPr>
              <p:nvPr/>
            </p:nvSpPr>
            <p:spPr>
              <a:xfrm>
                <a:off x="7627692" y="2278974"/>
                <a:ext cx="493981" cy="461665"/>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3EA947AD-09E1-4CF7-BD91-12A53CB7139A}"/>
                  </a:ext>
                </a:extLst>
              </p:cNvPr>
              <p:cNvSpPr txBox="1"/>
              <p:nvPr/>
            </p:nvSpPr>
            <p:spPr>
              <a:xfrm>
                <a:off x="8833314" y="3328316"/>
                <a:ext cx="49398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𝑙</m:t>
                          </m:r>
                        </m:e>
                        <m:sub>
                          <m:r>
                            <a:rPr lang="en-US" sz="2400" b="0" i="1" smtClean="0">
                              <a:latin typeface="Cambria Math" panose="02040503050406030204" pitchFamily="18" charset="0"/>
                            </a:rPr>
                            <m:t>3</m:t>
                          </m:r>
                        </m:sub>
                      </m:sSub>
                    </m:oMath>
                  </m:oMathPara>
                </a14:m>
                <a:endParaRPr lang="en-US" sz="2400" dirty="0"/>
              </a:p>
            </p:txBody>
          </p:sp>
        </mc:Choice>
        <mc:Fallback xmlns="">
          <p:sp>
            <p:nvSpPr>
              <p:cNvPr id="45" name="文本框 44">
                <a:extLst>
                  <a:ext uri="{FF2B5EF4-FFF2-40B4-BE49-F238E27FC236}">
                    <a16:creationId xmlns:a16="http://schemas.microsoft.com/office/drawing/2014/main" id="{3EA947AD-09E1-4CF7-BD91-12A53CB7139A}"/>
                  </a:ext>
                </a:extLst>
              </p:cNvPr>
              <p:cNvSpPr txBox="1">
                <a:spLocks noRot="1" noChangeAspect="1" noMove="1" noResize="1" noEditPoints="1" noAdjustHandles="1" noChangeArrowheads="1" noChangeShapeType="1" noTextEdit="1"/>
              </p:cNvSpPr>
              <p:nvPr/>
            </p:nvSpPr>
            <p:spPr>
              <a:xfrm>
                <a:off x="8833314" y="3328316"/>
                <a:ext cx="493981" cy="461665"/>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文本框 45">
                <a:extLst>
                  <a:ext uri="{FF2B5EF4-FFF2-40B4-BE49-F238E27FC236}">
                    <a16:creationId xmlns:a16="http://schemas.microsoft.com/office/drawing/2014/main" id="{DC2335D6-8C76-48F7-B3B6-8BBF2E4A3D73}"/>
                  </a:ext>
                </a:extLst>
              </p:cNvPr>
              <p:cNvSpPr txBox="1"/>
              <p:nvPr/>
            </p:nvSpPr>
            <p:spPr>
              <a:xfrm>
                <a:off x="9505845" y="2260061"/>
                <a:ext cx="49398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𝑙</m:t>
                          </m:r>
                        </m:e>
                        <m:sub>
                          <m:r>
                            <a:rPr lang="en-US" sz="2400" b="0" i="1" smtClean="0">
                              <a:latin typeface="Cambria Math" panose="02040503050406030204" pitchFamily="18" charset="0"/>
                            </a:rPr>
                            <m:t>4</m:t>
                          </m:r>
                        </m:sub>
                      </m:sSub>
                    </m:oMath>
                  </m:oMathPara>
                </a14:m>
                <a:endParaRPr lang="en-US" sz="2400" dirty="0"/>
              </a:p>
            </p:txBody>
          </p:sp>
        </mc:Choice>
        <mc:Fallback xmlns="">
          <p:sp>
            <p:nvSpPr>
              <p:cNvPr id="46" name="文本框 45">
                <a:extLst>
                  <a:ext uri="{FF2B5EF4-FFF2-40B4-BE49-F238E27FC236}">
                    <a16:creationId xmlns:a16="http://schemas.microsoft.com/office/drawing/2014/main" id="{DC2335D6-8C76-48F7-B3B6-8BBF2E4A3D73}"/>
                  </a:ext>
                </a:extLst>
              </p:cNvPr>
              <p:cNvSpPr txBox="1">
                <a:spLocks noRot="1" noChangeAspect="1" noMove="1" noResize="1" noEditPoints="1" noAdjustHandles="1" noChangeArrowheads="1" noChangeShapeType="1" noTextEdit="1"/>
              </p:cNvSpPr>
              <p:nvPr/>
            </p:nvSpPr>
            <p:spPr>
              <a:xfrm>
                <a:off x="9505845" y="2260061"/>
                <a:ext cx="493981" cy="461665"/>
              </a:xfrm>
              <a:prstGeom prst="rect">
                <a:avLst/>
              </a:prstGeom>
              <a:blipFill>
                <a:blip r:embed="rId12"/>
                <a:stretch>
                  <a:fillRect b="-1333"/>
                </a:stretch>
              </a:blipFill>
            </p:spPr>
            <p:txBody>
              <a:bodyPr/>
              <a:lstStyle/>
              <a:p>
                <a:r>
                  <a:rPr lang="en-US">
                    <a:noFill/>
                  </a:rPr>
                  <a:t> </a:t>
                </a:r>
              </a:p>
            </p:txBody>
          </p:sp>
        </mc:Fallback>
      </mc:AlternateContent>
      <p:sp>
        <p:nvSpPr>
          <p:cNvPr id="48" name="椭圆 47">
            <a:extLst>
              <a:ext uri="{FF2B5EF4-FFF2-40B4-BE49-F238E27FC236}">
                <a16:creationId xmlns:a16="http://schemas.microsoft.com/office/drawing/2014/main" id="{FCEAC393-4624-4D22-AF07-6D9E6F4392C3}"/>
              </a:ext>
            </a:extLst>
          </p:cNvPr>
          <p:cNvSpPr/>
          <p:nvPr/>
        </p:nvSpPr>
        <p:spPr>
          <a:xfrm>
            <a:off x="9883611" y="2385649"/>
            <a:ext cx="316881" cy="299615"/>
          </a:xfrm>
          <a:prstGeom prst="ellipse">
            <a:avLst/>
          </a:prstGeom>
          <a:solidFill>
            <a:schemeClr val="accent1">
              <a:lumMod val="60000"/>
              <a:lumOff val="40000"/>
            </a:schemeClr>
          </a:solidFill>
          <a:ln>
            <a:solidFill>
              <a:schemeClr val="accent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椭圆 48">
            <a:extLst>
              <a:ext uri="{FF2B5EF4-FFF2-40B4-BE49-F238E27FC236}">
                <a16:creationId xmlns:a16="http://schemas.microsoft.com/office/drawing/2014/main" id="{A6A50E69-A463-4D50-BB99-2CBB1BA996EC}"/>
              </a:ext>
            </a:extLst>
          </p:cNvPr>
          <p:cNvSpPr/>
          <p:nvPr/>
        </p:nvSpPr>
        <p:spPr>
          <a:xfrm>
            <a:off x="8007892" y="2427223"/>
            <a:ext cx="316881" cy="299615"/>
          </a:xfrm>
          <a:prstGeom prst="ellipse">
            <a:avLst/>
          </a:prstGeom>
          <a:solidFill>
            <a:schemeClr val="accent1">
              <a:lumMod val="60000"/>
              <a:lumOff val="40000"/>
            </a:schemeClr>
          </a:solidFill>
          <a:ln>
            <a:solidFill>
              <a:schemeClr val="accent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椭圆 49">
            <a:extLst>
              <a:ext uri="{FF2B5EF4-FFF2-40B4-BE49-F238E27FC236}">
                <a16:creationId xmlns:a16="http://schemas.microsoft.com/office/drawing/2014/main" id="{41BFE7F8-80DB-4625-913B-A282A2CB2626}"/>
              </a:ext>
            </a:extLst>
          </p:cNvPr>
          <p:cNvSpPr/>
          <p:nvPr/>
        </p:nvSpPr>
        <p:spPr>
          <a:xfrm>
            <a:off x="7348370" y="3675464"/>
            <a:ext cx="316881" cy="299615"/>
          </a:xfrm>
          <a:prstGeom prst="ellipse">
            <a:avLst/>
          </a:prstGeom>
          <a:solidFill>
            <a:schemeClr val="accent1">
              <a:lumMod val="60000"/>
              <a:lumOff val="40000"/>
            </a:schemeClr>
          </a:solidFill>
          <a:ln>
            <a:solidFill>
              <a:schemeClr val="accent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直接箭头连接符 51">
            <a:extLst>
              <a:ext uri="{FF2B5EF4-FFF2-40B4-BE49-F238E27FC236}">
                <a16:creationId xmlns:a16="http://schemas.microsoft.com/office/drawing/2014/main" id="{36F70878-85A3-497B-B5B0-A780BBEEBD4A}"/>
              </a:ext>
            </a:extLst>
          </p:cNvPr>
          <p:cNvCxnSpPr>
            <a:stCxn id="23" idx="0"/>
            <a:endCxn id="50" idx="4"/>
          </p:cNvCxnSpPr>
          <p:nvPr/>
        </p:nvCxnSpPr>
        <p:spPr>
          <a:xfrm flipV="1">
            <a:off x="7404132" y="3975079"/>
            <a:ext cx="102679" cy="4090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4DDF7D82-083F-41F6-8629-AF7329EEF63A}"/>
              </a:ext>
            </a:extLst>
          </p:cNvPr>
          <p:cNvCxnSpPr>
            <a:cxnSpLocks/>
          </p:cNvCxnSpPr>
          <p:nvPr/>
        </p:nvCxnSpPr>
        <p:spPr>
          <a:xfrm flipV="1">
            <a:off x="7182850" y="3989497"/>
            <a:ext cx="333323" cy="45058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84FA049A-7659-4223-A450-DAD0DE518336}"/>
              </a:ext>
            </a:extLst>
          </p:cNvPr>
          <p:cNvCxnSpPr>
            <a:cxnSpLocks/>
            <a:stCxn id="25" idx="0"/>
            <a:endCxn id="50" idx="4"/>
          </p:cNvCxnSpPr>
          <p:nvPr/>
        </p:nvCxnSpPr>
        <p:spPr>
          <a:xfrm flipH="1" flipV="1">
            <a:off x="7506811" y="3975079"/>
            <a:ext cx="339068" cy="5755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83AC09D4-87E6-4FF0-8207-A22B5CAB6D76}"/>
              </a:ext>
            </a:extLst>
          </p:cNvPr>
          <p:cNvCxnSpPr>
            <a:cxnSpLocks/>
            <a:stCxn id="24" idx="0"/>
            <a:endCxn id="50" idx="4"/>
          </p:cNvCxnSpPr>
          <p:nvPr/>
        </p:nvCxnSpPr>
        <p:spPr>
          <a:xfrm flipV="1">
            <a:off x="7483181" y="3975079"/>
            <a:ext cx="23630" cy="67233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a:extLst>
              <a:ext uri="{FF2B5EF4-FFF2-40B4-BE49-F238E27FC236}">
                <a16:creationId xmlns:a16="http://schemas.microsoft.com/office/drawing/2014/main" id="{A4677ACF-AF29-4A76-AF9F-A012188C9E5E}"/>
              </a:ext>
            </a:extLst>
          </p:cNvPr>
          <p:cNvCxnSpPr>
            <a:cxnSpLocks/>
            <a:stCxn id="21" idx="0"/>
            <a:endCxn id="49" idx="4"/>
          </p:cNvCxnSpPr>
          <p:nvPr/>
        </p:nvCxnSpPr>
        <p:spPr>
          <a:xfrm flipV="1">
            <a:off x="8030580" y="2726838"/>
            <a:ext cx="135753" cy="7057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a:extLst>
              <a:ext uri="{FF2B5EF4-FFF2-40B4-BE49-F238E27FC236}">
                <a16:creationId xmlns:a16="http://schemas.microsoft.com/office/drawing/2014/main" id="{A383D179-10C8-4D52-81AA-D484E5732958}"/>
              </a:ext>
            </a:extLst>
          </p:cNvPr>
          <p:cNvCxnSpPr>
            <a:cxnSpLocks/>
            <a:stCxn id="18" idx="0"/>
            <a:endCxn id="49" idx="4"/>
          </p:cNvCxnSpPr>
          <p:nvPr/>
        </p:nvCxnSpPr>
        <p:spPr>
          <a:xfrm flipH="1" flipV="1">
            <a:off x="8166333" y="2726838"/>
            <a:ext cx="23849" cy="5307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a:extLst>
              <a:ext uri="{FF2B5EF4-FFF2-40B4-BE49-F238E27FC236}">
                <a16:creationId xmlns:a16="http://schemas.microsoft.com/office/drawing/2014/main" id="{0E5D00D1-50E9-4B36-9DE0-89D6C23A84A0}"/>
              </a:ext>
            </a:extLst>
          </p:cNvPr>
          <p:cNvCxnSpPr>
            <a:cxnSpLocks/>
            <a:stCxn id="20" idx="0"/>
            <a:endCxn id="49" idx="4"/>
          </p:cNvCxnSpPr>
          <p:nvPr/>
        </p:nvCxnSpPr>
        <p:spPr>
          <a:xfrm flipH="1" flipV="1">
            <a:off x="8166333" y="2726838"/>
            <a:ext cx="146206" cy="8302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a:extLst>
              <a:ext uri="{FF2B5EF4-FFF2-40B4-BE49-F238E27FC236}">
                <a16:creationId xmlns:a16="http://schemas.microsoft.com/office/drawing/2014/main" id="{C8469FB5-9D45-4D73-A1FC-75AF89873321}"/>
              </a:ext>
            </a:extLst>
          </p:cNvPr>
          <p:cNvCxnSpPr>
            <a:cxnSpLocks/>
            <a:stCxn id="29" idx="0"/>
            <a:endCxn id="48" idx="4"/>
          </p:cNvCxnSpPr>
          <p:nvPr/>
        </p:nvCxnSpPr>
        <p:spPr>
          <a:xfrm flipV="1">
            <a:off x="9973852" y="2685264"/>
            <a:ext cx="68200" cy="3195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a:extLst>
              <a:ext uri="{FF2B5EF4-FFF2-40B4-BE49-F238E27FC236}">
                <a16:creationId xmlns:a16="http://schemas.microsoft.com/office/drawing/2014/main" id="{F99F23CD-10CF-4AE3-86C8-354DF7E4E523}"/>
              </a:ext>
            </a:extLst>
          </p:cNvPr>
          <p:cNvCxnSpPr>
            <a:cxnSpLocks/>
            <a:stCxn id="31" idx="0"/>
            <a:endCxn id="48" idx="4"/>
          </p:cNvCxnSpPr>
          <p:nvPr/>
        </p:nvCxnSpPr>
        <p:spPr>
          <a:xfrm flipH="1" flipV="1">
            <a:off x="10042052" y="2685264"/>
            <a:ext cx="197596" cy="50310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79">
            <a:extLst>
              <a:ext uri="{FF2B5EF4-FFF2-40B4-BE49-F238E27FC236}">
                <a16:creationId xmlns:a16="http://schemas.microsoft.com/office/drawing/2014/main" id="{D6DE0095-6E1B-41B4-8332-56E57293F85D}"/>
              </a:ext>
            </a:extLst>
          </p:cNvPr>
          <p:cNvCxnSpPr>
            <a:cxnSpLocks/>
            <a:stCxn id="32" idx="0"/>
            <a:endCxn id="48" idx="4"/>
          </p:cNvCxnSpPr>
          <p:nvPr/>
        </p:nvCxnSpPr>
        <p:spPr>
          <a:xfrm flipH="1" flipV="1">
            <a:off x="10042052" y="2685264"/>
            <a:ext cx="172404" cy="83279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a:extLst>
              <a:ext uri="{FF2B5EF4-FFF2-40B4-BE49-F238E27FC236}">
                <a16:creationId xmlns:a16="http://schemas.microsoft.com/office/drawing/2014/main" id="{5C585F1B-91F3-4F84-81F0-DE66747A51E0}"/>
              </a:ext>
            </a:extLst>
          </p:cNvPr>
          <p:cNvCxnSpPr>
            <a:cxnSpLocks/>
            <a:stCxn id="30" idx="0"/>
            <a:endCxn id="48" idx="4"/>
          </p:cNvCxnSpPr>
          <p:nvPr/>
        </p:nvCxnSpPr>
        <p:spPr>
          <a:xfrm flipV="1">
            <a:off x="9797338" y="2685264"/>
            <a:ext cx="244714" cy="54416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8" name="直接箭头连接符 87">
            <a:extLst>
              <a:ext uri="{FF2B5EF4-FFF2-40B4-BE49-F238E27FC236}">
                <a16:creationId xmlns:a16="http://schemas.microsoft.com/office/drawing/2014/main" id="{D78BA57D-A698-4C30-8A12-7F12BA4C35BD}"/>
              </a:ext>
            </a:extLst>
          </p:cNvPr>
          <p:cNvCxnSpPr>
            <a:cxnSpLocks/>
            <a:stCxn id="26" idx="0"/>
            <a:endCxn id="40" idx="4"/>
          </p:cNvCxnSpPr>
          <p:nvPr/>
        </p:nvCxnSpPr>
        <p:spPr>
          <a:xfrm flipV="1">
            <a:off x="9266239" y="3754293"/>
            <a:ext cx="122358" cy="32801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1" name="直接箭头连接符 90">
            <a:extLst>
              <a:ext uri="{FF2B5EF4-FFF2-40B4-BE49-F238E27FC236}">
                <a16:creationId xmlns:a16="http://schemas.microsoft.com/office/drawing/2014/main" id="{65E59763-3CC2-42DB-92C4-D0A0E9E2B719}"/>
              </a:ext>
            </a:extLst>
          </p:cNvPr>
          <p:cNvCxnSpPr>
            <a:cxnSpLocks/>
            <a:stCxn id="28" idx="0"/>
            <a:endCxn id="40" idx="4"/>
          </p:cNvCxnSpPr>
          <p:nvPr/>
        </p:nvCxnSpPr>
        <p:spPr>
          <a:xfrm flipH="1" flipV="1">
            <a:off x="9388597" y="3754293"/>
            <a:ext cx="187862" cy="4256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a:extLst>
              <a:ext uri="{FF2B5EF4-FFF2-40B4-BE49-F238E27FC236}">
                <a16:creationId xmlns:a16="http://schemas.microsoft.com/office/drawing/2014/main" id="{A4479635-A6B4-4B55-B684-77B7EB59BEA0}"/>
              </a:ext>
            </a:extLst>
          </p:cNvPr>
          <p:cNvCxnSpPr>
            <a:cxnSpLocks/>
            <a:stCxn id="27" idx="0"/>
            <a:endCxn id="40" idx="4"/>
          </p:cNvCxnSpPr>
          <p:nvPr/>
        </p:nvCxnSpPr>
        <p:spPr>
          <a:xfrm flipV="1">
            <a:off x="9318121" y="3754293"/>
            <a:ext cx="70476" cy="48751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2" name="矩形 101">
            <a:extLst>
              <a:ext uri="{FF2B5EF4-FFF2-40B4-BE49-F238E27FC236}">
                <a16:creationId xmlns:a16="http://schemas.microsoft.com/office/drawing/2014/main" id="{9E754DF6-5F9F-4C6C-B38A-C61821AC9B1A}"/>
              </a:ext>
            </a:extLst>
          </p:cNvPr>
          <p:cNvSpPr/>
          <p:nvPr/>
        </p:nvSpPr>
        <p:spPr>
          <a:xfrm>
            <a:off x="4655168" y="5242786"/>
            <a:ext cx="6856373" cy="1015663"/>
          </a:xfrm>
          <a:prstGeom prst="rect">
            <a:avLst/>
          </a:prstGeom>
        </p:spPr>
        <p:txBody>
          <a:bodyPr wrap="square">
            <a:spAutoFit/>
          </a:bodyPr>
          <a:lstStyle/>
          <a:p>
            <a:pPr marL="342900" indent="-342900">
              <a:buFont typeface="Wingdings" panose="05000000000000000000" pitchFamily="2" charset="2"/>
              <a:buChar char="v"/>
            </a:pPr>
            <a:r>
              <a:rPr lang="en-US" sz="2000" dirty="0"/>
              <a:t>We can connect each stop point with its associated location with an arrow line pointing to the location, which denotes that the user of this stop point has visited the location once.</a:t>
            </a:r>
          </a:p>
        </p:txBody>
      </p:sp>
      <p:grpSp>
        <p:nvGrpSpPr>
          <p:cNvPr id="137" name="组合 136">
            <a:extLst>
              <a:ext uri="{FF2B5EF4-FFF2-40B4-BE49-F238E27FC236}">
                <a16:creationId xmlns:a16="http://schemas.microsoft.com/office/drawing/2014/main" id="{AC08B2E2-A823-4B57-AED2-A825AC5A2F55}"/>
              </a:ext>
            </a:extLst>
          </p:cNvPr>
          <p:cNvGrpSpPr/>
          <p:nvPr/>
        </p:nvGrpSpPr>
        <p:grpSpPr>
          <a:xfrm>
            <a:off x="7133781" y="2041527"/>
            <a:ext cx="3157446" cy="3323109"/>
            <a:chOff x="1925539" y="5084297"/>
            <a:chExt cx="2422985" cy="2643362"/>
          </a:xfrm>
        </p:grpSpPr>
        <p:sp>
          <p:nvSpPr>
            <p:cNvPr id="103" name="椭圆 102">
              <a:extLst>
                <a:ext uri="{FF2B5EF4-FFF2-40B4-BE49-F238E27FC236}">
                  <a16:creationId xmlns:a16="http://schemas.microsoft.com/office/drawing/2014/main" id="{A46FA0ED-76C0-4F65-B69C-0D121576D268}"/>
                </a:ext>
              </a:extLst>
            </p:cNvPr>
            <p:cNvSpPr/>
            <p:nvPr/>
          </p:nvSpPr>
          <p:spPr>
            <a:xfrm>
              <a:off x="2362184" y="5171519"/>
              <a:ext cx="129764" cy="121206"/>
            </a:xfrm>
            <a:prstGeom prst="ellipse">
              <a:avLst/>
            </a:prstGeom>
            <a:solidFill>
              <a:schemeClr val="tx1"/>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p>
          </p:txBody>
        </p:sp>
        <p:sp>
          <p:nvSpPr>
            <p:cNvPr id="104" name="椭圆 103">
              <a:extLst>
                <a:ext uri="{FF2B5EF4-FFF2-40B4-BE49-F238E27FC236}">
                  <a16:creationId xmlns:a16="http://schemas.microsoft.com/office/drawing/2014/main" id="{78347472-021F-4C37-B681-33DA5727D0A2}"/>
                </a:ext>
              </a:extLst>
            </p:cNvPr>
            <p:cNvSpPr/>
            <p:nvPr/>
          </p:nvSpPr>
          <p:spPr>
            <a:xfrm>
              <a:off x="2362184" y="5604586"/>
              <a:ext cx="129764" cy="121206"/>
            </a:xfrm>
            <a:prstGeom prst="ellipse">
              <a:avLst/>
            </a:prstGeom>
            <a:solidFill>
              <a:schemeClr val="tx1"/>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p>
          </p:txBody>
        </p:sp>
        <p:sp>
          <p:nvSpPr>
            <p:cNvPr id="105" name="椭圆 104">
              <a:extLst>
                <a:ext uri="{FF2B5EF4-FFF2-40B4-BE49-F238E27FC236}">
                  <a16:creationId xmlns:a16="http://schemas.microsoft.com/office/drawing/2014/main" id="{3F5D2ECB-9F18-47F5-96C2-79F139A21C7E}"/>
                </a:ext>
              </a:extLst>
            </p:cNvPr>
            <p:cNvSpPr/>
            <p:nvPr/>
          </p:nvSpPr>
          <p:spPr>
            <a:xfrm>
              <a:off x="2359117" y="6054573"/>
              <a:ext cx="129764" cy="121206"/>
            </a:xfrm>
            <a:prstGeom prst="ellipse">
              <a:avLst/>
            </a:prstGeom>
            <a:solidFill>
              <a:schemeClr val="tx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p>
          </p:txBody>
        </p:sp>
        <p:sp>
          <p:nvSpPr>
            <p:cNvPr id="106" name="椭圆 105">
              <a:extLst>
                <a:ext uri="{FF2B5EF4-FFF2-40B4-BE49-F238E27FC236}">
                  <a16:creationId xmlns:a16="http://schemas.microsoft.com/office/drawing/2014/main" id="{CAE23547-9997-404C-A684-77E653C48F0B}"/>
                </a:ext>
              </a:extLst>
            </p:cNvPr>
            <p:cNvSpPr/>
            <p:nvPr/>
          </p:nvSpPr>
          <p:spPr>
            <a:xfrm>
              <a:off x="2359117" y="6507773"/>
              <a:ext cx="129764" cy="121206"/>
            </a:xfrm>
            <a:prstGeom prst="ellipse">
              <a:avLst/>
            </a:prstGeom>
            <a:solidFill>
              <a:schemeClr val="tx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p>
          </p:txBody>
        </p:sp>
        <p:sp>
          <p:nvSpPr>
            <p:cNvPr id="107" name="椭圆 106">
              <a:extLst>
                <a:ext uri="{FF2B5EF4-FFF2-40B4-BE49-F238E27FC236}">
                  <a16:creationId xmlns:a16="http://schemas.microsoft.com/office/drawing/2014/main" id="{FD0E6C5A-932C-4644-BF34-8A30CD075830}"/>
                </a:ext>
              </a:extLst>
            </p:cNvPr>
            <p:cNvSpPr/>
            <p:nvPr/>
          </p:nvSpPr>
          <p:spPr>
            <a:xfrm>
              <a:off x="2362731" y="6953598"/>
              <a:ext cx="129764" cy="121206"/>
            </a:xfrm>
            <a:prstGeom prst="ellipse">
              <a:avLst/>
            </a:prstGeom>
            <a:solidFill>
              <a:schemeClr val="tx1"/>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p>
          </p:txBody>
        </p:sp>
        <p:sp>
          <p:nvSpPr>
            <p:cNvPr id="108" name="椭圆 107">
              <a:extLst>
                <a:ext uri="{FF2B5EF4-FFF2-40B4-BE49-F238E27FC236}">
                  <a16:creationId xmlns:a16="http://schemas.microsoft.com/office/drawing/2014/main" id="{CD9626F1-EC6B-4758-8FE5-F58901B5609C}"/>
                </a:ext>
              </a:extLst>
            </p:cNvPr>
            <p:cNvSpPr/>
            <p:nvPr/>
          </p:nvSpPr>
          <p:spPr>
            <a:xfrm>
              <a:off x="2359117" y="7437740"/>
              <a:ext cx="129764" cy="121206"/>
            </a:xfrm>
            <a:prstGeom prst="ellipse">
              <a:avLst/>
            </a:prstGeom>
            <a:solidFill>
              <a:schemeClr val="tx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p>
          </p:txBody>
        </p:sp>
        <p:sp>
          <p:nvSpPr>
            <p:cNvPr id="109" name="椭圆 108">
              <a:extLst>
                <a:ext uri="{FF2B5EF4-FFF2-40B4-BE49-F238E27FC236}">
                  <a16:creationId xmlns:a16="http://schemas.microsoft.com/office/drawing/2014/main" id="{9419057D-F3C7-4A17-A93D-1B2B4B145F8A}"/>
                </a:ext>
              </a:extLst>
            </p:cNvPr>
            <p:cNvSpPr/>
            <p:nvPr/>
          </p:nvSpPr>
          <p:spPr>
            <a:xfrm>
              <a:off x="3724287" y="5421879"/>
              <a:ext cx="129764" cy="121206"/>
            </a:xfrm>
            <a:prstGeom prst="ellipse">
              <a:avLst/>
            </a:prstGeom>
            <a:solidFill>
              <a:schemeClr val="tx1"/>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p>
          </p:txBody>
        </p:sp>
        <p:sp>
          <p:nvSpPr>
            <p:cNvPr id="110" name="椭圆 109">
              <a:extLst>
                <a:ext uri="{FF2B5EF4-FFF2-40B4-BE49-F238E27FC236}">
                  <a16:creationId xmlns:a16="http://schemas.microsoft.com/office/drawing/2014/main" id="{BE7D9BE2-E9A7-4A0A-B9E7-05F39D78290D}"/>
                </a:ext>
              </a:extLst>
            </p:cNvPr>
            <p:cNvSpPr/>
            <p:nvPr/>
          </p:nvSpPr>
          <p:spPr>
            <a:xfrm>
              <a:off x="3724287" y="6049849"/>
              <a:ext cx="129764" cy="121206"/>
            </a:xfrm>
            <a:prstGeom prst="ellipse">
              <a:avLst/>
            </a:prstGeom>
            <a:solidFill>
              <a:schemeClr val="tx1"/>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p>
          </p:txBody>
        </p:sp>
        <p:sp>
          <p:nvSpPr>
            <p:cNvPr id="111" name="椭圆 110">
              <a:extLst>
                <a:ext uri="{FF2B5EF4-FFF2-40B4-BE49-F238E27FC236}">
                  <a16:creationId xmlns:a16="http://schemas.microsoft.com/office/drawing/2014/main" id="{2350BD29-D9A3-4519-956D-F26CD9D3D5CA}"/>
                </a:ext>
              </a:extLst>
            </p:cNvPr>
            <p:cNvSpPr/>
            <p:nvPr/>
          </p:nvSpPr>
          <p:spPr>
            <a:xfrm>
              <a:off x="3724287" y="6651236"/>
              <a:ext cx="129764" cy="121206"/>
            </a:xfrm>
            <a:prstGeom prst="ellipse">
              <a:avLst/>
            </a:prstGeom>
            <a:solidFill>
              <a:schemeClr val="tx1"/>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p>
          </p:txBody>
        </p:sp>
        <p:sp>
          <p:nvSpPr>
            <p:cNvPr id="112" name="椭圆 111">
              <a:extLst>
                <a:ext uri="{FF2B5EF4-FFF2-40B4-BE49-F238E27FC236}">
                  <a16:creationId xmlns:a16="http://schemas.microsoft.com/office/drawing/2014/main" id="{C84FE099-8E05-4C34-8525-9CF53C72AB0F}"/>
                </a:ext>
              </a:extLst>
            </p:cNvPr>
            <p:cNvSpPr/>
            <p:nvPr/>
          </p:nvSpPr>
          <p:spPr>
            <a:xfrm>
              <a:off x="3724287" y="7204750"/>
              <a:ext cx="129764" cy="121206"/>
            </a:xfrm>
            <a:prstGeom prst="ellipse">
              <a:avLst/>
            </a:prstGeom>
            <a:solidFill>
              <a:schemeClr val="tx1"/>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p>
          </p:txBody>
        </p:sp>
        <mc:AlternateContent xmlns:mc="http://schemas.openxmlformats.org/markup-compatibility/2006" xmlns:a14="http://schemas.microsoft.com/office/drawing/2010/main">
          <mc:Choice Requires="a14">
            <p:sp>
              <p:nvSpPr>
                <p:cNvPr id="113" name="文本框 112">
                  <a:extLst>
                    <a:ext uri="{FF2B5EF4-FFF2-40B4-BE49-F238E27FC236}">
                      <a16:creationId xmlns:a16="http://schemas.microsoft.com/office/drawing/2014/main" id="{5FBCEEDF-F33C-4677-8690-21636CC64266}"/>
                    </a:ext>
                  </a:extLst>
                </p:cNvPr>
                <p:cNvSpPr txBox="1"/>
                <p:nvPr/>
              </p:nvSpPr>
              <p:spPr>
                <a:xfrm>
                  <a:off x="3883611" y="5342976"/>
                  <a:ext cx="433067" cy="369332"/>
                </a:xfrm>
                <a:prstGeom prst="rect">
                  <a:avLst/>
                </a:prstGeom>
                <a:noFill/>
                <a:ln>
                  <a:noFill/>
                  <a:prstDash val="solid"/>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𝒍</m:t>
                            </m:r>
                          </m:e>
                          <m:sub>
                            <m:r>
                              <a:rPr lang="en-US" b="1" i="1" smtClean="0">
                                <a:latin typeface="Cambria Math" panose="02040503050406030204" pitchFamily="18" charset="0"/>
                              </a:rPr>
                              <m:t>𝟏</m:t>
                            </m:r>
                          </m:sub>
                        </m:sSub>
                      </m:oMath>
                    </m:oMathPara>
                  </a14:m>
                  <a:endParaRPr lang="en-US" b="1" dirty="0"/>
                </a:p>
              </p:txBody>
            </p:sp>
          </mc:Choice>
          <mc:Fallback xmlns="">
            <p:sp>
              <p:nvSpPr>
                <p:cNvPr id="113" name="文本框 112">
                  <a:extLst>
                    <a:ext uri="{FF2B5EF4-FFF2-40B4-BE49-F238E27FC236}">
                      <a16:creationId xmlns:a16="http://schemas.microsoft.com/office/drawing/2014/main" id="{5FBCEEDF-F33C-4677-8690-21636CC64266}"/>
                    </a:ext>
                  </a:extLst>
                </p:cNvPr>
                <p:cNvSpPr txBox="1">
                  <a:spLocks noRot="1" noChangeAspect="1" noMove="1" noResize="1" noEditPoints="1" noAdjustHandles="1" noChangeArrowheads="1" noChangeShapeType="1" noTextEdit="1"/>
                </p:cNvSpPr>
                <p:nvPr/>
              </p:nvSpPr>
              <p:spPr>
                <a:xfrm>
                  <a:off x="3883611" y="5342976"/>
                  <a:ext cx="433067" cy="369332"/>
                </a:xfrm>
                <a:prstGeom prst="rect">
                  <a:avLst/>
                </a:prstGeom>
                <a:blipFill>
                  <a:blip r:embed="rId13"/>
                  <a:stretch>
                    <a:fillRect/>
                  </a:stretch>
                </a:blipFill>
                <a:ln>
                  <a:noFill/>
                  <a:prstDash val="soli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4" name="文本框 113">
                  <a:extLst>
                    <a:ext uri="{FF2B5EF4-FFF2-40B4-BE49-F238E27FC236}">
                      <a16:creationId xmlns:a16="http://schemas.microsoft.com/office/drawing/2014/main" id="{63C2C56E-3E39-4D82-8FF3-E5C9F005E57B}"/>
                    </a:ext>
                  </a:extLst>
                </p:cNvPr>
                <p:cNvSpPr txBox="1"/>
                <p:nvPr/>
              </p:nvSpPr>
              <p:spPr>
                <a:xfrm>
                  <a:off x="3912186" y="5964877"/>
                  <a:ext cx="433067" cy="369332"/>
                </a:xfrm>
                <a:prstGeom prst="rect">
                  <a:avLst/>
                </a:prstGeom>
                <a:noFill/>
                <a:ln>
                  <a:noFill/>
                  <a:prstDash val="solid"/>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𝒍</m:t>
                            </m:r>
                          </m:e>
                          <m:sub>
                            <m:r>
                              <a:rPr lang="en-US" b="1" i="1" smtClean="0">
                                <a:latin typeface="Cambria Math" panose="02040503050406030204" pitchFamily="18" charset="0"/>
                              </a:rPr>
                              <m:t>𝟐</m:t>
                            </m:r>
                          </m:sub>
                        </m:sSub>
                      </m:oMath>
                    </m:oMathPara>
                  </a14:m>
                  <a:endParaRPr lang="en-US" b="1" dirty="0"/>
                </a:p>
              </p:txBody>
            </p:sp>
          </mc:Choice>
          <mc:Fallback xmlns="">
            <p:sp>
              <p:nvSpPr>
                <p:cNvPr id="114" name="文本框 113">
                  <a:extLst>
                    <a:ext uri="{FF2B5EF4-FFF2-40B4-BE49-F238E27FC236}">
                      <a16:creationId xmlns:a16="http://schemas.microsoft.com/office/drawing/2014/main" id="{63C2C56E-3E39-4D82-8FF3-E5C9F005E57B}"/>
                    </a:ext>
                  </a:extLst>
                </p:cNvPr>
                <p:cNvSpPr txBox="1">
                  <a:spLocks noRot="1" noChangeAspect="1" noMove="1" noResize="1" noEditPoints="1" noAdjustHandles="1" noChangeArrowheads="1" noChangeShapeType="1" noTextEdit="1"/>
                </p:cNvSpPr>
                <p:nvPr/>
              </p:nvSpPr>
              <p:spPr>
                <a:xfrm>
                  <a:off x="3912186" y="5964877"/>
                  <a:ext cx="433067" cy="369332"/>
                </a:xfrm>
                <a:prstGeom prst="rect">
                  <a:avLst/>
                </a:prstGeom>
                <a:blipFill>
                  <a:blip r:embed="rId14"/>
                  <a:stretch>
                    <a:fillRect/>
                  </a:stretch>
                </a:blipFill>
                <a:ln>
                  <a:noFill/>
                  <a:prstDash val="soli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5" name="文本框 114">
                  <a:extLst>
                    <a:ext uri="{FF2B5EF4-FFF2-40B4-BE49-F238E27FC236}">
                      <a16:creationId xmlns:a16="http://schemas.microsoft.com/office/drawing/2014/main" id="{A6AFE899-69E1-45FE-A47B-905A7ABF5833}"/>
                    </a:ext>
                  </a:extLst>
                </p:cNvPr>
                <p:cNvSpPr txBox="1"/>
                <p:nvPr/>
              </p:nvSpPr>
              <p:spPr>
                <a:xfrm>
                  <a:off x="3912186" y="6586778"/>
                  <a:ext cx="433067" cy="369332"/>
                </a:xfrm>
                <a:prstGeom prst="rect">
                  <a:avLst/>
                </a:prstGeom>
                <a:noFill/>
                <a:ln>
                  <a:noFill/>
                  <a:prstDash val="solid"/>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𝒍</m:t>
                            </m:r>
                          </m:e>
                          <m:sub>
                            <m:r>
                              <a:rPr lang="en-US" b="1" i="1" smtClean="0">
                                <a:latin typeface="Cambria Math" panose="02040503050406030204" pitchFamily="18" charset="0"/>
                              </a:rPr>
                              <m:t>𝟑</m:t>
                            </m:r>
                          </m:sub>
                        </m:sSub>
                      </m:oMath>
                    </m:oMathPara>
                  </a14:m>
                  <a:endParaRPr lang="en-US" b="1" dirty="0"/>
                </a:p>
              </p:txBody>
            </p:sp>
          </mc:Choice>
          <mc:Fallback xmlns="">
            <p:sp>
              <p:nvSpPr>
                <p:cNvPr id="115" name="文本框 114">
                  <a:extLst>
                    <a:ext uri="{FF2B5EF4-FFF2-40B4-BE49-F238E27FC236}">
                      <a16:creationId xmlns:a16="http://schemas.microsoft.com/office/drawing/2014/main" id="{A6AFE899-69E1-45FE-A47B-905A7ABF5833}"/>
                    </a:ext>
                  </a:extLst>
                </p:cNvPr>
                <p:cNvSpPr txBox="1">
                  <a:spLocks noRot="1" noChangeAspect="1" noMove="1" noResize="1" noEditPoints="1" noAdjustHandles="1" noChangeArrowheads="1" noChangeShapeType="1" noTextEdit="1"/>
                </p:cNvSpPr>
                <p:nvPr/>
              </p:nvSpPr>
              <p:spPr>
                <a:xfrm>
                  <a:off x="3912186" y="6586778"/>
                  <a:ext cx="433067" cy="369332"/>
                </a:xfrm>
                <a:prstGeom prst="rect">
                  <a:avLst/>
                </a:prstGeom>
                <a:blipFill>
                  <a:blip r:embed="rId15"/>
                  <a:stretch>
                    <a:fillRect/>
                  </a:stretch>
                </a:blipFill>
                <a:ln>
                  <a:noFill/>
                  <a:prstDash val="soli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6" name="文本框 115">
                  <a:extLst>
                    <a:ext uri="{FF2B5EF4-FFF2-40B4-BE49-F238E27FC236}">
                      <a16:creationId xmlns:a16="http://schemas.microsoft.com/office/drawing/2014/main" id="{3AC83533-74F0-4AD1-81DA-FCD83FEE6591}"/>
                    </a:ext>
                  </a:extLst>
                </p:cNvPr>
                <p:cNvSpPr txBox="1"/>
                <p:nvPr/>
              </p:nvSpPr>
              <p:spPr>
                <a:xfrm>
                  <a:off x="3915457" y="7136923"/>
                  <a:ext cx="433067" cy="369332"/>
                </a:xfrm>
                <a:prstGeom prst="rect">
                  <a:avLst/>
                </a:prstGeom>
                <a:noFill/>
                <a:ln>
                  <a:noFill/>
                  <a:prstDash val="solid"/>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𝒍</m:t>
                            </m:r>
                          </m:e>
                          <m:sub>
                            <m:r>
                              <a:rPr lang="en-US" b="1" i="1" smtClean="0">
                                <a:latin typeface="Cambria Math" panose="02040503050406030204" pitchFamily="18" charset="0"/>
                              </a:rPr>
                              <m:t>𝟒</m:t>
                            </m:r>
                          </m:sub>
                        </m:sSub>
                      </m:oMath>
                    </m:oMathPara>
                  </a14:m>
                  <a:endParaRPr lang="en-US" b="1" dirty="0"/>
                </a:p>
              </p:txBody>
            </p:sp>
          </mc:Choice>
          <mc:Fallback xmlns="">
            <p:sp>
              <p:nvSpPr>
                <p:cNvPr id="116" name="文本框 115">
                  <a:extLst>
                    <a:ext uri="{FF2B5EF4-FFF2-40B4-BE49-F238E27FC236}">
                      <a16:creationId xmlns:a16="http://schemas.microsoft.com/office/drawing/2014/main" id="{3AC83533-74F0-4AD1-81DA-FCD83FEE6591}"/>
                    </a:ext>
                  </a:extLst>
                </p:cNvPr>
                <p:cNvSpPr txBox="1">
                  <a:spLocks noRot="1" noChangeAspect="1" noMove="1" noResize="1" noEditPoints="1" noAdjustHandles="1" noChangeArrowheads="1" noChangeShapeType="1" noTextEdit="1"/>
                </p:cNvSpPr>
                <p:nvPr/>
              </p:nvSpPr>
              <p:spPr>
                <a:xfrm>
                  <a:off x="3915457" y="7136923"/>
                  <a:ext cx="433067" cy="369332"/>
                </a:xfrm>
                <a:prstGeom prst="rect">
                  <a:avLst/>
                </a:prstGeom>
                <a:blipFill>
                  <a:blip r:embed="rId16"/>
                  <a:stretch>
                    <a:fillRect/>
                  </a:stretch>
                </a:blipFill>
                <a:ln>
                  <a:noFill/>
                  <a:prstDash val="soli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7" name="文本框 116">
                  <a:extLst>
                    <a:ext uri="{FF2B5EF4-FFF2-40B4-BE49-F238E27FC236}">
                      <a16:creationId xmlns:a16="http://schemas.microsoft.com/office/drawing/2014/main" id="{22626610-B5DD-4508-B719-65143F970FFA}"/>
                    </a:ext>
                  </a:extLst>
                </p:cNvPr>
                <p:cNvSpPr txBox="1"/>
                <p:nvPr/>
              </p:nvSpPr>
              <p:spPr>
                <a:xfrm>
                  <a:off x="1925539" y="5084297"/>
                  <a:ext cx="497187" cy="369332"/>
                </a:xfrm>
                <a:prstGeom prst="rect">
                  <a:avLst/>
                </a:prstGeom>
                <a:noFill/>
                <a:ln>
                  <a:noFill/>
                  <a:prstDash val="solid"/>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𝒖</m:t>
                            </m:r>
                          </m:e>
                          <m:sub>
                            <m:r>
                              <a:rPr lang="en-US" b="1" i="1" smtClean="0">
                                <a:latin typeface="Cambria Math" panose="02040503050406030204" pitchFamily="18" charset="0"/>
                              </a:rPr>
                              <m:t>𝟏</m:t>
                            </m:r>
                          </m:sub>
                        </m:sSub>
                      </m:oMath>
                    </m:oMathPara>
                  </a14:m>
                  <a:endParaRPr lang="en-US" b="1" dirty="0"/>
                </a:p>
              </p:txBody>
            </p:sp>
          </mc:Choice>
          <mc:Fallback xmlns="">
            <p:sp>
              <p:nvSpPr>
                <p:cNvPr id="117" name="文本框 116">
                  <a:extLst>
                    <a:ext uri="{FF2B5EF4-FFF2-40B4-BE49-F238E27FC236}">
                      <a16:creationId xmlns:a16="http://schemas.microsoft.com/office/drawing/2014/main" id="{22626610-B5DD-4508-B719-65143F970FFA}"/>
                    </a:ext>
                  </a:extLst>
                </p:cNvPr>
                <p:cNvSpPr txBox="1">
                  <a:spLocks noRot="1" noChangeAspect="1" noMove="1" noResize="1" noEditPoints="1" noAdjustHandles="1" noChangeArrowheads="1" noChangeShapeType="1" noTextEdit="1"/>
                </p:cNvSpPr>
                <p:nvPr/>
              </p:nvSpPr>
              <p:spPr>
                <a:xfrm>
                  <a:off x="1925539" y="5084297"/>
                  <a:ext cx="497187" cy="369332"/>
                </a:xfrm>
                <a:prstGeom prst="rect">
                  <a:avLst/>
                </a:prstGeom>
                <a:blipFill>
                  <a:blip r:embed="rId17"/>
                  <a:stretch>
                    <a:fillRect/>
                  </a:stretch>
                </a:blipFill>
                <a:ln>
                  <a:noFill/>
                  <a:prstDash val="soli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8" name="文本框 117">
                  <a:extLst>
                    <a:ext uri="{FF2B5EF4-FFF2-40B4-BE49-F238E27FC236}">
                      <a16:creationId xmlns:a16="http://schemas.microsoft.com/office/drawing/2014/main" id="{2232B7C1-0ABA-4827-B80C-B157EB581D29}"/>
                    </a:ext>
                  </a:extLst>
                </p:cNvPr>
                <p:cNvSpPr txBox="1"/>
                <p:nvPr/>
              </p:nvSpPr>
              <p:spPr>
                <a:xfrm>
                  <a:off x="1933601" y="5524519"/>
                  <a:ext cx="497187" cy="369332"/>
                </a:xfrm>
                <a:prstGeom prst="rect">
                  <a:avLst/>
                </a:prstGeom>
                <a:noFill/>
                <a:ln>
                  <a:noFill/>
                  <a:prstDash val="solid"/>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𝒖</m:t>
                            </m:r>
                          </m:e>
                          <m:sub>
                            <m:r>
                              <a:rPr lang="en-US" b="1" i="1" smtClean="0">
                                <a:latin typeface="Cambria Math" panose="02040503050406030204" pitchFamily="18" charset="0"/>
                              </a:rPr>
                              <m:t>𝟐</m:t>
                            </m:r>
                          </m:sub>
                        </m:sSub>
                      </m:oMath>
                    </m:oMathPara>
                  </a14:m>
                  <a:endParaRPr lang="en-US" b="1" dirty="0"/>
                </a:p>
              </p:txBody>
            </p:sp>
          </mc:Choice>
          <mc:Fallback xmlns="">
            <p:sp>
              <p:nvSpPr>
                <p:cNvPr id="118" name="文本框 117">
                  <a:extLst>
                    <a:ext uri="{FF2B5EF4-FFF2-40B4-BE49-F238E27FC236}">
                      <a16:creationId xmlns:a16="http://schemas.microsoft.com/office/drawing/2014/main" id="{2232B7C1-0ABA-4827-B80C-B157EB581D29}"/>
                    </a:ext>
                  </a:extLst>
                </p:cNvPr>
                <p:cNvSpPr txBox="1">
                  <a:spLocks noRot="1" noChangeAspect="1" noMove="1" noResize="1" noEditPoints="1" noAdjustHandles="1" noChangeArrowheads="1" noChangeShapeType="1" noTextEdit="1"/>
                </p:cNvSpPr>
                <p:nvPr/>
              </p:nvSpPr>
              <p:spPr>
                <a:xfrm>
                  <a:off x="1933601" y="5524519"/>
                  <a:ext cx="497187" cy="369332"/>
                </a:xfrm>
                <a:prstGeom prst="rect">
                  <a:avLst/>
                </a:prstGeom>
                <a:blipFill>
                  <a:blip r:embed="rId18"/>
                  <a:stretch>
                    <a:fillRect/>
                  </a:stretch>
                </a:blipFill>
                <a:ln>
                  <a:noFill/>
                  <a:prstDash val="soli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9" name="文本框 118">
                  <a:extLst>
                    <a:ext uri="{FF2B5EF4-FFF2-40B4-BE49-F238E27FC236}">
                      <a16:creationId xmlns:a16="http://schemas.microsoft.com/office/drawing/2014/main" id="{30165D57-D52F-4C47-BA1C-9EA377250C97}"/>
                    </a:ext>
                  </a:extLst>
                </p:cNvPr>
                <p:cNvSpPr txBox="1"/>
                <p:nvPr/>
              </p:nvSpPr>
              <p:spPr>
                <a:xfrm>
                  <a:off x="1946817" y="5972111"/>
                  <a:ext cx="497187" cy="369332"/>
                </a:xfrm>
                <a:prstGeom prst="rect">
                  <a:avLst/>
                </a:prstGeom>
                <a:noFill/>
                <a:ln>
                  <a:noFill/>
                  <a:prstDash val="solid"/>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𝒖</m:t>
                            </m:r>
                          </m:e>
                          <m:sub>
                            <m:r>
                              <a:rPr lang="en-US" b="1" i="1" smtClean="0">
                                <a:latin typeface="Cambria Math" panose="02040503050406030204" pitchFamily="18" charset="0"/>
                              </a:rPr>
                              <m:t>𝟑</m:t>
                            </m:r>
                          </m:sub>
                        </m:sSub>
                      </m:oMath>
                    </m:oMathPara>
                  </a14:m>
                  <a:endParaRPr lang="en-US" b="1" dirty="0"/>
                </a:p>
              </p:txBody>
            </p:sp>
          </mc:Choice>
          <mc:Fallback xmlns="">
            <p:sp>
              <p:nvSpPr>
                <p:cNvPr id="119" name="文本框 118">
                  <a:extLst>
                    <a:ext uri="{FF2B5EF4-FFF2-40B4-BE49-F238E27FC236}">
                      <a16:creationId xmlns:a16="http://schemas.microsoft.com/office/drawing/2014/main" id="{30165D57-D52F-4C47-BA1C-9EA377250C97}"/>
                    </a:ext>
                  </a:extLst>
                </p:cNvPr>
                <p:cNvSpPr txBox="1">
                  <a:spLocks noRot="1" noChangeAspect="1" noMove="1" noResize="1" noEditPoints="1" noAdjustHandles="1" noChangeArrowheads="1" noChangeShapeType="1" noTextEdit="1"/>
                </p:cNvSpPr>
                <p:nvPr/>
              </p:nvSpPr>
              <p:spPr>
                <a:xfrm>
                  <a:off x="1946817" y="5972111"/>
                  <a:ext cx="497187" cy="369332"/>
                </a:xfrm>
                <a:prstGeom prst="rect">
                  <a:avLst/>
                </a:prstGeom>
                <a:blipFill>
                  <a:blip r:embed="rId19"/>
                  <a:stretch>
                    <a:fillRect/>
                  </a:stretch>
                </a:blipFill>
                <a:ln>
                  <a:noFill/>
                  <a:prstDash val="soli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0" name="文本框 119">
                  <a:extLst>
                    <a:ext uri="{FF2B5EF4-FFF2-40B4-BE49-F238E27FC236}">
                      <a16:creationId xmlns:a16="http://schemas.microsoft.com/office/drawing/2014/main" id="{B6AC7982-1AF9-4C13-A41D-25159D96C34D}"/>
                    </a:ext>
                  </a:extLst>
                </p:cNvPr>
                <p:cNvSpPr txBox="1"/>
                <p:nvPr/>
              </p:nvSpPr>
              <p:spPr>
                <a:xfrm>
                  <a:off x="1945074" y="6434786"/>
                  <a:ext cx="497187" cy="369332"/>
                </a:xfrm>
                <a:prstGeom prst="rect">
                  <a:avLst/>
                </a:prstGeom>
                <a:noFill/>
                <a:ln>
                  <a:noFill/>
                  <a:prstDash val="solid"/>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𝒖</m:t>
                            </m:r>
                          </m:e>
                          <m:sub>
                            <m:r>
                              <a:rPr lang="en-US" b="1" i="1" smtClean="0">
                                <a:latin typeface="Cambria Math" panose="02040503050406030204" pitchFamily="18" charset="0"/>
                              </a:rPr>
                              <m:t>𝟒</m:t>
                            </m:r>
                          </m:sub>
                        </m:sSub>
                      </m:oMath>
                    </m:oMathPara>
                  </a14:m>
                  <a:endParaRPr lang="en-US" b="1" dirty="0"/>
                </a:p>
              </p:txBody>
            </p:sp>
          </mc:Choice>
          <mc:Fallback xmlns="">
            <p:sp>
              <p:nvSpPr>
                <p:cNvPr id="120" name="文本框 119">
                  <a:extLst>
                    <a:ext uri="{FF2B5EF4-FFF2-40B4-BE49-F238E27FC236}">
                      <a16:creationId xmlns:a16="http://schemas.microsoft.com/office/drawing/2014/main" id="{B6AC7982-1AF9-4C13-A41D-25159D96C34D}"/>
                    </a:ext>
                  </a:extLst>
                </p:cNvPr>
                <p:cNvSpPr txBox="1">
                  <a:spLocks noRot="1" noChangeAspect="1" noMove="1" noResize="1" noEditPoints="1" noAdjustHandles="1" noChangeArrowheads="1" noChangeShapeType="1" noTextEdit="1"/>
                </p:cNvSpPr>
                <p:nvPr/>
              </p:nvSpPr>
              <p:spPr>
                <a:xfrm>
                  <a:off x="1945074" y="6434786"/>
                  <a:ext cx="497187" cy="369332"/>
                </a:xfrm>
                <a:prstGeom prst="rect">
                  <a:avLst/>
                </a:prstGeom>
                <a:blipFill>
                  <a:blip r:embed="rId20"/>
                  <a:stretch>
                    <a:fillRect/>
                  </a:stretch>
                </a:blipFill>
                <a:ln>
                  <a:noFill/>
                  <a:prstDash val="soli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1" name="文本框 120">
                  <a:extLst>
                    <a:ext uri="{FF2B5EF4-FFF2-40B4-BE49-F238E27FC236}">
                      <a16:creationId xmlns:a16="http://schemas.microsoft.com/office/drawing/2014/main" id="{FBA7C4D7-A6C2-4A4D-88D4-B8DB17F0EFCD}"/>
                    </a:ext>
                  </a:extLst>
                </p:cNvPr>
                <p:cNvSpPr txBox="1"/>
                <p:nvPr/>
              </p:nvSpPr>
              <p:spPr>
                <a:xfrm>
                  <a:off x="1946709" y="6871164"/>
                  <a:ext cx="497187" cy="369332"/>
                </a:xfrm>
                <a:prstGeom prst="rect">
                  <a:avLst/>
                </a:prstGeom>
                <a:noFill/>
                <a:ln>
                  <a:noFill/>
                  <a:prstDash val="solid"/>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𝒖</m:t>
                            </m:r>
                          </m:e>
                          <m:sub>
                            <m:r>
                              <a:rPr lang="en-US" b="1" i="1" smtClean="0">
                                <a:latin typeface="Cambria Math" panose="02040503050406030204" pitchFamily="18" charset="0"/>
                              </a:rPr>
                              <m:t>𝟓</m:t>
                            </m:r>
                          </m:sub>
                        </m:sSub>
                      </m:oMath>
                    </m:oMathPara>
                  </a14:m>
                  <a:endParaRPr lang="en-US" b="1" dirty="0"/>
                </a:p>
              </p:txBody>
            </p:sp>
          </mc:Choice>
          <mc:Fallback xmlns="">
            <p:sp>
              <p:nvSpPr>
                <p:cNvPr id="121" name="文本框 120">
                  <a:extLst>
                    <a:ext uri="{FF2B5EF4-FFF2-40B4-BE49-F238E27FC236}">
                      <a16:creationId xmlns:a16="http://schemas.microsoft.com/office/drawing/2014/main" id="{FBA7C4D7-A6C2-4A4D-88D4-B8DB17F0EFCD}"/>
                    </a:ext>
                  </a:extLst>
                </p:cNvPr>
                <p:cNvSpPr txBox="1">
                  <a:spLocks noRot="1" noChangeAspect="1" noMove="1" noResize="1" noEditPoints="1" noAdjustHandles="1" noChangeArrowheads="1" noChangeShapeType="1" noTextEdit="1"/>
                </p:cNvSpPr>
                <p:nvPr/>
              </p:nvSpPr>
              <p:spPr>
                <a:xfrm>
                  <a:off x="1946709" y="6871164"/>
                  <a:ext cx="497187" cy="369332"/>
                </a:xfrm>
                <a:prstGeom prst="rect">
                  <a:avLst/>
                </a:prstGeom>
                <a:blipFill>
                  <a:blip r:embed="rId21"/>
                  <a:stretch>
                    <a:fillRect/>
                  </a:stretch>
                </a:blipFill>
                <a:ln>
                  <a:noFill/>
                  <a:prstDash val="soli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2" name="文本框 121">
                  <a:extLst>
                    <a:ext uri="{FF2B5EF4-FFF2-40B4-BE49-F238E27FC236}">
                      <a16:creationId xmlns:a16="http://schemas.microsoft.com/office/drawing/2014/main" id="{0BD56CF7-50A4-4957-8982-EA14F1C73841}"/>
                    </a:ext>
                  </a:extLst>
                </p:cNvPr>
                <p:cNvSpPr txBox="1"/>
                <p:nvPr/>
              </p:nvSpPr>
              <p:spPr>
                <a:xfrm>
                  <a:off x="1953378" y="7358327"/>
                  <a:ext cx="497187" cy="369332"/>
                </a:xfrm>
                <a:prstGeom prst="rect">
                  <a:avLst/>
                </a:prstGeom>
                <a:noFill/>
                <a:ln>
                  <a:noFill/>
                  <a:prstDash val="solid"/>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𝒖</m:t>
                            </m:r>
                          </m:e>
                          <m:sub>
                            <m:r>
                              <a:rPr lang="en-US" b="1" i="1" smtClean="0">
                                <a:latin typeface="Cambria Math" panose="02040503050406030204" pitchFamily="18" charset="0"/>
                              </a:rPr>
                              <m:t>𝟔</m:t>
                            </m:r>
                          </m:sub>
                        </m:sSub>
                      </m:oMath>
                    </m:oMathPara>
                  </a14:m>
                  <a:endParaRPr lang="en-US" b="1" dirty="0"/>
                </a:p>
              </p:txBody>
            </p:sp>
          </mc:Choice>
          <mc:Fallback xmlns="">
            <p:sp>
              <p:nvSpPr>
                <p:cNvPr id="122" name="文本框 121">
                  <a:extLst>
                    <a:ext uri="{FF2B5EF4-FFF2-40B4-BE49-F238E27FC236}">
                      <a16:creationId xmlns:a16="http://schemas.microsoft.com/office/drawing/2014/main" id="{0BD56CF7-50A4-4957-8982-EA14F1C73841}"/>
                    </a:ext>
                  </a:extLst>
                </p:cNvPr>
                <p:cNvSpPr txBox="1">
                  <a:spLocks noRot="1" noChangeAspect="1" noMove="1" noResize="1" noEditPoints="1" noAdjustHandles="1" noChangeArrowheads="1" noChangeShapeType="1" noTextEdit="1"/>
                </p:cNvSpPr>
                <p:nvPr/>
              </p:nvSpPr>
              <p:spPr>
                <a:xfrm>
                  <a:off x="1953378" y="7358327"/>
                  <a:ext cx="497187" cy="369332"/>
                </a:xfrm>
                <a:prstGeom prst="rect">
                  <a:avLst/>
                </a:prstGeom>
                <a:blipFill>
                  <a:blip r:embed="rId22"/>
                  <a:stretch>
                    <a:fillRect/>
                  </a:stretch>
                </a:blipFill>
                <a:ln>
                  <a:noFill/>
                  <a:prstDash val="solid"/>
                </a:ln>
              </p:spPr>
              <p:txBody>
                <a:bodyPr/>
                <a:lstStyle/>
                <a:p>
                  <a:r>
                    <a:rPr lang="en-US">
                      <a:noFill/>
                    </a:rPr>
                    <a:t> </a:t>
                  </a:r>
                </a:p>
              </p:txBody>
            </p:sp>
          </mc:Fallback>
        </mc:AlternateContent>
        <p:cxnSp>
          <p:nvCxnSpPr>
            <p:cNvPr id="123" name="直接箭头连接符 122">
              <a:extLst>
                <a:ext uri="{FF2B5EF4-FFF2-40B4-BE49-F238E27FC236}">
                  <a16:creationId xmlns:a16="http://schemas.microsoft.com/office/drawing/2014/main" id="{71B5C941-AB71-4DCB-9DA2-6E3E1C5865DD}"/>
                </a:ext>
              </a:extLst>
            </p:cNvPr>
            <p:cNvCxnSpPr>
              <a:cxnSpLocks/>
              <a:stCxn id="109" idx="2"/>
              <a:endCxn id="103" idx="6"/>
            </p:cNvCxnSpPr>
            <p:nvPr/>
          </p:nvCxnSpPr>
          <p:spPr>
            <a:xfrm flipH="1" flipV="1">
              <a:off x="2491948" y="5232122"/>
              <a:ext cx="1232339" cy="250360"/>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24" name="直接箭头连接符 123">
              <a:extLst>
                <a:ext uri="{FF2B5EF4-FFF2-40B4-BE49-F238E27FC236}">
                  <a16:creationId xmlns:a16="http://schemas.microsoft.com/office/drawing/2014/main" id="{C40DE6DD-3DAF-4370-AA9A-C5157A437252}"/>
                </a:ext>
              </a:extLst>
            </p:cNvPr>
            <p:cNvCxnSpPr>
              <a:cxnSpLocks/>
              <a:stCxn id="109" idx="2"/>
              <a:endCxn id="107" idx="6"/>
            </p:cNvCxnSpPr>
            <p:nvPr/>
          </p:nvCxnSpPr>
          <p:spPr>
            <a:xfrm flipH="1">
              <a:off x="2492495" y="5482482"/>
              <a:ext cx="1231792" cy="1531719"/>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25" name="直接箭头连接符 124">
              <a:extLst>
                <a:ext uri="{FF2B5EF4-FFF2-40B4-BE49-F238E27FC236}">
                  <a16:creationId xmlns:a16="http://schemas.microsoft.com/office/drawing/2014/main" id="{3C01D40D-C468-4DBA-87A1-16819C7318AC}"/>
                </a:ext>
              </a:extLst>
            </p:cNvPr>
            <p:cNvCxnSpPr>
              <a:cxnSpLocks/>
              <a:stCxn id="109" idx="2"/>
              <a:endCxn id="105" idx="6"/>
            </p:cNvCxnSpPr>
            <p:nvPr/>
          </p:nvCxnSpPr>
          <p:spPr>
            <a:xfrm flipH="1">
              <a:off x="2488881" y="5482482"/>
              <a:ext cx="1235406" cy="632694"/>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a:extLst>
                <a:ext uri="{FF2B5EF4-FFF2-40B4-BE49-F238E27FC236}">
                  <a16:creationId xmlns:a16="http://schemas.microsoft.com/office/drawing/2014/main" id="{BADD4A9C-188E-4990-BAA3-2F30E856563B}"/>
                </a:ext>
              </a:extLst>
            </p:cNvPr>
            <p:cNvCxnSpPr>
              <a:cxnSpLocks/>
              <a:stCxn id="109" idx="2"/>
              <a:endCxn id="104" idx="6"/>
            </p:cNvCxnSpPr>
            <p:nvPr/>
          </p:nvCxnSpPr>
          <p:spPr>
            <a:xfrm flipH="1">
              <a:off x="2491948" y="5482482"/>
              <a:ext cx="1232339" cy="182707"/>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27" name="直接箭头连接符 126">
              <a:extLst>
                <a:ext uri="{FF2B5EF4-FFF2-40B4-BE49-F238E27FC236}">
                  <a16:creationId xmlns:a16="http://schemas.microsoft.com/office/drawing/2014/main" id="{3CC0B63D-DD9A-4A50-AE6B-720F6DC26191}"/>
                </a:ext>
              </a:extLst>
            </p:cNvPr>
            <p:cNvCxnSpPr>
              <a:cxnSpLocks/>
              <a:stCxn id="110" idx="2"/>
              <a:endCxn id="105" idx="6"/>
            </p:cNvCxnSpPr>
            <p:nvPr/>
          </p:nvCxnSpPr>
          <p:spPr>
            <a:xfrm flipH="1">
              <a:off x="2488881" y="6110452"/>
              <a:ext cx="1235406" cy="4724"/>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28" name="直接箭头连接符 127">
              <a:extLst>
                <a:ext uri="{FF2B5EF4-FFF2-40B4-BE49-F238E27FC236}">
                  <a16:creationId xmlns:a16="http://schemas.microsoft.com/office/drawing/2014/main" id="{8F3F28A7-5429-470E-BD73-456D1A15EFEC}"/>
                </a:ext>
              </a:extLst>
            </p:cNvPr>
            <p:cNvCxnSpPr>
              <a:cxnSpLocks/>
              <a:stCxn id="110" idx="2"/>
              <a:endCxn id="106" idx="6"/>
            </p:cNvCxnSpPr>
            <p:nvPr/>
          </p:nvCxnSpPr>
          <p:spPr>
            <a:xfrm flipH="1">
              <a:off x="2488881" y="6110452"/>
              <a:ext cx="1235406" cy="457924"/>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29" name="直接箭头连接符 128">
              <a:extLst>
                <a:ext uri="{FF2B5EF4-FFF2-40B4-BE49-F238E27FC236}">
                  <a16:creationId xmlns:a16="http://schemas.microsoft.com/office/drawing/2014/main" id="{FF112E33-A321-450B-8DBD-8265984C23E2}"/>
                </a:ext>
              </a:extLst>
            </p:cNvPr>
            <p:cNvCxnSpPr>
              <a:cxnSpLocks/>
              <a:stCxn id="110" idx="2"/>
              <a:endCxn id="103" idx="6"/>
            </p:cNvCxnSpPr>
            <p:nvPr/>
          </p:nvCxnSpPr>
          <p:spPr>
            <a:xfrm flipH="1" flipV="1">
              <a:off x="2491948" y="5232122"/>
              <a:ext cx="1232339" cy="878330"/>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30" name="直接箭头连接符 129">
              <a:extLst>
                <a:ext uri="{FF2B5EF4-FFF2-40B4-BE49-F238E27FC236}">
                  <a16:creationId xmlns:a16="http://schemas.microsoft.com/office/drawing/2014/main" id="{2C7587AA-BD18-4D28-82EC-BEC449528375}"/>
                </a:ext>
              </a:extLst>
            </p:cNvPr>
            <p:cNvCxnSpPr>
              <a:cxnSpLocks/>
              <a:stCxn id="111" idx="2"/>
              <a:endCxn id="104" idx="6"/>
            </p:cNvCxnSpPr>
            <p:nvPr/>
          </p:nvCxnSpPr>
          <p:spPr>
            <a:xfrm flipH="1" flipV="1">
              <a:off x="2491948" y="5665189"/>
              <a:ext cx="1232339" cy="1046650"/>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31" name="直接箭头连接符 130">
              <a:extLst>
                <a:ext uri="{FF2B5EF4-FFF2-40B4-BE49-F238E27FC236}">
                  <a16:creationId xmlns:a16="http://schemas.microsoft.com/office/drawing/2014/main" id="{E3344139-7CD0-4A34-8301-208A6C5E7DEB}"/>
                </a:ext>
              </a:extLst>
            </p:cNvPr>
            <p:cNvCxnSpPr>
              <a:cxnSpLocks/>
              <a:stCxn id="111" idx="2"/>
              <a:endCxn id="108" idx="6"/>
            </p:cNvCxnSpPr>
            <p:nvPr/>
          </p:nvCxnSpPr>
          <p:spPr>
            <a:xfrm flipH="1">
              <a:off x="2488881" y="6711839"/>
              <a:ext cx="1235406" cy="786504"/>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32" name="直接箭头连接符 131">
              <a:extLst>
                <a:ext uri="{FF2B5EF4-FFF2-40B4-BE49-F238E27FC236}">
                  <a16:creationId xmlns:a16="http://schemas.microsoft.com/office/drawing/2014/main" id="{548E4C93-7C7A-4860-BBD6-A153DA04463B}"/>
                </a:ext>
              </a:extLst>
            </p:cNvPr>
            <p:cNvCxnSpPr>
              <a:cxnSpLocks/>
              <a:stCxn id="111" idx="2"/>
              <a:endCxn id="107" idx="6"/>
            </p:cNvCxnSpPr>
            <p:nvPr/>
          </p:nvCxnSpPr>
          <p:spPr>
            <a:xfrm flipH="1">
              <a:off x="2492495" y="6711839"/>
              <a:ext cx="1231792" cy="302362"/>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33" name="直接箭头连接符 132">
              <a:extLst>
                <a:ext uri="{FF2B5EF4-FFF2-40B4-BE49-F238E27FC236}">
                  <a16:creationId xmlns:a16="http://schemas.microsoft.com/office/drawing/2014/main" id="{28978D34-09E0-4C63-BFD4-072A37E1BDAD}"/>
                </a:ext>
              </a:extLst>
            </p:cNvPr>
            <p:cNvCxnSpPr>
              <a:cxnSpLocks/>
              <a:stCxn id="112" idx="2"/>
              <a:endCxn id="107" idx="6"/>
            </p:cNvCxnSpPr>
            <p:nvPr/>
          </p:nvCxnSpPr>
          <p:spPr>
            <a:xfrm flipH="1" flipV="1">
              <a:off x="2492495" y="7014201"/>
              <a:ext cx="1231792" cy="251152"/>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34" name="直接箭头连接符 133">
              <a:extLst>
                <a:ext uri="{FF2B5EF4-FFF2-40B4-BE49-F238E27FC236}">
                  <a16:creationId xmlns:a16="http://schemas.microsoft.com/office/drawing/2014/main" id="{85A33232-770E-4A20-8EE9-19BD424B5684}"/>
                </a:ext>
              </a:extLst>
            </p:cNvPr>
            <p:cNvCxnSpPr>
              <a:cxnSpLocks/>
              <a:stCxn id="112" idx="2"/>
              <a:endCxn id="108" idx="6"/>
            </p:cNvCxnSpPr>
            <p:nvPr/>
          </p:nvCxnSpPr>
          <p:spPr>
            <a:xfrm flipH="1">
              <a:off x="2488881" y="7265353"/>
              <a:ext cx="1235406" cy="232990"/>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35" name="直接箭头连接符 134">
              <a:extLst>
                <a:ext uri="{FF2B5EF4-FFF2-40B4-BE49-F238E27FC236}">
                  <a16:creationId xmlns:a16="http://schemas.microsoft.com/office/drawing/2014/main" id="{E586B9C1-CC0D-452F-9D33-1FA4AF22F15A}"/>
                </a:ext>
              </a:extLst>
            </p:cNvPr>
            <p:cNvCxnSpPr>
              <a:cxnSpLocks/>
              <a:stCxn id="112" idx="2"/>
              <a:endCxn id="104" idx="6"/>
            </p:cNvCxnSpPr>
            <p:nvPr/>
          </p:nvCxnSpPr>
          <p:spPr>
            <a:xfrm flipH="1" flipV="1">
              <a:off x="2491948" y="5665189"/>
              <a:ext cx="1232339" cy="1600164"/>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36" name="直接箭头连接符 135">
              <a:extLst>
                <a:ext uri="{FF2B5EF4-FFF2-40B4-BE49-F238E27FC236}">
                  <a16:creationId xmlns:a16="http://schemas.microsoft.com/office/drawing/2014/main" id="{3B0AA152-E626-4F74-A6F5-88EE719543FF}"/>
                </a:ext>
              </a:extLst>
            </p:cNvPr>
            <p:cNvCxnSpPr>
              <a:cxnSpLocks/>
              <a:stCxn id="112" idx="2"/>
              <a:endCxn id="106" idx="6"/>
            </p:cNvCxnSpPr>
            <p:nvPr/>
          </p:nvCxnSpPr>
          <p:spPr>
            <a:xfrm flipH="1" flipV="1">
              <a:off x="2488881" y="6568376"/>
              <a:ext cx="1235406" cy="696977"/>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08450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xEl>
                                              <p:pRg st="2" end="2"/>
                                            </p:txEl>
                                          </p:spTgt>
                                        </p:tgtEl>
                                        <p:attrNameLst>
                                          <p:attrName>style.visibility</p:attrName>
                                        </p:attrNameLst>
                                      </p:cBhvr>
                                      <p:to>
                                        <p:strVal val="visible"/>
                                      </p:to>
                                    </p:set>
                                    <p:animEffect transition="in" filter="fade">
                                      <p:cBhvr>
                                        <p:cTn id="12" dur="500"/>
                                        <p:tgtEl>
                                          <p:spTgt spid="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xEl>
                                              <p:pRg st="3" end="3"/>
                                            </p:txEl>
                                          </p:spTgt>
                                        </p:tgtEl>
                                        <p:attrNameLst>
                                          <p:attrName>style.visibility</p:attrName>
                                        </p:attrNameLst>
                                      </p:cBhvr>
                                      <p:to>
                                        <p:strVal val="visible"/>
                                      </p:to>
                                    </p:set>
                                    <p:animEffect transition="in" filter="fade">
                                      <p:cBhvr>
                                        <p:cTn id="17" dur="500"/>
                                        <p:tgtEl>
                                          <p:spTgt spid="19">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9">
                                            <p:txEl>
                                              <p:pRg st="4" end="4"/>
                                            </p:txEl>
                                          </p:spTgt>
                                        </p:tgtEl>
                                        <p:attrNameLst>
                                          <p:attrName>style.visibility</p:attrName>
                                        </p:attrNameLst>
                                      </p:cBhvr>
                                      <p:to>
                                        <p:strVal val="visible"/>
                                      </p:to>
                                    </p:set>
                                    <p:animEffect transition="in" filter="fade">
                                      <p:cBhvr>
                                        <p:cTn id="25" dur="500"/>
                                        <p:tgtEl>
                                          <p:spTgt spid="19">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500"/>
                                        <p:tgtEl>
                                          <p:spTgt spid="3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fade">
                                      <p:cBhvr>
                                        <p:cTn id="40" dur="500"/>
                                        <p:tgtEl>
                                          <p:spTgt spid="2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0"/>
                                        <p:tgtEl>
                                          <p:spTgt spid="3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500"/>
                                        <p:tgtEl>
                                          <p:spTgt spid="3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fade">
                                      <p:cBhvr>
                                        <p:cTn id="49" dur="500"/>
                                        <p:tgtEl>
                                          <p:spTgt spid="2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fade">
                                      <p:cBhvr>
                                        <p:cTn id="52" dur="500"/>
                                        <p:tgtEl>
                                          <p:spTgt spid="28"/>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fade">
                                      <p:cBhvr>
                                        <p:cTn id="55" dur="500"/>
                                        <p:tgtEl>
                                          <p:spTgt spid="2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fade">
                                      <p:cBhvr>
                                        <p:cTn id="58" dur="500"/>
                                        <p:tgtEl>
                                          <p:spTgt spid="2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fade">
                                      <p:cBhvr>
                                        <p:cTn id="61" dur="500"/>
                                        <p:tgtEl>
                                          <p:spTgt spid="2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fade">
                                      <p:cBhvr>
                                        <p:cTn id="64" dur="500"/>
                                        <p:tgtEl>
                                          <p:spTgt spid="23"/>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fade">
                                      <p:cBhvr>
                                        <p:cTn id="67" dur="500"/>
                                        <p:tgtEl>
                                          <p:spTgt spid="22"/>
                                        </p:tgtEl>
                                      </p:cBhvr>
                                    </p:animEffect>
                                  </p:childTnLst>
                                </p:cTn>
                              </p:par>
                            </p:childTnLst>
                          </p:cTn>
                        </p:par>
                        <p:par>
                          <p:cTn id="68" fill="hold">
                            <p:stCondLst>
                              <p:cond delay="500"/>
                            </p:stCondLst>
                            <p:childTnLst>
                              <p:par>
                                <p:cTn id="69" presetID="10" presetClass="entr" presetSubtype="0" fill="hold" grpId="0" nodeType="afterEffect">
                                  <p:stCondLst>
                                    <p:cond delay="0"/>
                                  </p:stCondLst>
                                  <p:childTnLst>
                                    <p:set>
                                      <p:cBhvr>
                                        <p:cTn id="70" dur="1" fill="hold">
                                          <p:stCondLst>
                                            <p:cond delay="0"/>
                                          </p:stCondLst>
                                        </p:cTn>
                                        <p:tgtEl>
                                          <p:spTgt spid="33"/>
                                        </p:tgtEl>
                                        <p:attrNameLst>
                                          <p:attrName>style.visibility</p:attrName>
                                        </p:attrNameLst>
                                      </p:cBhvr>
                                      <p:to>
                                        <p:strVal val="visible"/>
                                      </p:to>
                                    </p:set>
                                    <p:animEffect transition="in" filter="fade">
                                      <p:cBhvr>
                                        <p:cTn id="71" dur="500"/>
                                        <p:tgtEl>
                                          <p:spTgt spid="33"/>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19">
                                            <p:txEl>
                                              <p:pRg st="5" end="5"/>
                                            </p:txEl>
                                          </p:spTgt>
                                        </p:tgtEl>
                                        <p:attrNameLst>
                                          <p:attrName>style.visibility</p:attrName>
                                        </p:attrNameLst>
                                      </p:cBhvr>
                                      <p:to>
                                        <p:strVal val="visible"/>
                                      </p:to>
                                    </p:set>
                                    <p:animEffect transition="in" filter="fade">
                                      <p:cBhvr>
                                        <p:cTn id="76" dur="500"/>
                                        <p:tgtEl>
                                          <p:spTgt spid="19">
                                            <p:txEl>
                                              <p:pRg st="5" end="5"/>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fade">
                                      <p:cBhvr>
                                        <p:cTn id="79" dur="500"/>
                                        <p:tgtEl>
                                          <p:spTgt spid="34"/>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35"/>
                                        </p:tgtEl>
                                        <p:attrNameLst>
                                          <p:attrName>style.visibility</p:attrName>
                                        </p:attrNameLst>
                                      </p:cBhvr>
                                      <p:to>
                                        <p:strVal val="visible"/>
                                      </p:to>
                                    </p:set>
                                    <p:animEffect transition="in" filter="fade">
                                      <p:cBhvr>
                                        <p:cTn id="82" dur="500"/>
                                        <p:tgtEl>
                                          <p:spTgt spid="35"/>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36"/>
                                        </p:tgtEl>
                                        <p:attrNameLst>
                                          <p:attrName>style.visibility</p:attrName>
                                        </p:attrNameLst>
                                      </p:cBhvr>
                                      <p:to>
                                        <p:strVal val="visible"/>
                                      </p:to>
                                    </p:set>
                                    <p:animEffect transition="in" filter="fade">
                                      <p:cBhvr>
                                        <p:cTn id="85" dur="500"/>
                                        <p:tgtEl>
                                          <p:spTgt spid="36"/>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7"/>
                                        </p:tgtEl>
                                        <p:attrNameLst>
                                          <p:attrName>style.visibility</p:attrName>
                                        </p:attrNameLst>
                                      </p:cBhvr>
                                      <p:to>
                                        <p:strVal val="visible"/>
                                      </p:to>
                                    </p:set>
                                    <p:animEffect transition="in" filter="fade">
                                      <p:cBhvr>
                                        <p:cTn id="88" dur="500"/>
                                        <p:tgtEl>
                                          <p:spTgt spid="37"/>
                                        </p:tgtEl>
                                      </p:cBhvr>
                                    </p:animEffect>
                                  </p:childTnLst>
                                </p:cTn>
                              </p:par>
                              <p:par>
                                <p:cTn id="89" presetID="1" presetClass="exit" presetSubtype="0" fill="hold" grpId="1" nodeType="withEffect">
                                  <p:stCondLst>
                                    <p:cond delay="0"/>
                                  </p:stCondLst>
                                  <p:childTnLst>
                                    <p:set>
                                      <p:cBhvr>
                                        <p:cTn id="90" dur="1" fill="hold">
                                          <p:stCondLst>
                                            <p:cond delay="0"/>
                                          </p:stCondLst>
                                        </p:cTn>
                                        <p:tgtEl>
                                          <p:spTgt spid="33"/>
                                        </p:tgtEl>
                                        <p:attrNameLst>
                                          <p:attrName>style.visibility</p:attrName>
                                        </p:attrNameLst>
                                      </p:cBhvr>
                                      <p:to>
                                        <p:strVal val="hidden"/>
                                      </p:to>
                                    </p:set>
                                  </p:childTnLst>
                                </p:cTn>
                              </p:par>
                            </p:childTnLst>
                          </p:cTn>
                        </p:par>
                        <p:par>
                          <p:cTn id="91" fill="hold">
                            <p:stCondLst>
                              <p:cond delay="500"/>
                            </p:stCondLst>
                            <p:childTnLst>
                              <p:par>
                                <p:cTn id="92" presetID="10" presetClass="entr" presetSubtype="0" fill="hold" grpId="0" nodeType="afterEffect">
                                  <p:stCondLst>
                                    <p:cond delay="0"/>
                                  </p:stCondLst>
                                  <p:childTnLst>
                                    <p:set>
                                      <p:cBhvr>
                                        <p:cTn id="93" dur="1" fill="hold">
                                          <p:stCondLst>
                                            <p:cond delay="0"/>
                                          </p:stCondLst>
                                        </p:cTn>
                                        <p:tgtEl>
                                          <p:spTgt spid="38"/>
                                        </p:tgtEl>
                                        <p:attrNameLst>
                                          <p:attrName>style.visibility</p:attrName>
                                        </p:attrNameLst>
                                      </p:cBhvr>
                                      <p:to>
                                        <p:strVal val="visible"/>
                                      </p:to>
                                    </p:set>
                                    <p:animEffect transition="in" filter="fade">
                                      <p:cBhvr>
                                        <p:cTn id="94" dur="500"/>
                                        <p:tgtEl>
                                          <p:spTgt spid="38"/>
                                        </p:tgtEl>
                                      </p:cBhvr>
                                    </p:animEffec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grpId="1" nodeType="clickEffect">
                                  <p:stCondLst>
                                    <p:cond delay="0"/>
                                  </p:stCondLst>
                                  <p:childTnLst>
                                    <p:set>
                                      <p:cBhvr>
                                        <p:cTn id="98" dur="1" fill="hold">
                                          <p:stCondLst>
                                            <p:cond delay="0"/>
                                          </p:stCondLst>
                                        </p:cTn>
                                        <p:tgtEl>
                                          <p:spTgt spid="38"/>
                                        </p:tgtEl>
                                        <p:attrNameLst>
                                          <p:attrName>style.visibility</p:attrName>
                                        </p:attrNameLst>
                                      </p:cBhvr>
                                      <p:to>
                                        <p:strVal val="hidden"/>
                                      </p:to>
                                    </p:set>
                                  </p:childTnLst>
                                </p:cTn>
                              </p:par>
                            </p:childTnLst>
                          </p:cTn>
                        </p:par>
                        <p:par>
                          <p:cTn id="99" fill="hold">
                            <p:stCondLst>
                              <p:cond delay="0"/>
                            </p:stCondLst>
                            <p:childTnLst>
                              <p:par>
                                <p:cTn id="100" presetID="10" presetClass="entr" presetSubtype="0" fill="hold" nodeType="afterEffect">
                                  <p:stCondLst>
                                    <p:cond delay="0"/>
                                  </p:stCondLst>
                                  <p:childTnLst>
                                    <p:set>
                                      <p:cBhvr>
                                        <p:cTn id="101" dur="1" fill="hold">
                                          <p:stCondLst>
                                            <p:cond delay="0"/>
                                          </p:stCondLst>
                                        </p:cTn>
                                        <p:tgtEl>
                                          <p:spTgt spid="19">
                                            <p:txEl>
                                              <p:pRg st="6" end="6"/>
                                            </p:txEl>
                                          </p:spTgt>
                                        </p:tgtEl>
                                        <p:attrNameLst>
                                          <p:attrName>style.visibility</p:attrName>
                                        </p:attrNameLst>
                                      </p:cBhvr>
                                      <p:to>
                                        <p:strVal val="visible"/>
                                      </p:to>
                                    </p:set>
                                    <p:animEffect transition="in" filter="fade">
                                      <p:cBhvr>
                                        <p:cTn id="102" dur="500"/>
                                        <p:tgtEl>
                                          <p:spTgt spid="19">
                                            <p:txEl>
                                              <p:pRg st="6" end="6"/>
                                            </p:txEl>
                                          </p:spTgt>
                                        </p:tgtEl>
                                      </p:cBhvr>
                                    </p:animEffect>
                                  </p:childTnLst>
                                </p:cTn>
                              </p:par>
                            </p:childTnLst>
                          </p:cTn>
                        </p:par>
                        <p:par>
                          <p:cTn id="103" fill="hold">
                            <p:stCondLst>
                              <p:cond delay="500"/>
                            </p:stCondLst>
                            <p:childTnLst>
                              <p:par>
                                <p:cTn id="104" presetID="10" presetClass="entr" presetSubtype="0" fill="hold" grpId="0" nodeType="afterEffect">
                                  <p:stCondLst>
                                    <p:cond delay="0"/>
                                  </p:stCondLst>
                                  <p:childTnLst>
                                    <p:set>
                                      <p:cBhvr>
                                        <p:cTn id="105" dur="1" fill="hold">
                                          <p:stCondLst>
                                            <p:cond delay="0"/>
                                          </p:stCondLst>
                                        </p:cTn>
                                        <p:tgtEl>
                                          <p:spTgt spid="50"/>
                                        </p:tgtEl>
                                        <p:attrNameLst>
                                          <p:attrName>style.visibility</p:attrName>
                                        </p:attrNameLst>
                                      </p:cBhvr>
                                      <p:to>
                                        <p:strVal val="visible"/>
                                      </p:to>
                                    </p:set>
                                    <p:animEffect transition="in" filter="fade">
                                      <p:cBhvr>
                                        <p:cTn id="106" dur="500"/>
                                        <p:tgtEl>
                                          <p:spTgt spid="50"/>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43"/>
                                        </p:tgtEl>
                                        <p:attrNameLst>
                                          <p:attrName>style.visibility</p:attrName>
                                        </p:attrNameLst>
                                      </p:cBhvr>
                                      <p:to>
                                        <p:strVal val="visible"/>
                                      </p:to>
                                    </p:set>
                                    <p:animEffect transition="in" filter="fade">
                                      <p:cBhvr>
                                        <p:cTn id="109" dur="500"/>
                                        <p:tgtEl>
                                          <p:spTgt spid="43"/>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44"/>
                                        </p:tgtEl>
                                        <p:attrNameLst>
                                          <p:attrName>style.visibility</p:attrName>
                                        </p:attrNameLst>
                                      </p:cBhvr>
                                      <p:to>
                                        <p:strVal val="visible"/>
                                      </p:to>
                                    </p:set>
                                    <p:animEffect transition="in" filter="fade">
                                      <p:cBhvr>
                                        <p:cTn id="112" dur="500"/>
                                        <p:tgtEl>
                                          <p:spTgt spid="44"/>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49"/>
                                        </p:tgtEl>
                                        <p:attrNameLst>
                                          <p:attrName>style.visibility</p:attrName>
                                        </p:attrNameLst>
                                      </p:cBhvr>
                                      <p:to>
                                        <p:strVal val="visible"/>
                                      </p:to>
                                    </p:set>
                                    <p:animEffect transition="in" filter="fade">
                                      <p:cBhvr>
                                        <p:cTn id="115" dur="500"/>
                                        <p:tgtEl>
                                          <p:spTgt spid="49"/>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46"/>
                                        </p:tgtEl>
                                        <p:attrNameLst>
                                          <p:attrName>style.visibility</p:attrName>
                                        </p:attrNameLst>
                                      </p:cBhvr>
                                      <p:to>
                                        <p:strVal val="visible"/>
                                      </p:to>
                                    </p:set>
                                    <p:animEffect transition="in" filter="fade">
                                      <p:cBhvr>
                                        <p:cTn id="118" dur="500"/>
                                        <p:tgtEl>
                                          <p:spTgt spid="46"/>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48"/>
                                        </p:tgtEl>
                                        <p:attrNameLst>
                                          <p:attrName>style.visibility</p:attrName>
                                        </p:attrNameLst>
                                      </p:cBhvr>
                                      <p:to>
                                        <p:strVal val="visible"/>
                                      </p:to>
                                    </p:set>
                                    <p:animEffect transition="in" filter="fade">
                                      <p:cBhvr>
                                        <p:cTn id="121" dur="500"/>
                                        <p:tgtEl>
                                          <p:spTgt spid="48"/>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40"/>
                                        </p:tgtEl>
                                        <p:attrNameLst>
                                          <p:attrName>style.visibility</p:attrName>
                                        </p:attrNameLst>
                                      </p:cBhvr>
                                      <p:to>
                                        <p:strVal val="visible"/>
                                      </p:to>
                                    </p:set>
                                    <p:animEffect transition="in" filter="fade">
                                      <p:cBhvr>
                                        <p:cTn id="124" dur="500"/>
                                        <p:tgtEl>
                                          <p:spTgt spid="40"/>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45"/>
                                        </p:tgtEl>
                                        <p:attrNameLst>
                                          <p:attrName>style.visibility</p:attrName>
                                        </p:attrNameLst>
                                      </p:cBhvr>
                                      <p:to>
                                        <p:strVal val="visible"/>
                                      </p:to>
                                    </p:set>
                                    <p:animEffect transition="in" filter="fade">
                                      <p:cBhvr>
                                        <p:cTn id="127" dur="500"/>
                                        <p:tgtEl>
                                          <p:spTgt spid="45"/>
                                        </p:tgtEl>
                                      </p:cBhvr>
                                    </p:animEffect>
                                  </p:childTnLst>
                                </p:cTn>
                              </p:par>
                            </p:childTnLst>
                          </p:cTn>
                        </p:par>
                        <p:par>
                          <p:cTn id="128" fill="hold">
                            <p:stCondLst>
                              <p:cond delay="1000"/>
                            </p:stCondLst>
                            <p:childTnLst>
                              <p:par>
                                <p:cTn id="129" presetID="22" presetClass="entr" presetSubtype="4" fill="hold" nodeType="afterEffect">
                                  <p:stCondLst>
                                    <p:cond delay="0"/>
                                  </p:stCondLst>
                                  <p:childTnLst>
                                    <p:set>
                                      <p:cBhvr>
                                        <p:cTn id="130" dur="1" fill="hold">
                                          <p:stCondLst>
                                            <p:cond delay="0"/>
                                          </p:stCondLst>
                                        </p:cTn>
                                        <p:tgtEl>
                                          <p:spTgt spid="66"/>
                                        </p:tgtEl>
                                        <p:attrNameLst>
                                          <p:attrName>style.visibility</p:attrName>
                                        </p:attrNameLst>
                                      </p:cBhvr>
                                      <p:to>
                                        <p:strVal val="visible"/>
                                      </p:to>
                                    </p:set>
                                    <p:animEffect transition="in" filter="wipe(down)">
                                      <p:cBhvr>
                                        <p:cTn id="131" dur="500"/>
                                        <p:tgtEl>
                                          <p:spTgt spid="66"/>
                                        </p:tgtEl>
                                      </p:cBhvr>
                                    </p:animEffect>
                                  </p:childTnLst>
                                </p:cTn>
                              </p:par>
                              <p:par>
                                <p:cTn id="132" presetID="22" presetClass="entr" presetSubtype="4" fill="hold" nodeType="withEffect">
                                  <p:stCondLst>
                                    <p:cond delay="0"/>
                                  </p:stCondLst>
                                  <p:childTnLst>
                                    <p:set>
                                      <p:cBhvr>
                                        <p:cTn id="133" dur="1" fill="hold">
                                          <p:stCondLst>
                                            <p:cond delay="0"/>
                                          </p:stCondLst>
                                        </p:cTn>
                                        <p:tgtEl>
                                          <p:spTgt spid="63"/>
                                        </p:tgtEl>
                                        <p:attrNameLst>
                                          <p:attrName>style.visibility</p:attrName>
                                        </p:attrNameLst>
                                      </p:cBhvr>
                                      <p:to>
                                        <p:strVal val="visible"/>
                                      </p:to>
                                    </p:set>
                                    <p:animEffect transition="in" filter="wipe(down)">
                                      <p:cBhvr>
                                        <p:cTn id="134" dur="500"/>
                                        <p:tgtEl>
                                          <p:spTgt spid="63"/>
                                        </p:tgtEl>
                                      </p:cBhvr>
                                    </p:animEffect>
                                  </p:childTnLst>
                                </p:cTn>
                              </p:par>
                              <p:par>
                                <p:cTn id="135" presetID="22" presetClass="entr" presetSubtype="4" fill="hold" nodeType="withEffect">
                                  <p:stCondLst>
                                    <p:cond delay="0"/>
                                  </p:stCondLst>
                                  <p:childTnLst>
                                    <p:set>
                                      <p:cBhvr>
                                        <p:cTn id="136" dur="1" fill="hold">
                                          <p:stCondLst>
                                            <p:cond delay="0"/>
                                          </p:stCondLst>
                                        </p:cTn>
                                        <p:tgtEl>
                                          <p:spTgt spid="69"/>
                                        </p:tgtEl>
                                        <p:attrNameLst>
                                          <p:attrName>style.visibility</p:attrName>
                                        </p:attrNameLst>
                                      </p:cBhvr>
                                      <p:to>
                                        <p:strVal val="visible"/>
                                      </p:to>
                                    </p:set>
                                    <p:animEffect transition="in" filter="wipe(down)">
                                      <p:cBhvr>
                                        <p:cTn id="137" dur="500"/>
                                        <p:tgtEl>
                                          <p:spTgt spid="69"/>
                                        </p:tgtEl>
                                      </p:cBhvr>
                                    </p:animEffect>
                                  </p:childTnLst>
                                </p:cTn>
                              </p:par>
                              <p:par>
                                <p:cTn id="138" presetID="22" presetClass="entr" presetSubtype="4" fill="hold" nodeType="withEffect">
                                  <p:stCondLst>
                                    <p:cond delay="0"/>
                                  </p:stCondLst>
                                  <p:childTnLst>
                                    <p:set>
                                      <p:cBhvr>
                                        <p:cTn id="139" dur="1" fill="hold">
                                          <p:stCondLst>
                                            <p:cond delay="0"/>
                                          </p:stCondLst>
                                        </p:cTn>
                                        <p:tgtEl>
                                          <p:spTgt spid="53"/>
                                        </p:tgtEl>
                                        <p:attrNameLst>
                                          <p:attrName>style.visibility</p:attrName>
                                        </p:attrNameLst>
                                      </p:cBhvr>
                                      <p:to>
                                        <p:strVal val="visible"/>
                                      </p:to>
                                    </p:set>
                                    <p:animEffect transition="in" filter="wipe(down)">
                                      <p:cBhvr>
                                        <p:cTn id="140" dur="500"/>
                                        <p:tgtEl>
                                          <p:spTgt spid="53"/>
                                        </p:tgtEl>
                                      </p:cBhvr>
                                    </p:animEffect>
                                  </p:childTnLst>
                                </p:cTn>
                              </p:par>
                              <p:par>
                                <p:cTn id="141" presetID="22" presetClass="entr" presetSubtype="4" fill="hold" nodeType="withEffect">
                                  <p:stCondLst>
                                    <p:cond delay="0"/>
                                  </p:stCondLst>
                                  <p:childTnLst>
                                    <p:set>
                                      <p:cBhvr>
                                        <p:cTn id="142" dur="1" fill="hold">
                                          <p:stCondLst>
                                            <p:cond delay="0"/>
                                          </p:stCondLst>
                                        </p:cTn>
                                        <p:tgtEl>
                                          <p:spTgt spid="52"/>
                                        </p:tgtEl>
                                        <p:attrNameLst>
                                          <p:attrName>style.visibility</p:attrName>
                                        </p:attrNameLst>
                                      </p:cBhvr>
                                      <p:to>
                                        <p:strVal val="visible"/>
                                      </p:to>
                                    </p:set>
                                    <p:animEffect transition="in" filter="wipe(down)">
                                      <p:cBhvr>
                                        <p:cTn id="143" dur="500"/>
                                        <p:tgtEl>
                                          <p:spTgt spid="52"/>
                                        </p:tgtEl>
                                      </p:cBhvr>
                                    </p:animEffect>
                                  </p:childTnLst>
                                </p:cTn>
                              </p:par>
                              <p:par>
                                <p:cTn id="144" presetID="22" presetClass="entr" presetSubtype="4" fill="hold" nodeType="withEffect">
                                  <p:stCondLst>
                                    <p:cond delay="0"/>
                                  </p:stCondLst>
                                  <p:childTnLst>
                                    <p:set>
                                      <p:cBhvr>
                                        <p:cTn id="145" dur="1" fill="hold">
                                          <p:stCondLst>
                                            <p:cond delay="0"/>
                                          </p:stCondLst>
                                        </p:cTn>
                                        <p:tgtEl>
                                          <p:spTgt spid="60"/>
                                        </p:tgtEl>
                                        <p:attrNameLst>
                                          <p:attrName>style.visibility</p:attrName>
                                        </p:attrNameLst>
                                      </p:cBhvr>
                                      <p:to>
                                        <p:strVal val="visible"/>
                                      </p:to>
                                    </p:set>
                                    <p:animEffect transition="in" filter="wipe(down)">
                                      <p:cBhvr>
                                        <p:cTn id="146" dur="500"/>
                                        <p:tgtEl>
                                          <p:spTgt spid="60"/>
                                        </p:tgtEl>
                                      </p:cBhvr>
                                    </p:animEffect>
                                  </p:childTnLst>
                                </p:cTn>
                              </p:par>
                              <p:par>
                                <p:cTn id="147" presetID="22" presetClass="entr" presetSubtype="4" fill="hold" nodeType="withEffect">
                                  <p:stCondLst>
                                    <p:cond delay="0"/>
                                  </p:stCondLst>
                                  <p:childTnLst>
                                    <p:set>
                                      <p:cBhvr>
                                        <p:cTn id="148" dur="1" fill="hold">
                                          <p:stCondLst>
                                            <p:cond delay="0"/>
                                          </p:stCondLst>
                                        </p:cTn>
                                        <p:tgtEl>
                                          <p:spTgt spid="56"/>
                                        </p:tgtEl>
                                        <p:attrNameLst>
                                          <p:attrName>style.visibility</p:attrName>
                                        </p:attrNameLst>
                                      </p:cBhvr>
                                      <p:to>
                                        <p:strVal val="visible"/>
                                      </p:to>
                                    </p:set>
                                    <p:animEffect transition="in" filter="wipe(down)">
                                      <p:cBhvr>
                                        <p:cTn id="149" dur="500"/>
                                        <p:tgtEl>
                                          <p:spTgt spid="56"/>
                                        </p:tgtEl>
                                      </p:cBhvr>
                                    </p:animEffect>
                                  </p:childTnLst>
                                </p:cTn>
                              </p:par>
                              <p:par>
                                <p:cTn id="150" presetID="22" presetClass="entr" presetSubtype="4" fill="hold" nodeType="withEffect">
                                  <p:stCondLst>
                                    <p:cond delay="0"/>
                                  </p:stCondLst>
                                  <p:childTnLst>
                                    <p:set>
                                      <p:cBhvr>
                                        <p:cTn id="151" dur="1" fill="hold">
                                          <p:stCondLst>
                                            <p:cond delay="0"/>
                                          </p:stCondLst>
                                        </p:cTn>
                                        <p:tgtEl>
                                          <p:spTgt spid="88"/>
                                        </p:tgtEl>
                                        <p:attrNameLst>
                                          <p:attrName>style.visibility</p:attrName>
                                        </p:attrNameLst>
                                      </p:cBhvr>
                                      <p:to>
                                        <p:strVal val="visible"/>
                                      </p:to>
                                    </p:set>
                                    <p:animEffect transition="in" filter="wipe(down)">
                                      <p:cBhvr>
                                        <p:cTn id="152" dur="500"/>
                                        <p:tgtEl>
                                          <p:spTgt spid="88"/>
                                        </p:tgtEl>
                                      </p:cBhvr>
                                    </p:animEffect>
                                  </p:childTnLst>
                                </p:cTn>
                              </p:par>
                              <p:par>
                                <p:cTn id="153" presetID="22" presetClass="entr" presetSubtype="4" fill="hold" nodeType="withEffect">
                                  <p:stCondLst>
                                    <p:cond delay="0"/>
                                  </p:stCondLst>
                                  <p:childTnLst>
                                    <p:set>
                                      <p:cBhvr>
                                        <p:cTn id="154" dur="1" fill="hold">
                                          <p:stCondLst>
                                            <p:cond delay="0"/>
                                          </p:stCondLst>
                                        </p:cTn>
                                        <p:tgtEl>
                                          <p:spTgt spid="94"/>
                                        </p:tgtEl>
                                        <p:attrNameLst>
                                          <p:attrName>style.visibility</p:attrName>
                                        </p:attrNameLst>
                                      </p:cBhvr>
                                      <p:to>
                                        <p:strVal val="visible"/>
                                      </p:to>
                                    </p:set>
                                    <p:animEffect transition="in" filter="wipe(down)">
                                      <p:cBhvr>
                                        <p:cTn id="155" dur="500"/>
                                        <p:tgtEl>
                                          <p:spTgt spid="94"/>
                                        </p:tgtEl>
                                      </p:cBhvr>
                                    </p:animEffect>
                                  </p:childTnLst>
                                </p:cTn>
                              </p:par>
                              <p:par>
                                <p:cTn id="156" presetID="22" presetClass="entr" presetSubtype="4" fill="hold" nodeType="withEffect">
                                  <p:stCondLst>
                                    <p:cond delay="0"/>
                                  </p:stCondLst>
                                  <p:childTnLst>
                                    <p:set>
                                      <p:cBhvr>
                                        <p:cTn id="157" dur="1" fill="hold">
                                          <p:stCondLst>
                                            <p:cond delay="0"/>
                                          </p:stCondLst>
                                        </p:cTn>
                                        <p:tgtEl>
                                          <p:spTgt spid="91"/>
                                        </p:tgtEl>
                                        <p:attrNameLst>
                                          <p:attrName>style.visibility</p:attrName>
                                        </p:attrNameLst>
                                      </p:cBhvr>
                                      <p:to>
                                        <p:strVal val="visible"/>
                                      </p:to>
                                    </p:set>
                                    <p:animEffect transition="in" filter="wipe(down)">
                                      <p:cBhvr>
                                        <p:cTn id="158" dur="500"/>
                                        <p:tgtEl>
                                          <p:spTgt spid="91"/>
                                        </p:tgtEl>
                                      </p:cBhvr>
                                    </p:animEffect>
                                  </p:childTnLst>
                                </p:cTn>
                              </p:par>
                              <p:par>
                                <p:cTn id="159" presetID="22" presetClass="entr" presetSubtype="4" fill="hold" nodeType="withEffect">
                                  <p:stCondLst>
                                    <p:cond delay="0"/>
                                  </p:stCondLst>
                                  <p:childTnLst>
                                    <p:set>
                                      <p:cBhvr>
                                        <p:cTn id="160" dur="1" fill="hold">
                                          <p:stCondLst>
                                            <p:cond delay="0"/>
                                          </p:stCondLst>
                                        </p:cTn>
                                        <p:tgtEl>
                                          <p:spTgt spid="77"/>
                                        </p:tgtEl>
                                        <p:attrNameLst>
                                          <p:attrName>style.visibility</p:attrName>
                                        </p:attrNameLst>
                                      </p:cBhvr>
                                      <p:to>
                                        <p:strVal val="visible"/>
                                      </p:to>
                                    </p:set>
                                    <p:animEffect transition="in" filter="wipe(down)">
                                      <p:cBhvr>
                                        <p:cTn id="161" dur="500"/>
                                        <p:tgtEl>
                                          <p:spTgt spid="77"/>
                                        </p:tgtEl>
                                      </p:cBhvr>
                                    </p:animEffect>
                                  </p:childTnLst>
                                </p:cTn>
                              </p:par>
                              <p:par>
                                <p:cTn id="162" presetID="22" presetClass="entr" presetSubtype="4" fill="hold" nodeType="withEffect">
                                  <p:stCondLst>
                                    <p:cond delay="0"/>
                                  </p:stCondLst>
                                  <p:childTnLst>
                                    <p:set>
                                      <p:cBhvr>
                                        <p:cTn id="163" dur="1" fill="hold">
                                          <p:stCondLst>
                                            <p:cond delay="0"/>
                                          </p:stCondLst>
                                        </p:cTn>
                                        <p:tgtEl>
                                          <p:spTgt spid="80"/>
                                        </p:tgtEl>
                                        <p:attrNameLst>
                                          <p:attrName>style.visibility</p:attrName>
                                        </p:attrNameLst>
                                      </p:cBhvr>
                                      <p:to>
                                        <p:strVal val="visible"/>
                                      </p:to>
                                    </p:set>
                                    <p:animEffect transition="in" filter="wipe(down)">
                                      <p:cBhvr>
                                        <p:cTn id="164" dur="500"/>
                                        <p:tgtEl>
                                          <p:spTgt spid="80"/>
                                        </p:tgtEl>
                                      </p:cBhvr>
                                    </p:animEffect>
                                  </p:childTnLst>
                                </p:cTn>
                              </p:par>
                              <p:par>
                                <p:cTn id="165" presetID="22" presetClass="entr" presetSubtype="4" fill="hold" nodeType="withEffect">
                                  <p:stCondLst>
                                    <p:cond delay="0"/>
                                  </p:stCondLst>
                                  <p:childTnLst>
                                    <p:set>
                                      <p:cBhvr>
                                        <p:cTn id="166" dur="1" fill="hold">
                                          <p:stCondLst>
                                            <p:cond delay="0"/>
                                          </p:stCondLst>
                                        </p:cTn>
                                        <p:tgtEl>
                                          <p:spTgt spid="83"/>
                                        </p:tgtEl>
                                        <p:attrNameLst>
                                          <p:attrName>style.visibility</p:attrName>
                                        </p:attrNameLst>
                                      </p:cBhvr>
                                      <p:to>
                                        <p:strVal val="visible"/>
                                      </p:to>
                                    </p:set>
                                    <p:animEffect transition="in" filter="wipe(down)">
                                      <p:cBhvr>
                                        <p:cTn id="167" dur="500"/>
                                        <p:tgtEl>
                                          <p:spTgt spid="83"/>
                                        </p:tgtEl>
                                      </p:cBhvr>
                                    </p:animEffect>
                                  </p:childTnLst>
                                </p:cTn>
                              </p:par>
                              <p:par>
                                <p:cTn id="168" presetID="22" presetClass="entr" presetSubtype="4" fill="hold" nodeType="withEffect">
                                  <p:stCondLst>
                                    <p:cond delay="0"/>
                                  </p:stCondLst>
                                  <p:childTnLst>
                                    <p:set>
                                      <p:cBhvr>
                                        <p:cTn id="169" dur="1" fill="hold">
                                          <p:stCondLst>
                                            <p:cond delay="0"/>
                                          </p:stCondLst>
                                        </p:cTn>
                                        <p:tgtEl>
                                          <p:spTgt spid="74"/>
                                        </p:tgtEl>
                                        <p:attrNameLst>
                                          <p:attrName>style.visibility</p:attrName>
                                        </p:attrNameLst>
                                      </p:cBhvr>
                                      <p:to>
                                        <p:strVal val="visible"/>
                                      </p:to>
                                    </p:set>
                                    <p:animEffect transition="in" filter="wipe(down)">
                                      <p:cBhvr>
                                        <p:cTn id="170" dur="500"/>
                                        <p:tgtEl>
                                          <p:spTgt spid="74"/>
                                        </p:tgtEl>
                                      </p:cBhvr>
                                    </p:animEffect>
                                  </p:childTnLst>
                                </p:cTn>
                              </p:par>
                            </p:childTnLst>
                          </p:cTn>
                        </p:par>
                        <p:par>
                          <p:cTn id="171" fill="hold">
                            <p:stCondLst>
                              <p:cond delay="1500"/>
                            </p:stCondLst>
                            <p:childTnLst>
                              <p:par>
                                <p:cTn id="172" presetID="10" presetClass="entr" presetSubtype="0" fill="hold" grpId="0" nodeType="afterEffect">
                                  <p:stCondLst>
                                    <p:cond delay="0"/>
                                  </p:stCondLst>
                                  <p:childTnLst>
                                    <p:set>
                                      <p:cBhvr>
                                        <p:cTn id="173" dur="1" fill="hold">
                                          <p:stCondLst>
                                            <p:cond delay="0"/>
                                          </p:stCondLst>
                                        </p:cTn>
                                        <p:tgtEl>
                                          <p:spTgt spid="102"/>
                                        </p:tgtEl>
                                        <p:attrNameLst>
                                          <p:attrName>style.visibility</p:attrName>
                                        </p:attrNameLst>
                                      </p:cBhvr>
                                      <p:to>
                                        <p:strVal val="visible"/>
                                      </p:to>
                                    </p:set>
                                    <p:animEffect transition="in" filter="fade">
                                      <p:cBhvr>
                                        <p:cTn id="174" dur="500"/>
                                        <p:tgtEl>
                                          <p:spTgt spid="102"/>
                                        </p:tgtEl>
                                      </p:cBhvr>
                                    </p:animEffect>
                                  </p:childTnLst>
                                </p:cTn>
                              </p:par>
                            </p:childTnLst>
                          </p:cTn>
                        </p:par>
                      </p:childTnLst>
                    </p:cTn>
                  </p:par>
                  <p:par>
                    <p:cTn id="175" fill="hold">
                      <p:stCondLst>
                        <p:cond delay="indefinite"/>
                      </p:stCondLst>
                      <p:childTnLst>
                        <p:par>
                          <p:cTn id="176" fill="hold">
                            <p:stCondLst>
                              <p:cond delay="0"/>
                            </p:stCondLst>
                            <p:childTnLst>
                              <p:par>
                                <p:cTn id="177" presetID="1" presetClass="exit" presetSubtype="0" fill="hold" grpId="1" nodeType="clickEffect">
                                  <p:stCondLst>
                                    <p:cond delay="0"/>
                                  </p:stCondLst>
                                  <p:childTnLst>
                                    <p:set>
                                      <p:cBhvr>
                                        <p:cTn id="178" dur="1" fill="hold">
                                          <p:stCondLst>
                                            <p:cond delay="0"/>
                                          </p:stCondLst>
                                        </p:cTn>
                                        <p:tgtEl>
                                          <p:spTgt spid="102"/>
                                        </p:tgtEl>
                                        <p:attrNameLst>
                                          <p:attrName>style.visibility</p:attrName>
                                        </p:attrNameLst>
                                      </p:cBhvr>
                                      <p:to>
                                        <p:strVal val="hidden"/>
                                      </p:to>
                                    </p:set>
                                  </p:childTnLst>
                                </p:cTn>
                              </p:par>
                              <p:par>
                                <p:cTn id="179" presetID="10" presetClass="entr" presetSubtype="0" fill="hold" nodeType="withEffect">
                                  <p:stCondLst>
                                    <p:cond delay="0"/>
                                  </p:stCondLst>
                                  <p:childTnLst>
                                    <p:set>
                                      <p:cBhvr>
                                        <p:cTn id="180" dur="1" fill="hold">
                                          <p:stCondLst>
                                            <p:cond delay="0"/>
                                          </p:stCondLst>
                                        </p:cTn>
                                        <p:tgtEl>
                                          <p:spTgt spid="19">
                                            <p:txEl>
                                              <p:pRg st="7" end="7"/>
                                            </p:txEl>
                                          </p:spTgt>
                                        </p:tgtEl>
                                        <p:attrNameLst>
                                          <p:attrName>style.visibility</p:attrName>
                                        </p:attrNameLst>
                                      </p:cBhvr>
                                      <p:to>
                                        <p:strVal val="visible"/>
                                      </p:to>
                                    </p:set>
                                    <p:animEffect transition="in" filter="fade">
                                      <p:cBhvr>
                                        <p:cTn id="181" dur="500"/>
                                        <p:tgtEl>
                                          <p:spTgt spid="19">
                                            <p:txEl>
                                              <p:pRg st="7" end="7"/>
                                            </p:txEl>
                                          </p:spTgt>
                                        </p:tgtEl>
                                      </p:cBhvr>
                                    </p:animEffect>
                                  </p:childTnLst>
                                </p:cTn>
                              </p:par>
                              <p:par>
                                <p:cTn id="182" presetID="1" presetClass="exit" presetSubtype="0" fill="hold" nodeType="withEffect">
                                  <p:stCondLst>
                                    <p:cond delay="0"/>
                                  </p:stCondLst>
                                  <p:childTnLst>
                                    <p:set>
                                      <p:cBhvr>
                                        <p:cTn id="183" dur="1" fill="hold">
                                          <p:stCondLst>
                                            <p:cond delay="0"/>
                                          </p:stCondLst>
                                        </p:cTn>
                                        <p:tgtEl>
                                          <p:spTgt spid="3"/>
                                        </p:tgtEl>
                                        <p:attrNameLst>
                                          <p:attrName>style.visibility</p:attrName>
                                        </p:attrNameLst>
                                      </p:cBhvr>
                                      <p:to>
                                        <p:strVal val="hidden"/>
                                      </p:to>
                                    </p:set>
                                  </p:childTnLst>
                                </p:cTn>
                              </p:par>
                              <p:par>
                                <p:cTn id="184" presetID="1" presetClass="exit" presetSubtype="0" fill="hold" grpId="1" nodeType="withEffect">
                                  <p:stCondLst>
                                    <p:cond delay="0"/>
                                  </p:stCondLst>
                                  <p:childTnLst>
                                    <p:set>
                                      <p:cBhvr>
                                        <p:cTn id="185" dur="1" fill="hold">
                                          <p:stCondLst>
                                            <p:cond delay="0"/>
                                          </p:stCondLst>
                                        </p:cTn>
                                        <p:tgtEl>
                                          <p:spTgt spid="18"/>
                                        </p:tgtEl>
                                        <p:attrNameLst>
                                          <p:attrName>style.visibility</p:attrName>
                                        </p:attrNameLst>
                                      </p:cBhvr>
                                      <p:to>
                                        <p:strVal val="hidden"/>
                                      </p:to>
                                    </p:set>
                                  </p:childTnLst>
                                </p:cTn>
                              </p:par>
                              <p:par>
                                <p:cTn id="186" presetID="1" presetClass="exit" presetSubtype="0" fill="hold" grpId="1" nodeType="withEffect">
                                  <p:stCondLst>
                                    <p:cond delay="0"/>
                                  </p:stCondLst>
                                  <p:childTnLst>
                                    <p:set>
                                      <p:cBhvr>
                                        <p:cTn id="187" dur="1" fill="hold">
                                          <p:stCondLst>
                                            <p:cond delay="0"/>
                                          </p:stCondLst>
                                        </p:cTn>
                                        <p:tgtEl>
                                          <p:spTgt spid="21"/>
                                        </p:tgtEl>
                                        <p:attrNameLst>
                                          <p:attrName>style.visibility</p:attrName>
                                        </p:attrNameLst>
                                      </p:cBhvr>
                                      <p:to>
                                        <p:strVal val="hidden"/>
                                      </p:to>
                                    </p:set>
                                  </p:childTnLst>
                                </p:cTn>
                              </p:par>
                              <p:par>
                                <p:cTn id="188" presetID="1" presetClass="exit" presetSubtype="0" fill="hold" grpId="1" nodeType="withEffect">
                                  <p:stCondLst>
                                    <p:cond delay="0"/>
                                  </p:stCondLst>
                                  <p:childTnLst>
                                    <p:set>
                                      <p:cBhvr>
                                        <p:cTn id="189" dur="1" fill="hold">
                                          <p:stCondLst>
                                            <p:cond delay="0"/>
                                          </p:stCondLst>
                                        </p:cTn>
                                        <p:tgtEl>
                                          <p:spTgt spid="20"/>
                                        </p:tgtEl>
                                        <p:attrNameLst>
                                          <p:attrName>style.visibility</p:attrName>
                                        </p:attrNameLst>
                                      </p:cBhvr>
                                      <p:to>
                                        <p:strVal val="hidden"/>
                                      </p:to>
                                    </p:set>
                                  </p:childTnLst>
                                </p:cTn>
                              </p:par>
                              <p:par>
                                <p:cTn id="190" presetID="1" presetClass="exit" presetSubtype="0" fill="hold" grpId="1" nodeType="withEffect">
                                  <p:stCondLst>
                                    <p:cond delay="0"/>
                                  </p:stCondLst>
                                  <p:childTnLst>
                                    <p:set>
                                      <p:cBhvr>
                                        <p:cTn id="191" dur="1" fill="hold">
                                          <p:stCondLst>
                                            <p:cond delay="0"/>
                                          </p:stCondLst>
                                        </p:cTn>
                                        <p:tgtEl>
                                          <p:spTgt spid="30"/>
                                        </p:tgtEl>
                                        <p:attrNameLst>
                                          <p:attrName>style.visibility</p:attrName>
                                        </p:attrNameLst>
                                      </p:cBhvr>
                                      <p:to>
                                        <p:strVal val="hidden"/>
                                      </p:to>
                                    </p:set>
                                  </p:childTnLst>
                                </p:cTn>
                              </p:par>
                              <p:par>
                                <p:cTn id="192" presetID="1" presetClass="exit" presetSubtype="0" fill="hold" grpId="1" nodeType="withEffect">
                                  <p:stCondLst>
                                    <p:cond delay="0"/>
                                  </p:stCondLst>
                                  <p:childTnLst>
                                    <p:set>
                                      <p:cBhvr>
                                        <p:cTn id="193" dur="1" fill="hold">
                                          <p:stCondLst>
                                            <p:cond delay="0"/>
                                          </p:stCondLst>
                                        </p:cTn>
                                        <p:tgtEl>
                                          <p:spTgt spid="29"/>
                                        </p:tgtEl>
                                        <p:attrNameLst>
                                          <p:attrName>style.visibility</p:attrName>
                                        </p:attrNameLst>
                                      </p:cBhvr>
                                      <p:to>
                                        <p:strVal val="hidden"/>
                                      </p:to>
                                    </p:set>
                                  </p:childTnLst>
                                </p:cTn>
                              </p:par>
                              <p:par>
                                <p:cTn id="194" presetID="1" presetClass="exit" presetSubtype="0" fill="hold" grpId="1" nodeType="withEffect">
                                  <p:stCondLst>
                                    <p:cond delay="0"/>
                                  </p:stCondLst>
                                  <p:childTnLst>
                                    <p:set>
                                      <p:cBhvr>
                                        <p:cTn id="195" dur="1" fill="hold">
                                          <p:stCondLst>
                                            <p:cond delay="0"/>
                                          </p:stCondLst>
                                        </p:cTn>
                                        <p:tgtEl>
                                          <p:spTgt spid="31"/>
                                        </p:tgtEl>
                                        <p:attrNameLst>
                                          <p:attrName>style.visibility</p:attrName>
                                        </p:attrNameLst>
                                      </p:cBhvr>
                                      <p:to>
                                        <p:strVal val="hidden"/>
                                      </p:to>
                                    </p:set>
                                  </p:childTnLst>
                                </p:cTn>
                              </p:par>
                              <p:par>
                                <p:cTn id="196" presetID="1" presetClass="exit" presetSubtype="0" fill="hold" grpId="1" nodeType="withEffect">
                                  <p:stCondLst>
                                    <p:cond delay="0"/>
                                  </p:stCondLst>
                                  <p:childTnLst>
                                    <p:set>
                                      <p:cBhvr>
                                        <p:cTn id="197" dur="1" fill="hold">
                                          <p:stCondLst>
                                            <p:cond delay="0"/>
                                          </p:stCondLst>
                                        </p:cTn>
                                        <p:tgtEl>
                                          <p:spTgt spid="32"/>
                                        </p:tgtEl>
                                        <p:attrNameLst>
                                          <p:attrName>style.visibility</p:attrName>
                                        </p:attrNameLst>
                                      </p:cBhvr>
                                      <p:to>
                                        <p:strVal val="hidden"/>
                                      </p:to>
                                    </p:set>
                                  </p:childTnLst>
                                </p:cTn>
                              </p:par>
                              <p:par>
                                <p:cTn id="198" presetID="1" presetClass="exit" presetSubtype="0" fill="hold" grpId="1" nodeType="withEffect">
                                  <p:stCondLst>
                                    <p:cond delay="0"/>
                                  </p:stCondLst>
                                  <p:childTnLst>
                                    <p:set>
                                      <p:cBhvr>
                                        <p:cTn id="199" dur="1" fill="hold">
                                          <p:stCondLst>
                                            <p:cond delay="0"/>
                                          </p:stCondLst>
                                        </p:cTn>
                                        <p:tgtEl>
                                          <p:spTgt spid="26"/>
                                        </p:tgtEl>
                                        <p:attrNameLst>
                                          <p:attrName>style.visibility</p:attrName>
                                        </p:attrNameLst>
                                      </p:cBhvr>
                                      <p:to>
                                        <p:strVal val="hidden"/>
                                      </p:to>
                                    </p:set>
                                  </p:childTnLst>
                                </p:cTn>
                              </p:par>
                              <p:par>
                                <p:cTn id="200" presetID="1" presetClass="exit" presetSubtype="0" fill="hold" grpId="1" nodeType="withEffect">
                                  <p:stCondLst>
                                    <p:cond delay="0"/>
                                  </p:stCondLst>
                                  <p:childTnLst>
                                    <p:set>
                                      <p:cBhvr>
                                        <p:cTn id="201" dur="1" fill="hold">
                                          <p:stCondLst>
                                            <p:cond delay="0"/>
                                          </p:stCondLst>
                                        </p:cTn>
                                        <p:tgtEl>
                                          <p:spTgt spid="28"/>
                                        </p:tgtEl>
                                        <p:attrNameLst>
                                          <p:attrName>style.visibility</p:attrName>
                                        </p:attrNameLst>
                                      </p:cBhvr>
                                      <p:to>
                                        <p:strVal val="hidden"/>
                                      </p:to>
                                    </p:set>
                                  </p:childTnLst>
                                </p:cTn>
                              </p:par>
                              <p:par>
                                <p:cTn id="202" presetID="1" presetClass="exit" presetSubtype="0" fill="hold" grpId="1" nodeType="withEffect">
                                  <p:stCondLst>
                                    <p:cond delay="0"/>
                                  </p:stCondLst>
                                  <p:childTnLst>
                                    <p:set>
                                      <p:cBhvr>
                                        <p:cTn id="203" dur="1" fill="hold">
                                          <p:stCondLst>
                                            <p:cond delay="0"/>
                                          </p:stCondLst>
                                        </p:cTn>
                                        <p:tgtEl>
                                          <p:spTgt spid="27"/>
                                        </p:tgtEl>
                                        <p:attrNameLst>
                                          <p:attrName>style.visibility</p:attrName>
                                        </p:attrNameLst>
                                      </p:cBhvr>
                                      <p:to>
                                        <p:strVal val="hidden"/>
                                      </p:to>
                                    </p:set>
                                  </p:childTnLst>
                                </p:cTn>
                              </p:par>
                              <p:par>
                                <p:cTn id="204" presetID="1" presetClass="exit" presetSubtype="0" fill="hold" grpId="1" nodeType="withEffect">
                                  <p:stCondLst>
                                    <p:cond delay="0"/>
                                  </p:stCondLst>
                                  <p:childTnLst>
                                    <p:set>
                                      <p:cBhvr>
                                        <p:cTn id="205" dur="1" fill="hold">
                                          <p:stCondLst>
                                            <p:cond delay="0"/>
                                          </p:stCondLst>
                                        </p:cTn>
                                        <p:tgtEl>
                                          <p:spTgt spid="24"/>
                                        </p:tgtEl>
                                        <p:attrNameLst>
                                          <p:attrName>style.visibility</p:attrName>
                                        </p:attrNameLst>
                                      </p:cBhvr>
                                      <p:to>
                                        <p:strVal val="hidden"/>
                                      </p:to>
                                    </p:set>
                                  </p:childTnLst>
                                </p:cTn>
                              </p:par>
                              <p:par>
                                <p:cTn id="206" presetID="1" presetClass="exit" presetSubtype="0" fill="hold" grpId="1" nodeType="withEffect">
                                  <p:stCondLst>
                                    <p:cond delay="0"/>
                                  </p:stCondLst>
                                  <p:childTnLst>
                                    <p:set>
                                      <p:cBhvr>
                                        <p:cTn id="207" dur="1" fill="hold">
                                          <p:stCondLst>
                                            <p:cond delay="0"/>
                                          </p:stCondLst>
                                        </p:cTn>
                                        <p:tgtEl>
                                          <p:spTgt spid="25"/>
                                        </p:tgtEl>
                                        <p:attrNameLst>
                                          <p:attrName>style.visibility</p:attrName>
                                        </p:attrNameLst>
                                      </p:cBhvr>
                                      <p:to>
                                        <p:strVal val="hidden"/>
                                      </p:to>
                                    </p:set>
                                  </p:childTnLst>
                                </p:cTn>
                              </p:par>
                              <p:par>
                                <p:cTn id="208" presetID="1" presetClass="exit" presetSubtype="0" fill="hold" grpId="1" nodeType="withEffect">
                                  <p:stCondLst>
                                    <p:cond delay="0"/>
                                  </p:stCondLst>
                                  <p:childTnLst>
                                    <p:set>
                                      <p:cBhvr>
                                        <p:cTn id="209" dur="1" fill="hold">
                                          <p:stCondLst>
                                            <p:cond delay="0"/>
                                          </p:stCondLst>
                                        </p:cTn>
                                        <p:tgtEl>
                                          <p:spTgt spid="23"/>
                                        </p:tgtEl>
                                        <p:attrNameLst>
                                          <p:attrName>style.visibility</p:attrName>
                                        </p:attrNameLst>
                                      </p:cBhvr>
                                      <p:to>
                                        <p:strVal val="hidden"/>
                                      </p:to>
                                    </p:set>
                                  </p:childTnLst>
                                </p:cTn>
                              </p:par>
                              <p:par>
                                <p:cTn id="210" presetID="1" presetClass="exit" presetSubtype="0" fill="hold" grpId="1" nodeType="withEffect">
                                  <p:stCondLst>
                                    <p:cond delay="0"/>
                                  </p:stCondLst>
                                  <p:childTnLst>
                                    <p:set>
                                      <p:cBhvr>
                                        <p:cTn id="211" dur="1" fill="hold">
                                          <p:stCondLst>
                                            <p:cond delay="0"/>
                                          </p:stCondLst>
                                        </p:cTn>
                                        <p:tgtEl>
                                          <p:spTgt spid="22"/>
                                        </p:tgtEl>
                                        <p:attrNameLst>
                                          <p:attrName>style.visibility</p:attrName>
                                        </p:attrNameLst>
                                      </p:cBhvr>
                                      <p:to>
                                        <p:strVal val="hidden"/>
                                      </p:to>
                                    </p:set>
                                  </p:childTnLst>
                                </p:cTn>
                              </p:par>
                              <p:par>
                                <p:cTn id="212" presetID="1" presetClass="exit" presetSubtype="0" fill="hold" grpId="1" nodeType="withEffect">
                                  <p:stCondLst>
                                    <p:cond delay="0"/>
                                  </p:stCondLst>
                                  <p:childTnLst>
                                    <p:set>
                                      <p:cBhvr>
                                        <p:cTn id="213" dur="1" fill="hold">
                                          <p:stCondLst>
                                            <p:cond delay="0"/>
                                          </p:stCondLst>
                                        </p:cTn>
                                        <p:tgtEl>
                                          <p:spTgt spid="34"/>
                                        </p:tgtEl>
                                        <p:attrNameLst>
                                          <p:attrName>style.visibility</p:attrName>
                                        </p:attrNameLst>
                                      </p:cBhvr>
                                      <p:to>
                                        <p:strVal val="hidden"/>
                                      </p:to>
                                    </p:set>
                                  </p:childTnLst>
                                </p:cTn>
                              </p:par>
                              <p:par>
                                <p:cTn id="214" presetID="1" presetClass="exit" presetSubtype="0" fill="hold" grpId="1" nodeType="withEffect">
                                  <p:stCondLst>
                                    <p:cond delay="0"/>
                                  </p:stCondLst>
                                  <p:childTnLst>
                                    <p:set>
                                      <p:cBhvr>
                                        <p:cTn id="215" dur="1" fill="hold">
                                          <p:stCondLst>
                                            <p:cond delay="0"/>
                                          </p:stCondLst>
                                        </p:cTn>
                                        <p:tgtEl>
                                          <p:spTgt spid="35"/>
                                        </p:tgtEl>
                                        <p:attrNameLst>
                                          <p:attrName>style.visibility</p:attrName>
                                        </p:attrNameLst>
                                      </p:cBhvr>
                                      <p:to>
                                        <p:strVal val="hidden"/>
                                      </p:to>
                                    </p:set>
                                  </p:childTnLst>
                                </p:cTn>
                              </p:par>
                              <p:par>
                                <p:cTn id="216" presetID="1" presetClass="exit" presetSubtype="0" fill="hold" grpId="1" nodeType="withEffect">
                                  <p:stCondLst>
                                    <p:cond delay="0"/>
                                  </p:stCondLst>
                                  <p:childTnLst>
                                    <p:set>
                                      <p:cBhvr>
                                        <p:cTn id="217" dur="1" fill="hold">
                                          <p:stCondLst>
                                            <p:cond delay="0"/>
                                          </p:stCondLst>
                                        </p:cTn>
                                        <p:tgtEl>
                                          <p:spTgt spid="36"/>
                                        </p:tgtEl>
                                        <p:attrNameLst>
                                          <p:attrName>style.visibility</p:attrName>
                                        </p:attrNameLst>
                                      </p:cBhvr>
                                      <p:to>
                                        <p:strVal val="hidden"/>
                                      </p:to>
                                    </p:set>
                                  </p:childTnLst>
                                </p:cTn>
                              </p:par>
                              <p:par>
                                <p:cTn id="218" presetID="1" presetClass="exit" presetSubtype="0" fill="hold" grpId="1" nodeType="withEffect">
                                  <p:stCondLst>
                                    <p:cond delay="0"/>
                                  </p:stCondLst>
                                  <p:childTnLst>
                                    <p:set>
                                      <p:cBhvr>
                                        <p:cTn id="219" dur="1" fill="hold">
                                          <p:stCondLst>
                                            <p:cond delay="0"/>
                                          </p:stCondLst>
                                        </p:cTn>
                                        <p:tgtEl>
                                          <p:spTgt spid="37"/>
                                        </p:tgtEl>
                                        <p:attrNameLst>
                                          <p:attrName>style.visibility</p:attrName>
                                        </p:attrNameLst>
                                      </p:cBhvr>
                                      <p:to>
                                        <p:strVal val="hidden"/>
                                      </p:to>
                                    </p:set>
                                  </p:childTnLst>
                                </p:cTn>
                              </p:par>
                              <p:par>
                                <p:cTn id="220" presetID="1" presetClass="exit" presetSubtype="0" fill="hold" grpId="1" nodeType="withEffect">
                                  <p:stCondLst>
                                    <p:cond delay="0"/>
                                  </p:stCondLst>
                                  <p:childTnLst>
                                    <p:set>
                                      <p:cBhvr>
                                        <p:cTn id="221" dur="1" fill="hold">
                                          <p:stCondLst>
                                            <p:cond delay="0"/>
                                          </p:stCondLst>
                                        </p:cTn>
                                        <p:tgtEl>
                                          <p:spTgt spid="50"/>
                                        </p:tgtEl>
                                        <p:attrNameLst>
                                          <p:attrName>style.visibility</p:attrName>
                                        </p:attrNameLst>
                                      </p:cBhvr>
                                      <p:to>
                                        <p:strVal val="hidden"/>
                                      </p:to>
                                    </p:set>
                                  </p:childTnLst>
                                </p:cTn>
                              </p:par>
                              <p:par>
                                <p:cTn id="222" presetID="1" presetClass="exit" presetSubtype="0" fill="hold" grpId="1" nodeType="withEffect">
                                  <p:stCondLst>
                                    <p:cond delay="0"/>
                                  </p:stCondLst>
                                  <p:childTnLst>
                                    <p:set>
                                      <p:cBhvr>
                                        <p:cTn id="223" dur="1" fill="hold">
                                          <p:stCondLst>
                                            <p:cond delay="0"/>
                                          </p:stCondLst>
                                        </p:cTn>
                                        <p:tgtEl>
                                          <p:spTgt spid="43"/>
                                        </p:tgtEl>
                                        <p:attrNameLst>
                                          <p:attrName>style.visibility</p:attrName>
                                        </p:attrNameLst>
                                      </p:cBhvr>
                                      <p:to>
                                        <p:strVal val="hidden"/>
                                      </p:to>
                                    </p:set>
                                  </p:childTnLst>
                                </p:cTn>
                              </p:par>
                              <p:par>
                                <p:cTn id="224" presetID="1" presetClass="exit" presetSubtype="0" fill="hold" grpId="1" nodeType="withEffect">
                                  <p:stCondLst>
                                    <p:cond delay="0"/>
                                  </p:stCondLst>
                                  <p:childTnLst>
                                    <p:set>
                                      <p:cBhvr>
                                        <p:cTn id="225" dur="1" fill="hold">
                                          <p:stCondLst>
                                            <p:cond delay="0"/>
                                          </p:stCondLst>
                                        </p:cTn>
                                        <p:tgtEl>
                                          <p:spTgt spid="44"/>
                                        </p:tgtEl>
                                        <p:attrNameLst>
                                          <p:attrName>style.visibility</p:attrName>
                                        </p:attrNameLst>
                                      </p:cBhvr>
                                      <p:to>
                                        <p:strVal val="hidden"/>
                                      </p:to>
                                    </p:set>
                                  </p:childTnLst>
                                </p:cTn>
                              </p:par>
                              <p:par>
                                <p:cTn id="226" presetID="1" presetClass="exit" presetSubtype="0" fill="hold" grpId="1" nodeType="withEffect">
                                  <p:stCondLst>
                                    <p:cond delay="0"/>
                                  </p:stCondLst>
                                  <p:childTnLst>
                                    <p:set>
                                      <p:cBhvr>
                                        <p:cTn id="227" dur="1" fill="hold">
                                          <p:stCondLst>
                                            <p:cond delay="0"/>
                                          </p:stCondLst>
                                        </p:cTn>
                                        <p:tgtEl>
                                          <p:spTgt spid="49"/>
                                        </p:tgtEl>
                                        <p:attrNameLst>
                                          <p:attrName>style.visibility</p:attrName>
                                        </p:attrNameLst>
                                      </p:cBhvr>
                                      <p:to>
                                        <p:strVal val="hidden"/>
                                      </p:to>
                                    </p:set>
                                  </p:childTnLst>
                                </p:cTn>
                              </p:par>
                              <p:par>
                                <p:cTn id="228" presetID="1" presetClass="exit" presetSubtype="0" fill="hold" grpId="1" nodeType="withEffect">
                                  <p:stCondLst>
                                    <p:cond delay="0"/>
                                  </p:stCondLst>
                                  <p:childTnLst>
                                    <p:set>
                                      <p:cBhvr>
                                        <p:cTn id="229" dur="1" fill="hold">
                                          <p:stCondLst>
                                            <p:cond delay="0"/>
                                          </p:stCondLst>
                                        </p:cTn>
                                        <p:tgtEl>
                                          <p:spTgt spid="46"/>
                                        </p:tgtEl>
                                        <p:attrNameLst>
                                          <p:attrName>style.visibility</p:attrName>
                                        </p:attrNameLst>
                                      </p:cBhvr>
                                      <p:to>
                                        <p:strVal val="hidden"/>
                                      </p:to>
                                    </p:set>
                                  </p:childTnLst>
                                </p:cTn>
                              </p:par>
                              <p:par>
                                <p:cTn id="230" presetID="1" presetClass="exit" presetSubtype="0" fill="hold" grpId="1" nodeType="withEffect">
                                  <p:stCondLst>
                                    <p:cond delay="0"/>
                                  </p:stCondLst>
                                  <p:childTnLst>
                                    <p:set>
                                      <p:cBhvr>
                                        <p:cTn id="231" dur="1" fill="hold">
                                          <p:stCondLst>
                                            <p:cond delay="0"/>
                                          </p:stCondLst>
                                        </p:cTn>
                                        <p:tgtEl>
                                          <p:spTgt spid="48"/>
                                        </p:tgtEl>
                                        <p:attrNameLst>
                                          <p:attrName>style.visibility</p:attrName>
                                        </p:attrNameLst>
                                      </p:cBhvr>
                                      <p:to>
                                        <p:strVal val="hidden"/>
                                      </p:to>
                                    </p:set>
                                  </p:childTnLst>
                                </p:cTn>
                              </p:par>
                              <p:par>
                                <p:cTn id="232" presetID="1" presetClass="exit" presetSubtype="0" fill="hold" grpId="1" nodeType="withEffect">
                                  <p:stCondLst>
                                    <p:cond delay="0"/>
                                  </p:stCondLst>
                                  <p:childTnLst>
                                    <p:set>
                                      <p:cBhvr>
                                        <p:cTn id="233" dur="1" fill="hold">
                                          <p:stCondLst>
                                            <p:cond delay="0"/>
                                          </p:stCondLst>
                                        </p:cTn>
                                        <p:tgtEl>
                                          <p:spTgt spid="40"/>
                                        </p:tgtEl>
                                        <p:attrNameLst>
                                          <p:attrName>style.visibility</p:attrName>
                                        </p:attrNameLst>
                                      </p:cBhvr>
                                      <p:to>
                                        <p:strVal val="hidden"/>
                                      </p:to>
                                    </p:set>
                                  </p:childTnLst>
                                </p:cTn>
                              </p:par>
                              <p:par>
                                <p:cTn id="234" presetID="1" presetClass="exit" presetSubtype="0" fill="hold" grpId="1" nodeType="withEffect">
                                  <p:stCondLst>
                                    <p:cond delay="0"/>
                                  </p:stCondLst>
                                  <p:childTnLst>
                                    <p:set>
                                      <p:cBhvr>
                                        <p:cTn id="235" dur="1" fill="hold">
                                          <p:stCondLst>
                                            <p:cond delay="0"/>
                                          </p:stCondLst>
                                        </p:cTn>
                                        <p:tgtEl>
                                          <p:spTgt spid="45"/>
                                        </p:tgtEl>
                                        <p:attrNameLst>
                                          <p:attrName>style.visibility</p:attrName>
                                        </p:attrNameLst>
                                      </p:cBhvr>
                                      <p:to>
                                        <p:strVal val="hidden"/>
                                      </p:to>
                                    </p:set>
                                  </p:childTnLst>
                                </p:cTn>
                              </p:par>
                              <p:par>
                                <p:cTn id="236" presetID="1" presetClass="exit" presetSubtype="0" fill="hold" nodeType="withEffect">
                                  <p:stCondLst>
                                    <p:cond delay="0"/>
                                  </p:stCondLst>
                                  <p:childTnLst>
                                    <p:set>
                                      <p:cBhvr>
                                        <p:cTn id="237" dur="1" fill="hold">
                                          <p:stCondLst>
                                            <p:cond delay="0"/>
                                          </p:stCondLst>
                                        </p:cTn>
                                        <p:tgtEl>
                                          <p:spTgt spid="66"/>
                                        </p:tgtEl>
                                        <p:attrNameLst>
                                          <p:attrName>style.visibility</p:attrName>
                                        </p:attrNameLst>
                                      </p:cBhvr>
                                      <p:to>
                                        <p:strVal val="hidden"/>
                                      </p:to>
                                    </p:set>
                                  </p:childTnLst>
                                </p:cTn>
                              </p:par>
                              <p:par>
                                <p:cTn id="238" presetID="1" presetClass="exit" presetSubtype="0" fill="hold" nodeType="withEffect">
                                  <p:stCondLst>
                                    <p:cond delay="0"/>
                                  </p:stCondLst>
                                  <p:childTnLst>
                                    <p:set>
                                      <p:cBhvr>
                                        <p:cTn id="239" dur="1" fill="hold">
                                          <p:stCondLst>
                                            <p:cond delay="0"/>
                                          </p:stCondLst>
                                        </p:cTn>
                                        <p:tgtEl>
                                          <p:spTgt spid="63"/>
                                        </p:tgtEl>
                                        <p:attrNameLst>
                                          <p:attrName>style.visibility</p:attrName>
                                        </p:attrNameLst>
                                      </p:cBhvr>
                                      <p:to>
                                        <p:strVal val="hidden"/>
                                      </p:to>
                                    </p:set>
                                  </p:childTnLst>
                                </p:cTn>
                              </p:par>
                              <p:par>
                                <p:cTn id="240" presetID="1" presetClass="exit" presetSubtype="0" fill="hold" nodeType="withEffect">
                                  <p:stCondLst>
                                    <p:cond delay="0"/>
                                  </p:stCondLst>
                                  <p:childTnLst>
                                    <p:set>
                                      <p:cBhvr>
                                        <p:cTn id="241" dur="1" fill="hold">
                                          <p:stCondLst>
                                            <p:cond delay="0"/>
                                          </p:stCondLst>
                                        </p:cTn>
                                        <p:tgtEl>
                                          <p:spTgt spid="69"/>
                                        </p:tgtEl>
                                        <p:attrNameLst>
                                          <p:attrName>style.visibility</p:attrName>
                                        </p:attrNameLst>
                                      </p:cBhvr>
                                      <p:to>
                                        <p:strVal val="hidden"/>
                                      </p:to>
                                    </p:set>
                                  </p:childTnLst>
                                </p:cTn>
                              </p:par>
                              <p:par>
                                <p:cTn id="242" presetID="1" presetClass="exit" presetSubtype="0" fill="hold" nodeType="withEffect">
                                  <p:stCondLst>
                                    <p:cond delay="0"/>
                                  </p:stCondLst>
                                  <p:childTnLst>
                                    <p:set>
                                      <p:cBhvr>
                                        <p:cTn id="243" dur="1" fill="hold">
                                          <p:stCondLst>
                                            <p:cond delay="0"/>
                                          </p:stCondLst>
                                        </p:cTn>
                                        <p:tgtEl>
                                          <p:spTgt spid="53"/>
                                        </p:tgtEl>
                                        <p:attrNameLst>
                                          <p:attrName>style.visibility</p:attrName>
                                        </p:attrNameLst>
                                      </p:cBhvr>
                                      <p:to>
                                        <p:strVal val="hidden"/>
                                      </p:to>
                                    </p:set>
                                  </p:childTnLst>
                                </p:cTn>
                              </p:par>
                              <p:par>
                                <p:cTn id="244" presetID="1" presetClass="exit" presetSubtype="0" fill="hold" nodeType="withEffect">
                                  <p:stCondLst>
                                    <p:cond delay="0"/>
                                  </p:stCondLst>
                                  <p:childTnLst>
                                    <p:set>
                                      <p:cBhvr>
                                        <p:cTn id="245" dur="1" fill="hold">
                                          <p:stCondLst>
                                            <p:cond delay="0"/>
                                          </p:stCondLst>
                                        </p:cTn>
                                        <p:tgtEl>
                                          <p:spTgt spid="52"/>
                                        </p:tgtEl>
                                        <p:attrNameLst>
                                          <p:attrName>style.visibility</p:attrName>
                                        </p:attrNameLst>
                                      </p:cBhvr>
                                      <p:to>
                                        <p:strVal val="hidden"/>
                                      </p:to>
                                    </p:set>
                                  </p:childTnLst>
                                </p:cTn>
                              </p:par>
                              <p:par>
                                <p:cTn id="246" presetID="1" presetClass="exit" presetSubtype="0" fill="hold" nodeType="withEffect">
                                  <p:stCondLst>
                                    <p:cond delay="0"/>
                                  </p:stCondLst>
                                  <p:childTnLst>
                                    <p:set>
                                      <p:cBhvr>
                                        <p:cTn id="247" dur="1" fill="hold">
                                          <p:stCondLst>
                                            <p:cond delay="0"/>
                                          </p:stCondLst>
                                        </p:cTn>
                                        <p:tgtEl>
                                          <p:spTgt spid="60"/>
                                        </p:tgtEl>
                                        <p:attrNameLst>
                                          <p:attrName>style.visibility</p:attrName>
                                        </p:attrNameLst>
                                      </p:cBhvr>
                                      <p:to>
                                        <p:strVal val="hidden"/>
                                      </p:to>
                                    </p:set>
                                  </p:childTnLst>
                                </p:cTn>
                              </p:par>
                              <p:par>
                                <p:cTn id="248" presetID="1" presetClass="exit" presetSubtype="0" fill="hold" nodeType="withEffect">
                                  <p:stCondLst>
                                    <p:cond delay="0"/>
                                  </p:stCondLst>
                                  <p:childTnLst>
                                    <p:set>
                                      <p:cBhvr>
                                        <p:cTn id="249" dur="1" fill="hold">
                                          <p:stCondLst>
                                            <p:cond delay="0"/>
                                          </p:stCondLst>
                                        </p:cTn>
                                        <p:tgtEl>
                                          <p:spTgt spid="56"/>
                                        </p:tgtEl>
                                        <p:attrNameLst>
                                          <p:attrName>style.visibility</p:attrName>
                                        </p:attrNameLst>
                                      </p:cBhvr>
                                      <p:to>
                                        <p:strVal val="hidden"/>
                                      </p:to>
                                    </p:set>
                                  </p:childTnLst>
                                </p:cTn>
                              </p:par>
                              <p:par>
                                <p:cTn id="250" presetID="1" presetClass="exit" presetSubtype="0" fill="hold" nodeType="withEffect">
                                  <p:stCondLst>
                                    <p:cond delay="0"/>
                                  </p:stCondLst>
                                  <p:childTnLst>
                                    <p:set>
                                      <p:cBhvr>
                                        <p:cTn id="251" dur="1" fill="hold">
                                          <p:stCondLst>
                                            <p:cond delay="0"/>
                                          </p:stCondLst>
                                        </p:cTn>
                                        <p:tgtEl>
                                          <p:spTgt spid="88"/>
                                        </p:tgtEl>
                                        <p:attrNameLst>
                                          <p:attrName>style.visibility</p:attrName>
                                        </p:attrNameLst>
                                      </p:cBhvr>
                                      <p:to>
                                        <p:strVal val="hidden"/>
                                      </p:to>
                                    </p:set>
                                  </p:childTnLst>
                                </p:cTn>
                              </p:par>
                              <p:par>
                                <p:cTn id="252" presetID="1" presetClass="exit" presetSubtype="0" fill="hold" nodeType="withEffect">
                                  <p:stCondLst>
                                    <p:cond delay="0"/>
                                  </p:stCondLst>
                                  <p:childTnLst>
                                    <p:set>
                                      <p:cBhvr>
                                        <p:cTn id="253" dur="1" fill="hold">
                                          <p:stCondLst>
                                            <p:cond delay="0"/>
                                          </p:stCondLst>
                                        </p:cTn>
                                        <p:tgtEl>
                                          <p:spTgt spid="94"/>
                                        </p:tgtEl>
                                        <p:attrNameLst>
                                          <p:attrName>style.visibility</p:attrName>
                                        </p:attrNameLst>
                                      </p:cBhvr>
                                      <p:to>
                                        <p:strVal val="hidden"/>
                                      </p:to>
                                    </p:set>
                                  </p:childTnLst>
                                </p:cTn>
                              </p:par>
                              <p:par>
                                <p:cTn id="254" presetID="1" presetClass="exit" presetSubtype="0" fill="hold" nodeType="withEffect">
                                  <p:stCondLst>
                                    <p:cond delay="0"/>
                                  </p:stCondLst>
                                  <p:childTnLst>
                                    <p:set>
                                      <p:cBhvr>
                                        <p:cTn id="255" dur="1" fill="hold">
                                          <p:stCondLst>
                                            <p:cond delay="0"/>
                                          </p:stCondLst>
                                        </p:cTn>
                                        <p:tgtEl>
                                          <p:spTgt spid="91"/>
                                        </p:tgtEl>
                                        <p:attrNameLst>
                                          <p:attrName>style.visibility</p:attrName>
                                        </p:attrNameLst>
                                      </p:cBhvr>
                                      <p:to>
                                        <p:strVal val="hidden"/>
                                      </p:to>
                                    </p:set>
                                  </p:childTnLst>
                                </p:cTn>
                              </p:par>
                              <p:par>
                                <p:cTn id="256" presetID="1" presetClass="exit" presetSubtype="0" fill="hold" nodeType="withEffect">
                                  <p:stCondLst>
                                    <p:cond delay="0"/>
                                  </p:stCondLst>
                                  <p:childTnLst>
                                    <p:set>
                                      <p:cBhvr>
                                        <p:cTn id="257" dur="1" fill="hold">
                                          <p:stCondLst>
                                            <p:cond delay="0"/>
                                          </p:stCondLst>
                                        </p:cTn>
                                        <p:tgtEl>
                                          <p:spTgt spid="77"/>
                                        </p:tgtEl>
                                        <p:attrNameLst>
                                          <p:attrName>style.visibility</p:attrName>
                                        </p:attrNameLst>
                                      </p:cBhvr>
                                      <p:to>
                                        <p:strVal val="hidden"/>
                                      </p:to>
                                    </p:set>
                                  </p:childTnLst>
                                </p:cTn>
                              </p:par>
                              <p:par>
                                <p:cTn id="258" presetID="1" presetClass="exit" presetSubtype="0" fill="hold" nodeType="withEffect">
                                  <p:stCondLst>
                                    <p:cond delay="0"/>
                                  </p:stCondLst>
                                  <p:childTnLst>
                                    <p:set>
                                      <p:cBhvr>
                                        <p:cTn id="259" dur="1" fill="hold">
                                          <p:stCondLst>
                                            <p:cond delay="0"/>
                                          </p:stCondLst>
                                        </p:cTn>
                                        <p:tgtEl>
                                          <p:spTgt spid="80"/>
                                        </p:tgtEl>
                                        <p:attrNameLst>
                                          <p:attrName>style.visibility</p:attrName>
                                        </p:attrNameLst>
                                      </p:cBhvr>
                                      <p:to>
                                        <p:strVal val="hidden"/>
                                      </p:to>
                                    </p:set>
                                  </p:childTnLst>
                                </p:cTn>
                              </p:par>
                              <p:par>
                                <p:cTn id="260" presetID="1" presetClass="exit" presetSubtype="0" fill="hold" nodeType="withEffect">
                                  <p:stCondLst>
                                    <p:cond delay="0"/>
                                  </p:stCondLst>
                                  <p:childTnLst>
                                    <p:set>
                                      <p:cBhvr>
                                        <p:cTn id="261" dur="1" fill="hold">
                                          <p:stCondLst>
                                            <p:cond delay="0"/>
                                          </p:stCondLst>
                                        </p:cTn>
                                        <p:tgtEl>
                                          <p:spTgt spid="83"/>
                                        </p:tgtEl>
                                        <p:attrNameLst>
                                          <p:attrName>style.visibility</p:attrName>
                                        </p:attrNameLst>
                                      </p:cBhvr>
                                      <p:to>
                                        <p:strVal val="hidden"/>
                                      </p:to>
                                    </p:set>
                                  </p:childTnLst>
                                </p:cTn>
                              </p:par>
                              <p:par>
                                <p:cTn id="262" presetID="1" presetClass="exit" presetSubtype="0" fill="hold" nodeType="withEffect">
                                  <p:stCondLst>
                                    <p:cond delay="0"/>
                                  </p:stCondLst>
                                  <p:childTnLst>
                                    <p:set>
                                      <p:cBhvr>
                                        <p:cTn id="263" dur="1" fill="hold">
                                          <p:stCondLst>
                                            <p:cond delay="0"/>
                                          </p:stCondLst>
                                        </p:cTn>
                                        <p:tgtEl>
                                          <p:spTgt spid="74"/>
                                        </p:tgtEl>
                                        <p:attrNameLst>
                                          <p:attrName>style.visibility</p:attrName>
                                        </p:attrNameLst>
                                      </p:cBhvr>
                                      <p:to>
                                        <p:strVal val="hidden"/>
                                      </p:to>
                                    </p:set>
                                  </p:childTnLst>
                                </p:cTn>
                              </p:par>
                            </p:childTnLst>
                          </p:cTn>
                        </p:par>
                        <p:par>
                          <p:cTn id="264" fill="hold">
                            <p:stCondLst>
                              <p:cond delay="500"/>
                            </p:stCondLst>
                            <p:childTnLst>
                              <p:par>
                                <p:cTn id="265" presetID="10" presetClass="entr" presetSubtype="0" fill="hold" nodeType="afterEffect">
                                  <p:stCondLst>
                                    <p:cond delay="0"/>
                                  </p:stCondLst>
                                  <p:childTnLst>
                                    <p:set>
                                      <p:cBhvr>
                                        <p:cTn id="266" dur="1" fill="hold">
                                          <p:stCondLst>
                                            <p:cond delay="0"/>
                                          </p:stCondLst>
                                        </p:cTn>
                                        <p:tgtEl>
                                          <p:spTgt spid="137"/>
                                        </p:tgtEl>
                                        <p:attrNameLst>
                                          <p:attrName>style.visibility</p:attrName>
                                        </p:attrNameLst>
                                      </p:cBhvr>
                                      <p:to>
                                        <p:strVal val="visible"/>
                                      </p:to>
                                    </p:set>
                                    <p:animEffect transition="in" filter="fade">
                                      <p:cBhvr>
                                        <p:cTn id="267" dur="5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p:bldP spid="33" grpId="1"/>
      <p:bldP spid="34" grpId="0" animBg="1"/>
      <p:bldP spid="34" grpId="1" animBg="1"/>
      <p:bldP spid="35" grpId="0" animBg="1"/>
      <p:bldP spid="35" grpId="1" animBg="1"/>
      <p:bldP spid="36" grpId="0" animBg="1"/>
      <p:bldP spid="36" grpId="1" animBg="1"/>
      <p:bldP spid="37" grpId="0" animBg="1"/>
      <p:bldP spid="37" grpId="1" animBg="1"/>
      <p:bldP spid="38" grpId="0"/>
      <p:bldP spid="38" grpId="1"/>
      <p:bldP spid="40" grpId="0" animBg="1"/>
      <p:bldP spid="40" grpId="1" animBg="1"/>
      <p:bldP spid="43" grpId="0"/>
      <p:bldP spid="43" grpId="1"/>
      <p:bldP spid="44" grpId="0"/>
      <p:bldP spid="44" grpId="1"/>
      <p:bldP spid="45" grpId="0"/>
      <p:bldP spid="45" grpId="1"/>
      <p:bldP spid="46" grpId="0"/>
      <p:bldP spid="46" grpId="1"/>
      <p:bldP spid="48" grpId="0" animBg="1"/>
      <p:bldP spid="48" grpId="1" animBg="1"/>
      <p:bldP spid="49" grpId="0" animBg="1"/>
      <p:bldP spid="49" grpId="1" animBg="1"/>
      <p:bldP spid="50" grpId="0" animBg="1"/>
      <p:bldP spid="50" grpId="1" animBg="1"/>
      <p:bldP spid="102" grpId="0"/>
      <p:bldP spid="102"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AB06006-2A2E-42C3-979F-E6EC37161D6E}"/>
              </a:ext>
            </a:extLst>
          </p:cNvPr>
          <p:cNvSpPr txBox="1"/>
          <p:nvPr/>
        </p:nvSpPr>
        <p:spPr>
          <a:xfrm>
            <a:off x="560477" y="272782"/>
            <a:ext cx="10501223" cy="646331"/>
          </a:xfrm>
          <a:prstGeom prst="rect">
            <a:avLst/>
          </a:prstGeom>
          <a:noFill/>
        </p:spPr>
        <p:txBody>
          <a:bodyPr wrap="square" rtlCol="0">
            <a:spAutoFit/>
          </a:bodyPr>
          <a:lstStyle/>
          <a:p>
            <a:r>
              <a:rPr lang="en-US" sz="3600" dirty="0"/>
              <a:t>Differential privacy</a:t>
            </a:r>
          </a:p>
        </p:txBody>
      </p:sp>
      <p:sp>
        <p:nvSpPr>
          <p:cNvPr id="2" name="矩形 1">
            <a:extLst>
              <a:ext uri="{FF2B5EF4-FFF2-40B4-BE49-F238E27FC236}">
                <a16:creationId xmlns:a16="http://schemas.microsoft.com/office/drawing/2014/main" id="{7D7498FA-CCAC-4B35-9771-48F76CD4E208}"/>
              </a:ext>
            </a:extLst>
          </p:cNvPr>
          <p:cNvSpPr/>
          <p:nvPr/>
        </p:nvSpPr>
        <p:spPr>
          <a:xfrm>
            <a:off x="560477" y="1611391"/>
            <a:ext cx="11411632" cy="461665"/>
          </a:xfrm>
          <a:prstGeom prst="rect">
            <a:avLst/>
          </a:prstGeom>
        </p:spPr>
        <p:txBody>
          <a:bodyPr wrap="square">
            <a:spAutoFit/>
          </a:bodyPr>
          <a:lstStyle/>
          <a:p>
            <a:endParaRPr lang="en-US" sz="2400" dirty="0"/>
          </a:p>
        </p:txBody>
      </p:sp>
      <p:sp>
        <p:nvSpPr>
          <p:cNvPr id="150" name="文本框 149">
            <a:extLst>
              <a:ext uri="{FF2B5EF4-FFF2-40B4-BE49-F238E27FC236}">
                <a16:creationId xmlns:a16="http://schemas.microsoft.com/office/drawing/2014/main" id="{C77F1AA4-B796-487A-B29B-3D465ED50A08}"/>
              </a:ext>
            </a:extLst>
          </p:cNvPr>
          <p:cNvSpPr txBox="1"/>
          <p:nvPr/>
        </p:nvSpPr>
        <p:spPr>
          <a:xfrm>
            <a:off x="560477" y="992659"/>
            <a:ext cx="6637551" cy="1200329"/>
          </a:xfrm>
          <a:prstGeom prst="rect">
            <a:avLst/>
          </a:prstGeom>
          <a:noFill/>
        </p:spPr>
        <p:txBody>
          <a:bodyPr wrap="square" rtlCol="0">
            <a:spAutoFit/>
          </a:bodyPr>
          <a:lstStyle/>
          <a:p>
            <a:r>
              <a:rPr lang="en-US" altLang="en-US" sz="2400" b="1" dirty="0"/>
              <a:t>Without differential privacy</a:t>
            </a:r>
            <a:r>
              <a:rPr lang="en-US" altLang="en-US" sz="2400" dirty="0"/>
              <a:t>: </a:t>
            </a:r>
          </a:p>
          <a:p>
            <a:r>
              <a:rPr lang="en-US" altLang="en-US" sz="2400" dirty="0"/>
              <a:t>A dataset outputs a determinate answer to a query (e.g. </a:t>
            </a:r>
            <a:r>
              <a:rPr lang="en-US" sz="2400" dirty="0"/>
              <a:t>count of records with attribute ***</a:t>
            </a:r>
            <a:r>
              <a:rPr lang="en-US" altLang="en-US" sz="2400" dirty="0"/>
              <a:t>).</a:t>
            </a:r>
          </a:p>
        </p:txBody>
      </p:sp>
      <p:sp>
        <p:nvSpPr>
          <p:cNvPr id="151" name="文本框 150">
            <a:extLst>
              <a:ext uri="{FF2B5EF4-FFF2-40B4-BE49-F238E27FC236}">
                <a16:creationId xmlns:a16="http://schemas.microsoft.com/office/drawing/2014/main" id="{1BD7A19D-ED4F-4FBA-A041-87D627E0119E}"/>
              </a:ext>
            </a:extLst>
          </p:cNvPr>
          <p:cNvSpPr txBox="1"/>
          <p:nvPr/>
        </p:nvSpPr>
        <p:spPr>
          <a:xfrm>
            <a:off x="554553" y="2166443"/>
            <a:ext cx="6962675" cy="830997"/>
          </a:xfrm>
          <a:prstGeom prst="rect">
            <a:avLst/>
          </a:prstGeom>
          <a:noFill/>
        </p:spPr>
        <p:txBody>
          <a:bodyPr wrap="square" rtlCol="0">
            <a:spAutoFit/>
          </a:bodyPr>
          <a:lstStyle/>
          <a:p>
            <a:r>
              <a:rPr lang="en-US" altLang="en-US" sz="2400" b="1" dirty="0"/>
              <a:t>With differential privacy</a:t>
            </a:r>
            <a:r>
              <a:rPr lang="en-US" altLang="en-US" sz="2400" dirty="0"/>
              <a:t>: </a:t>
            </a:r>
          </a:p>
          <a:p>
            <a:r>
              <a:rPr lang="en-US" altLang="en-US" sz="2400" dirty="0"/>
              <a:t>The query answer is randomized.</a:t>
            </a:r>
          </a:p>
        </p:txBody>
      </p:sp>
      <p:sp>
        <p:nvSpPr>
          <p:cNvPr id="196" name="文本框 195">
            <a:extLst>
              <a:ext uri="{FF2B5EF4-FFF2-40B4-BE49-F238E27FC236}">
                <a16:creationId xmlns:a16="http://schemas.microsoft.com/office/drawing/2014/main" id="{BEE61F8E-917A-4EC9-A5A4-A93BA60A0E82}"/>
              </a:ext>
            </a:extLst>
          </p:cNvPr>
          <p:cNvSpPr txBox="1"/>
          <p:nvPr/>
        </p:nvSpPr>
        <p:spPr>
          <a:xfrm>
            <a:off x="554552" y="2977672"/>
            <a:ext cx="7745841" cy="830997"/>
          </a:xfrm>
          <a:prstGeom prst="rect">
            <a:avLst/>
          </a:prstGeom>
          <a:noFill/>
        </p:spPr>
        <p:txBody>
          <a:bodyPr wrap="square" rtlCol="0">
            <a:spAutoFit/>
          </a:bodyPr>
          <a:lstStyle/>
          <a:p>
            <a:r>
              <a:rPr lang="en-US" altLang="zh-CN" sz="2400" b="1" dirty="0"/>
              <a:t>Adjacent dataset</a:t>
            </a:r>
            <a:r>
              <a:rPr lang="en-US" altLang="en-US" sz="2400" dirty="0"/>
              <a:t>: </a:t>
            </a:r>
          </a:p>
          <a:p>
            <a:r>
              <a:rPr lang="en-US" altLang="en-US" sz="2400" dirty="0"/>
              <a:t>two datasets differ by at most one record.</a:t>
            </a:r>
          </a:p>
        </p:txBody>
      </p:sp>
      <p:sp>
        <p:nvSpPr>
          <p:cNvPr id="47" name="矩形 46">
            <a:extLst>
              <a:ext uri="{FF2B5EF4-FFF2-40B4-BE49-F238E27FC236}">
                <a16:creationId xmlns:a16="http://schemas.microsoft.com/office/drawing/2014/main" id="{09A0E62A-CCAA-48CC-9E9D-705749AB970C}"/>
              </a:ext>
            </a:extLst>
          </p:cNvPr>
          <p:cNvSpPr/>
          <p:nvPr/>
        </p:nvSpPr>
        <p:spPr>
          <a:xfrm>
            <a:off x="554553" y="3809461"/>
            <a:ext cx="6349158" cy="2677656"/>
          </a:xfrm>
          <a:prstGeom prst="rect">
            <a:avLst/>
          </a:prstGeom>
        </p:spPr>
        <p:txBody>
          <a:bodyPr wrap="square">
            <a:spAutoFit/>
          </a:bodyPr>
          <a:lstStyle/>
          <a:p>
            <a:r>
              <a:rPr lang="en-US" altLang="zh-CN" sz="2400" b="1" dirty="0"/>
              <a:t>Differential privacy:</a:t>
            </a:r>
          </a:p>
          <a:p>
            <a:r>
              <a:rPr lang="en-US" sz="2400" dirty="0"/>
              <a:t>Informally, the differential privacy can perturb the answer of a query with randomized mechanisms so that the probability to infer individual information from the released statistical query answer is mathematically restricted by parameters in a controllable way.</a:t>
            </a:r>
          </a:p>
        </p:txBody>
      </p:sp>
      <p:grpSp>
        <p:nvGrpSpPr>
          <p:cNvPr id="8" name="组合 7">
            <a:extLst>
              <a:ext uri="{FF2B5EF4-FFF2-40B4-BE49-F238E27FC236}">
                <a16:creationId xmlns:a16="http://schemas.microsoft.com/office/drawing/2014/main" id="{1BB85013-116D-49E3-B559-23384E55E3D7}"/>
              </a:ext>
            </a:extLst>
          </p:cNvPr>
          <p:cNvGrpSpPr/>
          <p:nvPr/>
        </p:nvGrpSpPr>
        <p:grpSpPr>
          <a:xfrm>
            <a:off x="7308552" y="699680"/>
            <a:ext cx="4728751" cy="1502480"/>
            <a:chOff x="7308552" y="699680"/>
            <a:chExt cx="4728751" cy="1502480"/>
          </a:xfrm>
        </p:grpSpPr>
        <p:sp>
          <p:nvSpPr>
            <p:cNvPr id="75" name="文本框 74">
              <a:extLst>
                <a:ext uri="{FF2B5EF4-FFF2-40B4-BE49-F238E27FC236}">
                  <a16:creationId xmlns:a16="http://schemas.microsoft.com/office/drawing/2014/main" id="{974D6104-9559-4AFD-A6E7-227B07263E85}"/>
                </a:ext>
              </a:extLst>
            </p:cNvPr>
            <p:cNvSpPr txBox="1"/>
            <p:nvPr/>
          </p:nvSpPr>
          <p:spPr>
            <a:xfrm>
              <a:off x="10679932" y="1832828"/>
              <a:ext cx="769718" cy="369332"/>
            </a:xfrm>
            <a:prstGeom prst="rect">
              <a:avLst/>
            </a:prstGeom>
            <a:noFill/>
          </p:spPr>
          <p:txBody>
            <a:bodyPr wrap="square" rtlCol="0">
              <a:spAutoFit/>
            </a:bodyPr>
            <a:lstStyle/>
            <a:p>
              <a:r>
                <a:rPr lang="en-US" dirty="0"/>
                <a:t>100</a:t>
              </a:r>
            </a:p>
          </p:txBody>
        </p:sp>
        <p:grpSp>
          <p:nvGrpSpPr>
            <p:cNvPr id="7" name="组合 6">
              <a:extLst>
                <a:ext uri="{FF2B5EF4-FFF2-40B4-BE49-F238E27FC236}">
                  <a16:creationId xmlns:a16="http://schemas.microsoft.com/office/drawing/2014/main" id="{A4D357A0-7282-42EB-9767-57BBDA68EA08}"/>
                </a:ext>
              </a:extLst>
            </p:cNvPr>
            <p:cNvGrpSpPr/>
            <p:nvPr/>
          </p:nvGrpSpPr>
          <p:grpSpPr>
            <a:xfrm>
              <a:off x="7308552" y="699680"/>
              <a:ext cx="4728751" cy="1446407"/>
              <a:chOff x="7308552" y="699680"/>
              <a:chExt cx="4728751" cy="1446407"/>
            </a:xfrm>
          </p:grpSpPr>
          <p:grpSp>
            <p:nvGrpSpPr>
              <p:cNvPr id="39" name="组合 38">
                <a:extLst>
                  <a:ext uri="{FF2B5EF4-FFF2-40B4-BE49-F238E27FC236}">
                    <a16:creationId xmlns:a16="http://schemas.microsoft.com/office/drawing/2014/main" id="{3E946884-5EF9-4776-95FF-A91D9E730FD5}"/>
                  </a:ext>
                </a:extLst>
              </p:cNvPr>
              <p:cNvGrpSpPr/>
              <p:nvPr/>
            </p:nvGrpSpPr>
            <p:grpSpPr>
              <a:xfrm>
                <a:off x="7308552" y="992659"/>
                <a:ext cx="4330096" cy="939094"/>
                <a:chOff x="3004699" y="2678115"/>
                <a:chExt cx="2459610" cy="507580"/>
              </a:xfrm>
            </p:grpSpPr>
            <p:grpSp>
              <p:nvGrpSpPr>
                <p:cNvPr id="97" name="组合 96">
                  <a:extLst>
                    <a:ext uri="{FF2B5EF4-FFF2-40B4-BE49-F238E27FC236}">
                      <a16:creationId xmlns:a16="http://schemas.microsoft.com/office/drawing/2014/main" id="{2454E600-4278-4CDE-A8EF-D8E0ED3B8DCB}"/>
                    </a:ext>
                  </a:extLst>
                </p:cNvPr>
                <p:cNvGrpSpPr/>
                <p:nvPr/>
              </p:nvGrpSpPr>
              <p:grpSpPr>
                <a:xfrm>
                  <a:off x="3004699" y="2759329"/>
                  <a:ext cx="636000" cy="375860"/>
                  <a:chOff x="1691543" y="13921813"/>
                  <a:chExt cx="2276352" cy="1338966"/>
                </a:xfrm>
              </p:grpSpPr>
              <p:sp>
                <p:nvSpPr>
                  <p:cNvPr id="98" name="矩形 97">
                    <a:extLst>
                      <a:ext uri="{FF2B5EF4-FFF2-40B4-BE49-F238E27FC236}">
                        <a16:creationId xmlns:a16="http://schemas.microsoft.com/office/drawing/2014/main" id="{92E086D4-22A9-4EC7-A6AC-D58211641868}"/>
                      </a:ext>
                    </a:extLst>
                  </p:cNvPr>
                  <p:cNvSpPr/>
                  <p:nvPr/>
                </p:nvSpPr>
                <p:spPr>
                  <a:xfrm>
                    <a:off x="1691543" y="13921814"/>
                    <a:ext cx="1138176" cy="450037"/>
                  </a:xfrm>
                  <a:prstGeom prst="rect">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99" name="矩形 98">
                    <a:extLst>
                      <a:ext uri="{FF2B5EF4-FFF2-40B4-BE49-F238E27FC236}">
                        <a16:creationId xmlns:a16="http://schemas.microsoft.com/office/drawing/2014/main" id="{795E7027-589F-481A-9979-EE2C30F36931}"/>
                      </a:ext>
                    </a:extLst>
                  </p:cNvPr>
                  <p:cNvSpPr/>
                  <p:nvPr/>
                </p:nvSpPr>
                <p:spPr>
                  <a:xfrm>
                    <a:off x="1691543" y="14810742"/>
                    <a:ext cx="1138176" cy="450037"/>
                  </a:xfrm>
                  <a:prstGeom prst="rect">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0" name="矩形 99">
                    <a:extLst>
                      <a:ext uri="{FF2B5EF4-FFF2-40B4-BE49-F238E27FC236}">
                        <a16:creationId xmlns:a16="http://schemas.microsoft.com/office/drawing/2014/main" id="{5A658700-DE33-49A4-9C88-E1BA3B0ED868}"/>
                      </a:ext>
                    </a:extLst>
                  </p:cNvPr>
                  <p:cNvSpPr/>
                  <p:nvPr/>
                </p:nvSpPr>
                <p:spPr>
                  <a:xfrm>
                    <a:off x="2829719" y="13921813"/>
                    <a:ext cx="1138176" cy="450037"/>
                  </a:xfrm>
                  <a:prstGeom prst="rect">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1" name="矩形 100">
                    <a:extLst>
                      <a:ext uri="{FF2B5EF4-FFF2-40B4-BE49-F238E27FC236}">
                        <a16:creationId xmlns:a16="http://schemas.microsoft.com/office/drawing/2014/main" id="{78EA2C0A-BC08-4D37-8291-8327D3E844E3}"/>
                      </a:ext>
                    </a:extLst>
                  </p:cNvPr>
                  <p:cNvSpPr/>
                  <p:nvPr/>
                </p:nvSpPr>
                <p:spPr>
                  <a:xfrm>
                    <a:off x="2829719" y="14353639"/>
                    <a:ext cx="1138176" cy="450037"/>
                  </a:xfrm>
                  <a:prstGeom prst="rect">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38" name="矩形 137">
                    <a:extLst>
                      <a:ext uri="{FF2B5EF4-FFF2-40B4-BE49-F238E27FC236}">
                        <a16:creationId xmlns:a16="http://schemas.microsoft.com/office/drawing/2014/main" id="{64BA7AE5-B569-4128-922A-CF9E0757045C}"/>
                      </a:ext>
                    </a:extLst>
                  </p:cNvPr>
                  <p:cNvSpPr/>
                  <p:nvPr/>
                </p:nvSpPr>
                <p:spPr>
                  <a:xfrm>
                    <a:off x="1691543" y="14353639"/>
                    <a:ext cx="1138176" cy="450037"/>
                  </a:xfrm>
                  <a:prstGeom prst="rect">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39" name="矩形 138">
                    <a:extLst>
                      <a:ext uri="{FF2B5EF4-FFF2-40B4-BE49-F238E27FC236}">
                        <a16:creationId xmlns:a16="http://schemas.microsoft.com/office/drawing/2014/main" id="{B6011113-B4DB-4F8E-BAF7-19FC975CE536}"/>
                      </a:ext>
                    </a:extLst>
                  </p:cNvPr>
                  <p:cNvSpPr/>
                  <p:nvPr/>
                </p:nvSpPr>
                <p:spPr>
                  <a:xfrm>
                    <a:off x="2829719" y="14810742"/>
                    <a:ext cx="1138176" cy="450037"/>
                  </a:xfrm>
                  <a:prstGeom prst="rect">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pic>
              <p:nvPicPr>
                <p:cNvPr id="140" name="图形 139" descr="箭头: 直">
                  <a:extLst>
                    <a:ext uri="{FF2B5EF4-FFF2-40B4-BE49-F238E27FC236}">
                      <a16:creationId xmlns:a16="http://schemas.microsoft.com/office/drawing/2014/main" id="{5CA17649-0C4F-4B97-9D48-D06AC85D2FD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3812873" y="2715779"/>
                  <a:ext cx="609712" cy="469916"/>
                </a:xfrm>
                <a:prstGeom prst="rect">
                  <a:avLst/>
                </a:prstGeom>
              </p:spPr>
            </p:pic>
            <p:grpSp>
              <p:nvGrpSpPr>
                <p:cNvPr id="141" name="组合 140">
                  <a:extLst>
                    <a:ext uri="{FF2B5EF4-FFF2-40B4-BE49-F238E27FC236}">
                      <a16:creationId xmlns:a16="http://schemas.microsoft.com/office/drawing/2014/main" id="{FED9292C-CFD1-4E90-A5A9-0A5AEE4B32E8}"/>
                    </a:ext>
                  </a:extLst>
                </p:cNvPr>
                <p:cNvGrpSpPr/>
                <p:nvPr/>
              </p:nvGrpSpPr>
              <p:grpSpPr>
                <a:xfrm>
                  <a:off x="4711651" y="2678115"/>
                  <a:ext cx="752658" cy="486676"/>
                  <a:chOff x="9461430" y="15077083"/>
                  <a:chExt cx="2470547" cy="1373416"/>
                </a:xfrm>
              </p:grpSpPr>
              <p:cxnSp>
                <p:nvCxnSpPr>
                  <p:cNvPr id="142" name="直接箭头连接符 141">
                    <a:extLst>
                      <a:ext uri="{FF2B5EF4-FFF2-40B4-BE49-F238E27FC236}">
                        <a16:creationId xmlns:a16="http://schemas.microsoft.com/office/drawing/2014/main" id="{4616BCE6-E688-48C1-AFF0-9C9CD3F1C727}"/>
                      </a:ext>
                    </a:extLst>
                  </p:cNvPr>
                  <p:cNvCxnSpPr/>
                  <p:nvPr/>
                </p:nvCxnSpPr>
                <p:spPr>
                  <a:xfrm>
                    <a:off x="9461430" y="16450498"/>
                    <a:ext cx="247054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直接箭头连接符 142">
                    <a:extLst>
                      <a:ext uri="{FF2B5EF4-FFF2-40B4-BE49-F238E27FC236}">
                        <a16:creationId xmlns:a16="http://schemas.microsoft.com/office/drawing/2014/main" id="{F6CB48A4-029F-4622-89A4-1F88ED107744}"/>
                      </a:ext>
                    </a:extLst>
                  </p:cNvPr>
                  <p:cNvCxnSpPr>
                    <a:cxnSpLocks/>
                  </p:cNvCxnSpPr>
                  <p:nvPr/>
                </p:nvCxnSpPr>
                <p:spPr>
                  <a:xfrm flipV="1">
                    <a:off x="9461430" y="15077083"/>
                    <a:ext cx="0" cy="13734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直接箭头连接符 143">
                    <a:extLst>
                      <a:ext uri="{FF2B5EF4-FFF2-40B4-BE49-F238E27FC236}">
                        <a16:creationId xmlns:a16="http://schemas.microsoft.com/office/drawing/2014/main" id="{25762F04-6624-45CD-81DB-F339B0062CB7}"/>
                      </a:ext>
                    </a:extLst>
                  </p:cNvPr>
                  <p:cNvCxnSpPr>
                    <a:cxnSpLocks/>
                  </p:cNvCxnSpPr>
                  <p:nvPr/>
                </p:nvCxnSpPr>
                <p:spPr>
                  <a:xfrm flipV="1">
                    <a:off x="10591730" y="15548250"/>
                    <a:ext cx="0" cy="9022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3" name="文本框 2">
                <a:extLst>
                  <a:ext uri="{FF2B5EF4-FFF2-40B4-BE49-F238E27FC236}">
                    <a16:creationId xmlns:a16="http://schemas.microsoft.com/office/drawing/2014/main" id="{27BDAE50-D320-4C05-ADA9-52A757C4E368}"/>
                  </a:ext>
                </a:extLst>
              </p:cNvPr>
              <p:cNvSpPr txBox="1"/>
              <p:nvPr/>
            </p:nvSpPr>
            <p:spPr>
              <a:xfrm>
                <a:off x="7489726" y="827030"/>
                <a:ext cx="729687" cy="307777"/>
              </a:xfrm>
              <a:prstGeom prst="rect">
                <a:avLst/>
              </a:prstGeom>
              <a:noFill/>
            </p:spPr>
            <p:txBody>
              <a:bodyPr wrap="none" rtlCol="0">
                <a:spAutoFit/>
              </a:bodyPr>
              <a:lstStyle/>
              <a:p>
                <a:r>
                  <a:rPr lang="en-US" sz="1400" dirty="0"/>
                  <a:t>dataset</a:t>
                </a:r>
              </a:p>
            </p:txBody>
          </p:sp>
          <p:sp>
            <p:nvSpPr>
              <p:cNvPr id="74" name="文本框 73">
                <a:extLst>
                  <a:ext uri="{FF2B5EF4-FFF2-40B4-BE49-F238E27FC236}">
                    <a16:creationId xmlns:a16="http://schemas.microsoft.com/office/drawing/2014/main" id="{C6B9B40F-085E-47DF-9072-0793345D7810}"/>
                  </a:ext>
                </a:extLst>
              </p:cNvPr>
              <p:cNvSpPr txBox="1"/>
              <p:nvPr/>
            </p:nvSpPr>
            <p:spPr>
              <a:xfrm>
                <a:off x="8719070" y="1001289"/>
                <a:ext cx="1490420" cy="307777"/>
              </a:xfrm>
              <a:prstGeom prst="rect">
                <a:avLst/>
              </a:prstGeom>
              <a:noFill/>
            </p:spPr>
            <p:txBody>
              <a:bodyPr wrap="square" rtlCol="0">
                <a:spAutoFit/>
              </a:bodyPr>
              <a:lstStyle/>
              <a:p>
                <a:r>
                  <a:rPr lang="en-US" sz="1400" dirty="0"/>
                  <a:t>query answer</a:t>
                </a:r>
              </a:p>
            </p:txBody>
          </p:sp>
          <p:sp>
            <p:nvSpPr>
              <p:cNvPr id="5" name="矩形 4">
                <a:extLst>
                  <a:ext uri="{FF2B5EF4-FFF2-40B4-BE49-F238E27FC236}">
                    <a16:creationId xmlns:a16="http://schemas.microsoft.com/office/drawing/2014/main" id="{A126997B-D282-491E-8A71-C19E9E21FA21}"/>
                  </a:ext>
                </a:extLst>
              </p:cNvPr>
              <p:cNvSpPr/>
              <p:nvPr/>
            </p:nvSpPr>
            <p:spPr>
              <a:xfrm>
                <a:off x="11435792" y="1838310"/>
                <a:ext cx="601511" cy="307777"/>
              </a:xfrm>
              <a:prstGeom prst="rect">
                <a:avLst/>
              </a:prstGeom>
            </p:spPr>
            <p:txBody>
              <a:bodyPr wrap="none">
                <a:spAutoFit/>
              </a:bodyPr>
              <a:lstStyle/>
              <a:p>
                <a:r>
                  <a:rPr lang="en-US" altLang="zh-CN" sz="1400" dirty="0"/>
                  <a:t>count</a:t>
                </a:r>
                <a:endParaRPr lang="en-US" sz="1400" dirty="0"/>
              </a:p>
            </p:txBody>
          </p:sp>
          <p:sp>
            <p:nvSpPr>
              <p:cNvPr id="86" name="矩形 85">
                <a:extLst>
                  <a:ext uri="{FF2B5EF4-FFF2-40B4-BE49-F238E27FC236}">
                    <a16:creationId xmlns:a16="http://schemas.microsoft.com/office/drawing/2014/main" id="{1AB4B04C-8A14-4163-B8A0-5327ED13D342}"/>
                  </a:ext>
                </a:extLst>
              </p:cNvPr>
              <p:cNvSpPr/>
              <p:nvPr/>
            </p:nvSpPr>
            <p:spPr>
              <a:xfrm>
                <a:off x="9964420" y="699680"/>
                <a:ext cx="976870" cy="307777"/>
              </a:xfrm>
              <a:prstGeom prst="rect">
                <a:avLst/>
              </a:prstGeom>
            </p:spPr>
            <p:txBody>
              <a:bodyPr wrap="none">
                <a:spAutoFit/>
              </a:bodyPr>
              <a:lstStyle/>
              <a:p>
                <a:r>
                  <a:rPr lang="en-US" altLang="zh-CN" sz="1400" dirty="0"/>
                  <a:t>probability</a:t>
                </a:r>
                <a:endParaRPr lang="en-US" sz="1400" dirty="0"/>
              </a:p>
            </p:txBody>
          </p:sp>
        </p:grpSp>
      </p:grpSp>
      <p:grpSp>
        <p:nvGrpSpPr>
          <p:cNvPr id="9" name="组合 8">
            <a:extLst>
              <a:ext uri="{FF2B5EF4-FFF2-40B4-BE49-F238E27FC236}">
                <a16:creationId xmlns:a16="http://schemas.microsoft.com/office/drawing/2014/main" id="{20A4910A-FBB3-4153-BC8F-855C3B6BE4CD}"/>
              </a:ext>
            </a:extLst>
          </p:cNvPr>
          <p:cNvGrpSpPr/>
          <p:nvPr/>
        </p:nvGrpSpPr>
        <p:grpSpPr>
          <a:xfrm>
            <a:off x="7308552" y="2101156"/>
            <a:ext cx="4700890" cy="1549810"/>
            <a:chOff x="7308552" y="2101156"/>
            <a:chExt cx="4700890" cy="1549810"/>
          </a:xfrm>
        </p:grpSpPr>
        <p:grpSp>
          <p:nvGrpSpPr>
            <p:cNvPr id="41" name="组合 40">
              <a:extLst>
                <a:ext uri="{FF2B5EF4-FFF2-40B4-BE49-F238E27FC236}">
                  <a16:creationId xmlns:a16="http://schemas.microsoft.com/office/drawing/2014/main" id="{71A41CFA-6B9D-4941-A52E-592FD8EFCA1E}"/>
                </a:ext>
              </a:extLst>
            </p:cNvPr>
            <p:cNvGrpSpPr/>
            <p:nvPr/>
          </p:nvGrpSpPr>
          <p:grpSpPr>
            <a:xfrm>
              <a:off x="7308552" y="2167106"/>
              <a:ext cx="4604095" cy="1201184"/>
              <a:chOff x="3004699" y="3732388"/>
              <a:chExt cx="2666977" cy="658203"/>
            </a:xfrm>
          </p:grpSpPr>
          <p:grpSp>
            <p:nvGrpSpPr>
              <p:cNvPr id="145" name="组合 144">
                <a:extLst>
                  <a:ext uri="{FF2B5EF4-FFF2-40B4-BE49-F238E27FC236}">
                    <a16:creationId xmlns:a16="http://schemas.microsoft.com/office/drawing/2014/main" id="{F846304A-D7B6-49CD-8659-2EAD76131344}"/>
                  </a:ext>
                </a:extLst>
              </p:cNvPr>
              <p:cNvGrpSpPr/>
              <p:nvPr/>
            </p:nvGrpSpPr>
            <p:grpSpPr>
              <a:xfrm>
                <a:off x="4476827" y="3732388"/>
                <a:ext cx="1194849" cy="636852"/>
                <a:chOff x="8728222" y="18080929"/>
                <a:chExt cx="3924301" cy="1743992"/>
              </a:xfrm>
            </p:grpSpPr>
            <p:cxnSp>
              <p:nvCxnSpPr>
                <p:cNvPr id="146" name="直接箭头连接符 145">
                  <a:extLst>
                    <a:ext uri="{FF2B5EF4-FFF2-40B4-BE49-F238E27FC236}">
                      <a16:creationId xmlns:a16="http://schemas.microsoft.com/office/drawing/2014/main" id="{05C2A0BA-979F-4069-9563-15EF2DCC0A97}"/>
                    </a:ext>
                  </a:extLst>
                </p:cNvPr>
                <p:cNvCxnSpPr/>
                <p:nvPr/>
              </p:nvCxnSpPr>
              <p:spPr>
                <a:xfrm>
                  <a:off x="9548029" y="19824921"/>
                  <a:ext cx="247054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直接箭头连接符 146">
                  <a:extLst>
                    <a:ext uri="{FF2B5EF4-FFF2-40B4-BE49-F238E27FC236}">
                      <a16:creationId xmlns:a16="http://schemas.microsoft.com/office/drawing/2014/main" id="{0344550B-F766-4C56-BB71-0C012E9D653F}"/>
                    </a:ext>
                  </a:extLst>
                </p:cNvPr>
                <p:cNvCxnSpPr>
                  <a:cxnSpLocks/>
                </p:cNvCxnSpPr>
                <p:nvPr/>
              </p:nvCxnSpPr>
              <p:spPr>
                <a:xfrm flipV="1">
                  <a:off x="9548029" y="18451506"/>
                  <a:ext cx="0" cy="13734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8" name="弧形 147">
                  <a:extLst>
                    <a:ext uri="{FF2B5EF4-FFF2-40B4-BE49-F238E27FC236}">
                      <a16:creationId xmlns:a16="http://schemas.microsoft.com/office/drawing/2014/main" id="{45319D17-BD15-4DDC-8405-FB0A25CC63CA}"/>
                    </a:ext>
                  </a:extLst>
                </p:cNvPr>
                <p:cNvSpPr/>
                <p:nvPr/>
              </p:nvSpPr>
              <p:spPr>
                <a:xfrm rot="10800000">
                  <a:off x="10690373" y="18080929"/>
                  <a:ext cx="1962150" cy="167545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149" name="弧形 148">
                  <a:extLst>
                    <a:ext uri="{FF2B5EF4-FFF2-40B4-BE49-F238E27FC236}">
                      <a16:creationId xmlns:a16="http://schemas.microsoft.com/office/drawing/2014/main" id="{BB96B8E6-F655-4DA2-890B-19416FC8DFAB}"/>
                    </a:ext>
                  </a:extLst>
                </p:cNvPr>
                <p:cNvSpPr/>
                <p:nvPr/>
              </p:nvSpPr>
              <p:spPr>
                <a:xfrm rot="10800000" flipH="1">
                  <a:off x="8728222" y="18080929"/>
                  <a:ext cx="1962150" cy="167545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grpSp>
          <p:grpSp>
            <p:nvGrpSpPr>
              <p:cNvPr id="160" name="组合 159">
                <a:extLst>
                  <a:ext uri="{FF2B5EF4-FFF2-40B4-BE49-F238E27FC236}">
                    <a16:creationId xmlns:a16="http://schemas.microsoft.com/office/drawing/2014/main" id="{1D9A0600-DE2C-4F19-BDA6-55FFAC0D8D5F}"/>
                  </a:ext>
                </a:extLst>
              </p:cNvPr>
              <p:cNvGrpSpPr/>
              <p:nvPr/>
            </p:nvGrpSpPr>
            <p:grpSpPr>
              <a:xfrm>
                <a:off x="3004699" y="3983051"/>
                <a:ext cx="636000" cy="375860"/>
                <a:chOff x="1691543" y="13921813"/>
                <a:chExt cx="2276352" cy="1338966"/>
              </a:xfrm>
            </p:grpSpPr>
            <p:sp>
              <p:nvSpPr>
                <p:cNvPr id="161" name="矩形 160">
                  <a:extLst>
                    <a:ext uri="{FF2B5EF4-FFF2-40B4-BE49-F238E27FC236}">
                      <a16:creationId xmlns:a16="http://schemas.microsoft.com/office/drawing/2014/main" id="{694296CA-CA66-4F0D-A38A-AF8C94316A8A}"/>
                    </a:ext>
                  </a:extLst>
                </p:cNvPr>
                <p:cNvSpPr/>
                <p:nvPr/>
              </p:nvSpPr>
              <p:spPr>
                <a:xfrm>
                  <a:off x="1691543" y="13921814"/>
                  <a:ext cx="1138176" cy="450037"/>
                </a:xfrm>
                <a:prstGeom prst="rect">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62" name="矩形 161">
                  <a:extLst>
                    <a:ext uri="{FF2B5EF4-FFF2-40B4-BE49-F238E27FC236}">
                      <a16:creationId xmlns:a16="http://schemas.microsoft.com/office/drawing/2014/main" id="{3EDB4D56-0EEB-45F4-BC2D-53000DAE61BE}"/>
                    </a:ext>
                  </a:extLst>
                </p:cNvPr>
                <p:cNvSpPr/>
                <p:nvPr/>
              </p:nvSpPr>
              <p:spPr>
                <a:xfrm>
                  <a:off x="1691543" y="14810742"/>
                  <a:ext cx="1138176" cy="450037"/>
                </a:xfrm>
                <a:prstGeom prst="rect">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63" name="矩形 162">
                  <a:extLst>
                    <a:ext uri="{FF2B5EF4-FFF2-40B4-BE49-F238E27FC236}">
                      <a16:creationId xmlns:a16="http://schemas.microsoft.com/office/drawing/2014/main" id="{E6F83E1F-326B-4B79-AABC-2986B14F6941}"/>
                    </a:ext>
                  </a:extLst>
                </p:cNvPr>
                <p:cNvSpPr/>
                <p:nvPr/>
              </p:nvSpPr>
              <p:spPr>
                <a:xfrm>
                  <a:off x="2829719" y="13921813"/>
                  <a:ext cx="1138176" cy="450037"/>
                </a:xfrm>
                <a:prstGeom prst="rect">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64" name="矩形 163">
                  <a:extLst>
                    <a:ext uri="{FF2B5EF4-FFF2-40B4-BE49-F238E27FC236}">
                      <a16:creationId xmlns:a16="http://schemas.microsoft.com/office/drawing/2014/main" id="{0EA826F4-46E3-454A-8638-0C97DA97E653}"/>
                    </a:ext>
                  </a:extLst>
                </p:cNvPr>
                <p:cNvSpPr/>
                <p:nvPr/>
              </p:nvSpPr>
              <p:spPr>
                <a:xfrm>
                  <a:off x="2829719" y="14353639"/>
                  <a:ext cx="1138176" cy="450037"/>
                </a:xfrm>
                <a:prstGeom prst="rect">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65" name="矩形 164">
                  <a:extLst>
                    <a:ext uri="{FF2B5EF4-FFF2-40B4-BE49-F238E27FC236}">
                      <a16:creationId xmlns:a16="http://schemas.microsoft.com/office/drawing/2014/main" id="{426CFA2C-86D2-4AA5-AD86-6116CD8B919B}"/>
                    </a:ext>
                  </a:extLst>
                </p:cNvPr>
                <p:cNvSpPr/>
                <p:nvPr/>
              </p:nvSpPr>
              <p:spPr>
                <a:xfrm>
                  <a:off x="1691543" y="14353639"/>
                  <a:ext cx="1138176" cy="450037"/>
                </a:xfrm>
                <a:prstGeom prst="rect">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66" name="矩形 165">
                  <a:extLst>
                    <a:ext uri="{FF2B5EF4-FFF2-40B4-BE49-F238E27FC236}">
                      <a16:creationId xmlns:a16="http://schemas.microsoft.com/office/drawing/2014/main" id="{422042BC-BB1F-4AF7-8AB9-10DEC2DCA25B}"/>
                    </a:ext>
                  </a:extLst>
                </p:cNvPr>
                <p:cNvSpPr/>
                <p:nvPr/>
              </p:nvSpPr>
              <p:spPr>
                <a:xfrm>
                  <a:off x="2829719" y="14810742"/>
                  <a:ext cx="1138176" cy="450037"/>
                </a:xfrm>
                <a:prstGeom prst="rect">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pic>
            <p:nvPicPr>
              <p:cNvPr id="167" name="图形 166" descr="箭头: 直">
                <a:extLst>
                  <a:ext uri="{FF2B5EF4-FFF2-40B4-BE49-F238E27FC236}">
                    <a16:creationId xmlns:a16="http://schemas.microsoft.com/office/drawing/2014/main" id="{CF29B494-444F-49A8-8FB6-250F0D23FD2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3815734" y="3920675"/>
                <a:ext cx="609712" cy="469916"/>
              </a:xfrm>
              <a:prstGeom prst="rect">
                <a:avLst/>
              </a:prstGeom>
            </p:spPr>
          </p:pic>
        </p:grpSp>
        <p:sp>
          <p:nvSpPr>
            <p:cNvPr id="83" name="文本框 82">
              <a:extLst>
                <a:ext uri="{FF2B5EF4-FFF2-40B4-BE49-F238E27FC236}">
                  <a16:creationId xmlns:a16="http://schemas.microsoft.com/office/drawing/2014/main" id="{B74D4394-EC7E-4B96-841B-BDC6A9AC3997}"/>
                </a:ext>
              </a:extLst>
            </p:cNvPr>
            <p:cNvSpPr txBox="1"/>
            <p:nvPr/>
          </p:nvSpPr>
          <p:spPr>
            <a:xfrm>
              <a:off x="7503541" y="2318340"/>
              <a:ext cx="729687" cy="307777"/>
            </a:xfrm>
            <a:prstGeom prst="rect">
              <a:avLst/>
            </a:prstGeom>
            <a:noFill/>
          </p:spPr>
          <p:txBody>
            <a:bodyPr wrap="none" rtlCol="0">
              <a:spAutoFit/>
            </a:bodyPr>
            <a:lstStyle/>
            <a:p>
              <a:r>
                <a:rPr lang="en-US" sz="1400" dirty="0"/>
                <a:t>dataset</a:t>
              </a:r>
            </a:p>
          </p:txBody>
        </p:sp>
        <p:sp>
          <p:nvSpPr>
            <p:cNvPr id="84" name="文本框 83">
              <a:extLst>
                <a:ext uri="{FF2B5EF4-FFF2-40B4-BE49-F238E27FC236}">
                  <a16:creationId xmlns:a16="http://schemas.microsoft.com/office/drawing/2014/main" id="{F1444537-2984-454D-9329-A72A7EEBD1B0}"/>
                </a:ext>
              </a:extLst>
            </p:cNvPr>
            <p:cNvSpPr txBox="1"/>
            <p:nvPr/>
          </p:nvSpPr>
          <p:spPr>
            <a:xfrm>
              <a:off x="8786494" y="2499251"/>
              <a:ext cx="1490420" cy="307777"/>
            </a:xfrm>
            <a:prstGeom prst="rect">
              <a:avLst/>
            </a:prstGeom>
            <a:noFill/>
          </p:spPr>
          <p:txBody>
            <a:bodyPr wrap="square" rtlCol="0">
              <a:spAutoFit/>
            </a:bodyPr>
            <a:lstStyle/>
            <a:p>
              <a:r>
                <a:rPr lang="en-US" sz="1400" dirty="0"/>
                <a:t>query answer</a:t>
              </a:r>
            </a:p>
          </p:txBody>
        </p:sp>
        <p:sp>
          <p:nvSpPr>
            <p:cNvPr id="87" name="矩形 86">
              <a:extLst>
                <a:ext uri="{FF2B5EF4-FFF2-40B4-BE49-F238E27FC236}">
                  <a16:creationId xmlns:a16="http://schemas.microsoft.com/office/drawing/2014/main" id="{A976DA60-4A2C-4AE5-964A-EA501B4EB073}"/>
                </a:ext>
              </a:extLst>
            </p:cNvPr>
            <p:cNvSpPr/>
            <p:nvPr/>
          </p:nvSpPr>
          <p:spPr>
            <a:xfrm>
              <a:off x="9944744" y="2101156"/>
              <a:ext cx="976870" cy="307777"/>
            </a:xfrm>
            <a:prstGeom prst="rect">
              <a:avLst/>
            </a:prstGeom>
          </p:spPr>
          <p:txBody>
            <a:bodyPr wrap="none">
              <a:spAutoFit/>
            </a:bodyPr>
            <a:lstStyle/>
            <a:p>
              <a:r>
                <a:rPr lang="en-US" altLang="zh-CN" sz="1400" dirty="0"/>
                <a:t>probability</a:t>
              </a:r>
              <a:endParaRPr lang="en-US" sz="1400" dirty="0"/>
            </a:p>
          </p:txBody>
        </p:sp>
        <p:sp>
          <p:nvSpPr>
            <p:cNvPr id="89" name="矩形 88">
              <a:extLst>
                <a:ext uri="{FF2B5EF4-FFF2-40B4-BE49-F238E27FC236}">
                  <a16:creationId xmlns:a16="http://schemas.microsoft.com/office/drawing/2014/main" id="{5ACDE2AB-012C-4BA6-8F60-1794417DC6C1}"/>
                </a:ext>
              </a:extLst>
            </p:cNvPr>
            <p:cNvSpPr/>
            <p:nvPr/>
          </p:nvSpPr>
          <p:spPr>
            <a:xfrm>
              <a:off x="11407931" y="3249170"/>
              <a:ext cx="601511" cy="307777"/>
            </a:xfrm>
            <a:prstGeom prst="rect">
              <a:avLst/>
            </a:prstGeom>
          </p:spPr>
          <p:txBody>
            <a:bodyPr wrap="none">
              <a:spAutoFit/>
            </a:bodyPr>
            <a:lstStyle/>
            <a:p>
              <a:r>
                <a:rPr lang="en-US" altLang="zh-CN" sz="1400" dirty="0"/>
                <a:t>count</a:t>
              </a:r>
              <a:endParaRPr lang="en-US" sz="1400" dirty="0"/>
            </a:p>
          </p:txBody>
        </p:sp>
        <p:sp>
          <p:nvSpPr>
            <p:cNvPr id="90" name="文本框 89">
              <a:extLst>
                <a:ext uri="{FF2B5EF4-FFF2-40B4-BE49-F238E27FC236}">
                  <a16:creationId xmlns:a16="http://schemas.microsoft.com/office/drawing/2014/main" id="{5B707F97-42C8-4279-A2D5-BE9D83D796E4}"/>
                </a:ext>
              </a:extLst>
            </p:cNvPr>
            <p:cNvSpPr txBox="1"/>
            <p:nvPr/>
          </p:nvSpPr>
          <p:spPr>
            <a:xfrm>
              <a:off x="10649922" y="3281634"/>
              <a:ext cx="769718" cy="369332"/>
            </a:xfrm>
            <a:prstGeom prst="rect">
              <a:avLst/>
            </a:prstGeom>
            <a:noFill/>
          </p:spPr>
          <p:txBody>
            <a:bodyPr wrap="square" rtlCol="0">
              <a:spAutoFit/>
            </a:bodyPr>
            <a:lstStyle/>
            <a:p>
              <a:r>
                <a:rPr lang="en-US" dirty="0"/>
                <a:t>100</a:t>
              </a:r>
            </a:p>
          </p:txBody>
        </p:sp>
        <p:cxnSp>
          <p:nvCxnSpPr>
            <p:cNvPr id="109" name="直接箭头连接符 108">
              <a:extLst>
                <a:ext uri="{FF2B5EF4-FFF2-40B4-BE49-F238E27FC236}">
                  <a16:creationId xmlns:a16="http://schemas.microsoft.com/office/drawing/2014/main" id="{FCA2FAF2-7B90-4474-9900-8A0FB6EA2CED}"/>
                </a:ext>
              </a:extLst>
            </p:cNvPr>
            <p:cNvCxnSpPr>
              <a:cxnSpLocks/>
            </p:cNvCxnSpPr>
            <p:nvPr/>
          </p:nvCxnSpPr>
          <p:spPr>
            <a:xfrm flipV="1">
              <a:off x="10881292" y="2774243"/>
              <a:ext cx="0" cy="536233"/>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10" name="组合 9">
            <a:extLst>
              <a:ext uri="{FF2B5EF4-FFF2-40B4-BE49-F238E27FC236}">
                <a16:creationId xmlns:a16="http://schemas.microsoft.com/office/drawing/2014/main" id="{6B208436-ADF8-4BF6-A79C-DD7530F7559B}"/>
              </a:ext>
            </a:extLst>
          </p:cNvPr>
          <p:cNvGrpSpPr/>
          <p:nvPr/>
        </p:nvGrpSpPr>
        <p:grpSpPr>
          <a:xfrm>
            <a:off x="6692147" y="3580604"/>
            <a:ext cx="5870966" cy="1966143"/>
            <a:chOff x="6692147" y="3580604"/>
            <a:chExt cx="5870966" cy="1966143"/>
          </a:xfrm>
        </p:grpSpPr>
        <p:grpSp>
          <p:nvGrpSpPr>
            <p:cNvPr id="42" name="组合 41">
              <a:extLst>
                <a:ext uri="{FF2B5EF4-FFF2-40B4-BE49-F238E27FC236}">
                  <a16:creationId xmlns:a16="http://schemas.microsoft.com/office/drawing/2014/main" id="{55611496-7FB0-4ACD-B78C-06A2B4E4314C}"/>
                </a:ext>
              </a:extLst>
            </p:cNvPr>
            <p:cNvGrpSpPr/>
            <p:nvPr/>
          </p:nvGrpSpPr>
          <p:grpSpPr>
            <a:xfrm>
              <a:off x="6853861" y="3867237"/>
              <a:ext cx="5709252" cy="1679510"/>
              <a:chOff x="2899171" y="5208233"/>
              <a:chExt cx="3269160" cy="1298531"/>
            </a:xfrm>
          </p:grpSpPr>
          <p:grpSp>
            <p:nvGrpSpPr>
              <p:cNvPr id="152" name="组合 151">
                <a:extLst>
                  <a:ext uri="{FF2B5EF4-FFF2-40B4-BE49-F238E27FC236}">
                    <a16:creationId xmlns:a16="http://schemas.microsoft.com/office/drawing/2014/main" id="{E3D50C46-5A0E-418B-9370-FBE5FFD481BD}"/>
                  </a:ext>
                </a:extLst>
              </p:cNvPr>
              <p:cNvGrpSpPr/>
              <p:nvPr/>
            </p:nvGrpSpPr>
            <p:grpSpPr>
              <a:xfrm>
                <a:off x="4859061" y="5513190"/>
                <a:ext cx="1309270" cy="639821"/>
                <a:chOff x="10296472" y="23235883"/>
                <a:chExt cx="5301467" cy="1923541"/>
              </a:xfrm>
            </p:grpSpPr>
            <p:grpSp>
              <p:nvGrpSpPr>
                <p:cNvPr id="153" name="组合 152">
                  <a:extLst>
                    <a:ext uri="{FF2B5EF4-FFF2-40B4-BE49-F238E27FC236}">
                      <a16:creationId xmlns:a16="http://schemas.microsoft.com/office/drawing/2014/main" id="{CE0E9387-AE7F-4B89-9180-9F4673FD86DD}"/>
                    </a:ext>
                  </a:extLst>
                </p:cNvPr>
                <p:cNvGrpSpPr/>
                <p:nvPr/>
              </p:nvGrpSpPr>
              <p:grpSpPr>
                <a:xfrm>
                  <a:off x="10296472" y="23239341"/>
                  <a:ext cx="5171189" cy="1920083"/>
                  <a:chOff x="8728222" y="18080929"/>
                  <a:chExt cx="3924301" cy="1743992"/>
                </a:xfrm>
              </p:grpSpPr>
              <p:cxnSp>
                <p:nvCxnSpPr>
                  <p:cNvPr id="156" name="直接箭头连接符 155">
                    <a:extLst>
                      <a:ext uri="{FF2B5EF4-FFF2-40B4-BE49-F238E27FC236}">
                        <a16:creationId xmlns:a16="http://schemas.microsoft.com/office/drawing/2014/main" id="{6DBEDC12-DA0D-429B-8579-EBE64A0B2861}"/>
                      </a:ext>
                    </a:extLst>
                  </p:cNvPr>
                  <p:cNvCxnSpPr/>
                  <p:nvPr/>
                </p:nvCxnSpPr>
                <p:spPr>
                  <a:xfrm>
                    <a:off x="9548029" y="19824921"/>
                    <a:ext cx="247054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直接箭头连接符 156">
                    <a:extLst>
                      <a:ext uri="{FF2B5EF4-FFF2-40B4-BE49-F238E27FC236}">
                        <a16:creationId xmlns:a16="http://schemas.microsoft.com/office/drawing/2014/main" id="{0546EB33-CFD7-4EB8-BCE9-BDC5F444AC0B}"/>
                      </a:ext>
                    </a:extLst>
                  </p:cNvPr>
                  <p:cNvCxnSpPr>
                    <a:cxnSpLocks/>
                  </p:cNvCxnSpPr>
                  <p:nvPr/>
                </p:nvCxnSpPr>
                <p:spPr>
                  <a:xfrm flipV="1">
                    <a:off x="9548029" y="18451506"/>
                    <a:ext cx="0" cy="13734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8" name="弧形 157">
                    <a:extLst>
                      <a:ext uri="{FF2B5EF4-FFF2-40B4-BE49-F238E27FC236}">
                        <a16:creationId xmlns:a16="http://schemas.microsoft.com/office/drawing/2014/main" id="{089D65EA-9E9D-46F4-B0F8-EFDF035502CC}"/>
                      </a:ext>
                    </a:extLst>
                  </p:cNvPr>
                  <p:cNvSpPr/>
                  <p:nvPr/>
                </p:nvSpPr>
                <p:spPr>
                  <a:xfrm rot="10800000">
                    <a:off x="10690373" y="18080929"/>
                    <a:ext cx="1962150" cy="1675452"/>
                  </a:xfrm>
                  <a:prstGeom prst="arc">
                    <a:avLst/>
                  </a:prstGeom>
                  <a:ln w="1905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159" name="弧形 158">
                    <a:extLst>
                      <a:ext uri="{FF2B5EF4-FFF2-40B4-BE49-F238E27FC236}">
                        <a16:creationId xmlns:a16="http://schemas.microsoft.com/office/drawing/2014/main" id="{78924058-8520-45D1-861E-9E46701E23F5}"/>
                      </a:ext>
                    </a:extLst>
                  </p:cNvPr>
                  <p:cNvSpPr/>
                  <p:nvPr/>
                </p:nvSpPr>
                <p:spPr>
                  <a:xfrm rot="10800000" flipH="1">
                    <a:off x="8728222" y="18080929"/>
                    <a:ext cx="1962150" cy="1675452"/>
                  </a:xfrm>
                  <a:prstGeom prst="arc">
                    <a:avLst/>
                  </a:prstGeom>
                  <a:ln w="1905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grpSp>
            <p:sp>
              <p:nvSpPr>
                <p:cNvPr id="154" name="弧形 153">
                  <a:extLst>
                    <a:ext uri="{FF2B5EF4-FFF2-40B4-BE49-F238E27FC236}">
                      <a16:creationId xmlns:a16="http://schemas.microsoft.com/office/drawing/2014/main" id="{E33F3D67-C97F-46BD-9CDC-9959A24476E5}"/>
                    </a:ext>
                  </a:extLst>
                </p:cNvPr>
                <p:cNvSpPr/>
                <p:nvPr/>
              </p:nvSpPr>
              <p:spPr>
                <a:xfrm rot="10800000">
                  <a:off x="13012345" y="23235883"/>
                  <a:ext cx="2585594" cy="1844624"/>
                </a:xfrm>
                <a:prstGeom prst="arc">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155" name="弧形 154">
                  <a:extLst>
                    <a:ext uri="{FF2B5EF4-FFF2-40B4-BE49-F238E27FC236}">
                      <a16:creationId xmlns:a16="http://schemas.microsoft.com/office/drawing/2014/main" id="{4B1E11ED-23EB-4897-A302-FEB8B122986B}"/>
                    </a:ext>
                  </a:extLst>
                </p:cNvPr>
                <p:cNvSpPr/>
                <p:nvPr/>
              </p:nvSpPr>
              <p:spPr>
                <a:xfrm rot="10800000" flipH="1">
                  <a:off x="10426750" y="23235883"/>
                  <a:ext cx="2585594" cy="1844624"/>
                </a:xfrm>
                <a:prstGeom prst="arc">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grpSp>
          <p:grpSp>
            <p:nvGrpSpPr>
              <p:cNvPr id="168" name="组合 167">
                <a:extLst>
                  <a:ext uri="{FF2B5EF4-FFF2-40B4-BE49-F238E27FC236}">
                    <a16:creationId xmlns:a16="http://schemas.microsoft.com/office/drawing/2014/main" id="{F5A75B03-C69E-44B5-966D-BAAA534698F4}"/>
                  </a:ext>
                </a:extLst>
              </p:cNvPr>
              <p:cNvGrpSpPr/>
              <p:nvPr/>
            </p:nvGrpSpPr>
            <p:grpSpPr>
              <a:xfrm>
                <a:off x="2909634" y="5417795"/>
                <a:ext cx="636000" cy="375860"/>
                <a:chOff x="1691543" y="13921813"/>
                <a:chExt cx="2276352" cy="1338966"/>
              </a:xfrm>
            </p:grpSpPr>
            <p:sp>
              <p:nvSpPr>
                <p:cNvPr id="169" name="矩形 168">
                  <a:extLst>
                    <a:ext uri="{FF2B5EF4-FFF2-40B4-BE49-F238E27FC236}">
                      <a16:creationId xmlns:a16="http://schemas.microsoft.com/office/drawing/2014/main" id="{8EEEA989-1C80-4A8D-A21B-1DE5ABA17168}"/>
                    </a:ext>
                  </a:extLst>
                </p:cNvPr>
                <p:cNvSpPr/>
                <p:nvPr/>
              </p:nvSpPr>
              <p:spPr>
                <a:xfrm>
                  <a:off x="1691543" y="13921814"/>
                  <a:ext cx="1138176" cy="450037"/>
                </a:xfrm>
                <a:prstGeom prst="rect">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70" name="矩形 169">
                  <a:extLst>
                    <a:ext uri="{FF2B5EF4-FFF2-40B4-BE49-F238E27FC236}">
                      <a16:creationId xmlns:a16="http://schemas.microsoft.com/office/drawing/2014/main" id="{6B175050-7F0D-4523-A8FC-FC505547886A}"/>
                    </a:ext>
                  </a:extLst>
                </p:cNvPr>
                <p:cNvSpPr/>
                <p:nvPr/>
              </p:nvSpPr>
              <p:spPr>
                <a:xfrm>
                  <a:off x="1691543" y="14810742"/>
                  <a:ext cx="1138176" cy="450037"/>
                </a:xfrm>
                <a:prstGeom prst="rect">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71" name="矩形 170">
                  <a:extLst>
                    <a:ext uri="{FF2B5EF4-FFF2-40B4-BE49-F238E27FC236}">
                      <a16:creationId xmlns:a16="http://schemas.microsoft.com/office/drawing/2014/main" id="{DCE49E85-A82F-40B9-ACB6-D3146E94CCE8}"/>
                    </a:ext>
                  </a:extLst>
                </p:cNvPr>
                <p:cNvSpPr/>
                <p:nvPr/>
              </p:nvSpPr>
              <p:spPr>
                <a:xfrm>
                  <a:off x="2829719" y="13921813"/>
                  <a:ext cx="1138176" cy="450037"/>
                </a:xfrm>
                <a:prstGeom prst="rect">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72" name="矩形 171">
                  <a:extLst>
                    <a:ext uri="{FF2B5EF4-FFF2-40B4-BE49-F238E27FC236}">
                      <a16:creationId xmlns:a16="http://schemas.microsoft.com/office/drawing/2014/main" id="{DB4027ED-373B-4136-9487-6E63E3EC96E3}"/>
                    </a:ext>
                  </a:extLst>
                </p:cNvPr>
                <p:cNvSpPr/>
                <p:nvPr/>
              </p:nvSpPr>
              <p:spPr>
                <a:xfrm>
                  <a:off x="2829719" y="14353639"/>
                  <a:ext cx="1138176" cy="450037"/>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73" name="矩形 172">
                  <a:extLst>
                    <a:ext uri="{FF2B5EF4-FFF2-40B4-BE49-F238E27FC236}">
                      <a16:creationId xmlns:a16="http://schemas.microsoft.com/office/drawing/2014/main" id="{DA0A6B53-247B-4CD1-911B-51B610880E83}"/>
                    </a:ext>
                  </a:extLst>
                </p:cNvPr>
                <p:cNvSpPr/>
                <p:nvPr/>
              </p:nvSpPr>
              <p:spPr>
                <a:xfrm>
                  <a:off x="1691543" y="14353639"/>
                  <a:ext cx="1138176" cy="450037"/>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74" name="矩形 173">
                  <a:extLst>
                    <a:ext uri="{FF2B5EF4-FFF2-40B4-BE49-F238E27FC236}">
                      <a16:creationId xmlns:a16="http://schemas.microsoft.com/office/drawing/2014/main" id="{BF361E32-50F6-422B-8A06-A10422C86556}"/>
                    </a:ext>
                  </a:extLst>
                </p:cNvPr>
                <p:cNvSpPr/>
                <p:nvPr/>
              </p:nvSpPr>
              <p:spPr>
                <a:xfrm>
                  <a:off x="2829719" y="14810742"/>
                  <a:ext cx="1138176" cy="450037"/>
                </a:xfrm>
                <a:prstGeom prst="rect">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grpSp>
            <p:nvGrpSpPr>
              <p:cNvPr id="175" name="组合 174">
                <a:extLst>
                  <a:ext uri="{FF2B5EF4-FFF2-40B4-BE49-F238E27FC236}">
                    <a16:creationId xmlns:a16="http://schemas.microsoft.com/office/drawing/2014/main" id="{F08504AD-7FD2-46BE-B366-24BB379C4ECE}"/>
                  </a:ext>
                </a:extLst>
              </p:cNvPr>
              <p:cNvGrpSpPr/>
              <p:nvPr/>
            </p:nvGrpSpPr>
            <p:grpSpPr>
              <a:xfrm>
                <a:off x="2899171" y="6085405"/>
                <a:ext cx="636000" cy="375860"/>
                <a:chOff x="1691543" y="13921813"/>
                <a:chExt cx="2276352" cy="1338966"/>
              </a:xfrm>
            </p:grpSpPr>
            <p:sp>
              <p:nvSpPr>
                <p:cNvPr id="176" name="矩形 175">
                  <a:extLst>
                    <a:ext uri="{FF2B5EF4-FFF2-40B4-BE49-F238E27FC236}">
                      <a16:creationId xmlns:a16="http://schemas.microsoft.com/office/drawing/2014/main" id="{AE42018D-10C3-4D61-ADFD-4FC2D5445594}"/>
                    </a:ext>
                  </a:extLst>
                </p:cNvPr>
                <p:cNvSpPr/>
                <p:nvPr/>
              </p:nvSpPr>
              <p:spPr>
                <a:xfrm>
                  <a:off x="1691543" y="13921814"/>
                  <a:ext cx="1138176" cy="450037"/>
                </a:xfrm>
                <a:prstGeom prst="rect">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77" name="矩形 176">
                  <a:extLst>
                    <a:ext uri="{FF2B5EF4-FFF2-40B4-BE49-F238E27FC236}">
                      <a16:creationId xmlns:a16="http://schemas.microsoft.com/office/drawing/2014/main" id="{7BE7D0A2-FCF5-425E-B3C9-38805DE967AA}"/>
                    </a:ext>
                  </a:extLst>
                </p:cNvPr>
                <p:cNvSpPr/>
                <p:nvPr/>
              </p:nvSpPr>
              <p:spPr>
                <a:xfrm>
                  <a:off x="1691543" y="14810742"/>
                  <a:ext cx="1138176" cy="450037"/>
                </a:xfrm>
                <a:prstGeom prst="rect">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78" name="矩形 177">
                  <a:extLst>
                    <a:ext uri="{FF2B5EF4-FFF2-40B4-BE49-F238E27FC236}">
                      <a16:creationId xmlns:a16="http://schemas.microsoft.com/office/drawing/2014/main" id="{A567EF0F-4AC3-48E1-968A-770B7248F3D6}"/>
                    </a:ext>
                  </a:extLst>
                </p:cNvPr>
                <p:cNvSpPr/>
                <p:nvPr/>
              </p:nvSpPr>
              <p:spPr>
                <a:xfrm>
                  <a:off x="2829719" y="13921813"/>
                  <a:ext cx="1138176" cy="450037"/>
                </a:xfrm>
                <a:prstGeom prst="rect">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79" name="矩形 178">
                  <a:extLst>
                    <a:ext uri="{FF2B5EF4-FFF2-40B4-BE49-F238E27FC236}">
                      <a16:creationId xmlns:a16="http://schemas.microsoft.com/office/drawing/2014/main" id="{75032E6E-C68A-4EAC-A565-F1FD8CC5763A}"/>
                    </a:ext>
                  </a:extLst>
                </p:cNvPr>
                <p:cNvSpPr/>
                <p:nvPr/>
              </p:nvSpPr>
              <p:spPr>
                <a:xfrm>
                  <a:off x="2829719" y="14353639"/>
                  <a:ext cx="1138176" cy="450037"/>
                </a:xfrm>
                <a:prstGeom prst="rect">
                  <a:avLst/>
                </a:prstGeom>
                <a:solidFill>
                  <a:srgbClr val="00B0F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80" name="矩形 179">
                  <a:extLst>
                    <a:ext uri="{FF2B5EF4-FFF2-40B4-BE49-F238E27FC236}">
                      <a16:creationId xmlns:a16="http://schemas.microsoft.com/office/drawing/2014/main" id="{2F71FC2F-6406-40E5-B3BE-ECFEB09269E3}"/>
                    </a:ext>
                  </a:extLst>
                </p:cNvPr>
                <p:cNvSpPr/>
                <p:nvPr/>
              </p:nvSpPr>
              <p:spPr>
                <a:xfrm>
                  <a:off x="1691543" y="14353639"/>
                  <a:ext cx="1138176" cy="450037"/>
                </a:xfrm>
                <a:prstGeom prst="rect">
                  <a:avLst/>
                </a:prstGeom>
                <a:solidFill>
                  <a:srgbClr val="00B0F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81" name="矩形 180">
                  <a:extLst>
                    <a:ext uri="{FF2B5EF4-FFF2-40B4-BE49-F238E27FC236}">
                      <a16:creationId xmlns:a16="http://schemas.microsoft.com/office/drawing/2014/main" id="{8D27A10B-6227-4A18-80B7-52364B535E31}"/>
                    </a:ext>
                  </a:extLst>
                </p:cNvPr>
                <p:cNvSpPr/>
                <p:nvPr/>
              </p:nvSpPr>
              <p:spPr>
                <a:xfrm>
                  <a:off x="2829719" y="14810742"/>
                  <a:ext cx="1138176" cy="450037"/>
                </a:xfrm>
                <a:prstGeom prst="rect">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pic>
            <p:nvPicPr>
              <p:cNvPr id="182" name="图形 181" descr="箭头: 直">
                <a:extLst>
                  <a:ext uri="{FF2B5EF4-FFF2-40B4-BE49-F238E27FC236}">
                    <a16:creationId xmlns:a16="http://schemas.microsoft.com/office/drawing/2014/main" id="{78297DEC-62A3-4D55-A09B-5346A90408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3584514" y="5455527"/>
                <a:ext cx="432643" cy="333446"/>
              </a:xfrm>
              <a:prstGeom prst="rect">
                <a:avLst/>
              </a:prstGeom>
            </p:spPr>
          </p:pic>
          <p:pic>
            <p:nvPicPr>
              <p:cNvPr id="183" name="图形 182" descr="箭头: 直">
                <a:extLst>
                  <a:ext uri="{FF2B5EF4-FFF2-40B4-BE49-F238E27FC236}">
                    <a16:creationId xmlns:a16="http://schemas.microsoft.com/office/drawing/2014/main" id="{E33D97CB-4BDE-4E0D-AE4C-918542F9C9E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3584514" y="6111771"/>
                <a:ext cx="432643" cy="333446"/>
              </a:xfrm>
              <a:prstGeom prst="rect">
                <a:avLst/>
              </a:prstGeom>
            </p:spPr>
          </p:pic>
          <p:grpSp>
            <p:nvGrpSpPr>
              <p:cNvPr id="184" name="组合 183">
                <a:extLst>
                  <a:ext uri="{FF2B5EF4-FFF2-40B4-BE49-F238E27FC236}">
                    <a16:creationId xmlns:a16="http://schemas.microsoft.com/office/drawing/2014/main" id="{01196BAA-F771-4100-B191-172D03563939}"/>
                  </a:ext>
                </a:extLst>
              </p:cNvPr>
              <p:cNvGrpSpPr/>
              <p:nvPr/>
            </p:nvGrpSpPr>
            <p:grpSpPr>
              <a:xfrm>
                <a:off x="3845419" y="5208233"/>
                <a:ext cx="1194849" cy="636852"/>
                <a:chOff x="8728222" y="18080929"/>
                <a:chExt cx="3924301" cy="1743992"/>
              </a:xfrm>
            </p:grpSpPr>
            <p:cxnSp>
              <p:nvCxnSpPr>
                <p:cNvPr id="185" name="直接箭头连接符 184">
                  <a:extLst>
                    <a:ext uri="{FF2B5EF4-FFF2-40B4-BE49-F238E27FC236}">
                      <a16:creationId xmlns:a16="http://schemas.microsoft.com/office/drawing/2014/main" id="{8B984DC9-75FE-4669-9E90-8EACB5AC2B8E}"/>
                    </a:ext>
                  </a:extLst>
                </p:cNvPr>
                <p:cNvCxnSpPr/>
                <p:nvPr/>
              </p:nvCxnSpPr>
              <p:spPr>
                <a:xfrm>
                  <a:off x="9548029" y="19824921"/>
                  <a:ext cx="247054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直接箭头连接符 185">
                  <a:extLst>
                    <a:ext uri="{FF2B5EF4-FFF2-40B4-BE49-F238E27FC236}">
                      <a16:creationId xmlns:a16="http://schemas.microsoft.com/office/drawing/2014/main" id="{7692DDB7-B209-4B3C-A440-90E49EAE584D}"/>
                    </a:ext>
                  </a:extLst>
                </p:cNvPr>
                <p:cNvCxnSpPr>
                  <a:cxnSpLocks/>
                </p:cNvCxnSpPr>
                <p:nvPr/>
              </p:nvCxnSpPr>
              <p:spPr>
                <a:xfrm flipV="1">
                  <a:off x="9548029" y="18451506"/>
                  <a:ext cx="0" cy="13734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7" name="弧形 186">
                  <a:extLst>
                    <a:ext uri="{FF2B5EF4-FFF2-40B4-BE49-F238E27FC236}">
                      <a16:creationId xmlns:a16="http://schemas.microsoft.com/office/drawing/2014/main" id="{7DF2F764-D9AE-4AA5-85A8-C5C10945B862}"/>
                    </a:ext>
                  </a:extLst>
                </p:cNvPr>
                <p:cNvSpPr/>
                <p:nvPr/>
              </p:nvSpPr>
              <p:spPr>
                <a:xfrm rot="10800000">
                  <a:off x="10690373" y="18080929"/>
                  <a:ext cx="1962150" cy="1675452"/>
                </a:xfrm>
                <a:prstGeom prst="arc">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188" name="弧形 187">
                  <a:extLst>
                    <a:ext uri="{FF2B5EF4-FFF2-40B4-BE49-F238E27FC236}">
                      <a16:creationId xmlns:a16="http://schemas.microsoft.com/office/drawing/2014/main" id="{3A94DFDE-A68F-4DBF-9B8D-8071E68D679E}"/>
                    </a:ext>
                  </a:extLst>
                </p:cNvPr>
                <p:cNvSpPr/>
                <p:nvPr/>
              </p:nvSpPr>
              <p:spPr>
                <a:xfrm rot="10800000" flipH="1">
                  <a:off x="8728222" y="18080929"/>
                  <a:ext cx="1962150" cy="1675452"/>
                </a:xfrm>
                <a:prstGeom prst="arc">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grpSp>
          <p:grpSp>
            <p:nvGrpSpPr>
              <p:cNvPr id="189" name="组合 188">
                <a:extLst>
                  <a:ext uri="{FF2B5EF4-FFF2-40B4-BE49-F238E27FC236}">
                    <a16:creationId xmlns:a16="http://schemas.microsoft.com/office/drawing/2014/main" id="{C788C035-D559-468A-8323-87CB799B43AA}"/>
                  </a:ext>
                </a:extLst>
              </p:cNvPr>
              <p:cNvGrpSpPr/>
              <p:nvPr/>
            </p:nvGrpSpPr>
            <p:grpSpPr>
              <a:xfrm>
                <a:off x="3837769" y="5869912"/>
                <a:ext cx="1194849" cy="636852"/>
                <a:chOff x="8728222" y="18080929"/>
                <a:chExt cx="3924301" cy="1743992"/>
              </a:xfrm>
            </p:grpSpPr>
            <p:cxnSp>
              <p:nvCxnSpPr>
                <p:cNvPr id="190" name="直接箭头连接符 189">
                  <a:extLst>
                    <a:ext uri="{FF2B5EF4-FFF2-40B4-BE49-F238E27FC236}">
                      <a16:creationId xmlns:a16="http://schemas.microsoft.com/office/drawing/2014/main" id="{C5EEB3B3-16D2-47A9-B0F5-62D399F3E1E1}"/>
                    </a:ext>
                  </a:extLst>
                </p:cNvPr>
                <p:cNvCxnSpPr/>
                <p:nvPr/>
              </p:nvCxnSpPr>
              <p:spPr>
                <a:xfrm>
                  <a:off x="9548029" y="19824921"/>
                  <a:ext cx="247054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直接箭头连接符 190">
                  <a:extLst>
                    <a:ext uri="{FF2B5EF4-FFF2-40B4-BE49-F238E27FC236}">
                      <a16:creationId xmlns:a16="http://schemas.microsoft.com/office/drawing/2014/main" id="{EE6FB96F-6E10-4E4E-BA33-623BBBC1A412}"/>
                    </a:ext>
                  </a:extLst>
                </p:cNvPr>
                <p:cNvCxnSpPr>
                  <a:cxnSpLocks/>
                </p:cNvCxnSpPr>
                <p:nvPr/>
              </p:nvCxnSpPr>
              <p:spPr>
                <a:xfrm flipV="1">
                  <a:off x="9548029" y="18451506"/>
                  <a:ext cx="0" cy="13734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2" name="弧形 191">
                  <a:extLst>
                    <a:ext uri="{FF2B5EF4-FFF2-40B4-BE49-F238E27FC236}">
                      <a16:creationId xmlns:a16="http://schemas.microsoft.com/office/drawing/2014/main" id="{BE828C98-A4AF-4CB1-AE01-557DC7522AF9}"/>
                    </a:ext>
                  </a:extLst>
                </p:cNvPr>
                <p:cNvSpPr/>
                <p:nvPr/>
              </p:nvSpPr>
              <p:spPr>
                <a:xfrm rot="10800000">
                  <a:off x="10690373" y="18080929"/>
                  <a:ext cx="1962150" cy="1675452"/>
                </a:xfrm>
                <a:prstGeom prst="arc">
                  <a:avLst/>
                </a:prstGeom>
                <a:ln w="1905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193" name="弧形 192">
                  <a:extLst>
                    <a:ext uri="{FF2B5EF4-FFF2-40B4-BE49-F238E27FC236}">
                      <a16:creationId xmlns:a16="http://schemas.microsoft.com/office/drawing/2014/main" id="{169ECC9F-ADA5-4968-A80D-97FE1FE7C928}"/>
                    </a:ext>
                  </a:extLst>
                </p:cNvPr>
                <p:cNvSpPr/>
                <p:nvPr/>
              </p:nvSpPr>
              <p:spPr>
                <a:xfrm rot="10800000" flipH="1">
                  <a:off x="8728222" y="18080929"/>
                  <a:ext cx="1962150" cy="1675452"/>
                </a:xfrm>
                <a:prstGeom prst="arc">
                  <a:avLst/>
                </a:prstGeom>
                <a:ln w="1905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a:p>
              </p:txBody>
            </p:sp>
          </p:grpSp>
          <p:pic>
            <p:nvPicPr>
              <p:cNvPr id="194" name="图形 193" descr="箭头: 直">
                <a:extLst>
                  <a:ext uri="{FF2B5EF4-FFF2-40B4-BE49-F238E27FC236}">
                    <a16:creationId xmlns:a16="http://schemas.microsoft.com/office/drawing/2014/main" id="{3F465523-2F3F-4563-B68D-5F637FB69E4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810577" flipH="1">
                <a:off x="4653800" y="5595722"/>
                <a:ext cx="432643" cy="333446"/>
              </a:xfrm>
              <a:prstGeom prst="rect">
                <a:avLst/>
              </a:prstGeom>
            </p:spPr>
          </p:pic>
          <p:pic>
            <p:nvPicPr>
              <p:cNvPr id="195" name="图形 194" descr="箭头: 直">
                <a:extLst>
                  <a:ext uri="{FF2B5EF4-FFF2-40B4-BE49-F238E27FC236}">
                    <a16:creationId xmlns:a16="http://schemas.microsoft.com/office/drawing/2014/main" id="{01F7616C-3814-4894-95E0-4F2C85D3FB6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9984390" flipH="1">
                <a:off x="4674911" y="6094938"/>
                <a:ext cx="432643" cy="333446"/>
              </a:xfrm>
              <a:prstGeom prst="rect">
                <a:avLst/>
              </a:prstGeom>
            </p:spPr>
          </p:pic>
        </p:grpSp>
        <p:sp>
          <p:nvSpPr>
            <p:cNvPr id="110" name="文本框 109">
              <a:extLst>
                <a:ext uri="{FF2B5EF4-FFF2-40B4-BE49-F238E27FC236}">
                  <a16:creationId xmlns:a16="http://schemas.microsoft.com/office/drawing/2014/main" id="{C33E9790-11EA-479F-BABE-78EB92709778}"/>
                </a:ext>
              </a:extLst>
            </p:cNvPr>
            <p:cNvSpPr txBox="1"/>
            <p:nvPr/>
          </p:nvSpPr>
          <p:spPr>
            <a:xfrm>
              <a:off x="6692147" y="3774621"/>
              <a:ext cx="1470211" cy="307777"/>
            </a:xfrm>
            <a:prstGeom prst="rect">
              <a:avLst/>
            </a:prstGeom>
            <a:noFill/>
          </p:spPr>
          <p:txBody>
            <a:bodyPr wrap="none" rtlCol="0">
              <a:spAutoFit/>
            </a:bodyPr>
            <a:lstStyle/>
            <a:p>
              <a:r>
                <a:rPr lang="en-US" altLang="zh-CN" sz="1400" dirty="0"/>
                <a:t>adjacent </a:t>
              </a:r>
              <a:r>
                <a:rPr lang="en-US" sz="1400" dirty="0"/>
                <a:t>datasets</a:t>
              </a:r>
            </a:p>
          </p:txBody>
        </p:sp>
        <p:sp>
          <p:nvSpPr>
            <p:cNvPr id="111" name="文本框 110">
              <a:extLst>
                <a:ext uri="{FF2B5EF4-FFF2-40B4-BE49-F238E27FC236}">
                  <a16:creationId xmlns:a16="http://schemas.microsoft.com/office/drawing/2014/main" id="{4EBC31B4-6C88-475B-AA8C-FA9C15DBF14B}"/>
                </a:ext>
              </a:extLst>
            </p:cNvPr>
            <p:cNvSpPr txBox="1"/>
            <p:nvPr/>
          </p:nvSpPr>
          <p:spPr>
            <a:xfrm>
              <a:off x="8652461" y="3580604"/>
              <a:ext cx="1954320" cy="523220"/>
            </a:xfrm>
            <a:prstGeom prst="rect">
              <a:avLst/>
            </a:prstGeom>
            <a:noFill/>
          </p:spPr>
          <p:txBody>
            <a:bodyPr wrap="square" rtlCol="0">
              <a:spAutoFit/>
            </a:bodyPr>
            <a:lstStyle/>
            <a:p>
              <a:r>
                <a:rPr lang="en-US" altLang="zh-CN" sz="1400" dirty="0"/>
                <a:t>probability distribution of query answers</a:t>
              </a:r>
              <a:endParaRPr lang="en-US" sz="1400" dirty="0"/>
            </a:p>
          </p:txBody>
        </p:sp>
        <p:sp>
          <p:nvSpPr>
            <p:cNvPr id="112" name="文本框 111">
              <a:extLst>
                <a:ext uri="{FF2B5EF4-FFF2-40B4-BE49-F238E27FC236}">
                  <a16:creationId xmlns:a16="http://schemas.microsoft.com/office/drawing/2014/main" id="{EBDB02E6-CA00-4F42-BBD9-0893AAD886D5}"/>
                </a:ext>
              </a:extLst>
            </p:cNvPr>
            <p:cNvSpPr txBox="1"/>
            <p:nvPr/>
          </p:nvSpPr>
          <p:spPr>
            <a:xfrm>
              <a:off x="10974162" y="4275759"/>
              <a:ext cx="1003277" cy="307777"/>
            </a:xfrm>
            <a:prstGeom prst="rect">
              <a:avLst/>
            </a:prstGeom>
            <a:noFill/>
          </p:spPr>
          <p:txBody>
            <a:bodyPr wrap="square" rtlCol="0">
              <a:spAutoFit/>
            </a:bodyPr>
            <a:lstStyle/>
            <a:p>
              <a:r>
                <a:rPr lang="en-US" altLang="zh-CN" sz="1400" dirty="0"/>
                <a:t>very close</a:t>
              </a:r>
              <a:endParaRPr lang="en-US" sz="1400" dirty="0"/>
            </a:p>
          </p:txBody>
        </p:sp>
      </p:grpSp>
    </p:spTree>
    <p:extLst>
      <p:ext uri="{BB962C8B-B14F-4D97-AF65-F5344CB8AC3E}">
        <p14:creationId xmlns:p14="http://schemas.microsoft.com/office/powerpoint/2010/main" val="3457270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0"/>
                                        </p:tgtEl>
                                        <p:attrNameLst>
                                          <p:attrName>style.visibility</p:attrName>
                                        </p:attrNameLst>
                                      </p:cBhvr>
                                      <p:to>
                                        <p:strVal val="visible"/>
                                      </p:to>
                                    </p:set>
                                    <p:animEffect transition="in" filter="fade">
                                      <p:cBhvr>
                                        <p:cTn id="7" dur="500"/>
                                        <p:tgtEl>
                                          <p:spTgt spid="15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51"/>
                                        </p:tgtEl>
                                        <p:attrNameLst>
                                          <p:attrName>style.visibility</p:attrName>
                                        </p:attrNameLst>
                                      </p:cBhvr>
                                      <p:to>
                                        <p:strVal val="visible"/>
                                      </p:to>
                                    </p:set>
                                    <p:animEffect transition="in" filter="fade">
                                      <p:cBhvr>
                                        <p:cTn id="16" dur="500"/>
                                        <p:tgtEl>
                                          <p:spTgt spid="151"/>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96"/>
                                        </p:tgtEl>
                                        <p:attrNameLst>
                                          <p:attrName>style.visibility</p:attrName>
                                        </p:attrNameLst>
                                      </p:cBhvr>
                                      <p:to>
                                        <p:strVal val="visible"/>
                                      </p:to>
                                    </p:set>
                                    <p:animEffect transition="in" filter="fade">
                                      <p:cBhvr>
                                        <p:cTn id="25" dur="500"/>
                                        <p:tgtEl>
                                          <p:spTgt spid="19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fade">
                                      <p:cBhvr>
                                        <p:cTn id="34"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p:bldP spid="151" grpId="0"/>
      <p:bldP spid="196" grpId="0"/>
      <p:bldP spid="4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AB06006-2A2E-42C3-979F-E6EC37161D6E}"/>
              </a:ext>
            </a:extLst>
          </p:cNvPr>
          <p:cNvSpPr txBox="1"/>
          <p:nvPr/>
        </p:nvSpPr>
        <p:spPr>
          <a:xfrm>
            <a:off x="560477" y="272782"/>
            <a:ext cx="10501223" cy="646331"/>
          </a:xfrm>
          <a:prstGeom prst="rect">
            <a:avLst/>
          </a:prstGeom>
          <a:noFill/>
        </p:spPr>
        <p:txBody>
          <a:bodyPr wrap="square" rtlCol="0">
            <a:spAutoFit/>
          </a:bodyPr>
          <a:lstStyle/>
          <a:p>
            <a:r>
              <a:rPr lang="en-US" sz="3600" dirty="0"/>
              <a:t>Laplace mechanism</a:t>
            </a: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54CC2245-9DAD-447A-8930-D87BEC3B1896}"/>
                  </a:ext>
                </a:extLst>
              </p:cNvPr>
              <p:cNvSpPr/>
              <p:nvPr/>
            </p:nvSpPr>
            <p:spPr>
              <a:xfrm>
                <a:off x="560476" y="1157964"/>
                <a:ext cx="10974027" cy="5059911"/>
              </a:xfrm>
              <a:prstGeom prst="rect">
                <a:avLst/>
              </a:prstGeom>
            </p:spPr>
            <p:txBody>
              <a:bodyPr wrap="square">
                <a:spAutoFit/>
              </a:bodyPr>
              <a:lstStyle/>
              <a:p>
                <a:r>
                  <a:rPr lang="en-US" sz="2400" dirty="0"/>
                  <a:t>In our work, we use the most commonly used differential privacy mechanism namely the Laplace Mechanism.</a:t>
                </a:r>
              </a:p>
              <a:p>
                <a:endParaRPr lang="en-US" sz="2400" dirty="0"/>
              </a:p>
              <a:p>
                <a:r>
                  <a:rPr lang="en-US" sz="2400" b="1" dirty="0"/>
                  <a:t>Laplace Mechanism</a:t>
                </a:r>
                <a:r>
                  <a:rPr lang="en-US" sz="2400" dirty="0"/>
                  <a:t>: Given a data set </a:t>
                </a:r>
                <a14:m>
                  <m:oMath xmlns:m="http://schemas.openxmlformats.org/officeDocument/2006/math">
                    <m:r>
                      <a:rPr lang="en-US" sz="2400" b="0" i="1" dirty="0" smtClean="0">
                        <a:latin typeface="Cambria Math" panose="02040503050406030204" pitchFamily="18" charset="0"/>
                      </a:rPr>
                      <m:t>𝐷</m:t>
                    </m:r>
                  </m:oMath>
                </a14:m>
                <a:r>
                  <a:rPr lang="en-US" sz="2400" dirty="0"/>
                  <a:t>, a function </a:t>
                </a:r>
                <a14:m>
                  <m:oMath xmlns:m="http://schemas.openxmlformats.org/officeDocument/2006/math">
                    <m:r>
                      <a:rPr lang="en-US" sz="2400" i="1" dirty="0" smtClean="0">
                        <a:latin typeface="Cambria Math" panose="02040503050406030204" pitchFamily="18" charset="0"/>
                      </a:rPr>
                      <m:t>𝑓</m:t>
                    </m:r>
                  </m:oMath>
                </a14:m>
                <a:r>
                  <a:rPr lang="en-US" sz="2400" dirty="0"/>
                  <a:t> and the budget </a:t>
                </a:r>
                <a14:m>
                  <m:oMath xmlns:m="http://schemas.openxmlformats.org/officeDocument/2006/math">
                    <m:r>
                      <a:rPr lang="en-US" sz="2400" i="1" smtClean="0">
                        <a:latin typeface="Cambria Math" panose="02040503050406030204" pitchFamily="18" charset="0"/>
                        <a:ea typeface="Cambria Math" panose="02040503050406030204" pitchFamily="18" charset="0"/>
                      </a:rPr>
                      <m:t>𝜀</m:t>
                    </m:r>
                  </m:oMath>
                </a14:m>
                <a:r>
                  <a:rPr lang="en-US" sz="2400" dirty="0"/>
                  <a:t>, the Laplace Mechanism first calculates the actual </a:t>
                </a:r>
                <a14:m>
                  <m:oMath xmlns:m="http://schemas.openxmlformats.org/officeDocument/2006/math">
                    <m:r>
                      <a:rPr lang="en-US" sz="2400" i="1" dirty="0" smtClean="0">
                        <a:latin typeface="Cambria Math" panose="02040503050406030204" pitchFamily="18" charset="0"/>
                      </a:rPr>
                      <m:t>𝑓</m:t>
                    </m:r>
                    <m:r>
                      <a:rPr lang="en-US" sz="2400" i="1" dirty="0" smtClean="0">
                        <a:latin typeface="Cambria Math" panose="02040503050406030204" pitchFamily="18" charset="0"/>
                      </a:rPr>
                      <m:t>(</m:t>
                    </m:r>
                    <m:r>
                      <a:rPr lang="en-US" sz="2400" i="1" dirty="0" smtClean="0">
                        <a:latin typeface="Cambria Math" panose="02040503050406030204" pitchFamily="18" charset="0"/>
                      </a:rPr>
                      <m:t>𝐷</m:t>
                    </m:r>
                    <m:r>
                      <a:rPr lang="en-US" sz="2400" i="1" dirty="0" smtClean="0">
                        <a:latin typeface="Cambria Math" panose="02040503050406030204" pitchFamily="18" charset="0"/>
                      </a:rPr>
                      <m:t>) </m:t>
                    </m:r>
                  </m:oMath>
                </a14:m>
                <a:r>
                  <a:rPr lang="en-US" sz="2400" dirty="0"/>
                  <a:t>and then perturbs this true answer by adding a carefully calibrated noise. </a:t>
                </a:r>
              </a:p>
              <a:p>
                <a:endParaRPr lang="en-US" sz="2400" dirty="0"/>
              </a:p>
              <a:p>
                <a:r>
                  <a:rPr lang="en-US" sz="2400" b="1" dirty="0"/>
                  <a:t>Noise quantification</a:t>
                </a:r>
                <a:r>
                  <a:rPr lang="en-US" sz="2400" dirty="0"/>
                  <a:t>: The noise is calculated based on a Laplace random variable, with the variance, </a:t>
                </a:r>
                <a14:m>
                  <m:oMath xmlns:m="http://schemas.openxmlformats.org/officeDocument/2006/math">
                    <m:r>
                      <a:rPr lang="en-US" sz="2400" i="1" smtClean="0">
                        <a:latin typeface="Cambria Math" panose="02040503050406030204" pitchFamily="18" charset="0"/>
                        <a:ea typeface="Cambria Math" panose="02040503050406030204" pitchFamily="18" charset="0"/>
                      </a:rPr>
                      <m:t>𝜆</m:t>
                    </m:r>
                    <m:r>
                      <a:rPr lang="en-US" sz="2400" b="0" i="1"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𝑓</m:t>
                        </m:r>
                      </m:num>
                      <m:den>
                        <m:r>
                          <a:rPr lang="en-US" sz="2400" b="0" i="1" smtClean="0">
                            <a:latin typeface="Cambria Math" panose="02040503050406030204" pitchFamily="18" charset="0"/>
                            <a:ea typeface="Cambria Math" panose="02040503050406030204" pitchFamily="18" charset="0"/>
                          </a:rPr>
                          <m:t>𝜀</m:t>
                        </m:r>
                      </m:den>
                    </m:f>
                  </m:oMath>
                </a14:m>
                <a:r>
                  <a:rPr lang="en-US" sz="2400" dirty="0"/>
                  <a:t> where </a:t>
                </a:r>
                <a14:m>
                  <m:oMath xmlns:m="http://schemas.openxmlformats.org/officeDocument/2006/math">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𝑓</m:t>
                    </m:r>
                  </m:oMath>
                </a14:m>
                <a:r>
                  <a:rPr lang="en-US" sz="2400" dirty="0"/>
                  <a:t> is the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𝑙</m:t>
                        </m:r>
                      </m:e>
                      <m:sub>
                        <m:r>
                          <a:rPr lang="en-US" sz="2400" b="0" i="1" smtClean="0">
                            <a:latin typeface="Cambria Math" panose="02040503050406030204" pitchFamily="18" charset="0"/>
                          </a:rPr>
                          <m:t>1</m:t>
                        </m:r>
                      </m:sub>
                    </m:sSub>
                  </m:oMath>
                </a14:m>
                <a:r>
                  <a:rPr lang="en-US" sz="2400" dirty="0"/>
                  <a:t> sensitivity.</a:t>
                </a:r>
              </a:p>
              <a:p>
                <a:endParaRPr lang="en-US" sz="2400" dirty="0"/>
              </a:p>
              <a:p>
                <a:r>
                  <a:rPr lang="en-US" sz="2400" b="1" dirty="0"/>
                  <a:t>Sensitivity</a:t>
                </a:r>
                <a:r>
                  <a:rPr lang="en-US" sz="2400" dirty="0"/>
                  <a:t>: The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𝑙</m:t>
                        </m:r>
                      </m:e>
                      <m:sub>
                        <m:r>
                          <a:rPr lang="en-US" sz="2400" i="1">
                            <a:latin typeface="Cambria Math" panose="02040503050406030204" pitchFamily="18" charset="0"/>
                          </a:rPr>
                          <m:t>1</m:t>
                        </m:r>
                      </m:sub>
                    </m:sSub>
                  </m:oMath>
                </a14:m>
                <a:r>
                  <a:rPr lang="en-US" sz="2400" dirty="0"/>
                  <a:t> sensitivity measures the maximum impact that can be caused by changing a single record in a dataset. It is only related to the function </a:t>
                </a:r>
                <a14:m>
                  <m:oMath xmlns:m="http://schemas.openxmlformats.org/officeDocument/2006/math">
                    <m:r>
                      <a:rPr lang="en-US" sz="2400" i="1" dirty="0">
                        <a:latin typeface="Cambria Math" panose="02040503050406030204" pitchFamily="18" charset="0"/>
                      </a:rPr>
                      <m:t>𝑓</m:t>
                    </m:r>
                  </m:oMath>
                </a14:m>
                <a:r>
                  <a:rPr lang="en-US" sz="2400" dirty="0"/>
                  <a:t> itself, but independent of the data sets.</a:t>
                </a:r>
              </a:p>
            </p:txBody>
          </p:sp>
        </mc:Choice>
        <mc:Fallback xmlns="">
          <p:sp>
            <p:nvSpPr>
              <p:cNvPr id="3" name="矩形 2">
                <a:extLst>
                  <a:ext uri="{FF2B5EF4-FFF2-40B4-BE49-F238E27FC236}">
                    <a16:creationId xmlns:a16="http://schemas.microsoft.com/office/drawing/2014/main" id="{54CC2245-9DAD-447A-8930-D87BEC3B1896}"/>
                  </a:ext>
                </a:extLst>
              </p:cNvPr>
              <p:cNvSpPr>
                <a:spLocks noRot="1" noChangeAspect="1" noMove="1" noResize="1" noEditPoints="1" noAdjustHandles="1" noChangeArrowheads="1" noChangeShapeType="1" noTextEdit="1"/>
              </p:cNvSpPr>
              <p:nvPr/>
            </p:nvSpPr>
            <p:spPr>
              <a:xfrm>
                <a:off x="560476" y="1157964"/>
                <a:ext cx="10974027" cy="5059911"/>
              </a:xfrm>
              <a:prstGeom prst="rect">
                <a:avLst/>
              </a:prstGeom>
              <a:blipFill>
                <a:blip r:embed="rId3"/>
                <a:stretch>
                  <a:fillRect l="-889" t="-964" r="-389" b="-1807"/>
                </a:stretch>
              </a:blipFill>
            </p:spPr>
            <p:txBody>
              <a:bodyPr/>
              <a:lstStyle/>
              <a:p>
                <a:r>
                  <a:rPr lang="en-US">
                    <a:noFill/>
                  </a:rPr>
                  <a:t> </a:t>
                </a:r>
              </a:p>
            </p:txBody>
          </p:sp>
        </mc:Fallback>
      </mc:AlternateContent>
    </p:spTree>
    <p:extLst>
      <p:ext uri="{BB962C8B-B14F-4D97-AF65-F5344CB8AC3E}">
        <p14:creationId xmlns:p14="http://schemas.microsoft.com/office/powerpoint/2010/main" val="3318572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Introduction</a:t>
            </a:r>
          </a:p>
          <a:p>
            <a:r>
              <a:rPr lang="en-US" dirty="0"/>
              <a:t>Concepts and model</a:t>
            </a:r>
          </a:p>
          <a:p>
            <a:r>
              <a:rPr lang="en-US" b="1" dirty="0">
                <a:solidFill>
                  <a:srgbClr val="FF0000"/>
                </a:solidFill>
              </a:rPr>
              <a:t>Differential private trajectory analysis</a:t>
            </a:r>
          </a:p>
          <a:p>
            <a:r>
              <a:rPr lang="en-US" dirty="0"/>
              <a:t>Experiments</a:t>
            </a:r>
          </a:p>
          <a:p>
            <a:r>
              <a:rPr lang="en-US" dirty="0"/>
              <a:t>Conclusion</a:t>
            </a:r>
          </a:p>
        </p:txBody>
      </p:sp>
    </p:spTree>
    <p:extLst>
      <p:ext uri="{BB962C8B-B14F-4D97-AF65-F5344CB8AC3E}">
        <p14:creationId xmlns:p14="http://schemas.microsoft.com/office/powerpoint/2010/main" val="2521669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AB06006-2A2E-42C3-979F-E6EC37161D6E}"/>
              </a:ext>
            </a:extLst>
          </p:cNvPr>
          <p:cNvSpPr txBox="1"/>
          <p:nvPr/>
        </p:nvSpPr>
        <p:spPr>
          <a:xfrm>
            <a:off x="560477" y="272782"/>
            <a:ext cx="10501223" cy="646331"/>
          </a:xfrm>
          <a:prstGeom prst="rect">
            <a:avLst/>
          </a:prstGeom>
          <a:noFill/>
        </p:spPr>
        <p:txBody>
          <a:bodyPr wrap="square" rtlCol="0">
            <a:spAutoFit/>
          </a:bodyPr>
          <a:lstStyle/>
          <a:p>
            <a:r>
              <a:rPr lang="en-US" sz="3600" dirty="0"/>
              <a:t>Privacy goal</a:t>
            </a:r>
          </a:p>
        </p:txBody>
      </p:sp>
      <p:sp>
        <p:nvSpPr>
          <p:cNvPr id="3" name="矩形 2">
            <a:extLst>
              <a:ext uri="{FF2B5EF4-FFF2-40B4-BE49-F238E27FC236}">
                <a16:creationId xmlns:a16="http://schemas.microsoft.com/office/drawing/2014/main" id="{54CC2245-9DAD-447A-8930-D87BEC3B1896}"/>
              </a:ext>
            </a:extLst>
          </p:cNvPr>
          <p:cNvSpPr/>
          <p:nvPr/>
        </p:nvSpPr>
        <p:spPr>
          <a:xfrm>
            <a:off x="570222" y="787585"/>
            <a:ext cx="10974027" cy="830997"/>
          </a:xfrm>
          <a:prstGeom prst="rect">
            <a:avLst/>
          </a:prstGeom>
        </p:spPr>
        <p:txBody>
          <a:bodyPr wrap="square">
            <a:spAutoFit/>
          </a:bodyPr>
          <a:lstStyle/>
          <a:p>
            <a:r>
              <a:rPr lang="en-US" sz="2400" dirty="0"/>
              <a:t>We start from presenting the privacy goal, namely what is needed to be protected by the differential privacy mechanism.</a:t>
            </a:r>
          </a:p>
        </p:txBody>
      </p:sp>
      <p:grpSp>
        <p:nvGrpSpPr>
          <p:cNvPr id="57" name="组合 56">
            <a:extLst>
              <a:ext uri="{FF2B5EF4-FFF2-40B4-BE49-F238E27FC236}">
                <a16:creationId xmlns:a16="http://schemas.microsoft.com/office/drawing/2014/main" id="{21D63783-B486-4B30-B69E-12574BA991AD}"/>
              </a:ext>
            </a:extLst>
          </p:cNvPr>
          <p:cNvGrpSpPr/>
          <p:nvPr/>
        </p:nvGrpSpPr>
        <p:grpSpPr>
          <a:xfrm>
            <a:off x="8766696" y="1151405"/>
            <a:ext cx="3576007" cy="3838357"/>
            <a:chOff x="7636505" y="2066055"/>
            <a:chExt cx="3157446" cy="3323107"/>
          </a:xfrm>
        </p:grpSpPr>
        <p:grpSp>
          <p:nvGrpSpPr>
            <p:cNvPr id="5" name="组合 4">
              <a:extLst>
                <a:ext uri="{FF2B5EF4-FFF2-40B4-BE49-F238E27FC236}">
                  <a16:creationId xmlns:a16="http://schemas.microsoft.com/office/drawing/2014/main" id="{72726F45-B5AD-470F-B55E-989C1C9547A5}"/>
                </a:ext>
              </a:extLst>
            </p:cNvPr>
            <p:cNvGrpSpPr/>
            <p:nvPr/>
          </p:nvGrpSpPr>
          <p:grpSpPr>
            <a:xfrm>
              <a:off x="7636505" y="2066055"/>
              <a:ext cx="3157446" cy="3323107"/>
              <a:chOff x="1925539" y="5084298"/>
              <a:chExt cx="2422985" cy="2643361"/>
            </a:xfrm>
          </p:grpSpPr>
          <p:sp>
            <p:nvSpPr>
              <p:cNvPr id="6" name="椭圆 5">
                <a:extLst>
                  <a:ext uri="{FF2B5EF4-FFF2-40B4-BE49-F238E27FC236}">
                    <a16:creationId xmlns:a16="http://schemas.microsoft.com/office/drawing/2014/main" id="{F78D5234-8FF6-428A-953F-F3762F26A1AD}"/>
                  </a:ext>
                </a:extLst>
              </p:cNvPr>
              <p:cNvSpPr/>
              <p:nvPr/>
            </p:nvSpPr>
            <p:spPr>
              <a:xfrm>
                <a:off x="2362184" y="5171519"/>
                <a:ext cx="129764" cy="121206"/>
              </a:xfrm>
              <a:prstGeom prst="ellipse">
                <a:avLst/>
              </a:prstGeom>
              <a:solidFill>
                <a:schemeClr val="tx1"/>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p>
            </p:txBody>
          </p:sp>
          <p:sp>
            <p:nvSpPr>
              <p:cNvPr id="7" name="椭圆 6">
                <a:extLst>
                  <a:ext uri="{FF2B5EF4-FFF2-40B4-BE49-F238E27FC236}">
                    <a16:creationId xmlns:a16="http://schemas.microsoft.com/office/drawing/2014/main" id="{E6846370-ACEE-45AA-9CAF-12DBCAFEA2D0}"/>
                  </a:ext>
                </a:extLst>
              </p:cNvPr>
              <p:cNvSpPr/>
              <p:nvPr/>
            </p:nvSpPr>
            <p:spPr>
              <a:xfrm>
                <a:off x="2362184" y="5604586"/>
                <a:ext cx="129764" cy="121206"/>
              </a:xfrm>
              <a:prstGeom prst="ellipse">
                <a:avLst/>
              </a:prstGeom>
              <a:solidFill>
                <a:schemeClr val="tx1"/>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p>
            </p:txBody>
          </p:sp>
          <p:sp>
            <p:nvSpPr>
              <p:cNvPr id="8" name="椭圆 7">
                <a:extLst>
                  <a:ext uri="{FF2B5EF4-FFF2-40B4-BE49-F238E27FC236}">
                    <a16:creationId xmlns:a16="http://schemas.microsoft.com/office/drawing/2014/main" id="{50EF5B96-C101-4070-8BE2-22AB357C95F0}"/>
                  </a:ext>
                </a:extLst>
              </p:cNvPr>
              <p:cNvSpPr/>
              <p:nvPr/>
            </p:nvSpPr>
            <p:spPr>
              <a:xfrm>
                <a:off x="2359117" y="6054573"/>
                <a:ext cx="129764" cy="121206"/>
              </a:xfrm>
              <a:prstGeom prst="ellipse">
                <a:avLst/>
              </a:prstGeom>
              <a:solidFill>
                <a:schemeClr val="tx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p>
            </p:txBody>
          </p:sp>
          <p:sp>
            <p:nvSpPr>
              <p:cNvPr id="9" name="椭圆 8">
                <a:extLst>
                  <a:ext uri="{FF2B5EF4-FFF2-40B4-BE49-F238E27FC236}">
                    <a16:creationId xmlns:a16="http://schemas.microsoft.com/office/drawing/2014/main" id="{A343F56D-E294-4185-8C6F-95D0B96566A9}"/>
                  </a:ext>
                </a:extLst>
              </p:cNvPr>
              <p:cNvSpPr/>
              <p:nvPr/>
            </p:nvSpPr>
            <p:spPr>
              <a:xfrm>
                <a:off x="2359117" y="6507773"/>
                <a:ext cx="129764" cy="121206"/>
              </a:xfrm>
              <a:prstGeom prst="ellipse">
                <a:avLst/>
              </a:prstGeom>
              <a:solidFill>
                <a:schemeClr val="tx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p>
            </p:txBody>
          </p:sp>
          <p:sp>
            <p:nvSpPr>
              <p:cNvPr id="10" name="椭圆 9">
                <a:extLst>
                  <a:ext uri="{FF2B5EF4-FFF2-40B4-BE49-F238E27FC236}">
                    <a16:creationId xmlns:a16="http://schemas.microsoft.com/office/drawing/2014/main" id="{33EE0647-7A64-4623-8851-1135533FE0FC}"/>
                  </a:ext>
                </a:extLst>
              </p:cNvPr>
              <p:cNvSpPr/>
              <p:nvPr/>
            </p:nvSpPr>
            <p:spPr>
              <a:xfrm>
                <a:off x="2362731" y="6953598"/>
                <a:ext cx="129764" cy="121206"/>
              </a:xfrm>
              <a:prstGeom prst="ellipse">
                <a:avLst/>
              </a:prstGeom>
              <a:solidFill>
                <a:schemeClr val="tx1"/>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p>
            </p:txBody>
          </p:sp>
          <p:sp>
            <p:nvSpPr>
              <p:cNvPr id="11" name="椭圆 10">
                <a:extLst>
                  <a:ext uri="{FF2B5EF4-FFF2-40B4-BE49-F238E27FC236}">
                    <a16:creationId xmlns:a16="http://schemas.microsoft.com/office/drawing/2014/main" id="{337DD6D5-B58E-421C-B160-800D6D8CDD88}"/>
                  </a:ext>
                </a:extLst>
              </p:cNvPr>
              <p:cNvSpPr/>
              <p:nvPr/>
            </p:nvSpPr>
            <p:spPr>
              <a:xfrm>
                <a:off x="2359117" y="7437740"/>
                <a:ext cx="129764" cy="121206"/>
              </a:xfrm>
              <a:prstGeom prst="ellipse">
                <a:avLst/>
              </a:prstGeom>
              <a:solidFill>
                <a:schemeClr val="tx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p>
            </p:txBody>
          </p:sp>
          <p:sp>
            <p:nvSpPr>
              <p:cNvPr id="12" name="椭圆 11">
                <a:extLst>
                  <a:ext uri="{FF2B5EF4-FFF2-40B4-BE49-F238E27FC236}">
                    <a16:creationId xmlns:a16="http://schemas.microsoft.com/office/drawing/2014/main" id="{E9D99193-362E-4B72-8AE2-92BA9CE842B6}"/>
                  </a:ext>
                </a:extLst>
              </p:cNvPr>
              <p:cNvSpPr/>
              <p:nvPr/>
            </p:nvSpPr>
            <p:spPr>
              <a:xfrm>
                <a:off x="3724287" y="5421879"/>
                <a:ext cx="129764" cy="121206"/>
              </a:xfrm>
              <a:prstGeom prst="ellipse">
                <a:avLst/>
              </a:prstGeom>
              <a:solidFill>
                <a:schemeClr val="tx1"/>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p>
            </p:txBody>
          </p:sp>
          <p:sp>
            <p:nvSpPr>
              <p:cNvPr id="13" name="椭圆 12">
                <a:extLst>
                  <a:ext uri="{FF2B5EF4-FFF2-40B4-BE49-F238E27FC236}">
                    <a16:creationId xmlns:a16="http://schemas.microsoft.com/office/drawing/2014/main" id="{B95A3ADF-2D0E-456A-B742-F75BB89D42A0}"/>
                  </a:ext>
                </a:extLst>
              </p:cNvPr>
              <p:cNvSpPr/>
              <p:nvPr/>
            </p:nvSpPr>
            <p:spPr>
              <a:xfrm>
                <a:off x="3724287" y="6049849"/>
                <a:ext cx="129764" cy="121206"/>
              </a:xfrm>
              <a:prstGeom prst="ellipse">
                <a:avLst/>
              </a:prstGeom>
              <a:solidFill>
                <a:schemeClr val="tx1"/>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p>
            </p:txBody>
          </p:sp>
          <p:sp>
            <p:nvSpPr>
              <p:cNvPr id="14" name="椭圆 13">
                <a:extLst>
                  <a:ext uri="{FF2B5EF4-FFF2-40B4-BE49-F238E27FC236}">
                    <a16:creationId xmlns:a16="http://schemas.microsoft.com/office/drawing/2014/main" id="{E065BF6A-51FA-400D-9210-55ED6F2E2F7F}"/>
                  </a:ext>
                </a:extLst>
              </p:cNvPr>
              <p:cNvSpPr/>
              <p:nvPr/>
            </p:nvSpPr>
            <p:spPr>
              <a:xfrm>
                <a:off x="3724287" y="6651236"/>
                <a:ext cx="129764" cy="121206"/>
              </a:xfrm>
              <a:prstGeom prst="ellipse">
                <a:avLst/>
              </a:prstGeom>
              <a:solidFill>
                <a:schemeClr val="tx1"/>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p>
            </p:txBody>
          </p:sp>
          <p:sp>
            <p:nvSpPr>
              <p:cNvPr id="15" name="椭圆 14">
                <a:extLst>
                  <a:ext uri="{FF2B5EF4-FFF2-40B4-BE49-F238E27FC236}">
                    <a16:creationId xmlns:a16="http://schemas.microsoft.com/office/drawing/2014/main" id="{0334BB6B-7C50-441F-8988-835232F9014E}"/>
                  </a:ext>
                </a:extLst>
              </p:cNvPr>
              <p:cNvSpPr/>
              <p:nvPr/>
            </p:nvSpPr>
            <p:spPr>
              <a:xfrm>
                <a:off x="3724287" y="7204750"/>
                <a:ext cx="129764" cy="121206"/>
              </a:xfrm>
              <a:prstGeom prst="ellipse">
                <a:avLst/>
              </a:prstGeom>
              <a:solidFill>
                <a:schemeClr val="tx1"/>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15FB1363-FA15-4174-8A5E-450EDE602B9E}"/>
                      </a:ext>
                    </a:extLst>
                  </p:cNvPr>
                  <p:cNvSpPr txBox="1"/>
                  <p:nvPr/>
                </p:nvSpPr>
                <p:spPr>
                  <a:xfrm>
                    <a:off x="3883611" y="5342976"/>
                    <a:ext cx="433067" cy="369332"/>
                  </a:xfrm>
                  <a:prstGeom prst="rect">
                    <a:avLst/>
                  </a:prstGeom>
                  <a:noFill/>
                  <a:ln>
                    <a:noFill/>
                    <a:prstDash val="solid"/>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𝒍</m:t>
                              </m:r>
                            </m:e>
                            <m:sub>
                              <m:r>
                                <a:rPr lang="en-US" b="1" i="1" smtClean="0">
                                  <a:latin typeface="Cambria Math" panose="02040503050406030204" pitchFamily="18" charset="0"/>
                                </a:rPr>
                                <m:t>𝟏</m:t>
                              </m:r>
                            </m:sub>
                          </m:sSub>
                        </m:oMath>
                      </m:oMathPara>
                    </a14:m>
                    <a:endParaRPr lang="en-US" b="1" dirty="0"/>
                  </a:p>
                </p:txBody>
              </p:sp>
            </mc:Choice>
            <mc:Fallback xmlns="">
              <p:sp>
                <p:nvSpPr>
                  <p:cNvPr id="16" name="文本框 15">
                    <a:extLst>
                      <a:ext uri="{FF2B5EF4-FFF2-40B4-BE49-F238E27FC236}">
                        <a16:creationId xmlns:a16="http://schemas.microsoft.com/office/drawing/2014/main" id="{15FB1363-FA15-4174-8A5E-450EDE602B9E}"/>
                      </a:ext>
                    </a:extLst>
                  </p:cNvPr>
                  <p:cNvSpPr txBox="1">
                    <a:spLocks noRot="1" noChangeAspect="1" noMove="1" noResize="1" noEditPoints="1" noAdjustHandles="1" noChangeArrowheads="1" noChangeShapeType="1" noTextEdit="1"/>
                  </p:cNvSpPr>
                  <p:nvPr/>
                </p:nvSpPr>
                <p:spPr>
                  <a:xfrm>
                    <a:off x="3883611" y="5342976"/>
                    <a:ext cx="433067" cy="369332"/>
                  </a:xfrm>
                  <a:prstGeom prst="rect">
                    <a:avLst/>
                  </a:prstGeom>
                  <a:blipFill>
                    <a:blip r:embed="rId4"/>
                    <a:stretch>
                      <a:fillRect/>
                    </a:stretch>
                  </a:blipFill>
                  <a:ln>
                    <a:noFill/>
                    <a:prstDash val="soli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AD8ED542-536E-4C2D-9033-D30E2C4AE8DF}"/>
                      </a:ext>
                    </a:extLst>
                  </p:cNvPr>
                  <p:cNvSpPr txBox="1"/>
                  <p:nvPr/>
                </p:nvSpPr>
                <p:spPr>
                  <a:xfrm>
                    <a:off x="3912186" y="5964877"/>
                    <a:ext cx="433067" cy="369332"/>
                  </a:xfrm>
                  <a:prstGeom prst="rect">
                    <a:avLst/>
                  </a:prstGeom>
                  <a:noFill/>
                  <a:ln>
                    <a:noFill/>
                    <a:prstDash val="solid"/>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𝒍</m:t>
                              </m:r>
                            </m:e>
                            <m:sub>
                              <m:r>
                                <a:rPr lang="en-US" b="1" i="1" smtClean="0">
                                  <a:latin typeface="Cambria Math" panose="02040503050406030204" pitchFamily="18" charset="0"/>
                                </a:rPr>
                                <m:t>𝟐</m:t>
                              </m:r>
                            </m:sub>
                          </m:sSub>
                        </m:oMath>
                      </m:oMathPara>
                    </a14:m>
                    <a:endParaRPr lang="en-US" b="1" dirty="0"/>
                  </a:p>
                </p:txBody>
              </p:sp>
            </mc:Choice>
            <mc:Fallback xmlns="">
              <p:sp>
                <p:nvSpPr>
                  <p:cNvPr id="17" name="文本框 16">
                    <a:extLst>
                      <a:ext uri="{FF2B5EF4-FFF2-40B4-BE49-F238E27FC236}">
                        <a16:creationId xmlns:a16="http://schemas.microsoft.com/office/drawing/2014/main" id="{AD8ED542-536E-4C2D-9033-D30E2C4AE8DF}"/>
                      </a:ext>
                    </a:extLst>
                  </p:cNvPr>
                  <p:cNvSpPr txBox="1">
                    <a:spLocks noRot="1" noChangeAspect="1" noMove="1" noResize="1" noEditPoints="1" noAdjustHandles="1" noChangeArrowheads="1" noChangeShapeType="1" noTextEdit="1"/>
                  </p:cNvSpPr>
                  <p:nvPr/>
                </p:nvSpPr>
                <p:spPr>
                  <a:xfrm>
                    <a:off x="3912186" y="5964877"/>
                    <a:ext cx="433067" cy="369332"/>
                  </a:xfrm>
                  <a:prstGeom prst="rect">
                    <a:avLst/>
                  </a:prstGeom>
                  <a:blipFill>
                    <a:blip r:embed="rId5"/>
                    <a:stretch>
                      <a:fillRect/>
                    </a:stretch>
                  </a:blipFill>
                  <a:ln>
                    <a:noFill/>
                    <a:prstDash val="soli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1298AA6A-CF1B-42D7-8D4F-7E9862D36DA2}"/>
                      </a:ext>
                    </a:extLst>
                  </p:cNvPr>
                  <p:cNvSpPr txBox="1"/>
                  <p:nvPr/>
                </p:nvSpPr>
                <p:spPr>
                  <a:xfrm>
                    <a:off x="3912186" y="6586778"/>
                    <a:ext cx="433067" cy="369332"/>
                  </a:xfrm>
                  <a:prstGeom prst="rect">
                    <a:avLst/>
                  </a:prstGeom>
                  <a:noFill/>
                  <a:ln>
                    <a:noFill/>
                    <a:prstDash val="solid"/>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𝒍</m:t>
                              </m:r>
                            </m:e>
                            <m:sub>
                              <m:r>
                                <a:rPr lang="en-US" b="1" i="1" smtClean="0">
                                  <a:latin typeface="Cambria Math" panose="02040503050406030204" pitchFamily="18" charset="0"/>
                                </a:rPr>
                                <m:t>𝟑</m:t>
                              </m:r>
                            </m:sub>
                          </m:sSub>
                        </m:oMath>
                      </m:oMathPara>
                    </a14:m>
                    <a:endParaRPr lang="en-US" b="1" dirty="0"/>
                  </a:p>
                </p:txBody>
              </p:sp>
            </mc:Choice>
            <mc:Fallback xmlns="">
              <p:sp>
                <p:nvSpPr>
                  <p:cNvPr id="18" name="文本框 17">
                    <a:extLst>
                      <a:ext uri="{FF2B5EF4-FFF2-40B4-BE49-F238E27FC236}">
                        <a16:creationId xmlns:a16="http://schemas.microsoft.com/office/drawing/2014/main" id="{1298AA6A-CF1B-42D7-8D4F-7E9862D36DA2}"/>
                      </a:ext>
                    </a:extLst>
                  </p:cNvPr>
                  <p:cNvSpPr txBox="1">
                    <a:spLocks noRot="1" noChangeAspect="1" noMove="1" noResize="1" noEditPoints="1" noAdjustHandles="1" noChangeArrowheads="1" noChangeShapeType="1" noTextEdit="1"/>
                  </p:cNvSpPr>
                  <p:nvPr/>
                </p:nvSpPr>
                <p:spPr>
                  <a:xfrm>
                    <a:off x="3912186" y="6586778"/>
                    <a:ext cx="433067" cy="369332"/>
                  </a:xfrm>
                  <a:prstGeom prst="rect">
                    <a:avLst/>
                  </a:prstGeom>
                  <a:blipFill>
                    <a:blip r:embed="rId6"/>
                    <a:stretch>
                      <a:fillRect/>
                    </a:stretch>
                  </a:blipFill>
                  <a:ln>
                    <a:noFill/>
                    <a:prstDash val="soli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967EE1FD-113A-4B76-9B51-DE6E225CEB0E}"/>
                      </a:ext>
                    </a:extLst>
                  </p:cNvPr>
                  <p:cNvSpPr txBox="1"/>
                  <p:nvPr/>
                </p:nvSpPr>
                <p:spPr>
                  <a:xfrm>
                    <a:off x="3915457" y="7136923"/>
                    <a:ext cx="433067" cy="369332"/>
                  </a:xfrm>
                  <a:prstGeom prst="rect">
                    <a:avLst/>
                  </a:prstGeom>
                  <a:noFill/>
                  <a:ln>
                    <a:noFill/>
                    <a:prstDash val="solid"/>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𝒍</m:t>
                              </m:r>
                            </m:e>
                            <m:sub>
                              <m:r>
                                <a:rPr lang="en-US" b="1" i="1" smtClean="0">
                                  <a:latin typeface="Cambria Math" panose="02040503050406030204" pitchFamily="18" charset="0"/>
                                </a:rPr>
                                <m:t>𝟒</m:t>
                              </m:r>
                            </m:sub>
                          </m:sSub>
                        </m:oMath>
                      </m:oMathPara>
                    </a14:m>
                    <a:endParaRPr lang="en-US" b="1" dirty="0"/>
                  </a:p>
                </p:txBody>
              </p:sp>
            </mc:Choice>
            <mc:Fallback xmlns="">
              <p:sp>
                <p:nvSpPr>
                  <p:cNvPr id="19" name="文本框 18">
                    <a:extLst>
                      <a:ext uri="{FF2B5EF4-FFF2-40B4-BE49-F238E27FC236}">
                        <a16:creationId xmlns:a16="http://schemas.microsoft.com/office/drawing/2014/main" id="{967EE1FD-113A-4B76-9B51-DE6E225CEB0E}"/>
                      </a:ext>
                    </a:extLst>
                  </p:cNvPr>
                  <p:cNvSpPr txBox="1">
                    <a:spLocks noRot="1" noChangeAspect="1" noMove="1" noResize="1" noEditPoints="1" noAdjustHandles="1" noChangeArrowheads="1" noChangeShapeType="1" noTextEdit="1"/>
                  </p:cNvSpPr>
                  <p:nvPr/>
                </p:nvSpPr>
                <p:spPr>
                  <a:xfrm>
                    <a:off x="3915457" y="7136923"/>
                    <a:ext cx="433067" cy="369332"/>
                  </a:xfrm>
                  <a:prstGeom prst="rect">
                    <a:avLst/>
                  </a:prstGeom>
                  <a:blipFill>
                    <a:blip r:embed="rId7"/>
                    <a:stretch>
                      <a:fillRect/>
                    </a:stretch>
                  </a:blipFill>
                  <a:ln>
                    <a:noFill/>
                    <a:prstDash val="soli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40CDBC32-CEC2-411D-ADC5-1AF46EDF963F}"/>
                      </a:ext>
                    </a:extLst>
                  </p:cNvPr>
                  <p:cNvSpPr txBox="1"/>
                  <p:nvPr/>
                </p:nvSpPr>
                <p:spPr>
                  <a:xfrm>
                    <a:off x="1925539" y="5084298"/>
                    <a:ext cx="497187" cy="369332"/>
                  </a:xfrm>
                  <a:prstGeom prst="rect">
                    <a:avLst/>
                  </a:prstGeom>
                  <a:noFill/>
                  <a:ln>
                    <a:noFill/>
                    <a:prstDash val="solid"/>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𝒖</m:t>
                              </m:r>
                            </m:e>
                            <m:sub>
                              <m:r>
                                <a:rPr lang="en-US" b="1" i="1" smtClean="0">
                                  <a:latin typeface="Cambria Math" panose="02040503050406030204" pitchFamily="18" charset="0"/>
                                </a:rPr>
                                <m:t>𝟏</m:t>
                              </m:r>
                            </m:sub>
                          </m:sSub>
                        </m:oMath>
                      </m:oMathPara>
                    </a14:m>
                    <a:endParaRPr lang="en-US" b="1" dirty="0"/>
                  </a:p>
                </p:txBody>
              </p:sp>
            </mc:Choice>
            <mc:Fallback xmlns="">
              <p:sp>
                <p:nvSpPr>
                  <p:cNvPr id="20" name="文本框 19">
                    <a:extLst>
                      <a:ext uri="{FF2B5EF4-FFF2-40B4-BE49-F238E27FC236}">
                        <a16:creationId xmlns:a16="http://schemas.microsoft.com/office/drawing/2014/main" id="{40CDBC32-CEC2-411D-ADC5-1AF46EDF963F}"/>
                      </a:ext>
                    </a:extLst>
                  </p:cNvPr>
                  <p:cNvSpPr txBox="1">
                    <a:spLocks noRot="1" noChangeAspect="1" noMove="1" noResize="1" noEditPoints="1" noAdjustHandles="1" noChangeArrowheads="1" noChangeShapeType="1" noTextEdit="1"/>
                  </p:cNvSpPr>
                  <p:nvPr/>
                </p:nvSpPr>
                <p:spPr>
                  <a:xfrm>
                    <a:off x="1925539" y="5084298"/>
                    <a:ext cx="497187" cy="369332"/>
                  </a:xfrm>
                  <a:prstGeom prst="rect">
                    <a:avLst/>
                  </a:prstGeom>
                  <a:blipFill>
                    <a:blip r:embed="rId8"/>
                    <a:stretch>
                      <a:fillRect/>
                    </a:stretch>
                  </a:blipFill>
                  <a:ln>
                    <a:noFill/>
                    <a:prstDash val="soli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1F7FC759-7049-460F-AAB0-D1BF77C71467}"/>
                      </a:ext>
                    </a:extLst>
                  </p:cNvPr>
                  <p:cNvSpPr txBox="1"/>
                  <p:nvPr/>
                </p:nvSpPr>
                <p:spPr>
                  <a:xfrm>
                    <a:off x="1933601" y="5524519"/>
                    <a:ext cx="497187" cy="369332"/>
                  </a:xfrm>
                  <a:prstGeom prst="rect">
                    <a:avLst/>
                  </a:prstGeom>
                  <a:noFill/>
                  <a:ln>
                    <a:noFill/>
                    <a:prstDash val="solid"/>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𝒖</m:t>
                              </m:r>
                            </m:e>
                            <m:sub>
                              <m:r>
                                <a:rPr lang="en-US" b="1" i="1" smtClean="0">
                                  <a:latin typeface="Cambria Math" panose="02040503050406030204" pitchFamily="18" charset="0"/>
                                </a:rPr>
                                <m:t>𝟐</m:t>
                              </m:r>
                            </m:sub>
                          </m:sSub>
                        </m:oMath>
                      </m:oMathPara>
                    </a14:m>
                    <a:endParaRPr lang="en-US" b="1" dirty="0"/>
                  </a:p>
                </p:txBody>
              </p:sp>
            </mc:Choice>
            <mc:Fallback xmlns="">
              <p:sp>
                <p:nvSpPr>
                  <p:cNvPr id="21" name="文本框 20">
                    <a:extLst>
                      <a:ext uri="{FF2B5EF4-FFF2-40B4-BE49-F238E27FC236}">
                        <a16:creationId xmlns:a16="http://schemas.microsoft.com/office/drawing/2014/main" id="{1F7FC759-7049-460F-AAB0-D1BF77C71467}"/>
                      </a:ext>
                    </a:extLst>
                  </p:cNvPr>
                  <p:cNvSpPr txBox="1">
                    <a:spLocks noRot="1" noChangeAspect="1" noMove="1" noResize="1" noEditPoints="1" noAdjustHandles="1" noChangeArrowheads="1" noChangeShapeType="1" noTextEdit="1"/>
                  </p:cNvSpPr>
                  <p:nvPr/>
                </p:nvSpPr>
                <p:spPr>
                  <a:xfrm>
                    <a:off x="1933601" y="5524519"/>
                    <a:ext cx="497187" cy="369332"/>
                  </a:xfrm>
                  <a:prstGeom prst="rect">
                    <a:avLst/>
                  </a:prstGeom>
                  <a:blipFill>
                    <a:blip r:embed="rId9"/>
                    <a:stretch>
                      <a:fillRect/>
                    </a:stretch>
                  </a:blipFill>
                  <a:ln>
                    <a:noFill/>
                    <a:prstDash val="soli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31FEF869-1E3B-47FB-BAB3-9AE6A89DCEB7}"/>
                      </a:ext>
                    </a:extLst>
                  </p:cNvPr>
                  <p:cNvSpPr txBox="1"/>
                  <p:nvPr/>
                </p:nvSpPr>
                <p:spPr>
                  <a:xfrm>
                    <a:off x="1946817" y="5972111"/>
                    <a:ext cx="497187" cy="369332"/>
                  </a:xfrm>
                  <a:prstGeom prst="rect">
                    <a:avLst/>
                  </a:prstGeom>
                  <a:noFill/>
                  <a:ln>
                    <a:noFill/>
                    <a:prstDash val="solid"/>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𝒖</m:t>
                              </m:r>
                            </m:e>
                            <m:sub>
                              <m:r>
                                <a:rPr lang="en-US" b="1" i="1" smtClean="0">
                                  <a:latin typeface="Cambria Math" panose="02040503050406030204" pitchFamily="18" charset="0"/>
                                </a:rPr>
                                <m:t>𝟑</m:t>
                              </m:r>
                            </m:sub>
                          </m:sSub>
                        </m:oMath>
                      </m:oMathPara>
                    </a14:m>
                    <a:endParaRPr lang="en-US" b="1" dirty="0"/>
                  </a:p>
                </p:txBody>
              </p:sp>
            </mc:Choice>
            <mc:Fallback xmlns="">
              <p:sp>
                <p:nvSpPr>
                  <p:cNvPr id="22" name="文本框 21">
                    <a:extLst>
                      <a:ext uri="{FF2B5EF4-FFF2-40B4-BE49-F238E27FC236}">
                        <a16:creationId xmlns:a16="http://schemas.microsoft.com/office/drawing/2014/main" id="{31FEF869-1E3B-47FB-BAB3-9AE6A89DCEB7}"/>
                      </a:ext>
                    </a:extLst>
                  </p:cNvPr>
                  <p:cNvSpPr txBox="1">
                    <a:spLocks noRot="1" noChangeAspect="1" noMove="1" noResize="1" noEditPoints="1" noAdjustHandles="1" noChangeArrowheads="1" noChangeShapeType="1" noTextEdit="1"/>
                  </p:cNvSpPr>
                  <p:nvPr/>
                </p:nvSpPr>
                <p:spPr>
                  <a:xfrm>
                    <a:off x="1946817" y="5972111"/>
                    <a:ext cx="497187" cy="369332"/>
                  </a:xfrm>
                  <a:prstGeom prst="rect">
                    <a:avLst/>
                  </a:prstGeom>
                  <a:blipFill>
                    <a:blip r:embed="rId10"/>
                    <a:stretch>
                      <a:fillRect/>
                    </a:stretch>
                  </a:blipFill>
                  <a:ln>
                    <a:noFill/>
                    <a:prstDash val="soli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F376C67A-145A-4793-AB25-4CAE5C0133D5}"/>
                      </a:ext>
                    </a:extLst>
                  </p:cNvPr>
                  <p:cNvSpPr txBox="1"/>
                  <p:nvPr/>
                </p:nvSpPr>
                <p:spPr>
                  <a:xfrm>
                    <a:off x="1945074" y="6434786"/>
                    <a:ext cx="497187" cy="369332"/>
                  </a:xfrm>
                  <a:prstGeom prst="rect">
                    <a:avLst/>
                  </a:prstGeom>
                  <a:noFill/>
                  <a:ln>
                    <a:noFill/>
                    <a:prstDash val="solid"/>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𝒖</m:t>
                              </m:r>
                            </m:e>
                            <m:sub>
                              <m:r>
                                <a:rPr lang="en-US" b="1" i="1" smtClean="0">
                                  <a:latin typeface="Cambria Math" panose="02040503050406030204" pitchFamily="18" charset="0"/>
                                </a:rPr>
                                <m:t>𝟒</m:t>
                              </m:r>
                            </m:sub>
                          </m:sSub>
                        </m:oMath>
                      </m:oMathPara>
                    </a14:m>
                    <a:endParaRPr lang="en-US" b="1" dirty="0"/>
                  </a:p>
                </p:txBody>
              </p:sp>
            </mc:Choice>
            <mc:Fallback xmlns="">
              <p:sp>
                <p:nvSpPr>
                  <p:cNvPr id="23" name="文本框 22">
                    <a:extLst>
                      <a:ext uri="{FF2B5EF4-FFF2-40B4-BE49-F238E27FC236}">
                        <a16:creationId xmlns:a16="http://schemas.microsoft.com/office/drawing/2014/main" id="{F376C67A-145A-4793-AB25-4CAE5C0133D5}"/>
                      </a:ext>
                    </a:extLst>
                  </p:cNvPr>
                  <p:cNvSpPr txBox="1">
                    <a:spLocks noRot="1" noChangeAspect="1" noMove="1" noResize="1" noEditPoints="1" noAdjustHandles="1" noChangeArrowheads="1" noChangeShapeType="1" noTextEdit="1"/>
                  </p:cNvSpPr>
                  <p:nvPr/>
                </p:nvSpPr>
                <p:spPr>
                  <a:xfrm>
                    <a:off x="1945074" y="6434786"/>
                    <a:ext cx="497187" cy="369332"/>
                  </a:xfrm>
                  <a:prstGeom prst="rect">
                    <a:avLst/>
                  </a:prstGeom>
                  <a:blipFill>
                    <a:blip r:embed="rId11"/>
                    <a:stretch>
                      <a:fillRect/>
                    </a:stretch>
                  </a:blipFill>
                  <a:ln>
                    <a:noFill/>
                    <a:prstDash val="soli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2161A1FB-7D73-4699-8C03-332792539B4C}"/>
                      </a:ext>
                    </a:extLst>
                  </p:cNvPr>
                  <p:cNvSpPr txBox="1"/>
                  <p:nvPr/>
                </p:nvSpPr>
                <p:spPr>
                  <a:xfrm>
                    <a:off x="1946709" y="6871164"/>
                    <a:ext cx="497187" cy="369332"/>
                  </a:xfrm>
                  <a:prstGeom prst="rect">
                    <a:avLst/>
                  </a:prstGeom>
                  <a:noFill/>
                  <a:ln>
                    <a:noFill/>
                    <a:prstDash val="solid"/>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𝒖</m:t>
                              </m:r>
                            </m:e>
                            <m:sub>
                              <m:r>
                                <a:rPr lang="en-US" b="1" i="1" smtClean="0">
                                  <a:latin typeface="Cambria Math" panose="02040503050406030204" pitchFamily="18" charset="0"/>
                                </a:rPr>
                                <m:t>𝟓</m:t>
                              </m:r>
                            </m:sub>
                          </m:sSub>
                        </m:oMath>
                      </m:oMathPara>
                    </a14:m>
                    <a:endParaRPr lang="en-US" b="1" dirty="0"/>
                  </a:p>
                </p:txBody>
              </p:sp>
            </mc:Choice>
            <mc:Fallback xmlns="">
              <p:sp>
                <p:nvSpPr>
                  <p:cNvPr id="24" name="文本框 23">
                    <a:extLst>
                      <a:ext uri="{FF2B5EF4-FFF2-40B4-BE49-F238E27FC236}">
                        <a16:creationId xmlns:a16="http://schemas.microsoft.com/office/drawing/2014/main" id="{2161A1FB-7D73-4699-8C03-332792539B4C}"/>
                      </a:ext>
                    </a:extLst>
                  </p:cNvPr>
                  <p:cNvSpPr txBox="1">
                    <a:spLocks noRot="1" noChangeAspect="1" noMove="1" noResize="1" noEditPoints="1" noAdjustHandles="1" noChangeArrowheads="1" noChangeShapeType="1" noTextEdit="1"/>
                  </p:cNvSpPr>
                  <p:nvPr/>
                </p:nvSpPr>
                <p:spPr>
                  <a:xfrm>
                    <a:off x="1946709" y="6871164"/>
                    <a:ext cx="497187" cy="369332"/>
                  </a:xfrm>
                  <a:prstGeom prst="rect">
                    <a:avLst/>
                  </a:prstGeom>
                  <a:blipFill>
                    <a:blip r:embed="rId12"/>
                    <a:stretch>
                      <a:fillRect/>
                    </a:stretch>
                  </a:blipFill>
                  <a:ln>
                    <a:noFill/>
                    <a:prstDash val="soli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7061841D-18BA-4EF8-AB37-BA6C0FA25CE4}"/>
                      </a:ext>
                    </a:extLst>
                  </p:cNvPr>
                  <p:cNvSpPr txBox="1"/>
                  <p:nvPr/>
                </p:nvSpPr>
                <p:spPr>
                  <a:xfrm>
                    <a:off x="1953378" y="7358327"/>
                    <a:ext cx="497187" cy="369332"/>
                  </a:xfrm>
                  <a:prstGeom prst="rect">
                    <a:avLst/>
                  </a:prstGeom>
                  <a:noFill/>
                  <a:ln>
                    <a:noFill/>
                    <a:prstDash val="solid"/>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𝒖</m:t>
                              </m:r>
                            </m:e>
                            <m:sub>
                              <m:r>
                                <a:rPr lang="en-US" b="1" i="1" smtClean="0">
                                  <a:latin typeface="Cambria Math" panose="02040503050406030204" pitchFamily="18" charset="0"/>
                                </a:rPr>
                                <m:t>𝟔</m:t>
                              </m:r>
                            </m:sub>
                          </m:sSub>
                        </m:oMath>
                      </m:oMathPara>
                    </a14:m>
                    <a:endParaRPr lang="en-US" b="1" dirty="0"/>
                  </a:p>
                </p:txBody>
              </p:sp>
            </mc:Choice>
            <mc:Fallback xmlns="">
              <p:sp>
                <p:nvSpPr>
                  <p:cNvPr id="25" name="文本框 24">
                    <a:extLst>
                      <a:ext uri="{FF2B5EF4-FFF2-40B4-BE49-F238E27FC236}">
                        <a16:creationId xmlns:a16="http://schemas.microsoft.com/office/drawing/2014/main" id="{7061841D-18BA-4EF8-AB37-BA6C0FA25CE4}"/>
                      </a:ext>
                    </a:extLst>
                  </p:cNvPr>
                  <p:cNvSpPr txBox="1">
                    <a:spLocks noRot="1" noChangeAspect="1" noMove="1" noResize="1" noEditPoints="1" noAdjustHandles="1" noChangeArrowheads="1" noChangeShapeType="1" noTextEdit="1"/>
                  </p:cNvSpPr>
                  <p:nvPr/>
                </p:nvSpPr>
                <p:spPr>
                  <a:xfrm>
                    <a:off x="1953378" y="7358327"/>
                    <a:ext cx="497187" cy="369332"/>
                  </a:xfrm>
                  <a:prstGeom prst="rect">
                    <a:avLst/>
                  </a:prstGeom>
                  <a:blipFill>
                    <a:blip r:embed="rId13"/>
                    <a:stretch>
                      <a:fillRect/>
                    </a:stretch>
                  </a:blipFill>
                  <a:ln>
                    <a:noFill/>
                    <a:prstDash val="solid"/>
                  </a:ln>
                </p:spPr>
                <p:txBody>
                  <a:bodyPr/>
                  <a:lstStyle/>
                  <a:p>
                    <a:r>
                      <a:rPr lang="en-US">
                        <a:noFill/>
                      </a:rPr>
                      <a:t> </a:t>
                    </a:r>
                  </a:p>
                </p:txBody>
              </p:sp>
            </mc:Fallback>
          </mc:AlternateContent>
          <p:cxnSp>
            <p:nvCxnSpPr>
              <p:cNvPr id="26" name="直接箭头连接符 25">
                <a:extLst>
                  <a:ext uri="{FF2B5EF4-FFF2-40B4-BE49-F238E27FC236}">
                    <a16:creationId xmlns:a16="http://schemas.microsoft.com/office/drawing/2014/main" id="{E5B6E7C4-7994-4DCE-94B6-4F95C87331D3}"/>
                  </a:ext>
                </a:extLst>
              </p:cNvPr>
              <p:cNvCxnSpPr>
                <a:cxnSpLocks/>
                <a:stCxn id="12" idx="2"/>
                <a:endCxn id="6" idx="6"/>
              </p:cNvCxnSpPr>
              <p:nvPr/>
            </p:nvCxnSpPr>
            <p:spPr>
              <a:xfrm flipH="1" flipV="1">
                <a:off x="2491948" y="5232122"/>
                <a:ext cx="1232339" cy="250360"/>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864C7D7E-5632-46A8-95EC-C016456A27E6}"/>
                  </a:ext>
                </a:extLst>
              </p:cNvPr>
              <p:cNvCxnSpPr>
                <a:cxnSpLocks/>
                <a:stCxn id="12" idx="2"/>
                <a:endCxn id="10" idx="6"/>
              </p:cNvCxnSpPr>
              <p:nvPr/>
            </p:nvCxnSpPr>
            <p:spPr>
              <a:xfrm flipH="1">
                <a:off x="2492495" y="5482482"/>
                <a:ext cx="1231792" cy="1531719"/>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9C8EBBFF-9EE8-4401-AEA6-E41F58DDB1FB}"/>
                  </a:ext>
                </a:extLst>
              </p:cNvPr>
              <p:cNvCxnSpPr>
                <a:cxnSpLocks/>
                <a:stCxn id="12" idx="2"/>
                <a:endCxn id="8" idx="6"/>
              </p:cNvCxnSpPr>
              <p:nvPr/>
            </p:nvCxnSpPr>
            <p:spPr>
              <a:xfrm flipH="1">
                <a:off x="2488881" y="5482482"/>
                <a:ext cx="1235406" cy="632694"/>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800D4C4D-2DBB-4F29-BBDB-DD752DFC4BAF}"/>
                  </a:ext>
                </a:extLst>
              </p:cNvPr>
              <p:cNvCxnSpPr>
                <a:cxnSpLocks/>
                <a:stCxn id="12" idx="2"/>
                <a:endCxn id="7" idx="6"/>
              </p:cNvCxnSpPr>
              <p:nvPr/>
            </p:nvCxnSpPr>
            <p:spPr>
              <a:xfrm flipH="1">
                <a:off x="2491948" y="5482482"/>
                <a:ext cx="1232339" cy="182707"/>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8A7E3CD6-6027-4605-87AB-97CD04A68AF2}"/>
                  </a:ext>
                </a:extLst>
              </p:cNvPr>
              <p:cNvCxnSpPr>
                <a:cxnSpLocks/>
                <a:stCxn id="13" idx="2"/>
                <a:endCxn id="8" idx="6"/>
              </p:cNvCxnSpPr>
              <p:nvPr/>
            </p:nvCxnSpPr>
            <p:spPr>
              <a:xfrm flipH="1">
                <a:off x="2488881" y="6110452"/>
                <a:ext cx="1235406" cy="4724"/>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EB176A9B-0852-4B7C-AB1D-DD5292E04C63}"/>
                  </a:ext>
                </a:extLst>
              </p:cNvPr>
              <p:cNvCxnSpPr>
                <a:cxnSpLocks/>
                <a:stCxn id="13" idx="2"/>
                <a:endCxn id="9" idx="6"/>
              </p:cNvCxnSpPr>
              <p:nvPr/>
            </p:nvCxnSpPr>
            <p:spPr>
              <a:xfrm flipH="1">
                <a:off x="2488881" y="6110452"/>
                <a:ext cx="1235406" cy="457924"/>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085AC910-63B9-4C64-80E2-22619F474B91}"/>
                  </a:ext>
                </a:extLst>
              </p:cNvPr>
              <p:cNvCxnSpPr>
                <a:cxnSpLocks/>
                <a:stCxn id="13" idx="2"/>
                <a:endCxn id="6" idx="6"/>
              </p:cNvCxnSpPr>
              <p:nvPr/>
            </p:nvCxnSpPr>
            <p:spPr>
              <a:xfrm flipH="1" flipV="1">
                <a:off x="2491948" y="5232122"/>
                <a:ext cx="1232339" cy="878330"/>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06EBAA66-D027-4A3F-BC0C-E56CF78D57C4}"/>
                  </a:ext>
                </a:extLst>
              </p:cNvPr>
              <p:cNvCxnSpPr>
                <a:cxnSpLocks/>
                <a:stCxn id="14" idx="2"/>
                <a:endCxn id="7" idx="6"/>
              </p:cNvCxnSpPr>
              <p:nvPr/>
            </p:nvCxnSpPr>
            <p:spPr>
              <a:xfrm flipH="1" flipV="1">
                <a:off x="2491948" y="5665189"/>
                <a:ext cx="1232339" cy="1046650"/>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D675C3EC-4FAA-4464-9562-B21CD1680919}"/>
                  </a:ext>
                </a:extLst>
              </p:cNvPr>
              <p:cNvCxnSpPr>
                <a:cxnSpLocks/>
                <a:stCxn id="14" idx="2"/>
                <a:endCxn id="11" idx="6"/>
              </p:cNvCxnSpPr>
              <p:nvPr/>
            </p:nvCxnSpPr>
            <p:spPr>
              <a:xfrm flipH="1">
                <a:off x="2488881" y="6711839"/>
                <a:ext cx="1235406" cy="786504"/>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9D7893DD-0CB8-4A8F-8A5C-FE6AD308D4A8}"/>
                  </a:ext>
                </a:extLst>
              </p:cNvPr>
              <p:cNvCxnSpPr>
                <a:cxnSpLocks/>
                <a:stCxn id="14" idx="2"/>
                <a:endCxn id="10" idx="6"/>
              </p:cNvCxnSpPr>
              <p:nvPr/>
            </p:nvCxnSpPr>
            <p:spPr>
              <a:xfrm flipH="1">
                <a:off x="2492495" y="6711839"/>
                <a:ext cx="1231792" cy="302362"/>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9A246651-161E-4D4D-8344-4AA983D61C8A}"/>
                  </a:ext>
                </a:extLst>
              </p:cNvPr>
              <p:cNvCxnSpPr>
                <a:cxnSpLocks/>
                <a:stCxn id="15" idx="2"/>
                <a:endCxn id="10" idx="6"/>
              </p:cNvCxnSpPr>
              <p:nvPr/>
            </p:nvCxnSpPr>
            <p:spPr>
              <a:xfrm flipH="1" flipV="1">
                <a:off x="2492495" y="7014201"/>
                <a:ext cx="1231792" cy="251152"/>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717E1B04-FACC-4184-979D-8D9775C62FCD}"/>
                  </a:ext>
                </a:extLst>
              </p:cNvPr>
              <p:cNvCxnSpPr>
                <a:cxnSpLocks/>
                <a:stCxn id="15" idx="2"/>
                <a:endCxn id="11" idx="6"/>
              </p:cNvCxnSpPr>
              <p:nvPr/>
            </p:nvCxnSpPr>
            <p:spPr>
              <a:xfrm flipH="1">
                <a:off x="2488881" y="7265353"/>
                <a:ext cx="1235406" cy="232990"/>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9F608C03-0EA4-4A5A-B03A-3B88C0F23CF8}"/>
                  </a:ext>
                </a:extLst>
              </p:cNvPr>
              <p:cNvCxnSpPr>
                <a:cxnSpLocks/>
                <a:stCxn id="15" idx="2"/>
                <a:endCxn id="7" idx="6"/>
              </p:cNvCxnSpPr>
              <p:nvPr/>
            </p:nvCxnSpPr>
            <p:spPr>
              <a:xfrm flipH="1" flipV="1">
                <a:off x="2491948" y="5665189"/>
                <a:ext cx="1232339" cy="1600164"/>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35C034CA-EB35-4E57-8146-DDF85AF4A2D3}"/>
                  </a:ext>
                </a:extLst>
              </p:cNvPr>
              <p:cNvCxnSpPr>
                <a:cxnSpLocks/>
                <a:stCxn id="15" idx="2"/>
                <a:endCxn id="9" idx="6"/>
              </p:cNvCxnSpPr>
              <p:nvPr/>
            </p:nvCxnSpPr>
            <p:spPr>
              <a:xfrm flipH="1" flipV="1">
                <a:off x="2488881" y="6568376"/>
                <a:ext cx="1235406" cy="696977"/>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AF363EDA-652A-4248-8F23-ADA06452C108}"/>
                    </a:ext>
                  </a:extLst>
                </p:cNvPr>
                <p:cNvSpPr txBox="1"/>
                <p:nvPr/>
              </p:nvSpPr>
              <p:spPr>
                <a:xfrm>
                  <a:off x="8608498" y="2091076"/>
                  <a:ext cx="679417"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𝒘</m:t>
                            </m:r>
                          </m:e>
                          <m:sub>
                            <m:r>
                              <a:rPr lang="en-US" sz="2000" b="1" i="1" smtClean="0">
                                <a:latin typeface="Cambria Math" panose="02040503050406030204" pitchFamily="18" charset="0"/>
                              </a:rPr>
                              <m:t>𝟏𝟏</m:t>
                            </m:r>
                          </m:sub>
                        </m:sSub>
                      </m:oMath>
                    </m:oMathPara>
                  </a14:m>
                  <a:endParaRPr lang="en-US" sz="2000" b="1" dirty="0"/>
                </a:p>
              </p:txBody>
            </p:sp>
          </mc:Choice>
          <mc:Fallback xmlns="">
            <p:sp>
              <p:nvSpPr>
                <p:cNvPr id="43" name="文本框 42">
                  <a:extLst>
                    <a:ext uri="{FF2B5EF4-FFF2-40B4-BE49-F238E27FC236}">
                      <a16:creationId xmlns:a16="http://schemas.microsoft.com/office/drawing/2014/main" id="{AF363EDA-652A-4248-8F23-ADA06452C108}"/>
                    </a:ext>
                  </a:extLst>
                </p:cNvPr>
                <p:cNvSpPr txBox="1">
                  <a:spLocks noRot="1" noChangeAspect="1" noMove="1" noResize="1" noEditPoints="1" noAdjustHandles="1" noChangeArrowheads="1" noChangeShapeType="1" noTextEdit="1"/>
                </p:cNvSpPr>
                <p:nvPr/>
              </p:nvSpPr>
              <p:spPr>
                <a:xfrm>
                  <a:off x="8608498" y="2091076"/>
                  <a:ext cx="679417" cy="400110"/>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文本框 43">
                  <a:extLst>
                    <a:ext uri="{FF2B5EF4-FFF2-40B4-BE49-F238E27FC236}">
                      <a16:creationId xmlns:a16="http://schemas.microsoft.com/office/drawing/2014/main" id="{1E4C8584-23F5-44A1-AF2C-025BAA03C706}"/>
                    </a:ext>
                  </a:extLst>
                </p:cNvPr>
                <p:cNvSpPr txBox="1"/>
                <p:nvPr/>
              </p:nvSpPr>
              <p:spPr>
                <a:xfrm>
                  <a:off x="8513694" y="2274884"/>
                  <a:ext cx="679417"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𝒘</m:t>
                            </m:r>
                          </m:e>
                          <m:sub>
                            <m:r>
                              <a:rPr lang="en-US" sz="2000" b="1" i="1" smtClean="0">
                                <a:latin typeface="Cambria Math" panose="02040503050406030204" pitchFamily="18" charset="0"/>
                              </a:rPr>
                              <m:t>𝟏𝟐</m:t>
                            </m:r>
                          </m:sub>
                        </m:sSub>
                      </m:oMath>
                    </m:oMathPara>
                  </a14:m>
                  <a:endParaRPr lang="en-US" sz="2000" b="1" dirty="0"/>
                </a:p>
              </p:txBody>
            </p:sp>
          </mc:Choice>
          <mc:Fallback xmlns="">
            <p:sp>
              <p:nvSpPr>
                <p:cNvPr id="44" name="文本框 43">
                  <a:extLst>
                    <a:ext uri="{FF2B5EF4-FFF2-40B4-BE49-F238E27FC236}">
                      <a16:creationId xmlns:a16="http://schemas.microsoft.com/office/drawing/2014/main" id="{1E4C8584-23F5-44A1-AF2C-025BAA03C706}"/>
                    </a:ext>
                  </a:extLst>
                </p:cNvPr>
                <p:cNvSpPr txBox="1">
                  <a:spLocks noRot="1" noChangeAspect="1" noMove="1" noResize="1" noEditPoints="1" noAdjustHandles="1" noChangeArrowheads="1" noChangeShapeType="1" noTextEdit="1"/>
                </p:cNvSpPr>
                <p:nvPr/>
              </p:nvSpPr>
              <p:spPr>
                <a:xfrm>
                  <a:off x="8513694" y="2274884"/>
                  <a:ext cx="679417" cy="400110"/>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57F47952-66E2-4090-A4EA-96EB139765D3}"/>
                    </a:ext>
                  </a:extLst>
                </p:cNvPr>
                <p:cNvSpPr txBox="1"/>
                <p:nvPr/>
              </p:nvSpPr>
              <p:spPr>
                <a:xfrm>
                  <a:off x="8475174" y="2497929"/>
                  <a:ext cx="679417"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𝒘</m:t>
                            </m:r>
                          </m:e>
                          <m:sub>
                            <m:r>
                              <a:rPr lang="en-US" sz="2000" b="1" i="1" smtClean="0">
                                <a:latin typeface="Cambria Math" panose="02040503050406030204" pitchFamily="18" charset="0"/>
                              </a:rPr>
                              <m:t>𝟐𝟏</m:t>
                            </m:r>
                          </m:sub>
                        </m:sSub>
                      </m:oMath>
                    </m:oMathPara>
                  </a14:m>
                  <a:endParaRPr lang="en-US" sz="2000" b="1" dirty="0"/>
                </a:p>
              </p:txBody>
            </p:sp>
          </mc:Choice>
          <mc:Fallback xmlns="">
            <p:sp>
              <p:nvSpPr>
                <p:cNvPr id="45" name="文本框 44">
                  <a:extLst>
                    <a:ext uri="{FF2B5EF4-FFF2-40B4-BE49-F238E27FC236}">
                      <a16:creationId xmlns:a16="http://schemas.microsoft.com/office/drawing/2014/main" id="{57F47952-66E2-4090-A4EA-96EB139765D3}"/>
                    </a:ext>
                  </a:extLst>
                </p:cNvPr>
                <p:cNvSpPr txBox="1">
                  <a:spLocks noRot="1" noChangeAspect="1" noMove="1" noResize="1" noEditPoints="1" noAdjustHandles="1" noChangeArrowheads="1" noChangeShapeType="1" noTextEdit="1"/>
                </p:cNvSpPr>
                <p:nvPr/>
              </p:nvSpPr>
              <p:spPr>
                <a:xfrm>
                  <a:off x="8475174" y="2497929"/>
                  <a:ext cx="679417" cy="400110"/>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文本框 45">
                  <a:extLst>
                    <a:ext uri="{FF2B5EF4-FFF2-40B4-BE49-F238E27FC236}">
                      <a16:creationId xmlns:a16="http://schemas.microsoft.com/office/drawing/2014/main" id="{5C17BE08-D65B-4B6A-93F4-136ACC560DA7}"/>
                    </a:ext>
                  </a:extLst>
                </p:cNvPr>
                <p:cNvSpPr txBox="1"/>
                <p:nvPr/>
              </p:nvSpPr>
              <p:spPr>
                <a:xfrm>
                  <a:off x="8745140" y="2755477"/>
                  <a:ext cx="679417"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𝒘</m:t>
                            </m:r>
                          </m:e>
                          <m:sub>
                            <m:r>
                              <a:rPr lang="en-US" sz="2000" b="1" i="1" smtClean="0">
                                <a:latin typeface="Cambria Math" panose="02040503050406030204" pitchFamily="18" charset="0"/>
                              </a:rPr>
                              <m:t>𝟑𝟏</m:t>
                            </m:r>
                          </m:sub>
                        </m:sSub>
                      </m:oMath>
                    </m:oMathPara>
                  </a14:m>
                  <a:endParaRPr lang="en-US" sz="2000" b="1" dirty="0"/>
                </a:p>
              </p:txBody>
            </p:sp>
          </mc:Choice>
          <mc:Fallback xmlns="">
            <p:sp>
              <p:nvSpPr>
                <p:cNvPr id="46" name="文本框 45">
                  <a:extLst>
                    <a:ext uri="{FF2B5EF4-FFF2-40B4-BE49-F238E27FC236}">
                      <a16:creationId xmlns:a16="http://schemas.microsoft.com/office/drawing/2014/main" id="{5C17BE08-D65B-4B6A-93F4-136ACC560DA7}"/>
                    </a:ext>
                  </a:extLst>
                </p:cNvPr>
                <p:cNvSpPr txBox="1">
                  <a:spLocks noRot="1" noChangeAspect="1" noMove="1" noResize="1" noEditPoints="1" noAdjustHandles="1" noChangeArrowheads="1" noChangeShapeType="1" noTextEdit="1"/>
                </p:cNvSpPr>
                <p:nvPr/>
              </p:nvSpPr>
              <p:spPr>
                <a:xfrm>
                  <a:off x="8745140" y="2755477"/>
                  <a:ext cx="679417" cy="400110"/>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文本框 46">
                  <a:extLst>
                    <a:ext uri="{FF2B5EF4-FFF2-40B4-BE49-F238E27FC236}">
                      <a16:creationId xmlns:a16="http://schemas.microsoft.com/office/drawing/2014/main" id="{C6F15C52-D15C-49F2-AFAA-A1520146EDD7}"/>
                    </a:ext>
                  </a:extLst>
                </p:cNvPr>
                <p:cNvSpPr txBox="1"/>
                <p:nvPr/>
              </p:nvSpPr>
              <p:spPr>
                <a:xfrm>
                  <a:off x="8699266" y="3019370"/>
                  <a:ext cx="679417"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𝒘</m:t>
                            </m:r>
                          </m:e>
                          <m:sub>
                            <m:r>
                              <a:rPr lang="en-US" sz="2000" b="1" i="1" smtClean="0">
                                <a:latin typeface="Cambria Math" panose="02040503050406030204" pitchFamily="18" charset="0"/>
                              </a:rPr>
                              <m:t>𝟐𝟑</m:t>
                            </m:r>
                          </m:sub>
                        </m:sSub>
                      </m:oMath>
                    </m:oMathPara>
                  </a14:m>
                  <a:endParaRPr lang="en-US" sz="2000" b="1" dirty="0"/>
                </a:p>
              </p:txBody>
            </p:sp>
          </mc:Choice>
          <mc:Fallback xmlns="">
            <p:sp>
              <p:nvSpPr>
                <p:cNvPr id="47" name="文本框 46">
                  <a:extLst>
                    <a:ext uri="{FF2B5EF4-FFF2-40B4-BE49-F238E27FC236}">
                      <a16:creationId xmlns:a16="http://schemas.microsoft.com/office/drawing/2014/main" id="{C6F15C52-D15C-49F2-AFAA-A1520146EDD7}"/>
                    </a:ext>
                  </a:extLst>
                </p:cNvPr>
                <p:cNvSpPr txBox="1">
                  <a:spLocks noRot="1" noChangeAspect="1" noMove="1" noResize="1" noEditPoints="1" noAdjustHandles="1" noChangeArrowheads="1" noChangeShapeType="1" noTextEdit="1"/>
                </p:cNvSpPr>
                <p:nvPr/>
              </p:nvSpPr>
              <p:spPr>
                <a:xfrm>
                  <a:off x="8699266" y="3019370"/>
                  <a:ext cx="679417" cy="400110"/>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文本框 47">
                  <a:extLst>
                    <a:ext uri="{FF2B5EF4-FFF2-40B4-BE49-F238E27FC236}">
                      <a16:creationId xmlns:a16="http://schemas.microsoft.com/office/drawing/2014/main" id="{93EE992D-5D9E-443E-9F52-240FE8B0C859}"/>
                    </a:ext>
                  </a:extLst>
                </p:cNvPr>
                <p:cNvSpPr txBox="1"/>
                <p:nvPr/>
              </p:nvSpPr>
              <p:spPr>
                <a:xfrm>
                  <a:off x="8309857" y="3211676"/>
                  <a:ext cx="679417"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𝒘</m:t>
                            </m:r>
                          </m:e>
                          <m:sub>
                            <m:r>
                              <a:rPr lang="en-US" sz="2000" b="1" i="1" smtClean="0">
                                <a:latin typeface="Cambria Math" panose="02040503050406030204" pitchFamily="18" charset="0"/>
                              </a:rPr>
                              <m:t>𝟑𝟐</m:t>
                            </m:r>
                          </m:sub>
                        </m:sSub>
                      </m:oMath>
                    </m:oMathPara>
                  </a14:m>
                  <a:endParaRPr lang="en-US" sz="2000" b="1" dirty="0"/>
                </a:p>
              </p:txBody>
            </p:sp>
          </mc:Choice>
          <mc:Fallback xmlns="">
            <p:sp>
              <p:nvSpPr>
                <p:cNvPr id="48" name="文本框 47">
                  <a:extLst>
                    <a:ext uri="{FF2B5EF4-FFF2-40B4-BE49-F238E27FC236}">
                      <a16:creationId xmlns:a16="http://schemas.microsoft.com/office/drawing/2014/main" id="{93EE992D-5D9E-443E-9F52-240FE8B0C859}"/>
                    </a:ext>
                  </a:extLst>
                </p:cNvPr>
                <p:cNvSpPr txBox="1">
                  <a:spLocks noRot="1" noChangeAspect="1" noMove="1" noResize="1" noEditPoints="1" noAdjustHandles="1" noChangeArrowheads="1" noChangeShapeType="1" noTextEdit="1"/>
                </p:cNvSpPr>
                <p:nvPr/>
              </p:nvSpPr>
              <p:spPr>
                <a:xfrm>
                  <a:off x="8309857" y="3211676"/>
                  <a:ext cx="679417" cy="400110"/>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文本框 48">
                  <a:extLst>
                    <a:ext uri="{FF2B5EF4-FFF2-40B4-BE49-F238E27FC236}">
                      <a16:creationId xmlns:a16="http://schemas.microsoft.com/office/drawing/2014/main" id="{8CDF8FB5-B9A4-4619-8982-36BE91DEEF3E}"/>
                    </a:ext>
                  </a:extLst>
                </p:cNvPr>
                <p:cNvSpPr txBox="1"/>
                <p:nvPr/>
              </p:nvSpPr>
              <p:spPr>
                <a:xfrm>
                  <a:off x="8734115" y="3304677"/>
                  <a:ext cx="679417"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𝒘</m:t>
                            </m:r>
                          </m:e>
                          <m:sub>
                            <m:r>
                              <a:rPr lang="en-US" sz="2000" b="1" i="1" smtClean="0">
                                <a:latin typeface="Cambria Math" panose="02040503050406030204" pitchFamily="18" charset="0"/>
                              </a:rPr>
                              <m:t>𝟐𝟒</m:t>
                            </m:r>
                          </m:sub>
                        </m:sSub>
                      </m:oMath>
                    </m:oMathPara>
                  </a14:m>
                  <a:endParaRPr lang="en-US" sz="2000" b="1" dirty="0"/>
                </a:p>
              </p:txBody>
            </p:sp>
          </mc:Choice>
          <mc:Fallback xmlns="">
            <p:sp>
              <p:nvSpPr>
                <p:cNvPr id="49" name="文本框 48">
                  <a:extLst>
                    <a:ext uri="{FF2B5EF4-FFF2-40B4-BE49-F238E27FC236}">
                      <a16:creationId xmlns:a16="http://schemas.microsoft.com/office/drawing/2014/main" id="{8CDF8FB5-B9A4-4619-8982-36BE91DEEF3E}"/>
                    </a:ext>
                  </a:extLst>
                </p:cNvPr>
                <p:cNvSpPr txBox="1">
                  <a:spLocks noRot="1" noChangeAspect="1" noMove="1" noResize="1" noEditPoints="1" noAdjustHandles="1" noChangeArrowheads="1" noChangeShapeType="1" noTextEdit="1"/>
                </p:cNvSpPr>
                <p:nvPr/>
              </p:nvSpPr>
              <p:spPr>
                <a:xfrm>
                  <a:off x="8734115" y="3304677"/>
                  <a:ext cx="679417" cy="400110"/>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文本框 49">
                  <a:extLst>
                    <a:ext uri="{FF2B5EF4-FFF2-40B4-BE49-F238E27FC236}">
                      <a16:creationId xmlns:a16="http://schemas.microsoft.com/office/drawing/2014/main" id="{F5494951-33E3-42E9-A79A-33EB8ACDC68C}"/>
                    </a:ext>
                  </a:extLst>
                </p:cNvPr>
                <p:cNvSpPr txBox="1"/>
                <p:nvPr/>
              </p:nvSpPr>
              <p:spPr>
                <a:xfrm>
                  <a:off x="8356528" y="3561566"/>
                  <a:ext cx="679417"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𝒘</m:t>
                            </m:r>
                          </m:e>
                          <m:sub>
                            <m:r>
                              <a:rPr lang="en-US" sz="2000" b="1" i="1" smtClean="0">
                                <a:latin typeface="Cambria Math" panose="02040503050406030204" pitchFamily="18" charset="0"/>
                              </a:rPr>
                              <m:t>𝟒𝟐</m:t>
                            </m:r>
                          </m:sub>
                        </m:sSub>
                      </m:oMath>
                    </m:oMathPara>
                  </a14:m>
                  <a:endParaRPr lang="en-US" sz="2000" b="1" dirty="0"/>
                </a:p>
              </p:txBody>
            </p:sp>
          </mc:Choice>
          <mc:Fallback xmlns="">
            <p:sp>
              <p:nvSpPr>
                <p:cNvPr id="50" name="文本框 49">
                  <a:extLst>
                    <a:ext uri="{FF2B5EF4-FFF2-40B4-BE49-F238E27FC236}">
                      <a16:creationId xmlns:a16="http://schemas.microsoft.com/office/drawing/2014/main" id="{F5494951-33E3-42E9-A79A-33EB8ACDC68C}"/>
                    </a:ext>
                  </a:extLst>
                </p:cNvPr>
                <p:cNvSpPr txBox="1">
                  <a:spLocks noRot="1" noChangeAspect="1" noMove="1" noResize="1" noEditPoints="1" noAdjustHandles="1" noChangeArrowheads="1" noChangeShapeType="1" noTextEdit="1"/>
                </p:cNvSpPr>
                <p:nvPr/>
              </p:nvSpPr>
              <p:spPr>
                <a:xfrm>
                  <a:off x="8356528" y="3561566"/>
                  <a:ext cx="679417" cy="400110"/>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文本框 50">
                  <a:extLst>
                    <a:ext uri="{FF2B5EF4-FFF2-40B4-BE49-F238E27FC236}">
                      <a16:creationId xmlns:a16="http://schemas.microsoft.com/office/drawing/2014/main" id="{D5D4DDA3-AF78-4A41-9B8B-0D9E30B4CEB6}"/>
                    </a:ext>
                  </a:extLst>
                </p:cNvPr>
                <p:cNvSpPr txBox="1"/>
                <p:nvPr/>
              </p:nvSpPr>
              <p:spPr>
                <a:xfrm>
                  <a:off x="8570448" y="3792293"/>
                  <a:ext cx="679417"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𝒘</m:t>
                            </m:r>
                          </m:e>
                          <m:sub>
                            <m:r>
                              <a:rPr lang="en-US" sz="2000" b="1" i="1" smtClean="0">
                                <a:latin typeface="Cambria Math" panose="02040503050406030204" pitchFamily="18" charset="0"/>
                              </a:rPr>
                              <m:t>𝟓𝟏</m:t>
                            </m:r>
                          </m:sub>
                        </m:sSub>
                      </m:oMath>
                    </m:oMathPara>
                  </a14:m>
                  <a:endParaRPr lang="en-US" sz="2000" b="1" dirty="0"/>
                </a:p>
              </p:txBody>
            </p:sp>
          </mc:Choice>
          <mc:Fallback xmlns="">
            <p:sp>
              <p:nvSpPr>
                <p:cNvPr id="51" name="文本框 50">
                  <a:extLst>
                    <a:ext uri="{FF2B5EF4-FFF2-40B4-BE49-F238E27FC236}">
                      <a16:creationId xmlns:a16="http://schemas.microsoft.com/office/drawing/2014/main" id="{D5D4DDA3-AF78-4A41-9B8B-0D9E30B4CEB6}"/>
                    </a:ext>
                  </a:extLst>
                </p:cNvPr>
                <p:cNvSpPr txBox="1">
                  <a:spLocks noRot="1" noChangeAspect="1" noMove="1" noResize="1" noEditPoints="1" noAdjustHandles="1" noChangeArrowheads="1" noChangeShapeType="1" noTextEdit="1"/>
                </p:cNvSpPr>
                <p:nvPr/>
              </p:nvSpPr>
              <p:spPr>
                <a:xfrm>
                  <a:off x="8570448" y="3792293"/>
                  <a:ext cx="679417" cy="400110"/>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文本框 51">
                  <a:extLst>
                    <a:ext uri="{FF2B5EF4-FFF2-40B4-BE49-F238E27FC236}">
                      <a16:creationId xmlns:a16="http://schemas.microsoft.com/office/drawing/2014/main" id="{91A4A6FC-B586-4D0E-A77E-4D86D7B92DD7}"/>
                    </a:ext>
                  </a:extLst>
                </p:cNvPr>
                <p:cNvSpPr txBox="1"/>
                <p:nvPr/>
              </p:nvSpPr>
              <p:spPr>
                <a:xfrm>
                  <a:off x="8643065" y="4002016"/>
                  <a:ext cx="679417"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𝒘</m:t>
                            </m:r>
                          </m:e>
                          <m:sub>
                            <m:r>
                              <a:rPr lang="en-US" sz="2000" b="1" i="1" smtClean="0">
                                <a:latin typeface="Cambria Math" panose="02040503050406030204" pitchFamily="18" charset="0"/>
                              </a:rPr>
                              <m:t>𝟒𝟒</m:t>
                            </m:r>
                          </m:sub>
                        </m:sSub>
                      </m:oMath>
                    </m:oMathPara>
                  </a14:m>
                  <a:endParaRPr lang="en-US" sz="2000" b="1" dirty="0"/>
                </a:p>
              </p:txBody>
            </p:sp>
          </mc:Choice>
          <mc:Fallback xmlns="">
            <p:sp>
              <p:nvSpPr>
                <p:cNvPr id="52" name="文本框 51">
                  <a:extLst>
                    <a:ext uri="{FF2B5EF4-FFF2-40B4-BE49-F238E27FC236}">
                      <a16:creationId xmlns:a16="http://schemas.microsoft.com/office/drawing/2014/main" id="{91A4A6FC-B586-4D0E-A77E-4D86D7B92DD7}"/>
                    </a:ext>
                  </a:extLst>
                </p:cNvPr>
                <p:cNvSpPr txBox="1">
                  <a:spLocks noRot="1" noChangeAspect="1" noMove="1" noResize="1" noEditPoints="1" noAdjustHandles="1" noChangeArrowheads="1" noChangeShapeType="1" noTextEdit="1"/>
                </p:cNvSpPr>
                <p:nvPr/>
              </p:nvSpPr>
              <p:spPr>
                <a:xfrm>
                  <a:off x="8643065" y="4002016"/>
                  <a:ext cx="679417" cy="400110"/>
                </a:xfrm>
                <a:prstGeom prst="rect">
                  <a:avLst/>
                </a:prstGeom>
                <a:blipFill>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文本框 52">
                  <a:extLst>
                    <a:ext uri="{FF2B5EF4-FFF2-40B4-BE49-F238E27FC236}">
                      <a16:creationId xmlns:a16="http://schemas.microsoft.com/office/drawing/2014/main" id="{262993D0-E824-4820-A945-A7336367943D}"/>
                    </a:ext>
                  </a:extLst>
                </p:cNvPr>
                <p:cNvSpPr txBox="1"/>
                <p:nvPr/>
              </p:nvSpPr>
              <p:spPr>
                <a:xfrm>
                  <a:off x="8468636" y="4181950"/>
                  <a:ext cx="679417"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𝒘</m:t>
                            </m:r>
                          </m:e>
                          <m:sub>
                            <m:r>
                              <a:rPr lang="en-US" sz="2000" b="1" i="1" smtClean="0">
                                <a:latin typeface="Cambria Math" panose="02040503050406030204" pitchFamily="18" charset="0"/>
                              </a:rPr>
                              <m:t>𝟓𝟑</m:t>
                            </m:r>
                          </m:sub>
                        </m:sSub>
                      </m:oMath>
                    </m:oMathPara>
                  </a14:m>
                  <a:endParaRPr lang="en-US" sz="2000" b="1" dirty="0"/>
                </a:p>
              </p:txBody>
            </p:sp>
          </mc:Choice>
          <mc:Fallback xmlns="">
            <p:sp>
              <p:nvSpPr>
                <p:cNvPr id="53" name="文本框 52">
                  <a:extLst>
                    <a:ext uri="{FF2B5EF4-FFF2-40B4-BE49-F238E27FC236}">
                      <a16:creationId xmlns:a16="http://schemas.microsoft.com/office/drawing/2014/main" id="{262993D0-E824-4820-A945-A7336367943D}"/>
                    </a:ext>
                  </a:extLst>
                </p:cNvPr>
                <p:cNvSpPr txBox="1">
                  <a:spLocks noRot="1" noChangeAspect="1" noMove="1" noResize="1" noEditPoints="1" noAdjustHandles="1" noChangeArrowheads="1" noChangeShapeType="1" noTextEdit="1"/>
                </p:cNvSpPr>
                <p:nvPr/>
              </p:nvSpPr>
              <p:spPr>
                <a:xfrm>
                  <a:off x="8468636" y="4181950"/>
                  <a:ext cx="679417" cy="400110"/>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文本框 53">
                  <a:extLst>
                    <a:ext uri="{FF2B5EF4-FFF2-40B4-BE49-F238E27FC236}">
                      <a16:creationId xmlns:a16="http://schemas.microsoft.com/office/drawing/2014/main" id="{0C5386BF-7245-43E2-BE05-BBE3F61E2EA8}"/>
                    </a:ext>
                  </a:extLst>
                </p:cNvPr>
                <p:cNvSpPr txBox="1"/>
                <p:nvPr/>
              </p:nvSpPr>
              <p:spPr>
                <a:xfrm>
                  <a:off x="8487125" y="4341814"/>
                  <a:ext cx="679417"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𝒘</m:t>
                            </m:r>
                          </m:e>
                          <m:sub>
                            <m:r>
                              <a:rPr lang="en-US" sz="2000" b="1" i="1" smtClean="0">
                                <a:latin typeface="Cambria Math" panose="02040503050406030204" pitchFamily="18" charset="0"/>
                              </a:rPr>
                              <m:t>𝟓𝟒</m:t>
                            </m:r>
                          </m:sub>
                        </m:sSub>
                      </m:oMath>
                    </m:oMathPara>
                  </a14:m>
                  <a:endParaRPr lang="en-US" sz="2000" b="1" dirty="0"/>
                </a:p>
              </p:txBody>
            </p:sp>
          </mc:Choice>
          <mc:Fallback xmlns="">
            <p:sp>
              <p:nvSpPr>
                <p:cNvPr id="54" name="文本框 53">
                  <a:extLst>
                    <a:ext uri="{FF2B5EF4-FFF2-40B4-BE49-F238E27FC236}">
                      <a16:creationId xmlns:a16="http://schemas.microsoft.com/office/drawing/2014/main" id="{0C5386BF-7245-43E2-BE05-BBE3F61E2EA8}"/>
                    </a:ext>
                  </a:extLst>
                </p:cNvPr>
                <p:cNvSpPr txBox="1">
                  <a:spLocks noRot="1" noChangeAspect="1" noMove="1" noResize="1" noEditPoints="1" noAdjustHandles="1" noChangeArrowheads="1" noChangeShapeType="1" noTextEdit="1"/>
                </p:cNvSpPr>
                <p:nvPr/>
              </p:nvSpPr>
              <p:spPr>
                <a:xfrm>
                  <a:off x="8487125" y="4341814"/>
                  <a:ext cx="679417" cy="400110"/>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文本框 54">
                  <a:extLst>
                    <a:ext uri="{FF2B5EF4-FFF2-40B4-BE49-F238E27FC236}">
                      <a16:creationId xmlns:a16="http://schemas.microsoft.com/office/drawing/2014/main" id="{4095892D-0EE2-42D1-9272-DC153637738F}"/>
                    </a:ext>
                  </a:extLst>
                </p:cNvPr>
                <p:cNvSpPr txBox="1"/>
                <p:nvPr/>
              </p:nvSpPr>
              <p:spPr>
                <a:xfrm>
                  <a:off x="8468636" y="4580645"/>
                  <a:ext cx="679417"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𝒘</m:t>
                            </m:r>
                          </m:e>
                          <m:sub>
                            <m:r>
                              <a:rPr lang="en-US" sz="2000" b="1" i="1" smtClean="0">
                                <a:latin typeface="Cambria Math" panose="02040503050406030204" pitchFamily="18" charset="0"/>
                              </a:rPr>
                              <m:t>𝟔𝟑</m:t>
                            </m:r>
                          </m:sub>
                        </m:sSub>
                      </m:oMath>
                    </m:oMathPara>
                  </a14:m>
                  <a:endParaRPr lang="en-US" sz="2000" b="1" dirty="0"/>
                </a:p>
              </p:txBody>
            </p:sp>
          </mc:Choice>
          <mc:Fallback xmlns="">
            <p:sp>
              <p:nvSpPr>
                <p:cNvPr id="55" name="文本框 54">
                  <a:extLst>
                    <a:ext uri="{FF2B5EF4-FFF2-40B4-BE49-F238E27FC236}">
                      <a16:creationId xmlns:a16="http://schemas.microsoft.com/office/drawing/2014/main" id="{4095892D-0EE2-42D1-9272-DC153637738F}"/>
                    </a:ext>
                  </a:extLst>
                </p:cNvPr>
                <p:cNvSpPr txBox="1">
                  <a:spLocks noRot="1" noChangeAspect="1" noMove="1" noResize="1" noEditPoints="1" noAdjustHandles="1" noChangeArrowheads="1" noChangeShapeType="1" noTextEdit="1"/>
                </p:cNvSpPr>
                <p:nvPr/>
              </p:nvSpPr>
              <p:spPr>
                <a:xfrm>
                  <a:off x="8468636" y="4580645"/>
                  <a:ext cx="679417" cy="400110"/>
                </a:xfrm>
                <a:prstGeom prst="rect">
                  <a:avLst/>
                </a:prstGeom>
                <a:blipFill>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文本框 55">
                  <a:extLst>
                    <a:ext uri="{FF2B5EF4-FFF2-40B4-BE49-F238E27FC236}">
                      <a16:creationId xmlns:a16="http://schemas.microsoft.com/office/drawing/2014/main" id="{DFE30B2F-2FF6-4C45-8093-9E2ABB744474}"/>
                    </a:ext>
                  </a:extLst>
                </p:cNvPr>
                <p:cNvSpPr txBox="1"/>
                <p:nvPr/>
              </p:nvSpPr>
              <p:spPr>
                <a:xfrm>
                  <a:off x="8620692" y="4789174"/>
                  <a:ext cx="679417"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𝒘</m:t>
                            </m:r>
                          </m:e>
                          <m:sub>
                            <m:r>
                              <a:rPr lang="en-US" sz="2000" b="1" i="1" smtClean="0">
                                <a:latin typeface="Cambria Math" panose="02040503050406030204" pitchFamily="18" charset="0"/>
                              </a:rPr>
                              <m:t>𝟔𝟒</m:t>
                            </m:r>
                          </m:sub>
                        </m:sSub>
                      </m:oMath>
                    </m:oMathPara>
                  </a14:m>
                  <a:endParaRPr lang="en-US" sz="2000" b="1" dirty="0"/>
                </a:p>
              </p:txBody>
            </p:sp>
          </mc:Choice>
          <mc:Fallback xmlns="">
            <p:sp>
              <p:nvSpPr>
                <p:cNvPr id="56" name="文本框 55">
                  <a:extLst>
                    <a:ext uri="{FF2B5EF4-FFF2-40B4-BE49-F238E27FC236}">
                      <a16:creationId xmlns:a16="http://schemas.microsoft.com/office/drawing/2014/main" id="{DFE30B2F-2FF6-4C45-8093-9E2ABB744474}"/>
                    </a:ext>
                  </a:extLst>
                </p:cNvPr>
                <p:cNvSpPr txBox="1">
                  <a:spLocks noRot="1" noChangeAspect="1" noMove="1" noResize="1" noEditPoints="1" noAdjustHandles="1" noChangeArrowheads="1" noChangeShapeType="1" noTextEdit="1"/>
                </p:cNvSpPr>
                <p:nvPr/>
              </p:nvSpPr>
              <p:spPr>
                <a:xfrm>
                  <a:off x="8620692" y="4789174"/>
                  <a:ext cx="679417" cy="400110"/>
                </a:xfrm>
                <a:prstGeom prst="rect">
                  <a:avLst/>
                </a:prstGeom>
                <a:blipFill>
                  <a:blip r:embed="rId27"/>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58" name="矩形 57">
                <a:extLst>
                  <a:ext uri="{FF2B5EF4-FFF2-40B4-BE49-F238E27FC236}">
                    <a16:creationId xmlns:a16="http://schemas.microsoft.com/office/drawing/2014/main" id="{48B538BF-B4E0-4CA6-9D0F-E26B43E2C7D5}"/>
                  </a:ext>
                </a:extLst>
              </p:cNvPr>
              <p:cNvSpPr/>
              <p:nvPr/>
            </p:nvSpPr>
            <p:spPr>
              <a:xfrm>
                <a:off x="548498" y="3426716"/>
                <a:ext cx="8574867" cy="3446072"/>
              </a:xfrm>
              <a:prstGeom prst="rect">
                <a:avLst/>
              </a:prstGeom>
            </p:spPr>
            <p:txBody>
              <a:bodyPr wrap="square">
                <a:spAutoFit/>
              </a:bodyPr>
              <a:lstStyle/>
              <a:p>
                <a:r>
                  <a:rPr lang="en-US" sz="2400" b="1" dirty="0"/>
                  <a:t>Privacy  goal</a:t>
                </a:r>
                <a:r>
                  <a:rPr lang="en-US" sz="2400" dirty="0"/>
                  <a:t>: By changing the sensitivity </a:t>
                </a:r>
                <a14:m>
                  <m:oMath xmlns:m="http://schemas.openxmlformats.org/officeDocument/2006/math">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𝑓</m:t>
                    </m:r>
                  </m:oMath>
                </a14:m>
                <a:r>
                  <a:rPr lang="en-US" sz="2400" dirty="0"/>
                  <a:t> of differential privacy, our privacy  goal is to protect the edges with weight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𝑖𝑗</m:t>
                        </m:r>
                      </m:sub>
                    </m:sSub>
                    <m:r>
                      <a:rPr lang="en-US" sz="2400" i="1">
                        <a:latin typeface="Cambria Math" panose="02040503050406030204" pitchFamily="18" charset="0"/>
                      </a:rPr>
                      <m:t>&lt;</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𝑓</m:t>
                    </m:r>
                  </m:oMath>
                </a14:m>
                <a:r>
                  <a:rPr lang="en-US" sz="2400" dirty="0"/>
                  <a:t>.</a:t>
                </a:r>
              </a:p>
              <a:p>
                <a:endParaRPr lang="en-US" sz="2400" dirty="0"/>
              </a:p>
              <a:p>
                <a:r>
                  <a:rPr lang="en-US" altLang="zh-CN" sz="2400" b="1" dirty="0"/>
                  <a:t>Tradeoff</a:t>
                </a:r>
                <a:r>
                  <a:rPr lang="en-US" altLang="zh-CN" sz="2400" dirty="0"/>
                  <a:t>:</a:t>
                </a:r>
                <a:endParaRPr lang="en-US" sz="2400" dirty="0"/>
              </a:p>
              <a:p>
                <a:pPr marL="342900" indent="-342900">
                  <a:buFont typeface="Arial" panose="020B0604020202020204" pitchFamily="34" charset="0"/>
                  <a:buChar char="•"/>
                </a:pPr>
                <a:r>
                  <a:rPr lang="en-US" sz="2400" i="1" dirty="0"/>
                  <a:t>Small </a:t>
                </a:r>
                <a14:m>
                  <m:oMath xmlns:m="http://schemas.openxmlformats.org/officeDocument/2006/math">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𝑓</m:t>
                    </m:r>
                  </m:oMath>
                </a14:m>
                <a:r>
                  <a:rPr lang="en-US" sz="2400" i="1" dirty="0"/>
                  <a:t> </a:t>
                </a:r>
                <a:r>
                  <a:rPr lang="en-US" sz="2400" dirty="0"/>
                  <a:t>means less protected edges (</a:t>
                </a:r>
                <a:r>
                  <a:rPr lang="en-US" sz="2400" i="1" dirty="0"/>
                  <a:t>lower privacy</a:t>
                </a:r>
                <a:r>
                  <a:rPr lang="en-US" sz="2400" dirty="0"/>
                  <a:t>) but </a:t>
                </a:r>
                <a:r>
                  <a:rPr lang="en-US" sz="2400" i="1" dirty="0"/>
                  <a:t>more accurate</a:t>
                </a:r>
                <a:r>
                  <a:rPr lang="en-US" sz="2400" dirty="0"/>
                  <a:t> recommendation results.</a:t>
                </a:r>
              </a:p>
              <a:p>
                <a:pPr marL="342900" indent="-342900">
                  <a:buFont typeface="Arial" panose="020B0604020202020204" pitchFamily="34" charset="0"/>
                  <a:buChar char="•"/>
                </a:pPr>
                <a:r>
                  <a:rPr lang="en-US" sz="2400" i="1" dirty="0"/>
                  <a:t>Large</a:t>
                </a:r>
                <a:r>
                  <a:rPr lang="en-US" sz="2400" dirty="0"/>
                  <a:t> </a:t>
                </a:r>
                <a14:m>
                  <m:oMath xmlns:m="http://schemas.openxmlformats.org/officeDocument/2006/math">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𝑓</m:t>
                    </m:r>
                  </m:oMath>
                </a14:m>
                <a:r>
                  <a:rPr lang="en-US" sz="2400" dirty="0"/>
                  <a:t> means more protected edges (</a:t>
                </a:r>
                <a:r>
                  <a:rPr lang="en-US" sz="2400" i="1" dirty="0"/>
                  <a:t>higher privacy</a:t>
                </a:r>
                <a:r>
                  <a:rPr lang="en-US" sz="2400" dirty="0"/>
                  <a:t>) but </a:t>
                </a:r>
                <a:r>
                  <a:rPr lang="en-US" sz="2400" i="1" dirty="0"/>
                  <a:t>less accurate</a:t>
                </a:r>
                <a:r>
                  <a:rPr lang="en-US" sz="2400" dirty="0"/>
                  <a:t> recommendation results.</a:t>
                </a:r>
              </a:p>
              <a:p>
                <a:endParaRPr lang="en-US" sz="2400" dirty="0"/>
              </a:p>
            </p:txBody>
          </p:sp>
        </mc:Choice>
        <mc:Fallback xmlns="">
          <p:sp>
            <p:nvSpPr>
              <p:cNvPr id="58" name="矩形 57">
                <a:extLst>
                  <a:ext uri="{FF2B5EF4-FFF2-40B4-BE49-F238E27FC236}">
                    <a16:creationId xmlns:a16="http://schemas.microsoft.com/office/drawing/2014/main" id="{48B538BF-B4E0-4CA6-9D0F-E26B43E2C7D5}"/>
                  </a:ext>
                </a:extLst>
              </p:cNvPr>
              <p:cNvSpPr>
                <a:spLocks noRot="1" noChangeAspect="1" noMove="1" noResize="1" noEditPoints="1" noAdjustHandles="1" noChangeArrowheads="1" noChangeShapeType="1" noTextEdit="1"/>
              </p:cNvSpPr>
              <p:nvPr/>
            </p:nvSpPr>
            <p:spPr>
              <a:xfrm>
                <a:off x="548498" y="3426716"/>
                <a:ext cx="8574867" cy="3446072"/>
              </a:xfrm>
              <a:prstGeom prst="rect">
                <a:avLst/>
              </a:prstGeom>
              <a:blipFill>
                <a:blip r:embed="rId28"/>
                <a:stretch>
                  <a:fillRect l="-1137" t="-1416" r="-4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4B0CC19A-7A77-4007-A228-50EEEFE7EA57}"/>
                  </a:ext>
                </a:extLst>
              </p:cNvPr>
              <p:cNvSpPr/>
              <p:nvPr/>
            </p:nvSpPr>
            <p:spPr>
              <a:xfrm>
                <a:off x="667993" y="1723272"/>
                <a:ext cx="4796260" cy="1521955"/>
              </a:xfrm>
              <a:prstGeom prst="rect">
                <a:avLst/>
              </a:prstGeom>
              <a:ln w="12700">
                <a:solidFill>
                  <a:schemeClr val="accent2"/>
                </a:solidFill>
              </a:ln>
            </p:spPr>
            <p:txBody>
              <a:bodyPr wrap="square">
                <a:spAutoFit/>
              </a:bodyPr>
              <a:lstStyle/>
              <a:p>
                <a:r>
                  <a:rPr lang="en-US" altLang="zh-CN" b="1" dirty="0"/>
                  <a:t>Terms</a:t>
                </a:r>
                <a:r>
                  <a:rPr lang="en-US" dirty="0"/>
                  <a:t>:</a:t>
                </a:r>
              </a:p>
              <a:p>
                <a:r>
                  <a:rPr lang="en-US" dirty="0"/>
                  <a:t>Left nodes: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𝑖</m:t>
                        </m:r>
                      </m:sub>
                    </m:sSub>
                  </m:oMath>
                </a14:m>
                <a:r>
                  <a:rPr lang="en-US" dirty="0"/>
                  <a:t> - a data subject</a:t>
                </a:r>
              </a:p>
              <a:p>
                <a:r>
                  <a:rPr lang="en-US" dirty="0"/>
                  <a:t>Right nodes: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𝑖</m:t>
                        </m:r>
                      </m:sub>
                    </m:sSub>
                  </m:oMath>
                </a14:m>
                <a:r>
                  <a:rPr lang="en-US" dirty="0"/>
                  <a:t> - a location</a:t>
                </a:r>
              </a:p>
              <a:p>
                <a:r>
                  <a:rPr lang="en-US" dirty="0"/>
                  <a:t>Edges: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𝑖𝑗</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𝑗</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𝑖𝑗</m:t>
                        </m:r>
                      </m:sub>
                    </m:sSub>
                    <m:r>
                      <a:rPr lang="en-US" i="1">
                        <a:latin typeface="Cambria Math" panose="02040503050406030204" pitchFamily="18" charset="0"/>
                      </a:rPr>
                      <m:t>)</m:t>
                    </m:r>
                  </m:oMath>
                </a14:m>
                <a:r>
                  <a:rPr lang="en-US" dirty="0"/>
                  <a:t> </a:t>
                </a:r>
              </a:p>
              <a:p>
                <a:r>
                  <a:rPr lang="en-US" dirty="0"/>
                  <a:t>	- user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𝑖</m:t>
                        </m:r>
                      </m:sub>
                    </m:sSub>
                  </m:oMath>
                </a14:m>
                <a:r>
                  <a:rPr lang="en-US" dirty="0"/>
                  <a:t> visited location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𝑖</m:t>
                        </m:r>
                      </m:sub>
                    </m:sSub>
                  </m:oMath>
                </a14:m>
                <a:r>
                  <a:rPr lang="en-US" dirty="0"/>
                  <a:t> for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𝑖𝑗</m:t>
                        </m:r>
                      </m:sub>
                    </m:sSub>
                  </m:oMath>
                </a14:m>
                <a:r>
                  <a:rPr lang="en-US" b="1" dirty="0"/>
                  <a:t> </a:t>
                </a:r>
                <a:r>
                  <a:rPr lang="en-US" dirty="0"/>
                  <a:t>times</a:t>
                </a:r>
              </a:p>
            </p:txBody>
          </p:sp>
        </mc:Choice>
        <mc:Fallback xmlns="">
          <p:sp>
            <p:nvSpPr>
              <p:cNvPr id="2" name="矩形 1">
                <a:extLst>
                  <a:ext uri="{FF2B5EF4-FFF2-40B4-BE49-F238E27FC236}">
                    <a16:creationId xmlns:a16="http://schemas.microsoft.com/office/drawing/2014/main" id="{4B0CC19A-7A77-4007-A228-50EEEFE7EA57}"/>
                  </a:ext>
                </a:extLst>
              </p:cNvPr>
              <p:cNvSpPr>
                <a:spLocks noRot="1" noChangeAspect="1" noMove="1" noResize="1" noEditPoints="1" noAdjustHandles="1" noChangeArrowheads="1" noChangeShapeType="1" noTextEdit="1"/>
              </p:cNvSpPr>
              <p:nvPr/>
            </p:nvSpPr>
            <p:spPr>
              <a:xfrm>
                <a:off x="667993" y="1723272"/>
                <a:ext cx="4796260" cy="1521955"/>
              </a:xfrm>
              <a:prstGeom prst="rect">
                <a:avLst/>
              </a:prstGeom>
              <a:blipFill>
                <a:blip r:embed="rId29"/>
                <a:stretch>
                  <a:fillRect l="-1015" t="-1992" r="-1015" b="-3984"/>
                </a:stretch>
              </a:blipFill>
              <a:ln w="12700">
                <a:solidFill>
                  <a:schemeClr val="accent2"/>
                </a:solidFill>
              </a:ln>
            </p:spPr>
            <p:txBody>
              <a:bodyPr/>
              <a:lstStyle/>
              <a:p>
                <a:r>
                  <a:rPr lang="en-US">
                    <a:noFill/>
                  </a:rPr>
                  <a:t> </a:t>
                </a:r>
              </a:p>
            </p:txBody>
          </p:sp>
        </mc:Fallback>
      </mc:AlternateContent>
    </p:spTree>
    <p:extLst>
      <p:ext uri="{BB962C8B-B14F-4D97-AF65-F5344CB8AC3E}">
        <p14:creationId xmlns:p14="http://schemas.microsoft.com/office/powerpoint/2010/main" val="3866409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7"/>
                                        </p:tgtEl>
                                        <p:attrNameLst>
                                          <p:attrName>style.visibility</p:attrName>
                                        </p:attrNameLst>
                                      </p:cBhvr>
                                      <p:to>
                                        <p:strVal val="visible"/>
                                      </p:to>
                                    </p:set>
                                    <p:animEffect transition="in" filter="fade">
                                      <p:cBhvr>
                                        <p:cTn id="11" dur="500"/>
                                        <p:tgtEl>
                                          <p:spTgt spid="5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8">
                                            <p:txEl>
                                              <p:pRg st="0" end="0"/>
                                            </p:txEl>
                                          </p:spTgt>
                                        </p:tgtEl>
                                        <p:attrNameLst>
                                          <p:attrName>style.visibility</p:attrName>
                                        </p:attrNameLst>
                                      </p:cBhvr>
                                      <p:to>
                                        <p:strVal val="visible"/>
                                      </p:to>
                                    </p:set>
                                    <p:animEffect transition="in" filter="fade">
                                      <p:cBhvr>
                                        <p:cTn id="21" dur="500"/>
                                        <p:tgtEl>
                                          <p:spTgt spid="58">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8">
                                            <p:txEl>
                                              <p:pRg st="2" end="2"/>
                                            </p:txEl>
                                          </p:spTgt>
                                        </p:tgtEl>
                                        <p:attrNameLst>
                                          <p:attrName>style.visibility</p:attrName>
                                        </p:attrNameLst>
                                      </p:cBhvr>
                                      <p:to>
                                        <p:strVal val="visible"/>
                                      </p:to>
                                    </p:set>
                                    <p:animEffect transition="in" filter="fade">
                                      <p:cBhvr>
                                        <p:cTn id="26" dur="500"/>
                                        <p:tgtEl>
                                          <p:spTgt spid="58">
                                            <p:txEl>
                                              <p:pRg st="2" end="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8">
                                            <p:txEl>
                                              <p:pRg st="3" end="3"/>
                                            </p:txEl>
                                          </p:spTgt>
                                        </p:tgtEl>
                                        <p:attrNameLst>
                                          <p:attrName>style.visibility</p:attrName>
                                        </p:attrNameLst>
                                      </p:cBhvr>
                                      <p:to>
                                        <p:strVal val="visible"/>
                                      </p:to>
                                    </p:set>
                                    <p:animEffect transition="in" filter="fade">
                                      <p:cBhvr>
                                        <p:cTn id="29" dur="500"/>
                                        <p:tgtEl>
                                          <p:spTgt spid="58">
                                            <p:txEl>
                                              <p:pRg st="3" end="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58">
                                            <p:txEl>
                                              <p:pRg st="4" end="4"/>
                                            </p:txEl>
                                          </p:spTgt>
                                        </p:tgtEl>
                                        <p:attrNameLst>
                                          <p:attrName>style.visibility</p:attrName>
                                        </p:attrNameLst>
                                      </p:cBhvr>
                                      <p:to>
                                        <p:strVal val="visible"/>
                                      </p:to>
                                    </p:set>
                                    <p:animEffect transition="in" filter="fade">
                                      <p:cBhvr>
                                        <p:cTn id="32" dur="500"/>
                                        <p:tgtEl>
                                          <p:spTgt spid="5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AB06006-2A2E-42C3-979F-E6EC37161D6E}"/>
              </a:ext>
            </a:extLst>
          </p:cNvPr>
          <p:cNvSpPr txBox="1"/>
          <p:nvPr/>
        </p:nvSpPr>
        <p:spPr>
          <a:xfrm>
            <a:off x="560477" y="272782"/>
            <a:ext cx="11078529" cy="646331"/>
          </a:xfrm>
          <a:prstGeom prst="rect">
            <a:avLst/>
          </a:prstGeom>
          <a:noFill/>
        </p:spPr>
        <p:txBody>
          <a:bodyPr wrap="square" rtlCol="0">
            <a:spAutoFit/>
          </a:bodyPr>
          <a:lstStyle/>
          <a:p>
            <a:r>
              <a:rPr lang="en-US" sz="3600" dirty="0"/>
              <a:t> Hyperlink-Induced Topic Search (HITS)</a:t>
            </a:r>
          </a:p>
        </p:txBody>
      </p:sp>
      <p:sp>
        <p:nvSpPr>
          <p:cNvPr id="2" name="矩形 1">
            <a:extLst>
              <a:ext uri="{FF2B5EF4-FFF2-40B4-BE49-F238E27FC236}">
                <a16:creationId xmlns:a16="http://schemas.microsoft.com/office/drawing/2014/main" id="{B4622BD6-5564-49CA-857E-CD5810794638}"/>
              </a:ext>
            </a:extLst>
          </p:cNvPr>
          <p:cNvSpPr/>
          <p:nvPr/>
        </p:nvSpPr>
        <p:spPr>
          <a:xfrm>
            <a:off x="664979" y="1047096"/>
            <a:ext cx="10745427" cy="5262979"/>
          </a:xfrm>
          <a:prstGeom prst="rect">
            <a:avLst/>
          </a:prstGeom>
        </p:spPr>
        <p:txBody>
          <a:bodyPr wrap="square">
            <a:spAutoFit/>
          </a:bodyPr>
          <a:lstStyle/>
          <a:p>
            <a:r>
              <a:rPr lang="en-US" sz="2400" dirty="0"/>
              <a:t>Among the recommendation algorithms, the one that fits the bipartite graph structure best is the HITS-based algorithm.</a:t>
            </a:r>
          </a:p>
          <a:p>
            <a:endParaRPr lang="en-US" sz="2400" dirty="0"/>
          </a:p>
          <a:p>
            <a:r>
              <a:rPr lang="en-US" sz="2400" b="1" dirty="0"/>
              <a:t>HITS feature</a:t>
            </a:r>
            <a:r>
              <a:rPr lang="en-US" sz="2400" dirty="0"/>
              <a:t>:</a:t>
            </a:r>
          </a:p>
          <a:p>
            <a:pPr marL="342900" indent="-342900">
              <a:buFont typeface="Arial" panose="020B0604020202020204" pitchFamily="34" charset="0"/>
              <a:buChar char="•"/>
            </a:pPr>
            <a:r>
              <a:rPr lang="en-US" sz="2400" dirty="0"/>
              <a:t>It defines a </a:t>
            </a:r>
            <a:r>
              <a:rPr lang="en-US" sz="2400" b="1" dirty="0"/>
              <a:t>hub</a:t>
            </a:r>
            <a:r>
              <a:rPr lang="en-US" sz="2400" dirty="0"/>
              <a:t> as a web page with many links pointing to other web pages and an </a:t>
            </a:r>
            <a:r>
              <a:rPr lang="en-US" sz="2400" b="1" dirty="0"/>
              <a:t>authority</a:t>
            </a:r>
            <a:r>
              <a:rPr lang="en-US" sz="2400" dirty="0"/>
              <a:t> as a web page pointed by many other web pages.</a:t>
            </a:r>
          </a:p>
          <a:p>
            <a:pPr marL="342900" indent="-342900">
              <a:buFont typeface="Arial" panose="020B0604020202020204" pitchFamily="34" charset="0"/>
              <a:buChar char="•"/>
            </a:pPr>
            <a:r>
              <a:rPr lang="en-US" sz="2400" dirty="0"/>
              <a:t>It assumes a </a:t>
            </a:r>
            <a:r>
              <a:rPr lang="en-US" sz="2400" b="1" dirty="0"/>
              <a:t>good hub </a:t>
            </a:r>
            <a:r>
              <a:rPr lang="en-US" sz="2400" dirty="0"/>
              <a:t>points to many </a:t>
            </a:r>
            <a:r>
              <a:rPr lang="en-US" sz="2400" b="1" dirty="0"/>
              <a:t>good authorities </a:t>
            </a:r>
            <a:r>
              <a:rPr lang="en-US" sz="2400" dirty="0"/>
              <a:t>and a good authority is pointed by many good hubs.</a:t>
            </a:r>
          </a:p>
          <a:p>
            <a:endParaRPr lang="en-US" sz="2400" dirty="0"/>
          </a:p>
          <a:p>
            <a:r>
              <a:rPr lang="en-US" sz="2400" b="1" dirty="0"/>
              <a:t>Apply HITS to trajectory-based recommendation</a:t>
            </a:r>
            <a:r>
              <a:rPr lang="en-US" sz="2400" dirty="0"/>
              <a:t>:</a:t>
            </a:r>
          </a:p>
          <a:p>
            <a:pPr marL="342900" indent="-342900">
              <a:buFont typeface="Wingdings" panose="05000000000000000000" pitchFamily="2" charset="2"/>
              <a:buChar char="Ø"/>
            </a:pPr>
            <a:r>
              <a:rPr lang="en-US" sz="2400" dirty="0"/>
              <a:t>hub -&gt; user</a:t>
            </a:r>
          </a:p>
          <a:p>
            <a:pPr marL="342900" indent="-342900">
              <a:buFont typeface="Wingdings" panose="05000000000000000000" pitchFamily="2" charset="2"/>
              <a:buChar char="Ø"/>
            </a:pPr>
            <a:r>
              <a:rPr lang="en-US" sz="2400" dirty="0"/>
              <a:t>authority -&gt; location</a:t>
            </a:r>
          </a:p>
          <a:p>
            <a:pPr marL="342900" indent="-342900">
              <a:buFont typeface="Wingdings" panose="05000000000000000000" pitchFamily="2" charset="2"/>
              <a:buChar char="Ø"/>
            </a:pPr>
            <a:r>
              <a:rPr lang="en-US" sz="2400" dirty="0"/>
              <a:t>good hub -&gt; more experienced user </a:t>
            </a:r>
          </a:p>
          <a:p>
            <a:pPr marL="342900" indent="-342900">
              <a:buFont typeface="Wingdings" panose="05000000000000000000" pitchFamily="2" charset="2"/>
              <a:buChar char="Ø"/>
            </a:pPr>
            <a:r>
              <a:rPr lang="en-US" altLang="zh-CN" sz="2400" dirty="0"/>
              <a:t>good authority -&gt; </a:t>
            </a:r>
            <a:r>
              <a:rPr lang="en-US" sz="2400" dirty="0"/>
              <a:t>more popular location</a:t>
            </a:r>
          </a:p>
        </p:txBody>
      </p:sp>
    </p:spTree>
    <p:extLst>
      <p:ext uri="{BB962C8B-B14F-4D97-AF65-F5344CB8AC3E}">
        <p14:creationId xmlns:p14="http://schemas.microsoft.com/office/powerpoint/2010/main" val="1153843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fade">
                                      <p:cBhvr>
                                        <p:cTn id="15" dur="500"/>
                                        <p:tgtEl>
                                          <p:spTgt spid="2">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fade">
                                      <p:cBhvr>
                                        <p:cTn id="18" dur="500"/>
                                        <p:tgtEl>
                                          <p:spTgt spid="2">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animEffect transition="in" filter="fade">
                                      <p:cBhvr>
                                        <p:cTn id="23" dur="500"/>
                                        <p:tgtEl>
                                          <p:spTgt spid="2">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7" end="7"/>
                                            </p:txEl>
                                          </p:spTgt>
                                        </p:tgtEl>
                                        <p:attrNameLst>
                                          <p:attrName>style.visibility</p:attrName>
                                        </p:attrNameLst>
                                      </p:cBhvr>
                                      <p:to>
                                        <p:strVal val="visible"/>
                                      </p:to>
                                    </p:set>
                                    <p:animEffect transition="in" filter="fade">
                                      <p:cBhvr>
                                        <p:cTn id="26" dur="500"/>
                                        <p:tgtEl>
                                          <p:spTgt spid="2">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animEffect transition="in" filter="fade">
                                      <p:cBhvr>
                                        <p:cTn id="29" dur="500"/>
                                        <p:tgtEl>
                                          <p:spTgt spid="2">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2">
                                            <p:txEl>
                                              <p:pRg st="9" end="9"/>
                                            </p:txEl>
                                          </p:spTgt>
                                        </p:tgtEl>
                                        <p:attrNameLst>
                                          <p:attrName>style.visibility</p:attrName>
                                        </p:attrNameLst>
                                      </p:cBhvr>
                                      <p:to>
                                        <p:strVal val="visible"/>
                                      </p:to>
                                    </p:set>
                                    <p:animEffect transition="in" filter="fade">
                                      <p:cBhvr>
                                        <p:cTn id="32" dur="500"/>
                                        <p:tgtEl>
                                          <p:spTgt spid="2">
                                            <p:txEl>
                                              <p:pRg st="9" end="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2">
                                            <p:txEl>
                                              <p:pRg st="10" end="10"/>
                                            </p:txEl>
                                          </p:spTgt>
                                        </p:tgtEl>
                                        <p:attrNameLst>
                                          <p:attrName>style.visibility</p:attrName>
                                        </p:attrNameLst>
                                      </p:cBhvr>
                                      <p:to>
                                        <p:strVal val="visible"/>
                                      </p:to>
                                    </p:set>
                                    <p:animEffect transition="in" filter="fade">
                                      <p:cBhvr>
                                        <p:cTn id="35"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AB06006-2A2E-42C3-979F-E6EC37161D6E}"/>
              </a:ext>
            </a:extLst>
          </p:cNvPr>
          <p:cNvSpPr txBox="1"/>
          <p:nvPr/>
        </p:nvSpPr>
        <p:spPr>
          <a:xfrm>
            <a:off x="560477" y="272782"/>
            <a:ext cx="11078529" cy="646331"/>
          </a:xfrm>
          <a:prstGeom prst="rect">
            <a:avLst/>
          </a:prstGeom>
          <a:noFill/>
        </p:spPr>
        <p:txBody>
          <a:bodyPr wrap="square" rtlCol="0">
            <a:spAutoFit/>
          </a:bodyPr>
          <a:lstStyle/>
          <a:p>
            <a:r>
              <a:rPr lang="en-US" sz="3600" dirty="0"/>
              <a:t>Differentially private Points-of-Interest Recommendation</a:t>
            </a:r>
          </a:p>
        </p:txBody>
      </p:sp>
      <p:sp>
        <p:nvSpPr>
          <p:cNvPr id="2" name="矩形 1">
            <a:extLst>
              <a:ext uri="{FF2B5EF4-FFF2-40B4-BE49-F238E27FC236}">
                <a16:creationId xmlns:a16="http://schemas.microsoft.com/office/drawing/2014/main" id="{B4622BD6-5564-49CA-857E-CD5810794638}"/>
              </a:ext>
            </a:extLst>
          </p:cNvPr>
          <p:cNvSpPr/>
          <p:nvPr/>
        </p:nvSpPr>
        <p:spPr>
          <a:xfrm>
            <a:off x="658448" y="919113"/>
            <a:ext cx="10745427" cy="1938992"/>
          </a:xfrm>
          <a:prstGeom prst="rect">
            <a:avLst/>
          </a:prstGeom>
        </p:spPr>
        <p:txBody>
          <a:bodyPr wrap="square">
            <a:spAutoFit/>
          </a:bodyPr>
          <a:lstStyle/>
          <a:p>
            <a:r>
              <a:rPr lang="en-US" sz="2400" dirty="0"/>
              <a:t>The differentially private mining algorithm consists of four steps:</a:t>
            </a:r>
          </a:p>
          <a:p>
            <a:pPr marL="342900" indent="-342900">
              <a:buFont typeface="Wingdings" panose="05000000000000000000" pitchFamily="2" charset="2"/>
              <a:buChar char="Ø"/>
            </a:pPr>
            <a:r>
              <a:rPr lang="en-US" sz="2400" dirty="0"/>
              <a:t>matrix construction</a:t>
            </a:r>
          </a:p>
          <a:p>
            <a:pPr marL="342900" indent="-342900">
              <a:buFont typeface="Wingdings" panose="05000000000000000000" pitchFamily="2" charset="2"/>
              <a:buChar char="Ø"/>
            </a:pPr>
            <a:r>
              <a:rPr lang="en-US" sz="2400" dirty="0"/>
              <a:t>noise addition</a:t>
            </a:r>
          </a:p>
          <a:p>
            <a:pPr marL="342900" indent="-342900">
              <a:buFont typeface="Wingdings" panose="05000000000000000000" pitchFamily="2" charset="2"/>
              <a:buChar char="Ø"/>
            </a:pPr>
            <a:r>
              <a:rPr lang="en-US" sz="2400" dirty="0"/>
              <a:t>noise suppression</a:t>
            </a:r>
          </a:p>
          <a:p>
            <a:pPr marL="342900" indent="-342900">
              <a:buFont typeface="Wingdings" panose="05000000000000000000" pitchFamily="2" charset="2"/>
              <a:buChar char="Ø"/>
            </a:pPr>
            <a:r>
              <a:rPr lang="en-US" sz="2400" dirty="0"/>
              <a:t>HITS</a:t>
            </a:r>
          </a:p>
        </p:txBody>
      </p:sp>
      <p:grpSp>
        <p:nvGrpSpPr>
          <p:cNvPr id="17" name="组合 16">
            <a:extLst>
              <a:ext uri="{FF2B5EF4-FFF2-40B4-BE49-F238E27FC236}">
                <a16:creationId xmlns:a16="http://schemas.microsoft.com/office/drawing/2014/main" id="{C9032F50-B5DC-493A-94D2-AE4191B178A1}"/>
              </a:ext>
            </a:extLst>
          </p:cNvPr>
          <p:cNvGrpSpPr/>
          <p:nvPr/>
        </p:nvGrpSpPr>
        <p:grpSpPr>
          <a:xfrm>
            <a:off x="8369975" y="1888609"/>
            <a:ext cx="3576007" cy="3838357"/>
            <a:chOff x="7636505" y="2066055"/>
            <a:chExt cx="3157446" cy="3323107"/>
          </a:xfrm>
        </p:grpSpPr>
        <p:grpSp>
          <p:nvGrpSpPr>
            <p:cNvPr id="18" name="组合 17">
              <a:extLst>
                <a:ext uri="{FF2B5EF4-FFF2-40B4-BE49-F238E27FC236}">
                  <a16:creationId xmlns:a16="http://schemas.microsoft.com/office/drawing/2014/main" id="{7C4AF36F-DCE1-442F-957F-7AE0AF48C7CB}"/>
                </a:ext>
              </a:extLst>
            </p:cNvPr>
            <p:cNvGrpSpPr/>
            <p:nvPr/>
          </p:nvGrpSpPr>
          <p:grpSpPr>
            <a:xfrm>
              <a:off x="7636505" y="2066055"/>
              <a:ext cx="3157446" cy="3323107"/>
              <a:chOff x="1925539" y="5084298"/>
              <a:chExt cx="2422985" cy="2643361"/>
            </a:xfrm>
          </p:grpSpPr>
          <p:sp>
            <p:nvSpPr>
              <p:cNvPr id="33" name="椭圆 32">
                <a:extLst>
                  <a:ext uri="{FF2B5EF4-FFF2-40B4-BE49-F238E27FC236}">
                    <a16:creationId xmlns:a16="http://schemas.microsoft.com/office/drawing/2014/main" id="{78A55562-07E8-46E5-B547-10E49E6A1289}"/>
                  </a:ext>
                </a:extLst>
              </p:cNvPr>
              <p:cNvSpPr/>
              <p:nvPr/>
            </p:nvSpPr>
            <p:spPr>
              <a:xfrm>
                <a:off x="2362184" y="5171519"/>
                <a:ext cx="129764" cy="121206"/>
              </a:xfrm>
              <a:prstGeom prst="ellipse">
                <a:avLst/>
              </a:prstGeom>
              <a:solidFill>
                <a:schemeClr val="tx1"/>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p>
            </p:txBody>
          </p:sp>
          <p:sp>
            <p:nvSpPr>
              <p:cNvPr id="34" name="椭圆 33">
                <a:extLst>
                  <a:ext uri="{FF2B5EF4-FFF2-40B4-BE49-F238E27FC236}">
                    <a16:creationId xmlns:a16="http://schemas.microsoft.com/office/drawing/2014/main" id="{C87BD801-EDF3-43BE-BD01-34344D41BCB5}"/>
                  </a:ext>
                </a:extLst>
              </p:cNvPr>
              <p:cNvSpPr/>
              <p:nvPr/>
            </p:nvSpPr>
            <p:spPr>
              <a:xfrm>
                <a:off x="2362184" y="5604586"/>
                <a:ext cx="129764" cy="121206"/>
              </a:xfrm>
              <a:prstGeom prst="ellipse">
                <a:avLst/>
              </a:prstGeom>
              <a:solidFill>
                <a:schemeClr val="tx1"/>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p>
            </p:txBody>
          </p:sp>
          <p:sp>
            <p:nvSpPr>
              <p:cNvPr id="35" name="椭圆 34">
                <a:extLst>
                  <a:ext uri="{FF2B5EF4-FFF2-40B4-BE49-F238E27FC236}">
                    <a16:creationId xmlns:a16="http://schemas.microsoft.com/office/drawing/2014/main" id="{1CC3E2A9-300A-4C84-9D25-47CE5217035D}"/>
                  </a:ext>
                </a:extLst>
              </p:cNvPr>
              <p:cNvSpPr/>
              <p:nvPr/>
            </p:nvSpPr>
            <p:spPr>
              <a:xfrm>
                <a:off x="2359117" y="6054573"/>
                <a:ext cx="129764" cy="121206"/>
              </a:xfrm>
              <a:prstGeom prst="ellipse">
                <a:avLst/>
              </a:prstGeom>
              <a:solidFill>
                <a:schemeClr val="tx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p>
            </p:txBody>
          </p:sp>
          <p:sp>
            <p:nvSpPr>
              <p:cNvPr id="36" name="椭圆 35">
                <a:extLst>
                  <a:ext uri="{FF2B5EF4-FFF2-40B4-BE49-F238E27FC236}">
                    <a16:creationId xmlns:a16="http://schemas.microsoft.com/office/drawing/2014/main" id="{3A11333B-3A15-433A-A60B-E897825C423D}"/>
                  </a:ext>
                </a:extLst>
              </p:cNvPr>
              <p:cNvSpPr/>
              <p:nvPr/>
            </p:nvSpPr>
            <p:spPr>
              <a:xfrm>
                <a:off x="2359117" y="6507773"/>
                <a:ext cx="129764" cy="121206"/>
              </a:xfrm>
              <a:prstGeom prst="ellipse">
                <a:avLst/>
              </a:prstGeom>
              <a:solidFill>
                <a:schemeClr val="tx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p>
            </p:txBody>
          </p:sp>
          <p:sp>
            <p:nvSpPr>
              <p:cNvPr id="37" name="椭圆 36">
                <a:extLst>
                  <a:ext uri="{FF2B5EF4-FFF2-40B4-BE49-F238E27FC236}">
                    <a16:creationId xmlns:a16="http://schemas.microsoft.com/office/drawing/2014/main" id="{37F8967D-F46C-4B5D-A70C-EF46346634BD}"/>
                  </a:ext>
                </a:extLst>
              </p:cNvPr>
              <p:cNvSpPr/>
              <p:nvPr/>
            </p:nvSpPr>
            <p:spPr>
              <a:xfrm>
                <a:off x="2362731" y="6953598"/>
                <a:ext cx="129764" cy="121206"/>
              </a:xfrm>
              <a:prstGeom prst="ellipse">
                <a:avLst/>
              </a:prstGeom>
              <a:solidFill>
                <a:schemeClr val="tx1"/>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p>
            </p:txBody>
          </p:sp>
          <p:sp>
            <p:nvSpPr>
              <p:cNvPr id="38" name="椭圆 37">
                <a:extLst>
                  <a:ext uri="{FF2B5EF4-FFF2-40B4-BE49-F238E27FC236}">
                    <a16:creationId xmlns:a16="http://schemas.microsoft.com/office/drawing/2014/main" id="{393B5898-E676-4889-A533-4B54BE693C97}"/>
                  </a:ext>
                </a:extLst>
              </p:cNvPr>
              <p:cNvSpPr/>
              <p:nvPr/>
            </p:nvSpPr>
            <p:spPr>
              <a:xfrm>
                <a:off x="2359117" y="7437740"/>
                <a:ext cx="129764" cy="121206"/>
              </a:xfrm>
              <a:prstGeom prst="ellipse">
                <a:avLst/>
              </a:prstGeom>
              <a:solidFill>
                <a:schemeClr val="tx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p>
            </p:txBody>
          </p:sp>
          <p:sp>
            <p:nvSpPr>
              <p:cNvPr id="39" name="椭圆 38">
                <a:extLst>
                  <a:ext uri="{FF2B5EF4-FFF2-40B4-BE49-F238E27FC236}">
                    <a16:creationId xmlns:a16="http://schemas.microsoft.com/office/drawing/2014/main" id="{F2382446-5615-4F23-BA32-75CB845B19D1}"/>
                  </a:ext>
                </a:extLst>
              </p:cNvPr>
              <p:cNvSpPr/>
              <p:nvPr/>
            </p:nvSpPr>
            <p:spPr>
              <a:xfrm>
                <a:off x="3724287" y="5421879"/>
                <a:ext cx="129764" cy="121206"/>
              </a:xfrm>
              <a:prstGeom prst="ellipse">
                <a:avLst/>
              </a:prstGeom>
              <a:solidFill>
                <a:schemeClr val="tx1"/>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p>
            </p:txBody>
          </p:sp>
          <p:sp>
            <p:nvSpPr>
              <p:cNvPr id="40" name="椭圆 39">
                <a:extLst>
                  <a:ext uri="{FF2B5EF4-FFF2-40B4-BE49-F238E27FC236}">
                    <a16:creationId xmlns:a16="http://schemas.microsoft.com/office/drawing/2014/main" id="{A7C3B453-A61A-4D7C-BEAB-751AE9D8299D}"/>
                  </a:ext>
                </a:extLst>
              </p:cNvPr>
              <p:cNvSpPr/>
              <p:nvPr/>
            </p:nvSpPr>
            <p:spPr>
              <a:xfrm>
                <a:off x="3724287" y="6049849"/>
                <a:ext cx="129764" cy="121206"/>
              </a:xfrm>
              <a:prstGeom prst="ellipse">
                <a:avLst/>
              </a:prstGeom>
              <a:solidFill>
                <a:schemeClr val="tx1"/>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p>
            </p:txBody>
          </p:sp>
          <p:sp>
            <p:nvSpPr>
              <p:cNvPr id="41" name="椭圆 40">
                <a:extLst>
                  <a:ext uri="{FF2B5EF4-FFF2-40B4-BE49-F238E27FC236}">
                    <a16:creationId xmlns:a16="http://schemas.microsoft.com/office/drawing/2014/main" id="{2E911419-9991-40C0-B2DE-CB051C3955EB}"/>
                  </a:ext>
                </a:extLst>
              </p:cNvPr>
              <p:cNvSpPr/>
              <p:nvPr/>
            </p:nvSpPr>
            <p:spPr>
              <a:xfrm>
                <a:off x="3724287" y="6651236"/>
                <a:ext cx="129764" cy="121206"/>
              </a:xfrm>
              <a:prstGeom prst="ellipse">
                <a:avLst/>
              </a:prstGeom>
              <a:solidFill>
                <a:schemeClr val="tx1"/>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p>
            </p:txBody>
          </p:sp>
          <p:sp>
            <p:nvSpPr>
              <p:cNvPr id="42" name="椭圆 41">
                <a:extLst>
                  <a:ext uri="{FF2B5EF4-FFF2-40B4-BE49-F238E27FC236}">
                    <a16:creationId xmlns:a16="http://schemas.microsoft.com/office/drawing/2014/main" id="{5093A450-AD77-4839-AC04-2F38D99B62D5}"/>
                  </a:ext>
                </a:extLst>
              </p:cNvPr>
              <p:cNvSpPr/>
              <p:nvPr/>
            </p:nvSpPr>
            <p:spPr>
              <a:xfrm>
                <a:off x="3724287" y="7204750"/>
                <a:ext cx="129764" cy="121206"/>
              </a:xfrm>
              <a:prstGeom prst="ellipse">
                <a:avLst/>
              </a:prstGeom>
              <a:solidFill>
                <a:schemeClr val="tx1"/>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p>
            </p:txBody>
          </p:sp>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4005B016-B350-4F85-9331-67AE8A5BE73A}"/>
                      </a:ext>
                    </a:extLst>
                  </p:cNvPr>
                  <p:cNvSpPr txBox="1"/>
                  <p:nvPr/>
                </p:nvSpPr>
                <p:spPr>
                  <a:xfrm>
                    <a:off x="3883611" y="5342976"/>
                    <a:ext cx="433067" cy="369332"/>
                  </a:xfrm>
                  <a:prstGeom prst="rect">
                    <a:avLst/>
                  </a:prstGeom>
                  <a:noFill/>
                  <a:ln>
                    <a:noFill/>
                    <a:prstDash val="solid"/>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𝒍</m:t>
                              </m:r>
                            </m:e>
                            <m:sub>
                              <m:r>
                                <a:rPr lang="en-US" b="1" i="1" smtClean="0">
                                  <a:latin typeface="Cambria Math" panose="02040503050406030204" pitchFamily="18" charset="0"/>
                                </a:rPr>
                                <m:t>𝟏</m:t>
                              </m:r>
                            </m:sub>
                          </m:sSub>
                        </m:oMath>
                      </m:oMathPara>
                    </a14:m>
                    <a:endParaRPr lang="en-US" b="1" dirty="0"/>
                  </a:p>
                </p:txBody>
              </p:sp>
            </mc:Choice>
            <mc:Fallback xmlns="">
              <p:sp>
                <p:nvSpPr>
                  <p:cNvPr id="43" name="文本框 42">
                    <a:extLst>
                      <a:ext uri="{FF2B5EF4-FFF2-40B4-BE49-F238E27FC236}">
                        <a16:creationId xmlns:a16="http://schemas.microsoft.com/office/drawing/2014/main" id="{4005B016-B350-4F85-9331-67AE8A5BE73A}"/>
                      </a:ext>
                    </a:extLst>
                  </p:cNvPr>
                  <p:cNvSpPr txBox="1">
                    <a:spLocks noRot="1" noChangeAspect="1" noMove="1" noResize="1" noEditPoints="1" noAdjustHandles="1" noChangeArrowheads="1" noChangeShapeType="1" noTextEdit="1"/>
                  </p:cNvSpPr>
                  <p:nvPr/>
                </p:nvSpPr>
                <p:spPr>
                  <a:xfrm>
                    <a:off x="3883611" y="5342976"/>
                    <a:ext cx="433067" cy="369332"/>
                  </a:xfrm>
                  <a:prstGeom prst="rect">
                    <a:avLst/>
                  </a:prstGeom>
                  <a:blipFill>
                    <a:blip r:embed="rId3"/>
                    <a:stretch>
                      <a:fillRect/>
                    </a:stretch>
                  </a:blipFill>
                  <a:ln>
                    <a:noFill/>
                    <a:prstDash val="soli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文本框 43">
                    <a:extLst>
                      <a:ext uri="{FF2B5EF4-FFF2-40B4-BE49-F238E27FC236}">
                        <a16:creationId xmlns:a16="http://schemas.microsoft.com/office/drawing/2014/main" id="{1CCDCB86-DABF-4D93-9C70-903D07E8E0B5}"/>
                      </a:ext>
                    </a:extLst>
                  </p:cNvPr>
                  <p:cNvSpPr txBox="1"/>
                  <p:nvPr/>
                </p:nvSpPr>
                <p:spPr>
                  <a:xfrm>
                    <a:off x="3912186" y="5964877"/>
                    <a:ext cx="433067" cy="369332"/>
                  </a:xfrm>
                  <a:prstGeom prst="rect">
                    <a:avLst/>
                  </a:prstGeom>
                  <a:noFill/>
                  <a:ln>
                    <a:noFill/>
                    <a:prstDash val="solid"/>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𝒍</m:t>
                              </m:r>
                            </m:e>
                            <m:sub>
                              <m:r>
                                <a:rPr lang="en-US" b="1" i="1" smtClean="0">
                                  <a:latin typeface="Cambria Math" panose="02040503050406030204" pitchFamily="18" charset="0"/>
                                </a:rPr>
                                <m:t>𝟐</m:t>
                              </m:r>
                            </m:sub>
                          </m:sSub>
                        </m:oMath>
                      </m:oMathPara>
                    </a14:m>
                    <a:endParaRPr lang="en-US" b="1" dirty="0"/>
                  </a:p>
                </p:txBody>
              </p:sp>
            </mc:Choice>
            <mc:Fallback xmlns="">
              <p:sp>
                <p:nvSpPr>
                  <p:cNvPr id="44" name="文本框 43">
                    <a:extLst>
                      <a:ext uri="{FF2B5EF4-FFF2-40B4-BE49-F238E27FC236}">
                        <a16:creationId xmlns:a16="http://schemas.microsoft.com/office/drawing/2014/main" id="{1CCDCB86-DABF-4D93-9C70-903D07E8E0B5}"/>
                      </a:ext>
                    </a:extLst>
                  </p:cNvPr>
                  <p:cNvSpPr txBox="1">
                    <a:spLocks noRot="1" noChangeAspect="1" noMove="1" noResize="1" noEditPoints="1" noAdjustHandles="1" noChangeArrowheads="1" noChangeShapeType="1" noTextEdit="1"/>
                  </p:cNvSpPr>
                  <p:nvPr/>
                </p:nvSpPr>
                <p:spPr>
                  <a:xfrm>
                    <a:off x="3912186" y="5964877"/>
                    <a:ext cx="433067" cy="369332"/>
                  </a:xfrm>
                  <a:prstGeom prst="rect">
                    <a:avLst/>
                  </a:prstGeom>
                  <a:blipFill>
                    <a:blip r:embed="rId4"/>
                    <a:stretch>
                      <a:fillRect/>
                    </a:stretch>
                  </a:blipFill>
                  <a:ln>
                    <a:noFill/>
                    <a:prstDash val="soli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10CA258D-28A6-4C67-92BC-4D6DD44942A4}"/>
                      </a:ext>
                    </a:extLst>
                  </p:cNvPr>
                  <p:cNvSpPr txBox="1"/>
                  <p:nvPr/>
                </p:nvSpPr>
                <p:spPr>
                  <a:xfrm>
                    <a:off x="3912186" y="6586778"/>
                    <a:ext cx="433067" cy="369332"/>
                  </a:xfrm>
                  <a:prstGeom prst="rect">
                    <a:avLst/>
                  </a:prstGeom>
                  <a:noFill/>
                  <a:ln>
                    <a:noFill/>
                    <a:prstDash val="solid"/>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𝒍</m:t>
                              </m:r>
                            </m:e>
                            <m:sub>
                              <m:r>
                                <a:rPr lang="en-US" b="1" i="1" smtClean="0">
                                  <a:latin typeface="Cambria Math" panose="02040503050406030204" pitchFamily="18" charset="0"/>
                                </a:rPr>
                                <m:t>𝟑</m:t>
                              </m:r>
                            </m:sub>
                          </m:sSub>
                        </m:oMath>
                      </m:oMathPara>
                    </a14:m>
                    <a:endParaRPr lang="en-US" b="1" dirty="0"/>
                  </a:p>
                </p:txBody>
              </p:sp>
            </mc:Choice>
            <mc:Fallback xmlns="">
              <p:sp>
                <p:nvSpPr>
                  <p:cNvPr id="45" name="文本框 44">
                    <a:extLst>
                      <a:ext uri="{FF2B5EF4-FFF2-40B4-BE49-F238E27FC236}">
                        <a16:creationId xmlns:a16="http://schemas.microsoft.com/office/drawing/2014/main" id="{10CA258D-28A6-4C67-92BC-4D6DD44942A4}"/>
                      </a:ext>
                    </a:extLst>
                  </p:cNvPr>
                  <p:cNvSpPr txBox="1">
                    <a:spLocks noRot="1" noChangeAspect="1" noMove="1" noResize="1" noEditPoints="1" noAdjustHandles="1" noChangeArrowheads="1" noChangeShapeType="1" noTextEdit="1"/>
                  </p:cNvSpPr>
                  <p:nvPr/>
                </p:nvSpPr>
                <p:spPr>
                  <a:xfrm>
                    <a:off x="3912186" y="6586778"/>
                    <a:ext cx="433067" cy="369332"/>
                  </a:xfrm>
                  <a:prstGeom prst="rect">
                    <a:avLst/>
                  </a:prstGeom>
                  <a:blipFill>
                    <a:blip r:embed="rId5"/>
                    <a:stretch>
                      <a:fillRect/>
                    </a:stretch>
                  </a:blipFill>
                  <a:ln>
                    <a:noFill/>
                    <a:prstDash val="soli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文本框 45">
                    <a:extLst>
                      <a:ext uri="{FF2B5EF4-FFF2-40B4-BE49-F238E27FC236}">
                        <a16:creationId xmlns:a16="http://schemas.microsoft.com/office/drawing/2014/main" id="{E46AFB76-362F-402F-920D-47A888ECD2CC}"/>
                      </a:ext>
                    </a:extLst>
                  </p:cNvPr>
                  <p:cNvSpPr txBox="1"/>
                  <p:nvPr/>
                </p:nvSpPr>
                <p:spPr>
                  <a:xfrm>
                    <a:off x="3915457" y="7136923"/>
                    <a:ext cx="433067" cy="369332"/>
                  </a:xfrm>
                  <a:prstGeom prst="rect">
                    <a:avLst/>
                  </a:prstGeom>
                  <a:noFill/>
                  <a:ln>
                    <a:noFill/>
                    <a:prstDash val="solid"/>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𝒍</m:t>
                              </m:r>
                            </m:e>
                            <m:sub>
                              <m:r>
                                <a:rPr lang="en-US" b="1" i="1" smtClean="0">
                                  <a:latin typeface="Cambria Math" panose="02040503050406030204" pitchFamily="18" charset="0"/>
                                </a:rPr>
                                <m:t>𝟒</m:t>
                              </m:r>
                            </m:sub>
                          </m:sSub>
                        </m:oMath>
                      </m:oMathPara>
                    </a14:m>
                    <a:endParaRPr lang="en-US" b="1" dirty="0"/>
                  </a:p>
                </p:txBody>
              </p:sp>
            </mc:Choice>
            <mc:Fallback xmlns="">
              <p:sp>
                <p:nvSpPr>
                  <p:cNvPr id="46" name="文本框 45">
                    <a:extLst>
                      <a:ext uri="{FF2B5EF4-FFF2-40B4-BE49-F238E27FC236}">
                        <a16:creationId xmlns:a16="http://schemas.microsoft.com/office/drawing/2014/main" id="{E46AFB76-362F-402F-920D-47A888ECD2CC}"/>
                      </a:ext>
                    </a:extLst>
                  </p:cNvPr>
                  <p:cNvSpPr txBox="1">
                    <a:spLocks noRot="1" noChangeAspect="1" noMove="1" noResize="1" noEditPoints="1" noAdjustHandles="1" noChangeArrowheads="1" noChangeShapeType="1" noTextEdit="1"/>
                  </p:cNvSpPr>
                  <p:nvPr/>
                </p:nvSpPr>
                <p:spPr>
                  <a:xfrm>
                    <a:off x="3915457" y="7136923"/>
                    <a:ext cx="433067" cy="369332"/>
                  </a:xfrm>
                  <a:prstGeom prst="rect">
                    <a:avLst/>
                  </a:prstGeom>
                  <a:blipFill>
                    <a:blip r:embed="rId6"/>
                    <a:stretch>
                      <a:fillRect/>
                    </a:stretch>
                  </a:blipFill>
                  <a:ln>
                    <a:noFill/>
                    <a:prstDash val="soli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文本框 46">
                    <a:extLst>
                      <a:ext uri="{FF2B5EF4-FFF2-40B4-BE49-F238E27FC236}">
                        <a16:creationId xmlns:a16="http://schemas.microsoft.com/office/drawing/2014/main" id="{542CD989-741F-4142-8AF9-6586B3AE0A7B}"/>
                      </a:ext>
                    </a:extLst>
                  </p:cNvPr>
                  <p:cNvSpPr txBox="1"/>
                  <p:nvPr/>
                </p:nvSpPr>
                <p:spPr>
                  <a:xfrm>
                    <a:off x="1925539" y="5084298"/>
                    <a:ext cx="497187" cy="369332"/>
                  </a:xfrm>
                  <a:prstGeom prst="rect">
                    <a:avLst/>
                  </a:prstGeom>
                  <a:noFill/>
                  <a:ln>
                    <a:noFill/>
                    <a:prstDash val="solid"/>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𝒖</m:t>
                              </m:r>
                            </m:e>
                            <m:sub>
                              <m:r>
                                <a:rPr lang="en-US" b="1" i="1" smtClean="0">
                                  <a:latin typeface="Cambria Math" panose="02040503050406030204" pitchFamily="18" charset="0"/>
                                </a:rPr>
                                <m:t>𝟏</m:t>
                              </m:r>
                            </m:sub>
                          </m:sSub>
                        </m:oMath>
                      </m:oMathPara>
                    </a14:m>
                    <a:endParaRPr lang="en-US" b="1" dirty="0"/>
                  </a:p>
                </p:txBody>
              </p:sp>
            </mc:Choice>
            <mc:Fallback xmlns="">
              <p:sp>
                <p:nvSpPr>
                  <p:cNvPr id="47" name="文本框 46">
                    <a:extLst>
                      <a:ext uri="{FF2B5EF4-FFF2-40B4-BE49-F238E27FC236}">
                        <a16:creationId xmlns:a16="http://schemas.microsoft.com/office/drawing/2014/main" id="{542CD989-741F-4142-8AF9-6586B3AE0A7B}"/>
                      </a:ext>
                    </a:extLst>
                  </p:cNvPr>
                  <p:cNvSpPr txBox="1">
                    <a:spLocks noRot="1" noChangeAspect="1" noMove="1" noResize="1" noEditPoints="1" noAdjustHandles="1" noChangeArrowheads="1" noChangeShapeType="1" noTextEdit="1"/>
                  </p:cNvSpPr>
                  <p:nvPr/>
                </p:nvSpPr>
                <p:spPr>
                  <a:xfrm>
                    <a:off x="1925539" y="5084298"/>
                    <a:ext cx="497187" cy="369332"/>
                  </a:xfrm>
                  <a:prstGeom prst="rect">
                    <a:avLst/>
                  </a:prstGeom>
                  <a:blipFill>
                    <a:blip r:embed="rId7"/>
                    <a:stretch>
                      <a:fillRect/>
                    </a:stretch>
                  </a:blipFill>
                  <a:ln>
                    <a:noFill/>
                    <a:prstDash val="soli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文本框 47">
                    <a:extLst>
                      <a:ext uri="{FF2B5EF4-FFF2-40B4-BE49-F238E27FC236}">
                        <a16:creationId xmlns:a16="http://schemas.microsoft.com/office/drawing/2014/main" id="{AED7466A-A8D3-428C-B189-5DCC0C2A50D4}"/>
                      </a:ext>
                    </a:extLst>
                  </p:cNvPr>
                  <p:cNvSpPr txBox="1"/>
                  <p:nvPr/>
                </p:nvSpPr>
                <p:spPr>
                  <a:xfrm>
                    <a:off x="1933601" y="5524519"/>
                    <a:ext cx="497187" cy="369332"/>
                  </a:xfrm>
                  <a:prstGeom prst="rect">
                    <a:avLst/>
                  </a:prstGeom>
                  <a:noFill/>
                  <a:ln>
                    <a:noFill/>
                    <a:prstDash val="solid"/>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𝒖</m:t>
                              </m:r>
                            </m:e>
                            <m:sub>
                              <m:r>
                                <a:rPr lang="en-US" b="1" i="1" smtClean="0">
                                  <a:latin typeface="Cambria Math" panose="02040503050406030204" pitchFamily="18" charset="0"/>
                                </a:rPr>
                                <m:t>𝟐</m:t>
                              </m:r>
                            </m:sub>
                          </m:sSub>
                        </m:oMath>
                      </m:oMathPara>
                    </a14:m>
                    <a:endParaRPr lang="en-US" b="1" dirty="0"/>
                  </a:p>
                </p:txBody>
              </p:sp>
            </mc:Choice>
            <mc:Fallback xmlns="">
              <p:sp>
                <p:nvSpPr>
                  <p:cNvPr id="48" name="文本框 47">
                    <a:extLst>
                      <a:ext uri="{FF2B5EF4-FFF2-40B4-BE49-F238E27FC236}">
                        <a16:creationId xmlns:a16="http://schemas.microsoft.com/office/drawing/2014/main" id="{AED7466A-A8D3-428C-B189-5DCC0C2A50D4}"/>
                      </a:ext>
                    </a:extLst>
                  </p:cNvPr>
                  <p:cNvSpPr txBox="1">
                    <a:spLocks noRot="1" noChangeAspect="1" noMove="1" noResize="1" noEditPoints="1" noAdjustHandles="1" noChangeArrowheads="1" noChangeShapeType="1" noTextEdit="1"/>
                  </p:cNvSpPr>
                  <p:nvPr/>
                </p:nvSpPr>
                <p:spPr>
                  <a:xfrm>
                    <a:off x="1933601" y="5524519"/>
                    <a:ext cx="497187" cy="369332"/>
                  </a:xfrm>
                  <a:prstGeom prst="rect">
                    <a:avLst/>
                  </a:prstGeom>
                  <a:blipFill>
                    <a:blip r:embed="rId8"/>
                    <a:stretch>
                      <a:fillRect/>
                    </a:stretch>
                  </a:blipFill>
                  <a:ln>
                    <a:noFill/>
                    <a:prstDash val="soli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文本框 48">
                    <a:extLst>
                      <a:ext uri="{FF2B5EF4-FFF2-40B4-BE49-F238E27FC236}">
                        <a16:creationId xmlns:a16="http://schemas.microsoft.com/office/drawing/2014/main" id="{84792FED-2CD7-44DD-9582-B7B373DB27DE}"/>
                      </a:ext>
                    </a:extLst>
                  </p:cNvPr>
                  <p:cNvSpPr txBox="1"/>
                  <p:nvPr/>
                </p:nvSpPr>
                <p:spPr>
                  <a:xfrm>
                    <a:off x="1946817" y="5972111"/>
                    <a:ext cx="497187" cy="369332"/>
                  </a:xfrm>
                  <a:prstGeom prst="rect">
                    <a:avLst/>
                  </a:prstGeom>
                  <a:noFill/>
                  <a:ln>
                    <a:noFill/>
                    <a:prstDash val="solid"/>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𝒖</m:t>
                              </m:r>
                            </m:e>
                            <m:sub>
                              <m:r>
                                <a:rPr lang="en-US" b="1" i="1" smtClean="0">
                                  <a:latin typeface="Cambria Math" panose="02040503050406030204" pitchFamily="18" charset="0"/>
                                </a:rPr>
                                <m:t>𝟑</m:t>
                              </m:r>
                            </m:sub>
                          </m:sSub>
                        </m:oMath>
                      </m:oMathPara>
                    </a14:m>
                    <a:endParaRPr lang="en-US" b="1" dirty="0"/>
                  </a:p>
                </p:txBody>
              </p:sp>
            </mc:Choice>
            <mc:Fallback xmlns="">
              <p:sp>
                <p:nvSpPr>
                  <p:cNvPr id="49" name="文本框 48">
                    <a:extLst>
                      <a:ext uri="{FF2B5EF4-FFF2-40B4-BE49-F238E27FC236}">
                        <a16:creationId xmlns:a16="http://schemas.microsoft.com/office/drawing/2014/main" id="{84792FED-2CD7-44DD-9582-B7B373DB27DE}"/>
                      </a:ext>
                    </a:extLst>
                  </p:cNvPr>
                  <p:cNvSpPr txBox="1">
                    <a:spLocks noRot="1" noChangeAspect="1" noMove="1" noResize="1" noEditPoints="1" noAdjustHandles="1" noChangeArrowheads="1" noChangeShapeType="1" noTextEdit="1"/>
                  </p:cNvSpPr>
                  <p:nvPr/>
                </p:nvSpPr>
                <p:spPr>
                  <a:xfrm>
                    <a:off x="1946817" y="5972111"/>
                    <a:ext cx="497187" cy="369332"/>
                  </a:xfrm>
                  <a:prstGeom prst="rect">
                    <a:avLst/>
                  </a:prstGeom>
                  <a:blipFill>
                    <a:blip r:embed="rId9"/>
                    <a:stretch>
                      <a:fillRect/>
                    </a:stretch>
                  </a:blipFill>
                  <a:ln>
                    <a:noFill/>
                    <a:prstDash val="soli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文本框 49">
                    <a:extLst>
                      <a:ext uri="{FF2B5EF4-FFF2-40B4-BE49-F238E27FC236}">
                        <a16:creationId xmlns:a16="http://schemas.microsoft.com/office/drawing/2014/main" id="{6A16221B-03F1-4A45-8DF3-7DD8D60B8C38}"/>
                      </a:ext>
                    </a:extLst>
                  </p:cNvPr>
                  <p:cNvSpPr txBox="1"/>
                  <p:nvPr/>
                </p:nvSpPr>
                <p:spPr>
                  <a:xfrm>
                    <a:off x="1945074" y="6434786"/>
                    <a:ext cx="497187" cy="369332"/>
                  </a:xfrm>
                  <a:prstGeom prst="rect">
                    <a:avLst/>
                  </a:prstGeom>
                  <a:noFill/>
                  <a:ln>
                    <a:noFill/>
                    <a:prstDash val="solid"/>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𝒖</m:t>
                              </m:r>
                            </m:e>
                            <m:sub>
                              <m:r>
                                <a:rPr lang="en-US" b="1" i="1" smtClean="0">
                                  <a:latin typeface="Cambria Math" panose="02040503050406030204" pitchFamily="18" charset="0"/>
                                </a:rPr>
                                <m:t>𝟒</m:t>
                              </m:r>
                            </m:sub>
                          </m:sSub>
                        </m:oMath>
                      </m:oMathPara>
                    </a14:m>
                    <a:endParaRPr lang="en-US" b="1" dirty="0"/>
                  </a:p>
                </p:txBody>
              </p:sp>
            </mc:Choice>
            <mc:Fallback xmlns="">
              <p:sp>
                <p:nvSpPr>
                  <p:cNvPr id="50" name="文本框 49">
                    <a:extLst>
                      <a:ext uri="{FF2B5EF4-FFF2-40B4-BE49-F238E27FC236}">
                        <a16:creationId xmlns:a16="http://schemas.microsoft.com/office/drawing/2014/main" id="{6A16221B-03F1-4A45-8DF3-7DD8D60B8C38}"/>
                      </a:ext>
                    </a:extLst>
                  </p:cNvPr>
                  <p:cNvSpPr txBox="1">
                    <a:spLocks noRot="1" noChangeAspect="1" noMove="1" noResize="1" noEditPoints="1" noAdjustHandles="1" noChangeArrowheads="1" noChangeShapeType="1" noTextEdit="1"/>
                  </p:cNvSpPr>
                  <p:nvPr/>
                </p:nvSpPr>
                <p:spPr>
                  <a:xfrm>
                    <a:off x="1945074" y="6434786"/>
                    <a:ext cx="497187" cy="369332"/>
                  </a:xfrm>
                  <a:prstGeom prst="rect">
                    <a:avLst/>
                  </a:prstGeom>
                  <a:blipFill>
                    <a:blip r:embed="rId10"/>
                    <a:stretch>
                      <a:fillRect/>
                    </a:stretch>
                  </a:blipFill>
                  <a:ln>
                    <a:noFill/>
                    <a:prstDash val="soli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文本框 50">
                    <a:extLst>
                      <a:ext uri="{FF2B5EF4-FFF2-40B4-BE49-F238E27FC236}">
                        <a16:creationId xmlns:a16="http://schemas.microsoft.com/office/drawing/2014/main" id="{E17FC60D-4FDC-44BE-842B-D099B1ABDBA0}"/>
                      </a:ext>
                    </a:extLst>
                  </p:cNvPr>
                  <p:cNvSpPr txBox="1"/>
                  <p:nvPr/>
                </p:nvSpPr>
                <p:spPr>
                  <a:xfrm>
                    <a:off x="1946709" y="6871164"/>
                    <a:ext cx="497187" cy="369332"/>
                  </a:xfrm>
                  <a:prstGeom prst="rect">
                    <a:avLst/>
                  </a:prstGeom>
                  <a:noFill/>
                  <a:ln>
                    <a:noFill/>
                    <a:prstDash val="solid"/>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𝒖</m:t>
                              </m:r>
                            </m:e>
                            <m:sub>
                              <m:r>
                                <a:rPr lang="en-US" b="1" i="1" smtClean="0">
                                  <a:latin typeface="Cambria Math" panose="02040503050406030204" pitchFamily="18" charset="0"/>
                                </a:rPr>
                                <m:t>𝟓</m:t>
                              </m:r>
                            </m:sub>
                          </m:sSub>
                        </m:oMath>
                      </m:oMathPara>
                    </a14:m>
                    <a:endParaRPr lang="en-US" b="1" dirty="0"/>
                  </a:p>
                </p:txBody>
              </p:sp>
            </mc:Choice>
            <mc:Fallback xmlns="">
              <p:sp>
                <p:nvSpPr>
                  <p:cNvPr id="51" name="文本框 50">
                    <a:extLst>
                      <a:ext uri="{FF2B5EF4-FFF2-40B4-BE49-F238E27FC236}">
                        <a16:creationId xmlns:a16="http://schemas.microsoft.com/office/drawing/2014/main" id="{E17FC60D-4FDC-44BE-842B-D099B1ABDBA0}"/>
                      </a:ext>
                    </a:extLst>
                  </p:cNvPr>
                  <p:cNvSpPr txBox="1">
                    <a:spLocks noRot="1" noChangeAspect="1" noMove="1" noResize="1" noEditPoints="1" noAdjustHandles="1" noChangeArrowheads="1" noChangeShapeType="1" noTextEdit="1"/>
                  </p:cNvSpPr>
                  <p:nvPr/>
                </p:nvSpPr>
                <p:spPr>
                  <a:xfrm>
                    <a:off x="1946709" y="6871164"/>
                    <a:ext cx="497187" cy="369332"/>
                  </a:xfrm>
                  <a:prstGeom prst="rect">
                    <a:avLst/>
                  </a:prstGeom>
                  <a:blipFill>
                    <a:blip r:embed="rId11"/>
                    <a:stretch>
                      <a:fillRect/>
                    </a:stretch>
                  </a:blipFill>
                  <a:ln>
                    <a:noFill/>
                    <a:prstDash val="soli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文本框 51">
                    <a:extLst>
                      <a:ext uri="{FF2B5EF4-FFF2-40B4-BE49-F238E27FC236}">
                        <a16:creationId xmlns:a16="http://schemas.microsoft.com/office/drawing/2014/main" id="{9E00CDC1-21ED-42DE-AB33-4AF9BCFFF278}"/>
                      </a:ext>
                    </a:extLst>
                  </p:cNvPr>
                  <p:cNvSpPr txBox="1"/>
                  <p:nvPr/>
                </p:nvSpPr>
                <p:spPr>
                  <a:xfrm>
                    <a:off x="1953378" y="7358327"/>
                    <a:ext cx="497187" cy="369332"/>
                  </a:xfrm>
                  <a:prstGeom prst="rect">
                    <a:avLst/>
                  </a:prstGeom>
                  <a:noFill/>
                  <a:ln>
                    <a:noFill/>
                    <a:prstDash val="solid"/>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𝒖</m:t>
                              </m:r>
                            </m:e>
                            <m:sub>
                              <m:r>
                                <a:rPr lang="en-US" b="1" i="1" smtClean="0">
                                  <a:latin typeface="Cambria Math" panose="02040503050406030204" pitchFamily="18" charset="0"/>
                                </a:rPr>
                                <m:t>𝟔</m:t>
                              </m:r>
                            </m:sub>
                          </m:sSub>
                        </m:oMath>
                      </m:oMathPara>
                    </a14:m>
                    <a:endParaRPr lang="en-US" b="1" dirty="0"/>
                  </a:p>
                </p:txBody>
              </p:sp>
            </mc:Choice>
            <mc:Fallback xmlns="">
              <p:sp>
                <p:nvSpPr>
                  <p:cNvPr id="52" name="文本框 51">
                    <a:extLst>
                      <a:ext uri="{FF2B5EF4-FFF2-40B4-BE49-F238E27FC236}">
                        <a16:creationId xmlns:a16="http://schemas.microsoft.com/office/drawing/2014/main" id="{9E00CDC1-21ED-42DE-AB33-4AF9BCFFF278}"/>
                      </a:ext>
                    </a:extLst>
                  </p:cNvPr>
                  <p:cNvSpPr txBox="1">
                    <a:spLocks noRot="1" noChangeAspect="1" noMove="1" noResize="1" noEditPoints="1" noAdjustHandles="1" noChangeArrowheads="1" noChangeShapeType="1" noTextEdit="1"/>
                  </p:cNvSpPr>
                  <p:nvPr/>
                </p:nvSpPr>
                <p:spPr>
                  <a:xfrm>
                    <a:off x="1953378" y="7358327"/>
                    <a:ext cx="497187" cy="369332"/>
                  </a:xfrm>
                  <a:prstGeom prst="rect">
                    <a:avLst/>
                  </a:prstGeom>
                  <a:blipFill>
                    <a:blip r:embed="rId12"/>
                    <a:stretch>
                      <a:fillRect/>
                    </a:stretch>
                  </a:blipFill>
                  <a:ln>
                    <a:noFill/>
                    <a:prstDash val="solid"/>
                  </a:ln>
                </p:spPr>
                <p:txBody>
                  <a:bodyPr/>
                  <a:lstStyle/>
                  <a:p>
                    <a:r>
                      <a:rPr lang="en-US">
                        <a:noFill/>
                      </a:rPr>
                      <a:t> </a:t>
                    </a:r>
                  </a:p>
                </p:txBody>
              </p:sp>
            </mc:Fallback>
          </mc:AlternateContent>
          <p:cxnSp>
            <p:nvCxnSpPr>
              <p:cNvPr id="53" name="直接箭头连接符 52">
                <a:extLst>
                  <a:ext uri="{FF2B5EF4-FFF2-40B4-BE49-F238E27FC236}">
                    <a16:creationId xmlns:a16="http://schemas.microsoft.com/office/drawing/2014/main" id="{D06C38F6-08A9-4C43-9A84-495C0301D2B5}"/>
                  </a:ext>
                </a:extLst>
              </p:cNvPr>
              <p:cNvCxnSpPr>
                <a:cxnSpLocks/>
                <a:stCxn id="39" idx="2"/>
                <a:endCxn id="33" idx="6"/>
              </p:cNvCxnSpPr>
              <p:nvPr/>
            </p:nvCxnSpPr>
            <p:spPr>
              <a:xfrm flipH="1" flipV="1">
                <a:off x="2491948" y="5232122"/>
                <a:ext cx="1232339" cy="250360"/>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32F8527C-E1F9-423C-8A51-6296E816BC34}"/>
                  </a:ext>
                </a:extLst>
              </p:cNvPr>
              <p:cNvCxnSpPr>
                <a:cxnSpLocks/>
                <a:stCxn id="39" idx="2"/>
                <a:endCxn id="37" idx="6"/>
              </p:cNvCxnSpPr>
              <p:nvPr/>
            </p:nvCxnSpPr>
            <p:spPr>
              <a:xfrm flipH="1">
                <a:off x="2492495" y="5482482"/>
                <a:ext cx="1231792" cy="1531719"/>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4081B01E-9911-435A-B806-D7053F6BEFB0}"/>
                  </a:ext>
                </a:extLst>
              </p:cNvPr>
              <p:cNvCxnSpPr>
                <a:cxnSpLocks/>
                <a:stCxn id="39" idx="2"/>
                <a:endCxn id="35" idx="6"/>
              </p:cNvCxnSpPr>
              <p:nvPr/>
            </p:nvCxnSpPr>
            <p:spPr>
              <a:xfrm flipH="1">
                <a:off x="2488881" y="5482482"/>
                <a:ext cx="1235406" cy="632694"/>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10B1C357-E706-47CC-B289-12C0AF61F0A9}"/>
                  </a:ext>
                </a:extLst>
              </p:cNvPr>
              <p:cNvCxnSpPr>
                <a:cxnSpLocks/>
                <a:stCxn id="39" idx="2"/>
                <a:endCxn id="34" idx="6"/>
              </p:cNvCxnSpPr>
              <p:nvPr/>
            </p:nvCxnSpPr>
            <p:spPr>
              <a:xfrm flipH="1">
                <a:off x="2491948" y="5482482"/>
                <a:ext cx="1232339" cy="182707"/>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EDCF1817-AD94-4657-8ADE-0F3005739819}"/>
                  </a:ext>
                </a:extLst>
              </p:cNvPr>
              <p:cNvCxnSpPr>
                <a:cxnSpLocks/>
                <a:stCxn id="40" idx="2"/>
                <a:endCxn id="35" idx="6"/>
              </p:cNvCxnSpPr>
              <p:nvPr/>
            </p:nvCxnSpPr>
            <p:spPr>
              <a:xfrm flipH="1">
                <a:off x="2488881" y="6110452"/>
                <a:ext cx="1235406" cy="4724"/>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6D314BB2-3891-4BC0-8ED0-C704D97E36A6}"/>
                  </a:ext>
                </a:extLst>
              </p:cNvPr>
              <p:cNvCxnSpPr>
                <a:cxnSpLocks/>
                <a:stCxn id="40" idx="2"/>
                <a:endCxn id="36" idx="6"/>
              </p:cNvCxnSpPr>
              <p:nvPr/>
            </p:nvCxnSpPr>
            <p:spPr>
              <a:xfrm flipH="1">
                <a:off x="2488881" y="6110452"/>
                <a:ext cx="1235406" cy="457924"/>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id="{EB4E77C5-B107-408B-A256-6BD989B937A6}"/>
                  </a:ext>
                </a:extLst>
              </p:cNvPr>
              <p:cNvCxnSpPr>
                <a:cxnSpLocks/>
                <a:stCxn id="40" idx="2"/>
                <a:endCxn id="33" idx="6"/>
              </p:cNvCxnSpPr>
              <p:nvPr/>
            </p:nvCxnSpPr>
            <p:spPr>
              <a:xfrm flipH="1" flipV="1">
                <a:off x="2491948" y="5232122"/>
                <a:ext cx="1232339" cy="878330"/>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3435170A-61BB-4B85-A347-C44F82D56728}"/>
                  </a:ext>
                </a:extLst>
              </p:cNvPr>
              <p:cNvCxnSpPr>
                <a:cxnSpLocks/>
                <a:stCxn id="41" idx="2"/>
                <a:endCxn id="34" idx="6"/>
              </p:cNvCxnSpPr>
              <p:nvPr/>
            </p:nvCxnSpPr>
            <p:spPr>
              <a:xfrm flipH="1" flipV="1">
                <a:off x="2491948" y="5665189"/>
                <a:ext cx="1232339" cy="1046650"/>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a:extLst>
                  <a:ext uri="{FF2B5EF4-FFF2-40B4-BE49-F238E27FC236}">
                    <a16:creationId xmlns:a16="http://schemas.microsoft.com/office/drawing/2014/main" id="{666F724B-3785-4A60-BEEC-CD79C0148FC6}"/>
                  </a:ext>
                </a:extLst>
              </p:cNvPr>
              <p:cNvCxnSpPr>
                <a:cxnSpLocks/>
                <a:stCxn id="41" idx="2"/>
                <a:endCxn id="38" idx="6"/>
              </p:cNvCxnSpPr>
              <p:nvPr/>
            </p:nvCxnSpPr>
            <p:spPr>
              <a:xfrm flipH="1">
                <a:off x="2488881" y="6711839"/>
                <a:ext cx="1235406" cy="786504"/>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a:extLst>
                  <a:ext uri="{FF2B5EF4-FFF2-40B4-BE49-F238E27FC236}">
                    <a16:creationId xmlns:a16="http://schemas.microsoft.com/office/drawing/2014/main" id="{79B6C1E5-1F44-4B01-8359-85DBAD7D2878}"/>
                  </a:ext>
                </a:extLst>
              </p:cNvPr>
              <p:cNvCxnSpPr>
                <a:cxnSpLocks/>
                <a:stCxn id="41" idx="2"/>
                <a:endCxn id="37" idx="6"/>
              </p:cNvCxnSpPr>
              <p:nvPr/>
            </p:nvCxnSpPr>
            <p:spPr>
              <a:xfrm flipH="1">
                <a:off x="2492495" y="6711839"/>
                <a:ext cx="1231792" cy="302362"/>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a:extLst>
                  <a:ext uri="{FF2B5EF4-FFF2-40B4-BE49-F238E27FC236}">
                    <a16:creationId xmlns:a16="http://schemas.microsoft.com/office/drawing/2014/main" id="{3DB8A4B9-A7D9-4796-80A7-9CA8942C4282}"/>
                  </a:ext>
                </a:extLst>
              </p:cNvPr>
              <p:cNvCxnSpPr>
                <a:cxnSpLocks/>
                <a:stCxn id="42" idx="2"/>
                <a:endCxn id="37" idx="6"/>
              </p:cNvCxnSpPr>
              <p:nvPr/>
            </p:nvCxnSpPr>
            <p:spPr>
              <a:xfrm flipH="1" flipV="1">
                <a:off x="2492495" y="7014201"/>
                <a:ext cx="1231792" cy="251152"/>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a:extLst>
                  <a:ext uri="{FF2B5EF4-FFF2-40B4-BE49-F238E27FC236}">
                    <a16:creationId xmlns:a16="http://schemas.microsoft.com/office/drawing/2014/main" id="{4F02AD55-1ED4-46DC-9BF2-DA18A4BD18D1}"/>
                  </a:ext>
                </a:extLst>
              </p:cNvPr>
              <p:cNvCxnSpPr>
                <a:cxnSpLocks/>
                <a:stCxn id="42" idx="2"/>
                <a:endCxn id="38" idx="6"/>
              </p:cNvCxnSpPr>
              <p:nvPr/>
            </p:nvCxnSpPr>
            <p:spPr>
              <a:xfrm flipH="1">
                <a:off x="2488881" y="7265353"/>
                <a:ext cx="1235406" cy="232990"/>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8314C311-DB6F-4F56-9BAC-DA8AA7C30E4F}"/>
                  </a:ext>
                </a:extLst>
              </p:cNvPr>
              <p:cNvCxnSpPr>
                <a:cxnSpLocks/>
                <a:stCxn id="42" idx="2"/>
                <a:endCxn id="34" idx="6"/>
              </p:cNvCxnSpPr>
              <p:nvPr/>
            </p:nvCxnSpPr>
            <p:spPr>
              <a:xfrm flipH="1" flipV="1">
                <a:off x="2491948" y="5665189"/>
                <a:ext cx="1232339" cy="1600164"/>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a:extLst>
                  <a:ext uri="{FF2B5EF4-FFF2-40B4-BE49-F238E27FC236}">
                    <a16:creationId xmlns:a16="http://schemas.microsoft.com/office/drawing/2014/main" id="{C8FB9E17-7438-493C-BAB5-5B0513F923F0}"/>
                  </a:ext>
                </a:extLst>
              </p:cNvPr>
              <p:cNvCxnSpPr>
                <a:cxnSpLocks/>
                <a:stCxn id="42" idx="2"/>
                <a:endCxn id="36" idx="6"/>
              </p:cNvCxnSpPr>
              <p:nvPr/>
            </p:nvCxnSpPr>
            <p:spPr>
              <a:xfrm flipH="1" flipV="1">
                <a:off x="2488881" y="6568376"/>
                <a:ext cx="1235406" cy="696977"/>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B1E2DCE2-D550-4E79-9813-1201A6BD0A3A}"/>
                    </a:ext>
                  </a:extLst>
                </p:cNvPr>
                <p:cNvSpPr txBox="1"/>
                <p:nvPr/>
              </p:nvSpPr>
              <p:spPr>
                <a:xfrm>
                  <a:off x="8608498" y="2091076"/>
                  <a:ext cx="679417"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𝒘</m:t>
                            </m:r>
                          </m:e>
                          <m:sub>
                            <m:r>
                              <a:rPr lang="en-US" sz="2000" b="1" i="1" smtClean="0">
                                <a:latin typeface="Cambria Math" panose="02040503050406030204" pitchFamily="18" charset="0"/>
                              </a:rPr>
                              <m:t>𝟏𝟏</m:t>
                            </m:r>
                          </m:sub>
                        </m:sSub>
                      </m:oMath>
                    </m:oMathPara>
                  </a14:m>
                  <a:endParaRPr lang="en-US" sz="2000" b="1" dirty="0"/>
                </a:p>
              </p:txBody>
            </p:sp>
          </mc:Choice>
          <mc:Fallback xmlns="">
            <p:sp>
              <p:nvSpPr>
                <p:cNvPr id="19" name="文本框 18">
                  <a:extLst>
                    <a:ext uri="{FF2B5EF4-FFF2-40B4-BE49-F238E27FC236}">
                      <a16:creationId xmlns:a16="http://schemas.microsoft.com/office/drawing/2014/main" id="{B1E2DCE2-D550-4E79-9813-1201A6BD0A3A}"/>
                    </a:ext>
                  </a:extLst>
                </p:cNvPr>
                <p:cNvSpPr txBox="1">
                  <a:spLocks noRot="1" noChangeAspect="1" noMove="1" noResize="1" noEditPoints="1" noAdjustHandles="1" noChangeArrowheads="1" noChangeShapeType="1" noTextEdit="1"/>
                </p:cNvSpPr>
                <p:nvPr/>
              </p:nvSpPr>
              <p:spPr>
                <a:xfrm>
                  <a:off x="8608498" y="2091076"/>
                  <a:ext cx="679417" cy="400110"/>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942FBF7A-D119-4F63-ABD3-6C8A659CD473}"/>
                    </a:ext>
                  </a:extLst>
                </p:cNvPr>
                <p:cNvSpPr txBox="1"/>
                <p:nvPr/>
              </p:nvSpPr>
              <p:spPr>
                <a:xfrm>
                  <a:off x="8513694" y="2274884"/>
                  <a:ext cx="679417"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𝒘</m:t>
                            </m:r>
                          </m:e>
                          <m:sub>
                            <m:r>
                              <a:rPr lang="en-US" sz="2000" b="1" i="1" smtClean="0">
                                <a:latin typeface="Cambria Math" panose="02040503050406030204" pitchFamily="18" charset="0"/>
                              </a:rPr>
                              <m:t>𝟏𝟐</m:t>
                            </m:r>
                          </m:sub>
                        </m:sSub>
                      </m:oMath>
                    </m:oMathPara>
                  </a14:m>
                  <a:endParaRPr lang="en-US" sz="2000" b="1" dirty="0"/>
                </a:p>
              </p:txBody>
            </p:sp>
          </mc:Choice>
          <mc:Fallback xmlns="">
            <p:sp>
              <p:nvSpPr>
                <p:cNvPr id="20" name="文本框 19">
                  <a:extLst>
                    <a:ext uri="{FF2B5EF4-FFF2-40B4-BE49-F238E27FC236}">
                      <a16:creationId xmlns:a16="http://schemas.microsoft.com/office/drawing/2014/main" id="{942FBF7A-D119-4F63-ABD3-6C8A659CD473}"/>
                    </a:ext>
                  </a:extLst>
                </p:cNvPr>
                <p:cNvSpPr txBox="1">
                  <a:spLocks noRot="1" noChangeAspect="1" noMove="1" noResize="1" noEditPoints="1" noAdjustHandles="1" noChangeArrowheads="1" noChangeShapeType="1" noTextEdit="1"/>
                </p:cNvSpPr>
                <p:nvPr/>
              </p:nvSpPr>
              <p:spPr>
                <a:xfrm>
                  <a:off x="8513694" y="2274884"/>
                  <a:ext cx="679417" cy="400110"/>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B8ABC821-8753-4BA4-ADF3-793562A37959}"/>
                    </a:ext>
                  </a:extLst>
                </p:cNvPr>
                <p:cNvSpPr txBox="1"/>
                <p:nvPr/>
              </p:nvSpPr>
              <p:spPr>
                <a:xfrm>
                  <a:off x="8475174" y="2497929"/>
                  <a:ext cx="679417"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𝒘</m:t>
                            </m:r>
                          </m:e>
                          <m:sub>
                            <m:r>
                              <a:rPr lang="en-US" sz="2000" b="1" i="1" smtClean="0">
                                <a:latin typeface="Cambria Math" panose="02040503050406030204" pitchFamily="18" charset="0"/>
                              </a:rPr>
                              <m:t>𝟐𝟏</m:t>
                            </m:r>
                          </m:sub>
                        </m:sSub>
                      </m:oMath>
                    </m:oMathPara>
                  </a14:m>
                  <a:endParaRPr lang="en-US" sz="2000" b="1" dirty="0"/>
                </a:p>
              </p:txBody>
            </p:sp>
          </mc:Choice>
          <mc:Fallback xmlns="">
            <p:sp>
              <p:nvSpPr>
                <p:cNvPr id="21" name="文本框 20">
                  <a:extLst>
                    <a:ext uri="{FF2B5EF4-FFF2-40B4-BE49-F238E27FC236}">
                      <a16:creationId xmlns:a16="http://schemas.microsoft.com/office/drawing/2014/main" id="{B8ABC821-8753-4BA4-ADF3-793562A37959}"/>
                    </a:ext>
                  </a:extLst>
                </p:cNvPr>
                <p:cNvSpPr txBox="1">
                  <a:spLocks noRot="1" noChangeAspect="1" noMove="1" noResize="1" noEditPoints="1" noAdjustHandles="1" noChangeArrowheads="1" noChangeShapeType="1" noTextEdit="1"/>
                </p:cNvSpPr>
                <p:nvPr/>
              </p:nvSpPr>
              <p:spPr>
                <a:xfrm>
                  <a:off x="8475174" y="2497929"/>
                  <a:ext cx="679417" cy="400110"/>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A1DFE107-268E-4802-B849-4926454BF561}"/>
                    </a:ext>
                  </a:extLst>
                </p:cNvPr>
                <p:cNvSpPr txBox="1"/>
                <p:nvPr/>
              </p:nvSpPr>
              <p:spPr>
                <a:xfrm>
                  <a:off x="8745140" y="2755477"/>
                  <a:ext cx="679417"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𝒘</m:t>
                            </m:r>
                          </m:e>
                          <m:sub>
                            <m:r>
                              <a:rPr lang="en-US" sz="2000" b="1" i="1" smtClean="0">
                                <a:latin typeface="Cambria Math" panose="02040503050406030204" pitchFamily="18" charset="0"/>
                              </a:rPr>
                              <m:t>𝟑𝟏</m:t>
                            </m:r>
                          </m:sub>
                        </m:sSub>
                      </m:oMath>
                    </m:oMathPara>
                  </a14:m>
                  <a:endParaRPr lang="en-US" sz="2000" b="1" dirty="0"/>
                </a:p>
              </p:txBody>
            </p:sp>
          </mc:Choice>
          <mc:Fallback xmlns="">
            <p:sp>
              <p:nvSpPr>
                <p:cNvPr id="22" name="文本框 21">
                  <a:extLst>
                    <a:ext uri="{FF2B5EF4-FFF2-40B4-BE49-F238E27FC236}">
                      <a16:creationId xmlns:a16="http://schemas.microsoft.com/office/drawing/2014/main" id="{A1DFE107-268E-4802-B849-4926454BF561}"/>
                    </a:ext>
                  </a:extLst>
                </p:cNvPr>
                <p:cNvSpPr txBox="1">
                  <a:spLocks noRot="1" noChangeAspect="1" noMove="1" noResize="1" noEditPoints="1" noAdjustHandles="1" noChangeArrowheads="1" noChangeShapeType="1" noTextEdit="1"/>
                </p:cNvSpPr>
                <p:nvPr/>
              </p:nvSpPr>
              <p:spPr>
                <a:xfrm>
                  <a:off x="8745140" y="2755477"/>
                  <a:ext cx="679417" cy="400110"/>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4319EF44-1B53-46E6-969A-7A5DE3BE59C9}"/>
                    </a:ext>
                  </a:extLst>
                </p:cNvPr>
                <p:cNvSpPr txBox="1"/>
                <p:nvPr/>
              </p:nvSpPr>
              <p:spPr>
                <a:xfrm>
                  <a:off x="8699266" y="3019370"/>
                  <a:ext cx="679417"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𝒘</m:t>
                            </m:r>
                          </m:e>
                          <m:sub>
                            <m:r>
                              <a:rPr lang="en-US" sz="2000" b="1" i="1" smtClean="0">
                                <a:latin typeface="Cambria Math" panose="02040503050406030204" pitchFamily="18" charset="0"/>
                              </a:rPr>
                              <m:t>𝟐𝟑</m:t>
                            </m:r>
                          </m:sub>
                        </m:sSub>
                      </m:oMath>
                    </m:oMathPara>
                  </a14:m>
                  <a:endParaRPr lang="en-US" sz="2000" b="1" dirty="0"/>
                </a:p>
              </p:txBody>
            </p:sp>
          </mc:Choice>
          <mc:Fallback xmlns="">
            <p:sp>
              <p:nvSpPr>
                <p:cNvPr id="23" name="文本框 22">
                  <a:extLst>
                    <a:ext uri="{FF2B5EF4-FFF2-40B4-BE49-F238E27FC236}">
                      <a16:creationId xmlns:a16="http://schemas.microsoft.com/office/drawing/2014/main" id="{4319EF44-1B53-46E6-969A-7A5DE3BE59C9}"/>
                    </a:ext>
                  </a:extLst>
                </p:cNvPr>
                <p:cNvSpPr txBox="1">
                  <a:spLocks noRot="1" noChangeAspect="1" noMove="1" noResize="1" noEditPoints="1" noAdjustHandles="1" noChangeArrowheads="1" noChangeShapeType="1" noTextEdit="1"/>
                </p:cNvSpPr>
                <p:nvPr/>
              </p:nvSpPr>
              <p:spPr>
                <a:xfrm>
                  <a:off x="8699266" y="3019370"/>
                  <a:ext cx="679417" cy="400110"/>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D9B5F4FC-2043-47B8-BC6F-96A173C84356}"/>
                    </a:ext>
                  </a:extLst>
                </p:cNvPr>
                <p:cNvSpPr txBox="1"/>
                <p:nvPr/>
              </p:nvSpPr>
              <p:spPr>
                <a:xfrm>
                  <a:off x="8309857" y="3211676"/>
                  <a:ext cx="679417"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𝒘</m:t>
                            </m:r>
                          </m:e>
                          <m:sub>
                            <m:r>
                              <a:rPr lang="en-US" sz="2000" b="1" i="1" smtClean="0">
                                <a:latin typeface="Cambria Math" panose="02040503050406030204" pitchFamily="18" charset="0"/>
                              </a:rPr>
                              <m:t>𝟑𝟐</m:t>
                            </m:r>
                          </m:sub>
                        </m:sSub>
                      </m:oMath>
                    </m:oMathPara>
                  </a14:m>
                  <a:endParaRPr lang="en-US" sz="2000" b="1" dirty="0"/>
                </a:p>
              </p:txBody>
            </p:sp>
          </mc:Choice>
          <mc:Fallback xmlns="">
            <p:sp>
              <p:nvSpPr>
                <p:cNvPr id="24" name="文本框 23">
                  <a:extLst>
                    <a:ext uri="{FF2B5EF4-FFF2-40B4-BE49-F238E27FC236}">
                      <a16:creationId xmlns:a16="http://schemas.microsoft.com/office/drawing/2014/main" id="{D9B5F4FC-2043-47B8-BC6F-96A173C84356}"/>
                    </a:ext>
                  </a:extLst>
                </p:cNvPr>
                <p:cNvSpPr txBox="1">
                  <a:spLocks noRot="1" noChangeAspect="1" noMove="1" noResize="1" noEditPoints="1" noAdjustHandles="1" noChangeArrowheads="1" noChangeShapeType="1" noTextEdit="1"/>
                </p:cNvSpPr>
                <p:nvPr/>
              </p:nvSpPr>
              <p:spPr>
                <a:xfrm>
                  <a:off x="8309857" y="3211676"/>
                  <a:ext cx="679417" cy="400110"/>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18F708A5-62F2-42ED-8025-DD3637124F17}"/>
                    </a:ext>
                  </a:extLst>
                </p:cNvPr>
                <p:cNvSpPr txBox="1"/>
                <p:nvPr/>
              </p:nvSpPr>
              <p:spPr>
                <a:xfrm>
                  <a:off x="8734115" y="3304677"/>
                  <a:ext cx="679417"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𝒘</m:t>
                            </m:r>
                          </m:e>
                          <m:sub>
                            <m:r>
                              <a:rPr lang="en-US" sz="2000" b="1" i="1" smtClean="0">
                                <a:latin typeface="Cambria Math" panose="02040503050406030204" pitchFamily="18" charset="0"/>
                              </a:rPr>
                              <m:t>𝟐𝟒</m:t>
                            </m:r>
                          </m:sub>
                        </m:sSub>
                      </m:oMath>
                    </m:oMathPara>
                  </a14:m>
                  <a:endParaRPr lang="en-US" sz="2000" b="1" dirty="0"/>
                </a:p>
              </p:txBody>
            </p:sp>
          </mc:Choice>
          <mc:Fallback xmlns="">
            <p:sp>
              <p:nvSpPr>
                <p:cNvPr id="25" name="文本框 24">
                  <a:extLst>
                    <a:ext uri="{FF2B5EF4-FFF2-40B4-BE49-F238E27FC236}">
                      <a16:creationId xmlns:a16="http://schemas.microsoft.com/office/drawing/2014/main" id="{18F708A5-62F2-42ED-8025-DD3637124F17}"/>
                    </a:ext>
                  </a:extLst>
                </p:cNvPr>
                <p:cNvSpPr txBox="1">
                  <a:spLocks noRot="1" noChangeAspect="1" noMove="1" noResize="1" noEditPoints="1" noAdjustHandles="1" noChangeArrowheads="1" noChangeShapeType="1" noTextEdit="1"/>
                </p:cNvSpPr>
                <p:nvPr/>
              </p:nvSpPr>
              <p:spPr>
                <a:xfrm>
                  <a:off x="8734115" y="3304677"/>
                  <a:ext cx="679417" cy="400110"/>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E094397D-D0B7-4E09-9BD6-57835D13F821}"/>
                    </a:ext>
                  </a:extLst>
                </p:cNvPr>
                <p:cNvSpPr txBox="1"/>
                <p:nvPr/>
              </p:nvSpPr>
              <p:spPr>
                <a:xfrm>
                  <a:off x="8356528" y="3561566"/>
                  <a:ext cx="679417"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𝒘</m:t>
                            </m:r>
                          </m:e>
                          <m:sub>
                            <m:r>
                              <a:rPr lang="en-US" sz="2000" b="1" i="1" smtClean="0">
                                <a:latin typeface="Cambria Math" panose="02040503050406030204" pitchFamily="18" charset="0"/>
                              </a:rPr>
                              <m:t>𝟒𝟐</m:t>
                            </m:r>
                          </m:sub>
                        </m:sSub>
                      </m:oMath>
                    </m:oMathPara>
                  </a14:m>
                  <a:endParaRPr lang="en-US" sz="2000" b="1" dirty="0"/>
                </a:p>
              </p:txBody>
            </p:sp>
          </mc:Choice>
          <mc:Fallback xmlns="">
            <p:sp>
              <p:nvSpPr>
                <p:cNvPr id="26" name="文本框 25">
                  <a:extLst>
                    <a:ext uri="{FF2B5EF4-FFF2-40B4-BE49-F238E27FC236}">
                      <a16:creationId xmlns:a16="http://schemas.microsoft.com/office/drawing/2014/main" id="{E094397D-D0B7-4E09-9BD6-57835D13F821}"/>
                    </a:ext>
                  </a:extLst>
                </p:cNvPr>
                <p:cNvSpPr txBox="1">
                  <a:spLocks noRot="1" noChangeAspect="1" noMove="1" noResize="1" noEditPoints="1" noAdjustHandles="1" noChangeArrowheads="1" noChangeShapeType="1" noTextEdit="1"/>
                </p:cNvSpPr>
                <p:nvPr/>
              </p:nvSpPr>
              <p:spPr>
                <a:xfrm>
                  <a:off x="8356528" y="3561566"/>
                  <a:ext cx="679417" cy="400110"/>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2C2B2EC4-277E-4B8B-A888-9DF29424CAD9}"/>
                    </a:ext>
                  </a:extLst>
                </p:cNvPr>
                <p:cNvSpPr txBox="1"/>
                <p:nvPr/>
              </p:nvSpPr>
              <p:spPr>
                <a:xfrm>
                  <a:off x="8570448" y="3792293"/>
                  <a:ext cx="679417"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𝒘</m:t>
                            </m:r>
                          </m:e>
                          <m:sub>
                            <m:r>
                              <a:rPr lang="en-US" sz="2000" b="1" i="1" smtClean="0">
                                <a:latin typeface="Cambria Math" panose="02040503050406030204" pitchFamily="18" charset="0"/>
                              </a:rPr>
                              <m:t>𝟓𝟏</m:t>
                            </m:r>
                          </m:sub>
                        </m:sSub>
                      </m:oMath>
                    </m:oMathPara>
                  </a14:m>
                  <a:endParaRPr lang="en-US" sz="2000" b="1" dirty="0"/>
                </a:p>
              </p:txBody>
            </p:sp>
          </mc:Choice>
          <mc:Fallback xmlns="">
            <p:sp>
              <p:nvSpPr>
                <p:cNvPr id="27" name="文本框 26">
                  <a:extLst>
                    <a:ext uri="{FF2B5EF4-FFF2-40B4-BE49-F238E27FC236}">
                      <a16:creationId xmlns:a16="http://schemas.microsoft.com/office/drawing/2014/main" id="{2C2B2EC4-277E-4B8B-A888-9DF29424CAD9}"/>
                    </a:ext>
                  </a:extLst>
                </p:cNvPr>
                <p:cNvSpPr txBox="1">
                  <a:spLocks noRot="1" noChangeAspect="1" noMove="1" noResize="1" noEditPoints="1" noAdjustHandles="1" noChangeArrowheads="1" noChangeShapeType="1" noTextEdit="1"/>
                </p:cNvSpPr>
                <p:nvPr/>
              </p:nvSpPr>
              <p:spPr>
                <a:xfrm>
                  <a:off x="8570448" y="3792293"/>
                  <a:ext cx="679417" cy="400110"/>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D2249095-506E-46D5-B9CB-80EF1D02C8A4}"/>
                    </a:ext>
                  </a:extLst>
                </p:cNvPr>
                <p:cNvSpPr txBox="1"/>
                <p:nvPr/>
              </p:nvSpPr>
              <p:spPr>
                <a:xfrm>
                  <a:off x="8643065" y="4002016"/>
                  <a:ext cx="679417"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𝒘</m:t>
                            </m:r>
                          </m:e>
                          <m:sub>
                            <m:r>
                              <a:rPr lang="en-US" sz="2000" b="1" i="1" smtClean="0">
                                <a:latin typeface="Cambria Math" panose="02040503050406030204" pitchFamily="18" charset="0"/>
                              </a:rPr>
                              <m:t>𝟒𝟒</m:t>
                            </m:r>
                          </m:sub>
                        </m:sSub>
                      </m:oMath>
                    </m:oMathPara>
                  </a14:m>
                  <a:endParaRPr lang="en-US" sz="2000" b="1" dirty="0"/>
                </a:p>
              </p:txBody>
            </p:sp>
          </mc:Choice>
          <mc:Fallback xmlns="">
            <p:sp>
              <p:nvSpPr>
                <p:cNvPr id="28" name="文本框 27">
                  <a:extLst>
                    <a:ext uri="{FF2B5EF4-FFF2-40B4-BE49-F238E27FC236}">
                      <a16:creationId xmlns:a16="http://schemas.microsoft.com/office/drawing/2014/main" id="{D2249095-506E-46D5-B9CB-80EF1D02C8A4}"/>
                    </a:ext>
                  </a:extLst>
                </p:cNvPr>
                <p:cNvSpPr txBox="1">
                  <a:spLocks noRot="1" noChangeAspect="1" noMove="1" noResize="1" noEditPoints="1" noAdjustHandles="1" noChangeArrowheads="1" noChangeShapeType="1" noTextEdit="1"/>
                </p:cNvSpPr>
                <p:nvPr/>
              </p:nvSpPr>
              <p:spPr>
                <a:xfrm>
                  <a:off x="8643065" y="4002016"/>
                  <a:ext cx="679417" cy="400110"/>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B7850081-EDB2-4AE4-8D0D-DDFD440688A0}"/>
                    </a:ext>
                  </a:extLst>
                </p:cNvPr>
                <p:cNvSpPr txBox="1"/>
                <p:nvPr/>
              </p:nvSpPr>
              <p:spPr>
                <a:xfrm>
                  <a:off x="8468636" y="4181950"/>
                  <a:ext cx="679417"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𝒘</m:t>
                            </m:r>
                          </m:e>
                          <m:sub>
                            <m:r>
                              <a:rPr lang="en-US" sz="2000" b="1" i="1" smtClean="0">
                                <a:latin typeface="Cambria Math" panose="02040503050406030204" pitchFamily="18" charset="0"/>
                              </a:rPr>
                              <m:t>𝟓𝟑</m:t>
                            </m:r>
                          </m:sub>
                        </m:sSub>
                      </m:oMath>
                    </m:oMathPara>
                  </a14:m>
                  <a:endParaRPr lang="en-US" sz="2000" b="1" dirty="0"/>
                </a:p>
              </p:txBody>
            </p:sp>
          </mc:Choice>
          <mc:Fallback xmlns="">
            <p:sp>
              <p:nvSpPr>
                <p:cNvPr id="29" name="文本框 28">
                  <a:extLst>
                    <a:ext uri="{FF2B5EF4-FFF2-40B4-BE49-F238E27FC236}">
                      <a16:creationId xmlns:a16="http://schemas.microsoft.com/office/drawing/2014/main" id="{B7850081-EDB2-4AE4-8D0D-DDFD440688A0}"/>
                    </a:ext>
                  </a:extLst>
                </p:cNvPr>
                <p:cNvSpPr txBox="1">
                  <a:spLocks noRot="1" noChangeAspect="1" noMove="1" noResize="1" noEditPoints="1" noAdjustHandles="1" noChangeArrowheads="1" noChangeShapeType="1" noTextEdit="1"/>
                </p:cNvSpPr>
                <p:nvPr/>
              </p:nvSpPr>
              <p:spPr>
                <a:xfrm>
                  <a:off x="8468636" y="4181950"/>
                  <a:ext cx="679417" cy="400110"/>
                </a:xfrm>
                <a:prstGeom prst="rect">
                  <a:avLst/>
                </a:prstGeom>
                <a:blipFill>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09A9D0CD-720F-4B8A-822B-B8C0E79FC39B}"/>
                    </a:ext>
                  </a:extLst>
                </p:cNvPr>
                <p:cNvSpPr txBox="1"/>
                <p:nvPr/>
              </p:nvSpPr>
              <p:spPr>
                <a:xfrm>
                  <a:off x="8487125" y="4341814"/>
                  <a:ext cx="679417"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𝒘</m:t>
                            </m:r>
                          </m:e>
                          <m:sub>
                            <m:r>
                              <a:rPr lang="en-US" sz="2000" b="1" i="1" smtClean="0">
                                <a:latin typeface="Cambria Math" panose="02040503050406030204" pitchFamily="18" charset="0"/>
                              </a:rPr>
                              <m:t>𝟓𝟒</m:t>
                            </m:r>
                          </m:sub>
                        </m:sSub>
                      </m:oMath>
                    </m:oMathPara>
                  </a14:m>
                  <a:endParaRPr lang="en-US" sz="2000" b="1" dirty="0"/>
                </a:p>
              </p:txBody>
            </p:sp>
          </mc:Choice>
          <mc:Fallback xmlns="">
            <p:sp>
              <p:nvSpPr>
                <p:cNvPr id="30" name="文本框 29">
                  <a:extLst>
                    <a:ext uri="{FF2B5EF4-FFF2-40B4-BE49-F238E27FC236}">
                      <a16:creationId xmlns:a16="http://schemas.microsoft.com/office/drawing/2014/main" id="{09A9D0CD-720F-4B8A-822B-B8C0E79FC39B}"/>
                    </a:ext>
                  </a:extLst>
                </p:cNvPr>
                <p:cNvSpPr txBox="1">
                  <a:spLocks noRot="1" noChangeAspect="1" noMove="1" noResize="1" noEditPoints="1" noAdjustHandles="1" noChangeArrowheads="1" noChangeShapeType="1" noTextEdit="1"/>
                </p:cNvSpPr>
                <p:nvPr/>
              </p:nvSpPr>
              <p:spPr>
                <a:xfrm>
                  <a:off x="8487125" y="4341814"/>
                  <a:ext cx="679417" cy="400110"/>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2A921CC1-000F-4189-9BB2-DE7A91812D53}"/>
                    </a:ext>
                  </a:extLst>
                </p:cNvPr>
                <p:cNvSpPr txBox="1"/>
                <p:nvPr/>
              </p:nvSpPr>
              <p:spPr>
                <a:xfrm>
                  <a:off x="8468636" y="4580645"/>
                  <a:ext cx="679417"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𝒘</m:t>
                            </m:r>
                          </m:e>
                          <m:sub>
                            <m:r>
                              <a:rPr lang="en-US" sz="2000" b="1" i="1" smtClean="0">
                                <a:latin typeface="Cambria Math" panose="02040503050406030204" pitchFamily="18" charset="0"/>
                              </a:rPr>
                              <m:t>𝟔𝟑</m:t>
                            </m:r>
                          </m:sub>
                        </m:sSub>
                      </m:oMath>
                    </m:oMathPara>
                  </a14:m>
                  <a:endParaRPr lang="en-US" sz="2000" b="1" dirty="0"/>
                </a:p>
              </p:txBody>
            </p:sp>
          </mc:Choice>
          <mc:Fallback xmlns="">
            <p:sp>
              <p:nvSpPr>
                <p:cNvPr id="31" name="文本框 30">
                  <a:extLst>
                    <a:ext uri="{FF2B5EF4-FFF2-40B4-BE49-F238E27FC236}">
                      <a16:creationId xmlns:a16="http://schemas.microsoft.com/office/drawing/2014/main" id="{2A921CC1-000F-4189-9BB2-DE7A91812D53}"/>
                    </a:ext>
                  </a:extLst>
                </p:cNvPr>
                <p:cNvSpPr txBox="1">
                  <a:spLocks noRot="1" noChangeAspect="1" noMove="1" noResize="1" noEditPoints="1" noAdjustHandles="1" noChangeArrowheads="1" noChangeShapeType="1" noTextEdit="1"/>
                </p:cNvSpPr>
                <p:nvPr/>
              </p:nvSpPr>
              <p:spPr>
                <a:xfrm>
                  <a:off x="8468636" y="4580645"/>
                  <a:ext cx="679417" cy="400110"/>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7197C994-8B59-4283-941A-8B10C244C90C}"/>
                    </a:ext>
                  </a:extLst>
                </p:cNvPr>
                <p:cNvSpPr txBox="1"/>
                <p:nvPr/>
              </p:nvSpPr>
              <p:spPr>
                <a:xfrm>
                  <a:off x="8620692" y="4789174"/>
                  <a:ext cx="679417"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𝒘</m:t>
                            </m:r>
                          </m:e>
                          <m:sub>
                            <m:r>
                              <a:rPr lang="en-US" sz="2000" b="1" i="1" smtClean="0">
                                <a:latin typeface="Cambria Math" panose="02040503050406030204" pitchFamily="18" charset="0"/>
                              </a:rPr>
                              <m:t>𝟔𝟒</m:t>
                            </m:r>
                          </m:sub>
                        </m:sSub>
                      </m:oMath>
                    </m:oMathPara>
                  </a14:m>
                  <a:endParaRPr lang="en-US" sz="2000" b="1" dirty="0"/>
                </a:p>
              </p:txBody>
            </p:sp>
          </mc:Choice>
          <mc:Fallback xmlns="">
            <p:sp>
              <p:nvSpPr>
                <p:cNvPr id="32" name="文本框 31">
                  <a:extLst>
                    <a:ext uri="{FF2B5EF4-FFF2-40B4-BE49-F238E27FC236}">
                      <a16:creationId xmlns:a16="http://schemas.microsoft.com/office/drawing/2014/main" id="{7197C994-8B59-4283-941A-8B10C244C90C}"/>
                    </a:ext>
                  </a:extLst>
                </p:cNvPr>
                <p:cNvSpPr txBox="1">
                  <a:spLocks noRot="1" noChangeAspect="1" noMove="1" noResize="1" noEditPoints="1" noAdjustHandles="1" noChangeArrowheads="1" noChangeShapeType="1" noTextEdit="1"/>
                </p:cNvSpPr>
                <p:nvPr/>
              </p:nvSpPr>
              <p:spPr>
                <a:xfrm>
                  <a:off x="8620692" y="4789174"/>
                  <a:ext cx="679417" cy="400110"/>
                </a:xfrm>
                <a:prstGeom prst="rect">
                  <a:avLst/>
                </a:prstGeom>
                <a:blipFill>
                  <a:blip r:embed="rId26"/>
                  <a:stretch>
                    <a:fillRect/>
                  </a:stretch>
                </a:blipFill>
              </p:spPr>
              <p:txBody>
                <a:bodyPr/>
                <a:lstStyle/>
                <a:p>
                  <a:r>
                    <a:rPr lang="en-US">
                      <a:noFill/>
                    </a:rPr>
                    <a:t> </a:t>
                  </a:r>
                </a:p>
              </p:txBody>
            </p:sp>
          </mc:Fallback>
        </mc:AlternateContent>
      </p:grpSp>
      <p:pic>
        <p:nvPicPr>
          <p:cNvPr id="67" name="图片 66">
            <a:extLst>
              <a:ext uri="{FF2B5EF4-FFF2-40B4-BE49-F238E27FC236}">
                <a16:creationId xmlns:a16="http://schemas.microsoft.com/office/drawing/2014/main" id="{CFCF6FEC-EEEF-4969-B6A4-6A4013E4C3A0}"/>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3463012" y="1985659"/>
            <a:ext cx="3977077" cy="2247176"/>
          </a:xfrm>
          <a:prstGeom prst="rect">
            <a:avLst/>
          </a:prstGeom>
        </p:spPr>
      </p:pic>
      <p:sp>
        <p:nvSpPr>
          <p:cNvPr id="68" name="箭头: 右 67">
            <a:extLst>
              <a:ext uri="{FF2B5EF4-FFF2-40B4-BE49-F238E27FC236}">
                <a16:creationId xmlns:a16="http://schemas.microsoft.com/office/drawing/2014/main" id="{9BAEB907-5F79-4C4D-8F0C-9C20DB409F8D}"/>
              </a:ext>
            </a:extLst>
          </p:cNvPr>
          <p:cNvSpPr/>
          <p:nvPr/>
        </p:nvSpPr>
        <p:spPr>
          <a:xfrm flipH="1">
            <a:off x="7585679" y="2775845"/>
            <a:ext cx="685800" cy="4531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9" name="矩形 68">
                <a:extLst>
                  <a:ext uri="{FF2B5EF4-FFF2-40B4-BE49-F238E27FC236}">
                    <a16:creationId xmlns:a16="http://schemas.microsoft.com/office/drawing/2014/main" id="{C256F381-6E8F-41C8-AA9C-23C15F64C538}"/>
                  </a:ext>
                </a:extLst>
              </p:cNvPr>
              <p:cNvSpPr/>
              <p:nvPr/>
            </p:nvSpPr>
            <p:spPr>
              <a:xfrm>
                <a:off x="635027" y="4265961"/>
                <a:ext cx="7599423" cy="1705275"/>
              </a:xfrm>
              <a:prstGeom prst="rect">
                <a:avLst/>
              </a:prstGeom>
            </p:spPr>
            <p:txBody>
              <a:bodyPr wrap="square">
                <a:spAutoFit/>
              </a:bodyPr>
              <a:lstStyle/>
              <a:p>
                <a:pPr marL="342900" indent="-342900">
                  <a:buFont typeface="Wingdings" panose="05000000000000000000" pitchFamily="2" charset="2"/>
                  <a:buChar char="v"/>
                </a:pPr>
                <a:r>
                  <a:rPr lang="en-US" sz="2000" dirty="0"/>
                  <a:t>In the first step, the bipartite graph structure is transformed into an association matrix M. The matrix M has m = |U| rows and n = |L| columns. Each entry in M is denoted by the weight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𝑖𝑗</m:t>
                        </m:r>
                      </m:sub>
                    </m:sSub>
                  </m:oMath>
                </a14:m>
                <a:r>
                  <a:rPr lang="en-US" sz="2000" dirty="0"/>
                  <a:t> of the edge between user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n-US" sz="2000" i="1">
                            <a:latin typeface="Cambria Math" panose="02040503050406030204" pitchFamily="18" charset="0"/>
                          </a:rPr>
                          <m:t>𝑖</m:t>
                        </m:r>
                      </m:sub>
                    </m:sSub>
                  </m:oMath>
                </a14:m>
                <a:r>
                  <a:rPr lang="en-US" sz="2000" dirty="0"/>
                  <a:t> and location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𝑙</m:t>
                        </m:r>
                      </m:e>
                      <m:sub>
                        <m:r>
                          <a:rPr lang="en-US" sz="2000" i="1">
                            <a:latin typeface="Cambria Math" panose="02040503050406030204" pitchFamily="18" charset="0"/>
                          </a:rPr>
                          <m:t>𝑗</m:t>
                        </m:r>
                      </m:sub>
                    </m:sSub>
                  </m:oMath>
                </a14:m>
                <a:r>
                  <a:rPr lang="en-US" sz="2000" dirty="0"/>
                  <a:t>. If user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n-US" sz="2000" i="1">
                            <a:latin typeface="Cambria Math" panose="02040503050406030204" pitchFamily="18" charset="0"/>
                          </a:rPr>
                          <m:t>𝑖</m:t>
                        </m:r>
                      </m:sub>
                    </m:sSub>
                  </m:oMath>
                </a14:m>
                <a:r>
                  <a:rPr lang="en-US" sz="2000" dirty="0"/>
                  <a:t> never visited location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𝑙</m:t>
                        </m:r>
                      </m:e>
                      <m:sub>
                        <m:r>
                          <a:rPr lang="en-US" sz="2000" i="1">
                            <a:latin typeface="Cambria Math" panose="02040503050406030204" pitchFamily="18" charset="0"/>
                          </a:rPr>
                          <m:t>𝑗</m:t>
                        </m:r>
                      </m:sub>
                    </m:sSub>
                  </m:oMath>
                </a14:m>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𝑖𝑗</m:t>
                        </m:r>
                      </m:sub>
                    </m:sSub>
                  </m:oMath>
                </a14:m>
                <a:r>
                  <a:rPr lang="en-US" sz="2000" dirty="0"/>
                  <a:t> is set to 0.</a:t>
                </a:r>
              </a:p>
            </p:txBody>
          </p:sp>
        </mc:Choice>
        <mc:Fallback xmlns="">
          <p:sp>
            <p:nvSpPr>
              <p:cNvPr id="69" name="矩形 68">
                <a:extLst>
                  <a:ext uri="{FF2B5EF4-FFF2-40B4-BE49-F238E27FC236}">
                    <a16:creationId xmlns:a16="http://schemas.microsoft.com/office/drawing/2014/main" id="{C256F381-6E8F-41C8-AA9C-23C15F64C538}"/>
                  </a:ext>
                </a:extLst>
              </p:cNvPr>
              <p:cNvSpPr>
                <a:spLocks noRot="1" noChangeAspect="1" noMove="1" noResize="1" noEditPoints="1" noAdjustHandles="1" noChangeArrowheads="1" noChangeShapeType="1" noTextEdit="1"/>
              </p:cNvSpPr>
              <p:nvPr/>
            </p:nvSpPr>
            <p:spPr>
              <a:xfrm>
                <a:off x="635027" y="4265961"/>
                <a:ext cx="7599423" cy="1705275"/>
              </a:xfrm>
              <a:prstGeom prst="rect">
                <a:avLst/>
              </a:prstGeom>
              <a:blipFill>
                <a:blip r:embed="rId28"/>
                <a:stretch>
                  <a:fillRect l="-722" t="-2143" b="-4286"/>
                </a:stretch>
              </a:blipFill>
            </p:spPr>
            <p:txBody>
              <a:bodyPr/>
              <a:lstStyle/>
              <a:p>
                <a:r>
                  <a:rPr lang="en-US">
                    <a:noFill/>
                  </a:rPr>
                  <a:t> </a:t>
                </a:r>
              </a:p>
            </p:txBody>
          </p:sp>
        </mc:Fallback>
      </mc:AlternateContent>
      <p:pic>
        <p:nvPicPr>
          <p:cNvPr id="71" name="图片 70">
            <a:extLst>
              <a:ext uri="{FF2B5EF4-FFF2-40B4-BE49-F238E27FC236}">
                <a16:creationId xmlns:a16="http://schemas.microsoft.com/office/drawing/2014/main" id="{E2FAE66D-93AF-43B4-8AEC-D03DE72F2E0A}"/>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1289998" y="2063149"/>
            <a:ext cx="6223728" cy="2050425"/>
          </a:xfrm>
          <a:prstGeom prst="rect">
            <a:avLst/>
          </a:prstGeom>
        </p:spPr>
      </p:pic>
      <mc:AlternateContent xmlns:mc="http://schemas.openxmlformats.org/markup-compatibility/2006" xmlns:a14="http://schemas.microsoft.com/office/drawing/2010/main">
        <mc:Choice Requires="a14">
          <p:sp>
            <p:nvSpPr>
              <p:cNvPr id="72" name="矩形 71">
                <a:extLst>
                  <a:ext uri="{FF2B5EF4-FFF2-40B4-BE49-F238E27FC236}">
                    <a16:creationId xmlns:a16="http://schemas.microsoft.com/office/drawing/2014/main" id="{20A1E52A-48CB-43A9-8B34-F47641525D64}"/>
                  </a:ext>
                </a:extLst>
              </p:cNvPr>
              <p:cNvSpPr/>
              <p:nvPr/>
            </p:nvSpPr>
            <p:spPr>
              <a:xfrm>
                <a:off x="638984" y="4270611"/>
                <a:ext cx="6877685" cy="732573"/>
              </a:xfrm>
              <a:prstGeom prst="rect">
                <a:avLst/>
              </a:prstGeom>
            </p:spPr>
            <p:txBody>
              <a:bodyPr wrap="square">
                <a:spAutoFit/>
              </a:bodyPr>
              <a:lstStyle/>
              <a:p>
                <a:pPr marL="342900" indent="-342900">
                  <a:buFont typeface="Wingdings" panose="05000000000000000000" pitchFamily="2" charset="2"/>
                  <a:buChar char="v"/>
                </a:pPr>
                <a:r>
                  <a:rPr lang="en-US" sz="2000" dirty="0"/>
                  <a:t>Then, in the second step, each entry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𝑖𝑗</m:t>
                        </m:r>
                      </m:sub>
                    </m:sSub>
                  </m:oMath>
                </a14:m>
                <a:r>
                  <a:rPr lang="en-US" sz="2000" dirty="0"/>
                  <a:t> is perturbed using noise calculated by Laplace Mechanism</a:t>
                </a:r>
              </a:p>
            </p:txBody>
          </p:sp>
        </mc:Choice>
        <mc:Fallback xmlns="">
          <p:sp>
            <p:nvSpPr>
              <p:cNvPr id="72" name="矩形 71">
                <a:extLst>
                  <a:ext uri="{FF2B5EF4-FFF2-40B4-BE49-F238E27FC236}">
                    <a16:creationId xmlns:a16="http://schemas.microsoft.com/office/drawing/2014/main" id="{20A1E52A-48CB-43A9-8B34-F47641525D64}"/>
                  </a:ext>
                </a:extLst>
              </p:cNvPr>
              <p:cNvSpPr>
                <a:spLocks noRot="1" noChangeAspect="1" noMove="1" noResize="1" noEditPoints="1" noAdjustHandles="1" noChangeArrowheads="1" noChangeShapeType="1" noTextEdit="1"/>
              </p:cNvSpPr>
              <p:nvPr/>
            </p:nvSpPr>
            <p:spPr>
              <a:xfrm>
                <a:off x="638984" y="4270611"/>
                <a:ext cx="6877685" cy="732573"/>
              </a:xfrm>
              <a:prstGeom prst="rect">
                <a:avLst/>
              </a:prstGeom>
              <a:blipFill>
                <a:blip r:embed="rId30"/>
                <a:stretch>
                  <a:fillRect l="-798" t="-4167" b="-14167"/>
                </a:stretch>
              </a:blipFill>
            </p:spPr>
            <p:txBody>
              <a:bodyPr/>
              <a:lstStyle/>
              <a:p>
                <a:r>
                  <a:rPr lang="en-US">
                    <a:noFill/>
                  </a:rPr>
                  <a:t> </a:t>
                </a:r>
              </a:p>
            </p:txBody>
          </p:sp>
        </mc:Fallback>
      </mc:AlternateContent>
      <p:pic>
        <p:nvPicPr>
          <p:cNvPr id="74" name="图片 73">
            <a:extLst>
              <a:ext uri="{FF2B5EF4-FFF2-40B4-BE49-F238E27FC236}">
                <a16:creationId xmlns:a16="http://schemas.microsoft.com/office/drawing/2014/main" id="{1148CAB8-1FCD-499C-96EC-F6422D2DE732}"/>
              </a:ext>
            </a:extLst>
          </p:cNvPr>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4040096" y="2051763"/>
            <a:ext cx="3464943" cy="2072979"/>
          </a:xfrm>
          <a:prstGeom prst="rect">
            <a:avLst/>
          </a:prstGeom>
        </p:spPr>
      </p:pic>
      <p:sp>
        <p:nvSpPr>
          <p:cNvPr id="75" name="矩形 74">
            <a:extLst>
              <a:ext uri="{FF2B5EF4-FFF2-40B4-BE49-F238E27FC236}">
                <a16:creationId xmlns:a16="http://schemas.microsoft.com/office/drawing/2014/main" id="{866B62EF-2639-40CF-89D6-77E14ADD6646}"/>
              </a:ext>
            </a:extLst>
          </p:cNvPr>
          <p:cNvSpPr/>
          <p:nvPr/>
        </p:nvSpPr>
        <p:spPr>
          <a:xfrm>
            <a:off x="635027" y="4286213"/>
            <a:ext cx="7995719" cy="2585323"/>
          </a:xfrm>
          <a:prstGeom prst="rect">
            <a:avLst/>
          </a:prstGeom>
        </p:spPr>
        <p:txBody>
          <a:bodyPr wrap="square">
            <a:spAutoFit/>
          </a:bodyPr>
          <a:lstStyle/>
          <a:p>
            <a:pPr marL="285750" indent="-285750">
              <a:buFont typeface="Wingdings" panose="05000000000000000000" pitchFamily="2" charset="2"/>
              <a:buChar char="v"/>
            </a:pPr>
            <a:r>
              <a:rPr lang="en-US" dirty="0"/>
              <a:t> In the third step, we apply consistency constraints to post-process the matrix to suppress noise and improve the recommendation accuracy.</a:t>
            </a:r>
          </a:p>
          <a:p>
            <a:pPr marL="742950" lvl="1" indent="-285750">
              <a:buFont typeface="Wingdings" panose="05000000000000000000" pitchFamily="2" charset="2"/>
              <a:buChar char="q"/>
            </a:pPr>
            <a:r>
              <a:rPr lang="en-US" dirty="0"/>
              <a:t>zero consistency constraint(zero-CC):</a:t>
            </a:r>
            <a:r>
              <a:rPr lang="zh-CN" altLang="en-US" dirty="0"/>
              <a:t> </a:t>
            </a:r>
            <a:r>
              <a:rPr lang="en-US" altLang="zh-CN" dirty="0"/>
              <a:t>In M, all the entries are non-negative. So the perturbed entries should also be non-negative.</a:t>
            </a:r>
            <a:endParaRPr lang="en-US" dirty="0"/>
          </a:p>
          <a:p>
            <a:pPr marL="742950" lvl="1" indent="-285750">
              <a:buFont typeface="Wingdings" panose="05000000000000000000" pitchFamily="2" charset="2"/>
              <a:buChar char="q"/>
            </a:pPr>
            <a:r>
              <a:rPr lang="en-US" dirty="0"/>
              <a:t>up consistency constraint (up-CC): </a:t>
            </a:r>
            <a:r>
              <a:rPr lang="en-US" altLang="zh-CN" dirty="0"/>
              <a:t>In M, all the entries are sorted from 0 to max, so the perturbed entries should keep a non-decreasing order.</a:t>
            </a:r>
            <a:endParaRPr lang="en-US" dirty="0"/>
          </a:p>
          <a:p>
            <a:pPr marL="742950" lvl="1" indent="-285750">
              <a:buFont typeface="Wingdings" panose="05000000000000000000" pitchFamily="2" charset="2"/>
              <a:buChar char="q"/>
            </a:pPr>
            <a:r>
              <a:rPr lang="en-US" dirty="0"/>
              <a:t>down consistency constraint(down-CC) ): </a:t>
            </a:r>
            <a:r>
              <a:rPr lang="en-US" altLang="zh-CN" dirty="0"/>
              <a:t>In M, all the entries are sorted from max to 0, so the perturbed entries should keep a non-increasing order.</a:t>
            </a:r>
            <a:endParaRPr lang="en-US" dirty="0"/>
          </a:p>
          <a:p>
            <a:pPr marL="742950" lvl="1" indent="-285750">
              <a:buFont typeface="Wingdings" panose="05000000000000000000" pitchFamily="2" charset="2"/>
              <a:buChar char="q"/>
            </a:pPr>
            <a:endParaRPr lang="en-US" dirty="0"/>
          </a:p>
        </p:txBody>
      </p:sp>
      <p:pic>
        <p:nvPicPr>
          <p:cNvPr id="78" name="图片 77">
            <a:extLst>
              <a:ext uri="{FF2B5EF4-FFF2-40B4-BE49-F238E27FC236}">
                <a16:creationId xmlns:a16="http://schemas.microsoft.com/office/drawing/2014/main" id="{E0D95B2A-1806-4EA0-B42C-365F8F6CA09F}"/>
              </a:ext>
            </a:extLst>
          </p:cNvPr>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1446870" y="2906816"/>
            <a:ext cx="5975736" cy="1912533"/>
          </a:xfrm>
          <a:prstGeom prst="rect">
            <a:avLst/>
          </a:prstGeom>
        </p:spPr>
      </p:pic>
    </p:spTree>
    <p:extLst>
      <p:ext uri="{BB962C8B-B14F-4D97-AF65-F5344CB8AC3E}">
        <p14:creationId xmlns:p14="http://schemas.microsoft.com/office/powerpoint/2010/main" val="806522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fade">
                                      <p:cBhvr>
                                        <p:cTn id="15" dur="500"/>
                                        <p:tgtEl>
                                          <p:spTgt spid="2">
                                            <p:txEl>
                                              <p:pRg st="1" end="1"/>
                                            </p:txEl>
                                          </p:spTgt>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68"/>
                                        </p:tgtEl>
                                        <p:attrNameLst>
                                          <p:attrName>style.visibility</p:attrName>
                                        </p:attrNameLst>
                                      </p:cBhvr>
                                      <p:to>
                                        <p:strVal val="visible"/>
                                      </p:to>
                                    </p:set>
                                    <p:animEffect transition="in" filter="fade">
                                      <p:cBhvr>
                                        <p:cTn id="19" dur="500"/>
                                        <p:tgtEl>
                                          <p:spTgt spid="68"/>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67"/>
                                        </p:tgtEl>
                                        <p:attrNameLst>
                                          <p:attrName>style.visibility</p:attrName>
                                        </p:attrNameLst>
                                      </p:cBhvr>
                                      <p:to>
                                        <p:strVal val="visible"/>
                                      </p:to>
                                    </p:set>
                                    <p:animEffect transition="in" filter="fade">
                                      <p:cBhvr>
                                        <p:cTn id="23" dur="500"/>
                                        <p:tgtEl>
                                          <p:spTgt spid="67"/>
                                        </p:tgtEl>
                                      </p:cBhvr>
                                    </p:animEffect>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69"/>
                                        </p:tgtEl>
                                        <p:attrNameLst>
                                          <p:attrName>style.visibility</p:attrName>
                                        </p:attrNameLst>
                                      </p:cBhvr>
                                      <p:to>
                                        <p:strVal val="visible"/>
                                      </p:to>
                                    </p:set>
                                    <p:animEffect transition="in" filter="fade">
                                      <p:cBhvr>
                                        <p:cTn id="27" dur="500"/>
                                        <p:tgtEl>
                                          <p:spTgt spid="6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2" end="2"/>
                                            </p:txEl>
                                          </p:spTgt>
                                        </p:tgtEl>
                                        <p:attrNameLst>
                                          <p:attrName>style.visibility</p:attrName>
                                        </p:attrNameLst>
                                      </p:cBhvr>
                                      <p:to>
                                        <p:strVal val="visible"/>
                                      </p:to>
                                    </p:set>
                                    <p:animEffect transition="in" filter="fade">
                                      <p:cBhvr>
                                        <p:cTn id="32" dur="500"/>
                                        <p:tgtEl>
                                          <p:spTgt spid="2">
                                            <p:txEl>
                                              <p:pRg st="2" end="2"/>
                                            </p:txEl>
                                          </p:spTgt>
                                        </p:tgtEl>
                                      </p:cBhvr>
                                    </p:animEffect>
                                  </p:childTnLst>
                                </p:cTn>
                              </p:par>
                            </p:childTnLst>
                          </p:cTn>
                        </p:par>
                        <p:par>
                          <p:cTn id="33" fill="hold">
                            <p:stCondLst>
                              <p:cond delay="500"/>
                            </p:stCondLst>
                            <p:childTnLst>
                              <p:par>
                                <p:cTn id="34" presetID="1" presetClass="exit" presetSubtype="0" fill="hold" nodeType="afterEffect">
                                  <p:stCondLst>
                                    <p:cond delay="0"/>
                                  </p:stCondLst>
                                  <p:childTnLst>
                                    <p:set>
                                      <p:cBhvr>
                                        <p:cTn id="35" dur="1" fill="hold">
                                          <p:stCondLst>
                                            <p:cond delay="0"/>
                                          </p:stCondLst>
                                        </p:cTn>
                                        <p:tgtEl>
                                          <p:spTgt spid="67"/>
                                        </p:tgtEl>
                                        <p:attrNameLst>
                                          <p:attrName>style.visibility</p:attrName>
                                        </p:attrNameLst>
                                      </p:cBhvr>
                                      <p:to>
                                        <p:strVal val="hidden"/>
                                      </p:to>
                                    </p:set>
                                  </p:childTnLst>
                                </p:cTn>
                              </p:par>
                            </p:childTnLst>
                          </p:cTn>
                        </p:par>
                        <p:par>
                          <p:cTn id="36" fill="hold">
                            <p:stCondLst>
                              <p:cond delay="500"/>
                            </p:stCondLst>
                            <p:childTnLst>
                              <p:par>
                                <p:cTn id="37" presetID="1" presetClass="exit" presetSubtype="0" fill="hold" grpId="1" nodeType="afterEffect">
                                  <p:stCondLst>
                                    <p:cond delay="0"/>
                                  </p:stCondLst>
                                  <p:childTnLst>
                                    <p:set>
                                      <p:cBhvr>
                                        <p:cTn id="38" dur="1" fill="hold">
                                          <p:stCondLst>
                                            <p:cond delay="0"/>
                                          </p:stCondLst>
                                        </p:cTn>
                                        <p:tgtEl>
                                          <p:spTgt spid="69"/>
                                        </p:tgtEl>
                                        <p:attrNameLst>
                                          <p:attrName>style.visibility</p:attrName>
                                        </p:attrNameLst>
                                      </p:cBhvr>
                                      <p:to>
                                        <p:strVal val="hidden"/>
                                      </p:to>
                                    </p:set>
                                  </p:childTnLst>
                                </p:cTn>
                              </p:par>
                            </p:childTnLst>
                          </p:cTn>
                        </p:par>
                        <p:par>
                          <p:cTn id="39" fill="hold">
                            <p:stCondLst>
                              <p:cond delay="500"/>
                            </p:stCondLst>
                            <p:childTnLst>
                              <p:par>
                                <p:cTn id="40" presetID="10" presetClass="entr" presetSubtype="0" fill="hold" nodeType="afterEffect">
                                  <p:stCondLst>
                                    <p:cond delay="0"/>
                                  </p:stCondLst>
                                  <p:childTnLst>
                                    <p:set>
                                      <p:cBhvr>
                                        <p:cTn id="41" dur="1" fill="hold">
                                          <p:stCondLst>
                                            <p:cond delay="0"/>
                                          </p:stCondLst>
                                        </p:cTn>
                                        <p:tgtEl>
                                          <p:spTgt spid="71"/>
                                        </p:tgtEl>
                                        <p:attrNameLst>
                                          <p:attrName>style.visibility</p:attrName>
                                        </p:attrNameLst>
                                      </p:cBhvr>
                                      <p:to>
                                        <p:strVal val="visible"/>
                                      </p:to>
                                    </p:set>
                                    <p:animEffect transition="in" filter="fade">
                                      <p:cBhvr>
                                        <p:cTn id="42" dur="500"/>
                                        <p:tgtEl>
                                          <p:spTgt spid="71"/>
                                        </p:tgtEl>
                                      </p:cBhvr>
                                    </p:animEffect>
                                  </p:childTnLst>
                                </p:cTn>
                              </p:par>
                            </p:childTnLst>
                          </p:cTn>
                        </p:par>
                        <p:par>
                          <p:cTn id="43" fill="hold">
                            <p:stCondLst>
                              <p:cond delay="1000"/>
                            </p:stCondLst>
                            <p:childTnLst>
                              <p:par>
                                <p:cTn id="44" presetID="10" presetClass="entr" presetSubtype="0" fill="hold" grpId="0" nodeType="afterEffect">
                                  <p:stCondLst>
                                    <p:cond delay="0"/>
                                  </p:stCondLst>
                                  <p:childTnLst>
                                    <p:set>
                                      <p:cBhvr>
                                        <p:cTn id="45" dur="1" fill="hold">
                                          <p:stCondLst>
                                            <p:cond delay="0"/>
                                          </p:stCondLst>
                                        </p:cTn>
                                        <p:tgtEl>
                                          <p:spTgt spid="72"/>
                                        </p:tgtEl>
                                        <p:attrNameLst>
                                          <p:attrName>style.visibility</p:attrName>
                                        </p:attrNameLst>
                                      </p:cBhvr>
                                      <p:to>
                                        <p:strVal val="visible"/>
                                      </p:to>
                                    </p:set>
                                    <p:animEffect transition="in" filter="fade">
                                      <p:cBhvr>
                                        <p:cTn id="46" dur="500"/>
                                        <p:tgtEl>
                                          <p:spTgt spid="72"/>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2">
                                            <p:txEl>
                                              <p:pRg st="3" end="3"/>
                                            </p:txEl>
                                          </p:spTgt>
                                        </p:tgtEl>
                                        <p:attrNameLst>
                                          <p:attrName>style.visibility</p:attrName>
                                        </p:attrNameLst>
                                      </p:cBhvr>
                                      <p:to>
                                        <p:strVal val="visible"/>
                                      </p:to>
                                    </p:set>
                                    <p:animEffect transition="in" filter="fade">
                                      <p:cBhvr>
                                        <p:cTn id="51" dur="500"/>
                                        <p:tgtEl>
                                          <p:spTgt spid="2">
                                            <p:txEl>
                                              <p:pRg st="3" end="3"/>
                                            </p:txEl>
                                          </p:spTgt>
                                        </p:tgtEl>
                                      </p:cBhvr>
                                    </p:animEffect>
                                  </p:childTnLst>
                                </p:cTn>
                              </p:par>
                            </p:childTnLst>
                          </p:cTn>
                        </p:par>
                        <p:par>
                          <p:cTn id="52" fill="hold">
                            <p:stCondLst>
                              <p:cond delay="500"/>
                            </p:stCondLst>
                            <p:childTnLst>
                              <p:par>
                                <p:cTn id="53" presetID="1" presetClass="exit" presetSubtype="0" fill="hold" nodeType="afterEffect">
                                  <p:stCondLst>
                                    <p:cond delay="0"/>
                                  </p:stCondLst>
                                  <p:childTnLst>
                                    <p:set>
                                      <p:cBhvr>
                                        <p:cTn id="54" dur="1" fill="hold">
                                          <p:stCondLst>
                                            <p:cond delay="0"/>
                                          </p:stCondLst>
                                        </p:cTn>
                                        <p:tgtEl>
                                          <p:spTgt spid="71"/>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72"/>
                                        </p:tgtEl>
                                        <p:attrNameLst>
                                          <p:attrName>style.visibility</p:attrName>
                                        </p:attrNameLst>
                                      </p:cBhvr>
                                      <p:to>
                                        <p:strVal val="hidden"/>
                                      </p:to>
                                    </p:set>
                                  </p:childTnLst>
                                </p:cTn>
                              </p:par>
                            </p:childTnLst>
                          </p:cTn>
                        </p:par>
                        <p:par>
                          <p:cTn id="57" fill="hold">
                            <p:stCondLst>
                              <p:cond delay="500"/>
                            </p:stCondLst>
                            <p:childTnLst>
                              <p:par>
                                <p:cTn id="58" presetID="10" presetClass="entr" presetSubtype="0" fill="hold" nodeType="afterEffect">
                                  <p:stCondLst>
                                    <p:cond delay="0"/>
                                  </p:stCondLst>
                                  <p:childTnLst>
                                    <p:set>
                                      <p:cBhvr>
                                        <p:cTn id="59" dur="1" fill="hold">
                                          <p:stCondLst>
                                            <p:cond delay="0"/>
                                          </p:stCondLst>
                                        </p:cTn>
                                        <p:tgtEl>
                                          <p:spTgt spid="74"/>
                                        </p:tgtEl>
                                        <p:attrNameLst>
                                          <p:attrName>style.visibility</p:attrName>
                                        </p:attrNameLst>
                                      </p:cBhvr>
                                      <p:to>
                                        <p:strVal val="visible"/>
                                      </p:to>
                                    </p:set>
                                    <p:animEffect transition="in" filter="fade">
                                      <p:cBhvr>
                                        <p:cTn id="60" dur="500"/>
                                        <p:tgtEl>
                                          <p:spTgt spid="74"/>
                                        </p:tgtEl>
                                      </p:cBhvr>
                                    </p:animEffect>
                                  </p:childTnLst>
                                </p:cTn>
                              </p:par>
                            </p:childTnLst>
                          </p:cTn>
                        </p:par>
                        <p:par>
                          <p:cTn id="61" fill="hold">
                            <p:stCondLst>
                              <p:cond delay="1000"/>
                            </p:stCondLst>
                            <p:childTnLst>
                              <p:par>
                                <p:cTn id="62" presetID="10" presetClass="entr" presetSubtype="0" fill="hold" grpId="0" nodeType="afterEffect">
                                  <p:stCondLst>
                                    <p:cond delay="0"/>
                                  </p:stCondLst>
                                  <p:childTnLst>
                                    <p:set>
                                      <p:cBhvr>
                                        <p:cTn id="63" dur="1" fill="hold">
                                          <p:stCondLst>
                                            <p:cond delay="0"/>
                                          </p:stCondLst>
                                        </p:cTn>
                                        <p:tgtEl>
                                          <p:spTgt spid="75"/>
                                        </p:tgtEl>
                                        <p:attrNameLst>
                                          <p:attrName>style.visibility</p:attrName>
                                        </p:attrNameLst>
                                      </p:cBhvr>
                                      <p:to>
                                        <p:strVal val="visible"/>
                                      </p:to>
                                    </p:set>
                                    <p:animEffect transition="in" filter="fade">
                                      <p:cBhvr>
                                        <p:cTn id="64" dur="500"/>
                                        <p:tgtEl>
                                          <p:spTgt spid="75"/>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2">
                                            <p:txEl>
                                              <p:pRg st="4" end="4"/>
                                            </p:txEl>
                                          </p:spTgt>
                                        </p:tgtEl>
                                        <p:attrNameLst>
                                          <p:attrName>style.visibility</p:attrName>
                                        </p:attrNameLst>
                                      </p:cBhvr>
                                      <p:to>
                                        <p:strVal val="visible"/>
                                      </p:to>
                                    </p:set>
                                    <p:animEffect transition="in" filter="fade">
                                      <p:cBhvr>
                                        <p:cTn id="69" dur="500"/>
                                        <p:tgtEl>
                                          <p:spTgt spid="2">
                                            <p:txEl>
                                              <p:pRg st="4" end="4"/>
                                            </p:txEl>
                                          </p:spTgt>
                                        </p:tgtEl>
                                      </p:cBhvr>
                                    </p:animEffect>
                                  </p:childTnLst>
                                </p:cTn>
                              </p:par>
                            </p:childTnLst>
                          </p:cTn>
                        </p:par>
                        <p:par>
                          <p:cTn id="70" fill="hold">
                            <p:stCondLst>
                              <p:cond delay="500"/>
                            </p:stCondLst>
                            <p:childTnLst>
                              <p:par>
                                <p:cTn id="71" presetID="1" presetClass="exit" presetSubtype="0" fill="hold" nodeType="afterEffect">
                                  <p:stCondLst>
                                    <p:cond delay="0"/>
                                  </p:stCondLst>
                                  <p:childTnLst>
                                    <p:set>
                                      <p:cBhvr>
                                        <p:cTn id="72" dur="1" fill="hold">
                                          <p:stCondLst>
                                            <p:cond delay="0"/>
                                          </p:stCondLst>
                                        </p:cTn>
                                        <p:tgtEl>
                                          <p:spTgt spid="74"/>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75"/>
                                        </p:tgtEl>
                                        <p:attrNameLst>
                                          <p:attrName>style.visibility</p:attrName>
                                        </p:attrNameLst>
                                      </p:cBhvr>
                                      <p:to>
                                        <p:strVal val="hidden"/>
                                      </p:to>
                                    </p:set>
                                  </p:childTnLst>
                                </p:cTn>
                              </p:par>
                            </p:childTnLst>
                          </p:cTn>
                        </p:par>
                        <p:par>
                          <p:cTn id="75" fill="hold">
                            <p:stCondLst>
                              <p:cond delay="500"/>
                            </p:stCondLst>
                            <p:childTnLst>
                              <p:par>
                                <p:cTn id="76" presetID="10" presetClass="entr" presetSubtype="0" fill="hold" nodeType="afterEffect">
                                  <p:stCondLst>
                                    <p:cond delay="0"/>
                                  </p:stCondLst>
                                  <p:childTnLst>
                                    <p:set>
                                      <p:cBhvr>
                                        <p:cTn id="77" dur="1" fill="hold">
                                          <p:stCondLst>
                                            <p:cond delay="0"/>
                                          </p:stCondLst>
                                        </p:cTn>
                                        <p:tgtEl>
                                          <p:spTgt spid="78"/>
                                        </p:tgtEl>
                                        <p:attrNameLst>
                                          <p:attrName>style.visibility</p:attrName>
                                        </p:attrNameLst>
                                      </p:cBhvr>
                                      <p:to>
                                        <p:strVal val="visible"/>
                                      </p:to>
                                    </p:set>
                                    <p:animEffect transition="in" filter="fade">
                                      <p:cBhvr>
                                        <p:cTn id="78"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69" grpId="0"/>
      <p:bldP spid="69" grpId="1"/>
      <p:bldP spid="72" grpId="0"/>
      <p:bldP spid="72" grpId="1"/>
      <p:bldP spid="75" grpId="0"/>
      <p:bldP spid="75"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Introduction</a:t>
            </a:r>
          </a:p>
          <a:p>
            <a:r>
              <a:rPr lang="en-US" dirty="0"/>
              <a:t>Concepts and model</a:t>
            </a:r>
          </a:p>
          <a:p>
            <a:r>
              <a:rPr lang="en-US" dirty="0"/>
              <a:t>Differential private trajectory analysis</a:t>
            </a:r>
          </a:p>
          <a:p>
            <a:r>
              <a:rPr lang="en-US" b="1" dirty="0">
                <a:solidFill>
                  <a:srgbClr val="FF0000"/>
                </a:solidFill>
              </a:rPr>
              <a:t>Experiments</a:t>
            </a:r>
          </a:p>
          <a:p>
            <a:r>
              <a:rPr lang="en-US" dirty="0"/>
              <a:t>Conclusion</a:t>
            </a:r>
          </a:p>
        </p:txBody>
      </p:sp>
    </p:spTree>
    <p:extLst>
      <p:ext uri="{BB962C8B-B14F-4D97-AF65-F5344CB8AC3E}">
        <p14:creationId xmlns:p14="http://schemas.microsoft.com/office/powerpoint/2010/main" val="35121513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AB06006-2A2E-42C3-979F-E6EC37161D6E}"/>
              </a:ext>
            </a:extLst>
          </p:cNvPr>
          <p:cNvSpPr txBox="1"/>
          <p:nvPr/>
        </p:nvSpPr>
        <p:spPr>
          <a:xfrm>
            <a:off x="560477" y="272782"/>
            <a:ext cx="11078529" cy="646331"/>
          </a:xfrm>
          <a:prstGeom prst="rect">
            <a:avLst/>
          </a:prstGeom>
          <a:noFill/>
        </p:spPr>
        <p:txBody>
          <a:bodyPr wrap="square" rtlCol="0">
            <a:spAutoFit/>
          </a:bodyPr>
          <a:lstStyle/>
          <a:p>
            <a:r>
              <a:rPr lang="en-US" sz="3600" dirty="0"/>
              <a:t>Experimental setup</a:t>
            </a:r>
          </a:p>
        </p:txBody>
      </p:sp>
      <p:sp>
        <p:nvSpPr>
          <p:cNvPr id="2" name="矩形 1">
            <a:extLst>
              <a:ext uri="{FF2B5EF4-FFF2-40B4-BE49-F238E27FC236}">
                <a16:creationId xmlns:a16="http://schemas.microsoft.com/office/drawing/2014/main" id="{B4622BD6-5564-49CA-857E-CD5810794638}"/>
              </a:ext>
            </a:extLst>
          </p:cNvPr>
          <p:cNvSpPr/>
          <p:nvPr/>
        </p:nvSpPr>
        <p:spPr>
          <a:xfrm>
            <a:off x="664979" y="1047096"/>
            <a:ext cx="10745427" cy="830997"/>
          </a:xfrm>
          <a:prstGeom prst="rect">
            <a:avLst/>
          </a:prstGeom>
        </p:spPr>
        <p:txBody>
          <a:bodyPr wrap="square">
            <a:spAutoFit/>
          </a:bodyPr>
          <a:lstStyle/>
          <a:p>
            <a:r>
              <a:rPr lang="en-US" sz="2400" dirty="0"/>
              <a:t>In our experiments, we apply the </a:t>
            </a:r>
            <a:r>
              <a:rPr lang="en-US" sz="2400" dirty="0" err="1"/>
              <a:t>Geolife</a:t>
            </a:r>
            <a:r>
              <a:rPr lang="en-US" sz="2400" dirty="0"/>
              <a:t> GPS trajectory dataset, which contains 17621 trajectories collected from 182 users for five years.</a:t>
            </a:r>
          </a:p>
        </p:txBody>
      </p:sp>
      <p:pic>
        <p:nvPicPr>
          <p:cNvPr id="5" name="图片 4">
            <a:extLst>
              <a:ext uri="{FF2B5EF4-FFF2-40B4-BE49-F238E27FC236}">
                <a16:creationId xmlns:a16="http://schemas.microsoft.com/office/drawing/2014/main" id="{57172DA3-4B23-4829-B953-5EE13E5BE8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7530" y="2026691"/>
            <a:ext cx="2887028" cy="1587429"/>
          </a:xfrm>
          <a:prstGeom prst="rect">
            <a:avLst/>
          </a:prstGeom>
        </p:spPr>
      </p:pic>
      <p:sp>
        <p:nvSpPr>
          <p:cNvPr id="6" name="矩形 5">
            <a:extLst>
              <a:ext uri="{FF2B5EF4-FFF2-40B4-BE49-F238E27FC236}">
                <a16:creationId xmlns:a16="http://schemas.microsoft.com/office/drawing/2014/main" id="{E6D71B55-1642-4634-BB59-19BB090C4D04}"/>
              </a:ext>
            </a:extLst>
          </p:cNvPr>
          <p:cNvSpPr/>
          <p:nvPr/>
        </p:nvSpPr>
        <p:spPr>
          <a:xfrm>
            <a:off x="729343" y="2006076"/>
            <a:ext cx="6096000" cy="1569660"/>
          </a:xfrm>
          <a:prstGeom prst="rect">
            <a:avLst/>
          </a:prstGeom>
        </p:spPr>
        <p:txBody>
          <a:bodyPr>
            <a:spAutoFit/>
          </a:bodyPr>
          <a:lstStyle/>
          <a:p>
            <a:r>
              <a:rPr lang="en-US" sz="2400" dirty="0"/>
              <a:t>We first follow the user-location bipartite graph construction scheme to process the raw trajectory dataset and generate the user-location bipartite graph.</a:t>
            </a:r>
          </a:p>
        </p:txBody>
      </p:sp>
      <p:sp>
        <p:nvSpPr>
          <p:cNvPr id="7" name="矩形 6">
            <a:extLst>
              <a:ext uri="{FF2B5EF4-FFF2-40B4-BE49-F238E27FC236}">
                <a16:creationId xmlns:a16="http://schemas.microsoft.com/office/drawing/2014/main" id="{688EC612-F244-4D72-A51E-F4DA84535155}"/>
              </a:ext>
            </a:extLst>
          </p:cNvPr>
          <p:cNvSpPr/>
          <p:nvPr/>
        </p:nvSpPr>
        <p:spPr>
          <a:xfrm>
            <a:off x="664979" y="3705547"/>
            <a:ext cx="4600303" cy="2677656"/>
          </a:xfrm>
          <a:prstGeom prst="rect">
            <a:avLst/>
          </a:prstGeom>
        </p:spPr>
        <p:txBody>
          <a:bodyPr wrap="square">
            <a:spAutoFit/>
          </a:bodyPr>
          <a:lstStyle/>
          <a:p>
            <a:r>
              <a:rPr lang="en-US" sz="2400" dirty="0"/>
              <a:t>Each edge in the user-location bipartite graph is assigned a weight representing the number of visits. The distribution of weights among the 316 edges is shown in right figure and the statistics of weights is shown in the right table.</a:t>
            </a:r>
          </a:p>
        </p:txBody>
      </p:sp>
      <p:pic>
        <p:nvPicPr>
          <p:cNvPr id="9" name="图片 8">
            <a:extLst>
              <a:ext uri="{FF2B5EF4-FFF2-40B4-BE49-F238E27FC236}">
                <a16:creationId xmlns:a16="http://schemas.microsoft.com/office/drawing/2014/main" id="{46EDE081-2855-4DE2-BA82-1591198624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81200" y="4016829"/>
            <a:ext cx="3290407" cy="1770017"/>
          </a:xfrm>
          <a:prstGeom prst="rect">
            <a:avLst/>
          </a:prstGeom>
        </p:spPr>
      </p:pic>
      <p:pic>
        <p:nvPicPr>
          <p:cNvPr id="11" name="图片 10">
            <a:extLst>
              <a:ext uri="{FF2B5EF4-FFF2-40B4-BE49-F238E27FC236}">
                <a16:creationId xmlns:a16="http://schemas.microsoft.com/office/drawing/2014/main" id="{A5BE392E-5A71-4BA8-90C5-D75D9BAC51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62214" y="3614120"/>
            <a:ext cx="3838095" cy="2723364"/>
          </a:xfrm>
          <a:prstGeom prst="rect">
            <a:avLst/>
          </a:prstGeom>
        </p:spPr>
      </p:pic>
    </p:spTree>
    <p:extLst>
      <p:ext uri="{BB962C8B-B14F-4D97-AF65-F5344CB8AC3E}">
        <p14:creationId xmlns:p14="http://schemas.microsoft.com/office/powerpoint/2010/main" val="440842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animEffect transition="in" filter="fade">
                                      <p:cBhvr>
                                        <p:cTn id="21" dur="500"/>
                                        <p:tgtEl>
                                          <p:spTgt spid="7">
                                            <p:txEl>
                                              <p:pRg st="0" end="0"/>
                                            </p:txEl>
                                          </p:spTgt>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par>
                          <p:cTn id="26" fill="hold">
                            <p:stCondLst>
                              <p:cond delay="1000"/>
                            </p:stCondLst>
                            <p:childTnLst>
                              <p:par>
                                <p:cTn id="27" presetID="10" presetClass="entr" presetSubtype="0"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Outline</a:t>
            </a:r>
          </a:p>
        </p:txBody>
      </p:sp>
      <p:sp>
        <p:nvSpPr>
          <p:cNvPr id="3" name="Content Placeholder 2"/>
          <p:cNvSpPr>
            <a:spLocks noGrp="1"/>
          </p:cNvSpPr>
          <p:nvPr>
            <p:ph idx="1"/>
          </p:nvPr>
        </p:nvSpPr>
        <p:spPr/>
        <p:txBody>
          <a:bodyPr/>
          <a:lstStyle/>
          <a:p>
            <a:r>
              <a:rPr lang="en-US" b="1" dirty="0">
                <a:solidFill>
                  <a:srgbClr val="FF0000"/>
                </a:solidFill>
              </a:rPr>
              <a:t>Introduction</a:t>
            </a:r>
          </a:p>
          <a:p>
            <a:r>
              <a:rPr lang="en-US" dirty="0"/>
              <a:t>Concepts and model</a:t>
            </a:r>
          </a:p>
          <a:p>
            <a:r>
              <a:rPr lang="en-US" dirty="0"/>
              <a:t>Differential private trajectory analysis</a:t>
            </a:r>
          </a:p>
          <a:p>
            <a:r>
              <a:rPr lang="en-US" dirty="0"/>
              <a:t>Experiments</a:t>
            </a:r>
          </a:p>
          <a:p>
            <a:r>
              <a:rPr lang="en-US" dirty="0"/>
              <a:t>Conclusion</a:t>
            </a:r>
          </a:p>
        </p:txBody>
      </p:sp>
    </p:spTree>
    <p:extLst>
      <p:ext uri="{BB962C8B-B14F-4D97-AF65-F5344CB8AC3E}">
        <p14:creationId xmlns:p14="http://schemas.microsoft.com/office/powerpoint/2010/main" val="41880153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AB06006-2A2E-42C3-979F-E6EC37161D6E}"/>
              </a:ext>
            </a:extLst>
          </p:cNvPr>
          <p:cNvSpPr txBox="1"/>
          <p:nvPr/>
        </p:nvSpPr>
        <p:spPr>
          <a:xfrm>
            <a:off x="560477" y="272782"/>
            <a:ext cx="11078529" cy="646331"/>
          </a:xfrm>
          <a:prstGeom prst="rect">
            <a:avLst/>
          </a:prstGeom>
          <a:noFill/>
        </p:spPr>
        <p:txBody>
          <a:bodyPr wrap="square" rtlCol="0">
            <a:spAutoFit/>
          </a:bodyPr>
          <a:lstStyle/>
          <a:p>
            <a:r>
              <a:rPr lang="en-US" altLang="zh-CN" sz="3600" dirty="0"/>
              <a:t>Measurement</a:t>
            </a:r>
            <a:endParaRPr lang="en-US" sz="3600" dirty="0"/>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86E4FE04-AFE0-4A7D-A2A6-A828402A5E2F}"/>
                  </a:ext>
                </a:extLst>
              </p:cNvPr>
              <p:cNvSpPr/>
              <p:nvPr/>
            </p:nvSpPr>
            <p:spPr>
              <a:xfrm>
                <a:off x="560477" y="919113"/>
                <a:ext cx="11248346" cy="5448671"/>
              </a:xfrm>
              <a:prstGeom prst="rect">
                <a:avLst/>
              </a:prstGeom>
            </p:spPr>
            <p:txBody>
              <a:bodyPr wrap="square">
                <a:spAutoFit/>
              </a:bodyPr>
              <a:lstStyle/>
              <a:p>
                <a:r>
                  <a:rPr lang="en-US" sz="2400" dirty="0"/>
                  <a:t>The goal of our experiments is to evaluate the accuracy of the recommendation results while simultaneously meeting the differential privacy guarantees under various privacy budgets and sensitivity values.</a:t>
                </a:r>
              </a:p>
              <a:p>
                <a:endParaRPr lang="en-US" sz="2400" dirty="0"/>
              </a:p>
              <a:p>
                <a:r>
                  <a:rPr lang="en-US" sz="2400" dirty="0"/>
                  <a:t>We define top-k match rate to measure the recommendation results:</a:t>
                </a:r>
              </a:p>
              <a:p>
                <a:pPr marL="342900" indent="-342900">
                  <a:buFont typeface="Wingdings" panose="05000000000000000000" pitchFamily="2" charset="2"/>
                  <a:buChar char="Ø"/>
                </a:pPr>
                <a:r>
                  <a:rPr lang="en-US" sz="2400" dirty="0"/>
                  <a:t>Recommended lists:</a:t>
                </a:r>
              </a:p>
              <a:p>
                <a:pPr marL="800100" lvl="1" indent="-342900">
                  <a:buFont typeface="Wingdings" panose="05000000000000000000" pitchFamily="2" charset="2"/>
                  <a:buChar char="q"/>
                </a:pPr>
                <a:r>
                  <a:rPr lang="en-US" sz="2400" dirty="0"/>
                  <a:t>recommended authority (location) list : 	 </a:t>
                </a:r>
                <a14:m>
                  <m:oMath xmlns:m="http://schemas.openxmlformats.org/officeDocument/2006/math">
                    <m:r>
                      <a:rPr lang="en-US" sz="2400" i="1" dirty="0" smtClean="0">
                        <a:latin typeface="Cambria Math" panose="02040503050406030204" pitchFamily="18" charset="0"/>
                      </a:rPr>
                      <m:t>𝐴</m:t>
                    </m:r>
                  </m:oMath>
                </a14:m>
                <a:r>
                  <a:rPr lang="en-US" sz="2400" dirty="0"/>
                  <a:t> = {</a:t>
                </a:r>
                <a14:m>
                  <m:oMath xmlns:m="http://schemas.openxmlformats.org/officeDocument/2006/math">
                    <m:sSub>
                      <m:sSubPr>
                        <m:ctrlPr>
                          <a:rPr lang="en-US" sz="2400" i="1" dirty="0" smtClean="0">
                            <a:latin typeface="Cambria Math" panose="02040503050406030204" pitchFamily="18" charset="0"/>
                          </a:rPr>
                        </m:ctrlPr>
                      </m:sSubPr>
                      <m:e>
                        <m:r>
                          <a:rPr lang="en-US" sz="2400" b="0" i="1" dirty="0" smtClean="0">
                            <a:latin typeface="Cambria Math" panose="02040503050406030204" pitchFamily="18" charset="0"/>
                          </a:rPr>
                          <m:t>𝑎</m:t>
                        </m:r>
                      </m:e>
                      <m:sub>
                        <m:r>
                          <a:rPr lang="en-US" sz="2400" b="0" i="1" dirty="0" smtClean="0">
                            <a:latin typeface="Cambria Math" panose="02040503050406030204" pitchFamily="18" charset="0"/>
                          </a:rPr>
                          <m:t>1</m:t>
                        </m:r>
                      </m:sub>
                    </m:sSub>
                  </m:oMath>
                </a14:m>
                <a:r>
                  <a:rPr lang="en-US" sz="2400" dirty="0"/>
                  <a:t>,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𝑎</m:t>
                        </m:r>
                      </m:e>
                      <m:sub>
                        <m:r>
                          <a:rPr lang="en-US" sz="2400" b="0" i="1" dirty="0" smtClean="0">
                            <a:latin typeface="Cambria Math" panose="02040503050406030204" pitchFamily="18" charset="0"/>
                          </a:rPr>
                          <m:t>2</m:t>
                        </m:r>
                      </m:sub>
                    </m:sSub>
                  </m:oMath>
                </a14:m>
                <a:r>
                  <a:rPr lang="en-US" sz="2400" dirty="0"/>
                  <a:t>, ...,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𝑎</m:t>
                        </m:r>
                      </m:e>
                      <m:sub>
                        <m:r>
                          <m:rPr>
                            <m:sty m:val="p"/>
                          </m:rPr>
                          <a:rPr lang="en-US" altLang="zh-CN" sz="2400" i="1" dirty="0" smtClean="0">
                            <a:latin typeface="Cambria Math" panose="02040503050406030204" pitchFamily="18" charset="0"/>
                          </a:rPr>
                          <m:t>n</m:t>
                        </m:r>
                      </m:sub>
                    </m:sSub>
                  </m:oMath>
                </a14:m>
                <a:r>
                  <a:rPr lang="en-US" sz="2400" dirty="0"/>
                  <a:t>}</a:t>
                </a:r>
              </a:p>
              <a:p>
                <a:pPr marL="800100" lvl="1" indent="-342900">
                  <a:buFont typeface="Wingdings" panose="05000000000000000000" pitchFamily="2" charset="2"/>
                  <a:buChar char="q"/>
                </a:pPr>
                <a:r>
                  <a:rPr lang="en-US" sz="2400" dirty="0"/>
                  <a:t>recommended hub (user) list:		 	 </a:t>
                </a:r>
                <a14:m>
                  <m:oMath xmlns:m="http://schemas.openxmlformats.org/officeDocument/2006/math">
                    <m:r>
                      <a:rPr lang="en-US" sz="2400" b="0" i="1" smtClean="0">
                        <a:latin typeface="Cambria Math" panose="02040503050406030204" pitchFamily="18" charset="0"/>
                      </a:rPr>
                      <m:t>𝐻</m:t>
                    </m:r>
                  </m:oMath>
                </a14:m>
                <a:r>
                  <a:rPr lang="en-US" sz="2400" dirty="0"/>
                  <a:t> = {</a:t>
                </a:r>
                <a14:m>
                  <m:oMath xmlns:m="http://schemas.openxmlformats.org/officeDocument/2006/math">
                    <m:sSub>
                      <m:sSubPr>
                        <m:ctrlPr>
                          <a:rPr lang="en-US" sz="2400" i="1" dirty="0">
                            <a:latin typeface="Cambria Math" panose="02040503050406030204" pitchFamily="18" charset="0"/>
                          </a:rPr>
                        </m:ctrlPr>
                      </m:sSubPr>
                      <m:e>
                        <m:r>
                          <a:rPr lang="en-US" sz="2400" b="0" i="1" dirty="0" smtClean="0">
                            <a:latin typeface="Cambria Math" panose="02040503050406030204" pitchFamily="18" charset="0"/>
                          </a:rPr>
                          <m:t>h</m:t>
                        </m:r>
                      </m:e>
                      <m:sub>
                        <m:r>
                          <a:rPr lang="en-US" sz="2400" i="1" dirty="0">
                            <a:latin typeface="Cambria Math" panose="02040503050406030204" pitchFamily="18" charset="0"/>
                          </a:rPr>
                          <m:t>1</m:t>
                        </m:r>
                      </m:sub>
                    </m:sSub>
                  </m:oMath>
                </a14:m>
                <a:r>
                  <a:rPr lang="en-US" sz="2400" dirty="0"/>
                  <a:t>, </a:t>
                </a:r>
                <a14:m>
                  <m:oMath xmlns:m="http://schemas.openxmlformats.org/officeDocument/2006/math">
                    <m:sSub>
                      <m:sSubPr>
                        <m:ctrlPr>
                          <a:rPr lang="en-US" sz="2400" i="1" dirty="0">
                            <a:latin typeface="Cambria Math" panose="02040503050406030204" pitchFamily="18" charset="0"/>
                          </a:rPr>
                        </m:ctrlPr>
                      </m:sSubPr>
                      <m:e>
                        <m:r>
                          <a:rPr lang="en-US" sz="2400" b="0" i="1" dirty="0" smtClean="0">
                            <a:latin typeface="Cambria Math" panose="02040503050406030204" pitchFamily="18" charset="0"/>
                          </a:rPr>
                          <m:t>h</m:t>
                        </m:r>
                      </m:e>
                      <m:sub>
                        <m:r>
                          <a:rPr lang="en-US" sz="2400" i="1" dirty="0">
                            <a:latin typeface="Cambria Math" panose="02040503050406030204" pitchFamily="18" charset="0"/>
                          </a:rPr>
                          <m:t>2</m:t>
                        </m:r>
                      </m:sub>
                    </m:sSub>
                  </m:oMath>
                </a14:m>
                <a:r>
                  <a:rPr lang="en-US" sz="2400" dirty="0"/>
                  <a:t>, ..., </a:t>
                </a:r>
                <a14:m>
                  <m:oMath xmlns:m="http://schemas.openxmlformats.org/officeDocument/2006/math">
                    <m:sSub>
                      <m:sSubPr>
                        <m:ctrlPr>
                          <a:rPr lang="en-US" sz="2400" i="1" dirty="0">
                            <a:latin typeface="Cambria Math" panose="02040503050406030204" pitchFamily="18" charset="0"/>
                          </a:rPr>
                        </m:ctrlPr>
                      </m:sSubPr>
                      <m:e>
                        <m:r>
                          <a:rPr lang="en-US" sz="2400" b="0" i="1" dirty="0" smtClean="0">
                            <a:latin typeface="Cambria Math" panose="02040503050406030204" pitchFamily="18" charset="0"/>
                          </a:rPr>
                          <m:t>h</m:t>
                        </m:r>
                      </m:e>
                      <m:sub>
                        <m:r>
                          <m:rPr>
                            <m:sty m:val="p"/>
                          </m:rPr>
                          <a:rPr lang="en-US" altLang="zh-CN" sz="2400" i="1" dirty="0">
                            <a:latin typeface="Cambria Math" panose="02040503050406030204" pitchFamily="18" charset="0"/>
                          </a:rPr>
                          <m:t>n</m:t>
                        </m:r>
                      </m:sub>
                    </m:sSub>
                  </m:oMath>
                </a14:m>
                <a:r>
                  <a:rPr lang="en-US" sz="2400" dirty="0"/>
                  <a:t>}</a:t>
                </a:r>
              </a:p>
              <a:p>
                <a:pPr lvl="1"/>
                <a:r>
                  <a:rPr lang="en-US" sz="2400" dirty="0"/>
                  <a:t>     where the elements with smaller index have higher score</a:t>
                </a:r>
              </a:p>
              <a:p>
                <a:pPr marL="342900" indent="-342900">
                  <a:buFont typeface="Wingdings" panose="05000000000000000000" pitchFamily="2" charset="2"/>
                  <a:buChar char="Ø"/>
                </a:pPr>
                <a:r>
                  <a:rPr lang="en-US" sz="2400" dirty="0"/>
                  <a:t>top-k elements in the lists:</a:t>
                </a:r>
              </a:p>
              <a:p>
                <a:pPr marL="800100" lvl="1" indent="-342900">
                  <a:buFont typeface="Wingdings" panose="05000000000000000000" pitchFamily="2" charset="2"/>
                  <a:buChar char="q"/>
                </a:pPr>
                <a14:m>
                  <m:oMath xmlns:m="http://schemas.openxmlformats.org/officeDocument/2006/math">
                    <m:sSub>
                      <m:sSubPr>
                        <m:ctrlPr>
                          <a:rPr lang="en-US" sz="2400" i="1" dirty="0">
                            <a:latin typeface="Cambria Math" panose="02040503050406030204" pitchFamily="18" charset="0"/>
                          </a:rPr>
                        </m:ctrlPr>
                      </m:sSubPr>
                      <m:e>
                        <m:r>
                          <a:rPr lang="en-US" sz="2400" b="0" i="1" dirty="0" smtClean="0">
                            <a:latin typeface="Cambria Math" panose="02040503050406030204" pitchFamily="18" charset="0"/>
                          </a:rPr>
                          <m:t>𝐴</m:t>
                        </m:r>
                      </m:e>
                      <m:sub>
                        <m:r>
                          <a:rPr lang="en-US" sz="2400" b="0" i="1" dirty="0" smtClean="0">
                            <a:latin typeface="Cambria Math" panose="02040503050406030204" pitchFamily="18" charset="0"/>
                          </a:rPr>
                          <m:t>𝑘</m:t>
                        </m:r>
                      </m:sub>
                    </m:sSub>
                  </m:oMath>
                </a14:m>
                <a:r>
                  <a:rPr lang="en-US" sz="2400" dirty="0"/>
                  <a:t>=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𝑎</m:t>
                        </m:r>
                      </m:e>
                      <m:sub>
                        <m:r>
                          <a:rPr lang="en-US" sz="2400" i="1" dirty="0">
                            <a:latin typeface="Cambria Math" panose="02040503050406030204" pitchFamily="18" charset="0"/>
                          </a:rPr>
                          <m:t>1</m:t>
                        </m:r>
                      </m:sub>
                    </m:sSub>
                  </m:oMath>
                </a14:m>
                <a:r>
                  <a:rPr lang="en-US" sz="2400" dirty="0"/>
                  <a:t>,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𝑎</m:t>
                        </m:r>
                      </m:e>
                      <m:sub>
                        <m:r>
                          <a:rPr lang="en-US" sz="2400" i="1" dirty="0">
                            <a:latin typeface="Cambria Math" panose="02040503050406030204" pitchFamily="18" charset="0"/>
                          </a:rPr>
                          <m:t>2</m:t>
                        </m:r>
                      </m:sub>
                    </m:sSub>
                  </m:oMath>
                </a14:m>
                <a:r>
                  <a:rPr lang="en-US" sz="2400" dirty="0"/>
                  <a:t>, ...,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𝑎</m:t>
                        </m:r>
                      </m:e>
                      <m:sub>
                        <m:r>
                          <a:rPr lang="en-US" sz="2400" b="0" i="1" dirty="0" smtClean="0">
                            <a:latin typeface="Cambria Math" panose="02040503050406030204" pitchFamily="18" charset="0"/>
                          </a:rPr>
                          <m:t>𝑘</m:t>
                        </m:r>
                      </m:sub>
                    </m:sSub>
                  </m:oMath>
                </a14:m>
                <a:r>
                  <a:rPr lang="en-US" sz="2400" dirty="0"/>
                  <a:t>}   and    </a:t>
                </a:r>
                <a14:m>
                  <m:oMath xmlns:m="http://schemas.openxmlformats.org/officeDocument/2006/math">
                    <m:sSub>
                      <m:sSubPr>
                        <m:ctrlPr>
                          <a:rPr lang="en-US" sz="2400" i="1" dirty="0">
                            <a:latin typeface="Cambria Math" panose="02040503050406030204" pitchFamily="18" charset="0"/>
                          </a:rPr>
                        </m:ctrlPr>
                      </m:sSubPr>
                      <m:e>
                        <m:r>
                          <a:rPr lang="en-US" sz="2400" b="0" i="1" dirty="0" smtClean="0">
                            <a:latin typeface="Cambria Math" panose="02040503050406030204" pitchFamily="18" charset="0"/>
                          </a:rPr>
                          <m:t>𝐻</m:t>
                        </m:r>
                      </m:e>
                      <m:sub>
                        <m:r>
                          <a:rPr lang="en-US" sz="2400" b="0" i="1" dirty="0" smtClean="0">
                            <a:latin typeface="Cambria Math" panose="02040503050406030204" pitchFamily="18" charset="0"/>
                          </a:rPr>
                          <m:t>𝑘</m:t>
                        </m:r>
                      </m:sub>
                    </m:sSub>
                  </m:oMath>
                </a14:m>
                <a:r>
                  <a:rPr lang="en-US" sz="2400" dirty="0"/>
                  <a:t>=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h</m:t>
                        </m:r>
                      </m:e>
                      <m:sub>
                        <m:r>
                          <a:rPr lang="en-US" sz="2400" i="1" dirty="0">
                            <a:latin typeface="Cambria Math" panose="02040503050406030204" pitchFamily="18" charset="0"/>
                          </a:rPr>
                          <m:t>1</m:t>
                        </m:r>
                      </m:sub>
                    </m:sSub>
                  </m:oMath>
                </a14:m>
                <a:r>
                  <a:rPr lang="en-US" sz="2400" dirty="0"/>
                  <a:t>,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h</m:t>
                        </m:r>
                      </m:e>
                      <m:sub>
                        <m:r>
                          <a:rPr lang="en-US" sz="2400" i="1" dirty="0">
                            <a:latin typeface="Cambria Math" panose="02040503050406030204" pitchFamily="18" charset="0"/>
                          </a:rPr>
                          <m:t>2</m:t>
                        </m:r>
                      </m:sub>
                    </m:sSub>
                  </m:oMath>
                </a14:m>
                <a:r>
                  <a:rPr lang="en-US" sz="2400" dirty="0"/>
                  <a:t>, ..., </a:t>
                </a:r>
                <a14:m>
                  <m:oMath xmlns:m="http://schemas.openxmlformats.org/officeDocument/2006/math">
                    <m:sSub>
                      <m:sSubPr>
                        <m:ctrlPr>
                          <a:rPr lang="en-US" sz="2400" i="1" dirty="0" smtClean="0">
                            <a:latin typeface="Cambria Math" panose="02040503050406030204" pitchFamily="18" charset="0"/>
                          </a:rPr>
                        </m:ctrlPr>
                      </m:sSubPr>
                      <m:e>
                        <m:r>
                          <a:rPr lang="en-US" sz="2400" i="1" dirty="0">
                            <a:latin typeface="Cambria Math" panose="02040503050406030204" pitchFamily="18" charset="0"/>
                          </a:rPr>
                          <m:t>h</m:t>
                        </m:r>
                      </m:e>
                      <m:sub>
                        <m:r>
                          <a:rPr lang="en-US" sz="2400" b="0" i="1" dirty="0" smtClean="0">
                            <a:latin typeface="Cambria Math" panose="02040503050406030204" pitchFamily="18" charset="0"/>
                          </a:rPr>
                          <m:t>𝑘</m:t>
                        </m:r>
                      </m:sub>
                    </m:sSub>
                  </m:oMath>
                </a14:m>
                <a:r>
                  <a:rPr lang="en-US" sz="2400" dirty="0"/>
                  <a:t>}</a:t>
                </a:r>
              </a:p>
              <a:p>
                <a:pPr marL="342900" indent="-342900">
                  <a:buFont typeface="Wingdings" panose="05000000000000000000" pitchFamily="2" charset="2"/>
                  <a:buChar char="Ø"/>
                </a:pPr>
                <a:r>
                  <a:rPr lang="en-US" sz="2400" dirty="0"/>
                  <a:t>top-k match rate:</a:t>
                </a:r>
              </a:p>
              <a:p>
                <a:pPr marL="800100" lvl="1" indent="-342900">
                  <a:buFont typeface="Wingdings" panose="05000000000000000000" pitchFamily="2" charset="2"/>
                  <a:buChar char="q"/>
                </a:pP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𝑀𝑅</m:t>
                        </m:r>
                      </m:e>
                      <m:sub>
                        <m:r>
                          <a:rPr lang="en-US" sz="2400" b="0" i="1" smtClean="0">
                            <a:latin typeface="Cambria Math" panose="02040503050406030204" pitchFamily="18" charset="0"/>
                          </a:rPr>
                          <m:t>𝑘</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𝑜𝑟𝑔</m:t>
                        </m:r>
                        <m:r>
                          <a:rPr lang="en-US" sz="2400" b="0" i="1" smtClean="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𝐴</m:t>
                            </m:r>
                          </m:e>
                          <m:sub>
                            <m:r>
                              <a:rPr lang="en-US" sz="2400" i="1" dirty="0">
                                <a:latin typeface="Cambria Math" panose="02040503050406030204" pitchFamily="18" charset="0"/>
                              </a:rPr>
                              <m:t>𝑘</m:t>
                            </m:r>
                          </m:sub>
                        </m:sSub>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𝑛𝑜𝑖𝑠𝑒𝑑</m:t>
                        </m:r>
                        <m:r>
                          <a:rPr lang="en-US" sz="2400" b="0" i="1" smtClean="0">
                            <a:latin typeface="Cambria Math" panose="02040503050406030204" pitchFamily="18" charset="0"/>
                            <a:ea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𝐴</m:t>
                            </m:r>
                          </m:e>
                          <m:sub>
                            <m:r>
                              <a:rPr lang="en-US" sz="2400" i="1" dirty="0">
                                <a:latin typeface="Cambria Math" panose="02040503050406030204" pitchFamily="18" charset="0"/>
                              </a:rPr>
                              <m:t>𝑘</m:t>
                            </m:r>
                          </m:sub>
                        </m:sSub>
                        <m:r>
                          <a:rPr lang="en-US" sz="2400" b="0" i="1" smtClean="0">
                            <a:latin typeface="Cambria Math" panose="02040503050406030204" pitchFamily="18" charset="0"/>
                            <a:ea typeface="Cambria Math" panose="02040503050406030204" pitchFamily="18" charset="0"/>
                          </a:rPr>
                          <m:t>)</m:t>
                        </m:r>
                      </m:num>
                      <m:den>
                        <m:r>
                          <a:rPr lang="en-US" sz="2400" i="1">
                            <a:latin typeface="Cambria Math" panose="02040503050406030204" pitchFamily="18" charset="0"/>
                          </a:rPr>
                          <m:t>𝑜𝑟𝑔</m:t>
                        </m:r>
                        <m:r>
                          <a:rPr lang="en-US" sz="2400" i="1">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𝐴</m:t>
                            </m:r>
                          </m:e>
                          <m:sub>
                            <m:r>
                              <a:rPr lang="en-US" sz="2400" i="1" dirty="0">
                                <a:latin typeface="Cambria Math" panose="02040503050406030204" pitchFamily="18" charset="0"/>
                              </a:rPr>
                              <m:t>𝑘</m:t>
                            </m:r>
                          </m:sub>
                        </m:sSub>
                        <m:r>
                          <a:rPr lang="en-US" sz="2400" i="1">
                            <a:latin typeface="Cambria Math" panose="02040503050406030204" pitchFamily="18" charset="0"/>
                          </a:rPr>
                          <m:t>)</m:t>
                        </m:r>
                      </m:den>
                    </m:f>
                  </m:oMath>
                </a14:m>
                <a:r>
                  <a:rPr lang="en-US" sz="2400" dirty="0"/>
                  <a:t>    and </a:t>
                </a:r>
                <a14:m>
                  <m:oMath xmlns:m="http://schemas.openxmlformats.org/officeDocument/2006/math">
                    <m:r>
                      <a:rPr lang="en-US" sz="2400" b="0" i="0" smtClean="0">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𝑀𝑅</m:t>
                        </m:r>
                      </m:e>
                      <m:sub>
                        <m:r>
                          <a:rPr lang="en-US" sz="2400" i="1">
                            <a:latin typeface="Cambria Math" panose="02040503050406030204" pitchFamily="18" charset="0"/>
                          </a:rPr>
                          <m:t>𝑘</m:t>
                        </m:r>
                      </m:sub>
                    </m:sSub>
                    <m:d>
                      <m:dPr>
                        <m:ctrlPr>
                          <a:rPr lang="en-US" sz="2400" i="1">
                            <a:latin typeface="Cambria Math" panose="02040503050406030204" pitchFamily="18" charset="0"/>
                          </a:rPr>
                        </m:ctrlPr>
                      </m:dPr>
                      <m:e>
                        <m:r>
                          <a:rPr lang="en-US" sz="2400" b="0" i="1" smtClean="0">
                            <a:latin typeface="Cambria Math" panose="02040503050406030204" pitchFamily="18" charset="0"/>
                          </a:rPr>
                          <m:t>𝐻</m:t>
                        </m:r>
                      </m:e>
                    </m:d>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𝑜𝑟𝑔</m:t>
                        </m:r>
                        <m:r>
                          <a:rPr lang="en-US" sz="2400" i="1">
                            <a:latin typeface="Cambria Math" panose="02040503050406030204" pitchFamily="18" charset="0"/>
                          </a:rPr>
                          <m:t>(</m:t>
                        </m:r>
                        <m:sSub>
                          <m:sSubPr>
                            <m:ctrlPr>
                              <a:rPr lang="en-US" sz="2400" i="1" dirty="0">
                                <a:latin typeface="Cambria Math" panose="02040503050406030204" pitchFamily="18" charset="0"/>
                              </a:rPr>
                            </m:ctrlPr>
                          </m:sSubPr>
                          <m:e>
                            <m:r>
                              <a:rPr lang="en-US" sz="2400" b="0" i="1" dirty="0" smtClean="0">
                                <a:latin typeface="Cambria Math" panose="02040503050406030204" pitchFamily="18" charset="0"/>
                              </a:rPr>
                              <m:t>𝐻</m:t>
                            </m:r>
                          </m:e>
                          <m:sub>
                            <m:r>
                              <a:rPr lang="en-US" sz="2400" i="1" dirty="0">
                                <a:latin typeface="Cambria Math" panose="02040503050406030204" pitchFamily="18" charset="0"/>
                              </a:rPr>
                              <m:t>𝑘</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𝑛𝑜𝑖𝑠𝑒𝑑</m:t>
                        </m:r>
                        <m:r>
                          <a:rPr lang="en-US" sz="2400" i="1">
                            <a:latin typeface="Cambria Math" panose="02040503050406030204" pitchFamily="18" charset="0"/>
                            <a:ea typeface="Cambria Math" panose="02040503050406030204" pitchFamily="18" charset="0"/>
                          </a:rPr>
                          <m:t>(</m:t>
                        </m:r>
                        <m:sSub>
                          <m:sSubPr>
                            <m:ctrlPr>
                              <a:rPr lang="en-US" sz="2400" i="1" dirty="0">
                                <a:latin typeface="Cambria Math" panose="02040503050406030204" pitchFamily="18" charset="0"/>
                              </a:rPr>
                            </m:ctrlPr>
                          </m:sSubPr>
                          <m:e>
                            <m:r>
                              <a:rPr lang="en-US" sz="2400" b="0" i="1" dirty="0" smtClean="0">
                                <a:latin typeface="Cambria Math" panose="02040503050406030204" pitchFamily="18" charset="0"/>
                              </a:rPr>
                              <m:t>𝐻</m:t>
                            </m:r>
                          </m:e>
                          <m:sub>
                            <m:r>
                              <a:rPr lang="en-US" sz="2400" i="1" dirty="0">
                                <a:latin typeface="Cambria Math" panose="02040503050406030204" pitchFamily="18" charset="0"/>
                              </a:rPr>
                              <m:t>𝑘</m:t>
                            </m:r>
                          </m:sub>
                        </m:sSub>
                        <m:r>
                          <a:rPr lang="en-US" sz="2400" i="1">
                            <a:latin typeface="Cambria Math" panose="02040503050406030204" pitchFamily="18" charset="0"/>
                            <a:ea typeface="Cambria Math" panose="02040503050406030204" pitchFamily="18" charset="0"/>
                          </a:rPr>
                          <m:t>)</m:t>
                        </m:r>
                      </m:num>
                      <m:den>
                        <m:r>
                          <a:rPr lang="en-US" sz="2400" i="1">
                            <a:latin typeface="Cambria Math" panose="02040503050406030204" pitchFamily="18" charset="0"/>
                          </a:rPr>
                          <m:t>𝑜𝑟𝑔</m:t>
                        </m:r>
                        <m:r>
                          <a:rPr lang="en-US" sz="2400" i="1">
                            <a:latin typeface="Cambria Math" panose="02040503050406030204" pitchFamily="18" charset="0"/>
                          </a:rPr>
                          <m:t>(</m:t>
                        </m:r>
                        <m:sSub>
                          <m:sSubPr>
                            <m:ctrlPr>
                              <a:rPr lang="en-US" sz="2400" i="1" dirty="0">
                                <a:latin typeface="Cambria Math" panose="02040503050406030204" pitchFamily="18" charset="0"/>
                              </a:rPr>
                            </m:ctrlPr>
                          </m:sSubPr>
                          <m:e>
                            <m:r>
                              <a:rPr lang="en-US" sz="2400" b="0" i="1" dirty="0" smtClean="0">
                                <a:latin typeface="Cambria Math" panose="02040503050406030204" pitchFamily="18" charset="0"/>
                              </a:rPr>
                              <m:t>𝐻</m:t>
                            </m:r>
                          </m:e>
                          <m:sub>
                            <m:r>
                              <a:rPr lang="en-US" sz="2400" i="1" dirty="0">
                                <a:latin typeface="Cambria Math" panose="02040503050406030204" pitchFamily="18" charset="0"/>
                              </a:rPr>
                              <m:t>𝑘</m:t>
                            </m:r>
                          </m:sub>
                        </m:sSub>
                        <m:r>
                          <a:rPr lang="en-US" sz="2400" i="1">
                            <a:latin typeface="Cambria Math" panose="02040503050406030204" pitchFamily="18" charset="0"/>
                          </a:rPr>
                          <m:t>)</m:t>
                        </m:r>
                      </m:den>
                    </m:f>
                  </m:oMath>
                </a14:m>
                <a:endParaRPr lang="en-US" sz="2400" dirty="0"/>
              </a:p>
              <a:p>
                <a:pPr marL="342900" indent="-342900">
                  <a:buFont typeface="Wingdings" panose="05000000000000000000" pitchFamily="2" charset="2"/>
                  <a:buChar char="Ø"/>
                </a:pPr>
                <a:endParaRPr lang="en-US" sz="2400" dirty="0"/>
              </a:p>
            </p:txBody>
          </p:sp>
        </mc:Choice>
        <mc:Fallback xmlns="">
          <p:sp>
            <p:nvSpPr>
              <p:cNvPr id="3" name="矩形 2">
                <a:extLst>
                  <a:ext uri="{FF2B5EF4-FFF2-40B4-BE49-F238E27FC236}">
                    <a16:creationId xmlns:a16="http://schemas.microsoft.com/office/drawing/2014/main" id="{86E4FE04-AFE0-4A7D-A2A6-A828402A5E2F}"/>
                  </a:ext>
                </a:extLst>
              </p:cNvPr>
              <p:cNvSpPr>
                <a:spLocks noRot="1" noChangeAspect="1" noMove="1" noResize="1" noEditPoints="1" noAdjustHandles="1" noChangeArrowheads="1" noChangeShapeType="1" noTextEdit="1"/>
              </p:cNvSpPr>
              <p:nvPr/>
            </p:nvSpPr>
            <p:spPr>
              <a:xfrm>
                <a:off x="560477" y="919113"/>
                <a:ext cx="11248346" cy="5448671"/>
              </a:xfrm>
              <a:prstGeom prst="rect">
                <a:avLst/>
              </a:prstGeom>
              <a:blipFill>
                <a:blip r:embed="rId3"/>
                <a:stretch>
                  <a:fillRect l="-867" t="-895"/>
                </a:stretch>
              </a:blipFill>
            </p:spPr>
            <p:txBody>
              <a:bodyPr/>
              <a:lstStyle/>
              <a:p>
                <a:r>
                  <a:rPr lang="en-US">
                    <a:noFill/>
                  </a:rPr>
                  <a:t> </a:t>
                </a:r>
              </a:p>
            </p:txBody>
          </p:sp>
        </mc:Fallback>
      </mc:AlternateContent>
      <p:sp>
        <p:nvSpPr>
          <p:cNvPr id="5" name="矩形: 圆角 4">
            <a:extLst>
              <a:ext uri="{FF2B5EF4-FFF2-40B4-BE49-F238E27FC236}">
                <a16:creationId xmlns:a16="http://schemas.microsoft.com/office/drawing/2014/main" id="{3A945796-BF2E-4CC9-B152-4F872BB10932}"/>
              </a:ext>
            </a:extLst>
          </p:cNvPr>
          <p:cNvSpPr/>
          <p:nvPr/>
        </p:nvSpPr>
        <p:spPr>
          <a:xfrm>
            <a:off x="560477" y="5998758"/>
            <a:ext cx="11078529" cy="738052"/>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In other words, for a query like ‘show me top-5 recommended locations in this city’, we expect the replied 5 locations do not change after adding noise.</a:t>
            </a:r>
          </a:p>
        </p:txBody>
      </p:sp>
    </p:spTree>
    <p:extLst>
      <p:ext uri="{BB962C8B-B14F-4D97-AF65-F5344CB8AC3E}">
        <p14:creationId xmlns:p14="http://schemas.microsoft.com/office/powerpoint/2010/main" val="1355982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500"/>
                                        <p:tgtEl>
                                          <p:spTgt spid="3">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AB06006-2A2E-42C3-979F-E6EC37161D6E}"/>
              </a:ext>
            </a:extLst>
          </p:cNvPr>
          <p:cNvSpPr txBox="1"/>
          <p:nvPr/>
        </p:nvSpPr>
        <p:spPr>
          <a:xfrm>
            <a:off x="560477" y="272782"/>
            <a:ext cx="11078529" cy="646331"/>
          </a:xfrm>
          <a:prstGeom prst="rect">
            <a:avLst/>
          </a:prstGeom>
          <a:noFill/>
        </p:spPr>
        <p:txBody>
          <a:bodyPr wrap="square" rtlCol="0">
            <a:spAutoFit/>
          </a:bodyPr>
          <a:lstStyle/>
          <a:p>
            <a:r>
              <a:rPr lang="en-US" sz="3600" dirty="0"/>
              <a:t>Impact of varying privacy budget (list A)</a:t>
            </a:r>
          </a:p>
        </p:txBody>
      </p:sp>
      <p:graphicFrame>
        <p:nvGraphicFramePr>
          <p:cNvPr id="12" name="图表 11">
            <a:extLst>
              <a:ext uri="{FF2B5EF4-FFF2-40B4-BE49-F238E27FC236}">
                <a16:creationId xmlns:a16="http://schemas.microsoft.com/office/drawing/2014/main" id="{354A83FE-A92A-407F-85AB-4425ED894CB2}"/>
              </a:ext>
            </a:extLst>
          </p:cNvPr>
          <p:cNvGraphicFramePr>
            <a:graphicFrameLocks/>
          </p:cNvGraphicFramePr>
          <p:nvPr>
            <p:extLst>
              <p:ext uri="{D42A27DB-BD31-4B8C-83A1-F6EECF244321}">
                <p14:modId xmlns:p14="http://schemas.microsoft.com/office/powerpoint/2010/main" val="3274310767"/>
              </p:ext>
            </p:extLst>
          </p:nvPr>
        </p:nvGraphicFramePr>
        <p:xfrm>
          <a:off x="481624" y="919113"/>
          <a:ext cx="5245963" cy="298486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图表 13">
            <a:extLst>
              <a:ext uri="{FF2B5EF4-FFF2-40B4-BE49-F238E27FC236}">
                <a16:creationId xmlns:a16="http://schemas.microsoft.com/office/drawing/2014/main" id="{17AF28CE-CB5E-4D27-8220-142E9F999564}"/>
              </a:ext>
            </a:extLst>
          </p:cNvPr>
          <p:cNvGraphicFramePr>
            <a:graphicFrameLocks/>
          </p:cNvGraphicFramePr>
          <p:nvPr>
            <p:extLst>
              <p:ext uri="{D42A27DB-BD31-4B8C-83A1-F6EECF244321}">
                <p14:modId xmlns:p14="http://schemas.microsoft.com/office/powerpoint/2010/main" val="344806773"/>
              </p:ext>
            </p:extLst>
          </p:nvPr>
        </p:nvGraphicFramePr>
        <p:xfrm>
          <a:off x="5984965" y="873393"/>
          <a:ext cx="5549537" cy="307630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图表 14">
            <a:extLst>
              <a:ext uri="{FF2B5EF4-FFF2-40B4-BE49-F238E27FC236}">
                <a16:creationId xmlns:a16="http://schemas.microsoft.com/office/drawing/2014/main" id="{4B9947D5-5B19-422C-A229-63485DEEEBFB}"/>
              </a:ext>
            </a:extLst>
          </p:cNvPr>
          <p:cNvGraphicFramePr>
            <a:graphicFrameLocks/>
          </p:cNvGraphicFramePr>
          <p:nvPr>
            <p:extLst>
              <p:ext uri="{D42A27DB-BD31-4B8C-83A1-F6EECF244321}">
                <p14:modId xmlns:p14="http://schemas.microsoft.com/office/powerpoint/2010/main" val="3753429075"/>
              </p:ext>
            </p:extLst>
          </p:nvPr>
        </p:nvGraphicFramePr>
        <p:xfrm>
          <a:off x="391885" y="3791121"/>
          <a:ext cx="5425440" cy="305852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6" name="图表 15">
            <a:extLst>
              <a:ext uri="{FF2B5EF4-FFF2-40B4-BE49-F238E27FC236}">
                <a16:creationId xmlns:a16="http://schemas.microsoft.com/office/drawing/2014/main" id="{DAC470F9-2E42-4556-B3E3-914D075C853B}"/>
              </a:ext>
            </a:extLst>
          </p:cNvPr>
          <p:cNvGraphicFramePr>
            <a:graphicFrameLocks/>
          </p:cNvGraphicFramePr>
          <p:nvPr>
            <p:extLst>
              <p:ext uri="{D42A27DB-BD31-4B8C-83A1-F6EECF244321}">
                <p14:modId xmlns:p14="http://schemas.microsoft.com/office/powerpoint/2010/main" val="2019268226"/>
              </p:ext>
            </p:extLst>
          </p:nvPr>
        </p:nvGraphicFramePr>
        <p:xfrm>
          <a:off x="6099741" y="3799472"/>
          <a:ext cx="5375365" cy="3058528"/>
        </p:xfrm>
        <a:graphic>
          <a:graphicData uri="http://schemas.openxmlformats.org/drawingml/2006/chart">
            <c:chart xmlns:c="http://schemas.openxmlformats.org/drawingml/2006/chart" xmlns:r="http://schemas.openxmlformats.org/officeDocument/2006/relationships" r:id="rId6"/>
          </a:graphicData>
        </a:graphic>
      </p:graphicFrame>
      <mc:AlternateContent xmlns:mc="http://schemas.openxmlformats.org/markup-compatibility/2006" xmlns:a14="http://schemas.microsoft.com/office/drawing/2010/main">
        <mc:Choice Requires="a14">
          <p:sp>
            <p:nvSpPr>
              <p:cNvPr id="17" name="矩形: 圆角 16">
                <a:extLst>
                  <a:ext uri="{FF2B5EF4-FFF2-40B4-BE49-F238E27FC236}">
                    <a16:creationId xmlns:a16="http://schemas.microsoft.com/office/drawing/2014/main" id="{88F66101-01EC-4942-B737-2B8E65038BBB}"/>
                  </a:ext>
                </a:extLst>
              </p:cNvPr>
              <p:cNvSpPr/>
              <p:nvPr/>
            </p:nvSpPr>
            <p:spPr>
              <a:xfrm>
                <a:off x="4389120" y="2475411"/>
                <a:ext cx="1169126" cy="398418"/>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chemeClr val="tx1"/>
                          </a:solidFill>
                          <a:latin typeface="Cambria Math" panose="02040503050406030204" pitchFamily="18" charset="0"/>
                          <a:ea typeface="Cambria Math" panose="02040503050406030204" pitchFamily="18" charset="0"/>
                        </a:rPr>
                        <m:t>𝜺</m:t>
                      </m:r>
                      <m:r>
                        <a:rPr lang="en-US" b="1" i="1" smtClean="0">
                          <a:solidFill>
                            <a:schemeClr val="tx1"/>
                          </a:solidFill>
                          <a:latin typeface="Cambria Math" panose="02040503050406030204" pitchFamily="18" charset="0"/>
                          <a:ea typeface="Cambria Math" panose="02040503050406030204" pitchFamily="18" charset="0"/>
                        </a:rPr>
                        <m:t>=</m:t>
                      </m:r>
                      <m:r>
                        <a:rPr lang="en-US" b="1" i="1" smtClean="0">
                          <a:solidFill>
                            <a:schemeClr val="tx1"/>
                          </a:solidFill>
                          <a:latin typeface="Cambria Math" panose="02040503050406030204" pitchFamily="18" charset="0"/>
                          <a:ea typeface="Cambria Math" panose="02040503050406030204" pitchFamily="18" charset="0"/>
                        </a:rPr>
                        <m:t>𝟏</m:t>
                      </m:r>
                    </m:oMath>
                  </m:oMathPara>
                </a14:m>
                <a:endParaRPr lang="en-US" b="1" dirty="0">
                  <a:solidFill>
                    <a:schemeClr val="tx1"/>
                  </a:solidFill>
                </a:endParaRPr>
              </a:p>
            </p:txBody>
          </p:sp>
        </mc:Choice>
        <mc:Fallback xmlns="">
          <p:sp>
            <p:nvSpPr>
              <p:cNvPr id="17" name="矩形: 圆角 16">
                <a:extLst>
                  <a:ext uri="{FF2B5EF4-FFF2-40B4-BE49-F238E27FC236}">
                    <a16:creationId xmlns:a16="http://schemas.microsoft.com/office/drawing/2014/main" id="{88F66101-01EC-4942-B737-2B8E65038BBB}"/>
                  </a:ext>
                </a:extLst>
              </p:cNvPr>
              <p:cNvSpPr>
                <a:spLocks noRot="1" noChangeAspect="1" noMove="1" noResize="1" noEditPoints="1" noAdjustHandles="1" noChangeArrowheads="1" noChangeShapeType="1" noTextEdit="1"/>
              </p:cNvSpPr>
              <p:nvPr/>
            </p:nvSpPr>
            <p:spPr>
              <a:xfrm>
                <a:off x="4389120" y="2475411"/>
                <a:ext cx="1169126" cy="398418"/>
              </a:xfrm>
              <a:prstGeom prst="roundRect">
                <a:avLst/>
              </a:prstGeom>
              <a:blipFill>
                <a:blip r:embed="rId7"/>
                <a:stretch>
                  <a:fillRect/>
                </a:stretch>
              </a:blipFill>
              <a:ln>
                <a:solidFill>
                  <a:schemeClr val="accent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矩形: 圆角 17">
                <a:extLst>
                  <a:ext uri="{FF2B5EF4-FFF2-40B4-BE49-F238E27FC236}">
                    <a16:creationId xmlns:a16="http://schemas.microsoft.com/office/drawing/2014/main" id="{19617656-72EB-4591-A171-087BB2F1012A}"/>
                  </a:ext>
                </a:extLst>
              </p:cNvPr>
              <p:cNvSpPr/>
              <p:nvPr/>
            </p:nvSpPr>
            <p:spPr>
              <a:xfrm>
                <a:off x="10067109" y="2411543"/>
                <a:ext cx="1169126" cy="398418"/>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chemeClr val="tx1"/>
                          </a:solidFill>
                          <a:latin typeface="Cambria Math" panose="02040503050406030204" pitchFamily="18" charset="0"/>
                          <a:ea typeface="Cambria Math" panose="02040503050406030204" pitchFamily="18" charset="0"/>
                        </a:rPr>
                        <m:t>𝜺</m:t>
                      </m:r>
                      <m:r>
                        <a:rPr lang="en-US" b="1" i="1" smtClean="0">
                          <a:solidFill>
                            <a:schemeClr val="tx1"/>
                          </a:solidFill>
                          <a:latin typeface="Cambria Math" panose="02040503050406030204" pitchFamily="18" charset="0"/>
                          <a:ea typeface="Cambria Math" panose="02040503050406030204" pitchFamily="18" charset="0"/>
                        </a:rPr>
                        <m:t>=</m:t>
                      </m:r>
                      <m:r>
                        <a:rPr lang="en-US" b="1" i="1" smtClean="0">
                          <a:solidFill>
                            <a:schemeClr val="tx1"/>
                          </a:solidFill>
                          <a:latin typeface="Cambria Math" panose="02040503050406030204" pitchFamily="18" charset="0"/>
                          <a:ea typeface="Cambria Math" panose="02040503050406030204" pitchFamily="18" charset="0"/>
                        </a:rPr>
                        <m:t>𝟎</m:t>
                      </m:r>
                      <m:r>
                        <a:rPr lang="en-US" b="1" i="1" smtClean="0">
                          <a:solidFill>
                            <a:schemeClr val="tx1"/>
                          </a:solidFill>
                          <a:latin typeface="Cambria Math" panose="02040503050406030204" pitchFamily="18" charset="0"/>
                          <a:ea typeface="Cambria Math" panose="02040503050406030204" pitchFamily="18" charset="0"/>
                        </a:rPr>
                        <m:t>.</m:t>
                      </m:r>
                      <m:r>
                        <a:rPr lang="en-US" b="1" i="1" smtClean="0">
                          <a:solidFill>
                            <a:schemeClr val="tx1"/>
                          </a:solidFill>
                          <a:latin typeface="Cambria Math" panose="02040503050406030204" pitchFamily="18" charset="0"/>
                          <a:ea typeface="Cambria Math" panose="02040503050406030204" pitchFamily="18" charset="0"/>
                        </a:rPr>
                        <m:t>𝟕</m:t>
                      </m:r>
                    </m:oMath>
                  </m:oMathPara>
                </a14:m>
                <a:endParaRPr lang="en-US" b="1" dirty="0">
                  <a:solidFill>
                    <a:schemeClr val="tx1"/>
                  </a:solidFill>
                </a:endParaRPr>
              </a:p>
            </p:txBody>
          </p:sp>
        </mc:Choice>
        <mc:Fallback xmlns="">
          <p:sp>
            <p:nvSpPr>
              <p:cNvPr id="18" name="矩形: 圆角 17">
                <a:extLst>
                  <a:ext uri="{FF2B5EF4-FFF2-40B4-BE49-F238E27FC236}">
                    <a16:creationId xmlns:a16="http://schemas.microsoft.com/office/drawing/2014/main" id="{19617656-72EB-4591-A171-087BB2F1012A}"/>
                  </a:ext>
                </a:extLst>
              </p:cNvPr>
              <p:cNvSpPr>
                <a:spLocks noRot="1" noChangeAspect="1" noMove="1" noResize="1" noEditPoints="1" noAdjustHandles="1" noChangeArrowheads="1" noChangeShapeType="1" noTextEdit="1"/>
              </p:cNvSpPr>
              <p:nvPr/>
            </p:nvSpPr>
            <p:spPr>
              <a:xfrm>
                <a:off x="10067109" y="2411543"/>
                <a:ext cx="1169126" cy="398418"/>
              </a:xfrm>
              <a:prstGeom prst="roundRect">
                <a:avLst/>
              </a:prstGeom>
              <a:blipFill>
                <a:blip r:embed="rId8"/>
                <a:stretch>
                  <a:fillRect/>
                </a:stretch>
              </a:blipFill>
              <a:ln>
                <a:solidFill>
                  <a:schemeClr val="accent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矩形: 圆角 18">
                <a:extLst>
                  <a:ext uri="{FF2B5EF4-FFF2-40B4-BE49-F238E27FC236}">
                    <a16:creationId xmlns:a16="http://schemas.microsoft.com/office/drawing/2014/main" id="{BBA83EFA-B149-4ED2-998A-48DE4A4432A4}"/>
                  </a:ext>
                </a:extLst>
              </p:cNvPr>
              <p:cNvSpPr/>
              <p:nvPr/>
            </p:nvSpPr>
            <p:spPr>
              <a:xfrm>
                <a:off x="4450080" y="5357216"/>
                <a:ext cx="1169126" cy="398418"/>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chemeClr val="tx1"/>
                          </a:solidFill>
                          <a:latin typeface="Cambria Math" panose="02040503050406030204" pitchFamily="18" charset="0"/>
                          <a:ea typeface="Cambria Math" panose="02040503050406030204" pitchFamily="18" charset="0"/>
                        </a:rPr>
                        <m:t>𝜺</m:t>
                      </m:r>
                      <m:r>
                        <a:rPr lang="en-US" b="1" i="1" smtClean="0">
                          <a:solidFill>
                            <a:schemeClr val="tx1"/>
                          </a:solidFill>
                          <a:latin typeface="Cambria Math" panose="02040503050406030204" pitchFamily="18" charset="0"/>
                          <a:ea typeface="Cambria Math" panose="02040503050406030204" pitchFamily="18" charset="0"/>
                        </a:rPr>
                        <m:t>=</m:t>
                      </m:r>
                      <m:r>
                        <a:rPr lang="en-US" b="1" i="1" smtClean="0">
                          <a:solidFill>
                            <a:schemeClr val="tx1"/>
                          </a:solidFill>
                          <a:latin typeface="Cambria Math" panose="02040503050406030204" pitchFamily="18" charset="0"/>
                          <a:ea typeface="Cambria Math" panose="02040503050406030204" pitchFamily="18" charset="0"/>
                        </a:rPr>
                        <m:t>𝟎</m:t>
                      </m:r>
                      <m:r>
                        <a:rPr lang="en-US" b="1" i="1" smtClean="0">
                          <a:solidFill>
                            <a:schemeClr val="tx1"/>
                          </a:solidFill>
                          <a:latin typeface="Cambria Math" panose="02040503050406030204" pitchFamily="18" charset="0"/>
                          <a:ea typeface="Cambria Math" panose="02040503050406030204" pitchFamily="18" charset="0"/>
                        </a:rPr>
                        <m:t>.</m:t>
                      </m:r>
                      <m:r>
                        <a:rPr lang="en-US" b="1" i="1" smtClean="0">
                          <a:solidFill>
                            <a:schemeClr val="tx1"/>
                          </a:solidFill>
                          <a:latin typeface="Cambria Math" panose="02040503050406030204" pitchFamily="18" charset="0"/>
                          <a:ea typeface="Cambria Math" panose="02040503050406030204" pitchFamily="18" charset="0"/>
                        </a:rPr>
                        <m:t>𝟒</m:t>
                      </m:r>
                    </m:oMath>
                  </m:oMathPara>
                </a14:m>
                <a:endParaRPr lang="en-US" b="1" dirty="0">
                  <a:solidFill>
                    <a:schemeClr val="tx1"/>
                  </a:solidFill>
                </a:endParaRPr>
              </a:p>
            </p:txBody>
          </p:sp>
        </mc:Choice>
        <mc:Fallback xmlns="">
          <p:sp>
            <p:nvSpPr>
              <p:cNvPr id="19" name="矩形: 圆角 18">
                <a:extLst>
                  <a:ext uri="{FF2B5EF4-FFF2-40B4-BE49-F238E27FC236}">
                    <a16:creationId xmlns:a16="http://schemas.microsoft.com/office/drawing/2014/main" id="{BBA83EFA-B149-4ED2-998A-48DE4A4432A4}"/>
                  </a:ext>
                </a:extLst>
              </p:cNvPr>
              <p:cNvSpPr>
                <a:spLocks noRot="1" noChangeAspect="1" noMove="1" noResize="1" noEditPoints="1" noAdjustHandles="1" noChangeArrowheads="1" noChangeShapeType="1" noTextEdit="1"/>
              </p:cNvSpPr>
              <p:nvPr/>
            </p:nvSpPr>
            <p:spPr>
              <a:xfrm>
                <a:off x="4450080" y="5357216"/>
                <a:ext cx="1169126" cy="398418"/>
              </a:xfrm>
              <a:prstGeom prst="roundRect">
                <a:avLst/>
              </a:prstGeom>
              <a:blipFill>
                <a:blip r:embed="rId9"/>
                <a:stretch>
                  <a:fillRect/>
                </a:stretch>
              </a:blipFill>
              <a:ln>
                <a:solidFill>
                  <a:schemeClr val="accent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矩形: 圆角 19">
                <a:extLst>
                  <a:ext uri="{FF2B5EF4-FFF2-40B4-BE49-F238E27FC236}">
                    <a16:creationId xmlns:a16="http://schemas.microsoft.com/office/drawing/2014/main" id="{BB01137C-0C9D-4B87-9F0F-253D66C3B153}"/>
                  </a:ext>
                </a:extLst>
              </p:cNvPr>
              <p:cNvSpPr/>
              <p:nvPr/>
            </p:nvSpPr>
            <p:spPr>
              <a:xfrm>
                <a:off x="10132423" y="5373545"/>
                <a:ext cx="1169126" cy="398418"/>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chemeClr val="tx1"/>
                          </a:solidFill>
                          <a:latin typeface="Cambria Math" panose="02040503050406030204" pitchFamily="18" charset="0"/>
                          <a:ea typeface="Cambria Math" panose="02040503050406030204" pitchFamily="18" charset="0"/>
                        </a:rPr>
                        <m:t>𝜺</m:t>
                      </m:r>
                      <m:r>
                        <a:rPr lang="en-US" b="1" i="1" smtClean="0">
                          <a:solidFill>
                            <a:schemeClr val="tx1"/>
                          </a:solidFill>
                          <a:latin typeface="Cambria Math" panose="02040503050406030204" pitchFamily="18" charset="0"/>
                          <a:ea typeface="Cambria Math" panose="02040503050406030204" pitchFamily="18" charset="0"/>
                        </a:rPr>
                        <m:t>=</m:t>
                      </m:r>
                      <m:r>
                        <a:rPr lang="en-US" b="1" i="1" smtClean="0">
                          <a:solidFill>
                            <a:schemeClr val="tx1"/>
                          </a:solidFill>
                          <a:latin typeface="Cambria Math" panose="02040503050406030204" pitchFamily="18" charset="0"/>
                          <a:ea typeface="Cambria Math" panose="02040503050406030204" pitchFamily="18" charset="0"/>
                        </a:rPr>
                        <m:t>𝟎</m:t>
                      </m:r>
                      <m:r>
                        <a:rPr lang="en-US" b="1" i="1" smtClean="0">
                          <a:solidFill>
                            <a:schemeClr val="tx1"/>
                          </a:solidFill>
                          <a:latin typeface="Cambria Math" panose="02040503050406030204" pitchFamily="18" charset="0"/>
                          <a:ea typeface="Cambria Math" panose="02040503050406030204" pitchFamily="18" charset="0"/>
                        </a:rPr>
                        <m:t>.</m:t>
                      </m:r>
                      <m:r>
                        <a:rPr lang="en-US" b="1" i="1" smtClean="0">
                          <a:solidFill>
                            <a:schemeClr val="tx1"/>
                          </a:solidFill>
                          <a:latin typeface="Cambria Math" panose="02040503050406030204" pitchFamily="18" charset="0"/>
                          <a:ea typeface="Cambria Math" panose="02040503050406030204" pitchFamily="18" charset="0"/>
                        </a:rPr>
                        <m:t>𝟏</m:t>
                      </m:r>
                    </m:oMath>
                  </m:oMathPara>
                </a14:m>
                <a:endParaRPr lang="en-US" b="1" dirty="0">
                  <a:solidFill>
                    <a:schemeClr val="tx1"/>
                  </a:solidFill>
                </a:endParaRPr>
              </a:p>
            </p:txBody>
          </p:sp>
        </mc:Choice>
        <mc:Fallback xmlns="">
          <p:sp>
            <p:nvSpPr>
              <p:cNvPr id="20" name="矩形: 圆角 19">
                <a:extLst>
                  <a:ext uri="{FF2B5EF4-FFF2-40B4-BE49-F238E27FC236}">
                    <a16:creationId xmlns:a16="http://schemas.microsoft.com/office/drawing/2014/main" id="{BB01137C-0C9D-4B87-9F0F-253D66C3B153}"/>
                  </a:ext>
                </a:extLst>
              </p:cNvPr>
              <p:cNvSpPr>
                <a:spLocks noRot="1" noChangeAspect="1" noMove="1" noResize="1" noEditPoints="1" noAdjustHandles="1" noChangeArrowheads="1" noChangeShapeType="1" noTextEdit="1"/>
              </p:cNvSpPr>
              <p:nvPr/>
            </p:nvSpPr>
            <p:spPr>
              <a:xfrm>
                <a:off x="10132423" y="5373545"/>
                <a:ext cx="1169126" cy="398418"/>
              </a:xfrm>
              <a:prstGeom prst="roundRect">
                <a:avLst/>
              </a:prstGeom>
              <a:blipFill>
                <a:blip r:embed="rId10"/>
                <a:stretch>
                  <a:fillRect/>
                </a:stretch>
              </a:blipFill>
              <a:ln>
                <a:solidFill>
                  <a:schemeClr val="accent2"/>
                </a:solidFill>
              </a:ln>
            </p:spPr>
            <p:txBody>
              <a:bodyPr/>
              <a:lstStyle/>
              <a:p>
                <a:r>
                  <a:rPr lang="en-US">
                    <a:noFill/>
                  </a:rPr>
                  <a:t> </a:t>
                </a:r>
              </a:p>
            </p:txBody>
          </p:sp>
        </mc:Fallback>
      </mc:AlternateContent>
      <p:pic>
        <p:nvPicPr>
          <p:cNvPr id="22" name="图片 21">
            <a:extLst>
              <a:ext uri="{FF2B5EF4-FFF2-40B4-BE49-F238E27FC236}">
                <a16:creationId xmlns:a16="http://schemas.microsoft.com/office/drawing/2014/main" id="{F6C7CEDF-0E55-4ADA-B951-04087A29877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972882" y="444137"/>
            <a:ext cx="3729260" cy="429256"/>
          </a:xfrm>
          <a:prstGeom prst="rect">
            <a:avLst/>
          </a:prstGeom>
        </p:spPr>
      </p:pic>
    </p:spTree>
    <p:extLst>
      <p:ext uri="{BB962C8B-B14F-4D97-AF65-F5344CB8AC3E}">
        <p14:creationId xmlns:p14="http://schemas.microsoft.com/office/powerpoint/2010/main" val="19465471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AB06006-2A2E-42C3-979F-E6EC37161D6E}"/>
              </a:ext>
            </a:extLst>
          </p:cNvPr>
          <p:cNvSpPr txBox="1"/>
          <p:nvPr/>
        </p:nvSpPr>
        <p:spPr>
          <a:xfrm>
            <a:off x="560477" y="272782"/>
            <a:ext cx="11078529" cy="646331"/>
          </a:xfrm>
          <a:prstGeom prst="rect">
            <a:avLst/>
          </a:prstGeom>
          <a:noFill/>
        </p:spPr>
        <p:txBody>
          <a:bodyPr wrap="square" rtlCol="0">
            <a:spAutoFit/>
          </a:bodyPr>
          <a:lstStyle/>
          <a:p>
            <a:r>
              <a:rPr lang="en-US" sz="3600" dirty="0"/>
              <a:t>Impact of varying privacy budget (list H)</a:t>
            </a:r>
          </a:p>
        </p:txBody>
      </p:sp>
      <mc:AlternateContent xmlns:mc="http://schemas.openxmlformats.org/markup-compatibility/2006" xmlns:a14="http://schemas.microsoft.com/office/drawing/2010/main">
        <mc:Choice Requires="a14">
          <p:sp>
            <p:nvSpPr>
              <p:cNvPr id="17" name="矩形: 圆角 16">
                <a:extLst>
                  <a:ext uri="{FF2B5EF4-FFF2-40B4-BE49-F238E27FC236}">
                    <a16:creationId xmlns:a16="http://schemas.microsoft.com/office/drawing/2014/main" id="{88F66101-01EC-4942-B737-2B8E65038BBB}"/>
                  </a:ext>
                </a:extLst>
              </p:cNvPr>
              <p:cNvSpPr/>
              <p:nvPr/>
            </p:nvSpPr>
            <p:spPr>
              <a:xfrm>
                <a:off x="4389120" y="2475411"/>
                <a:ext cx="1169126" cy="398418"/>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chemeClr val="tx1"/>
                          </a:solidFill>
                          <a:latin typeface="Cambria Math" panose="02040503050406030204" pitchFamily="18" charset="0"/>
                          <a:ea typeface="Cambria Math" panose="02040503050406030204" pitchFamily="18" charset="0"/>
                        </a:rPr>
                        <m:t>𝜺</m:t>
                      </m:r>
                      <m:r>
                        <a:rPr lang="en-US" b="1" i="1" smtClean="0">
                          <a:solidFill>
                            <a:schemeClr val="tx1"/>
                          </a:solidFill>
                          <a:latin typeface="Cambria Math" panose="02040503050406030204" pitchFamily="18" charset="0"/>
                          <a:ea typeface="Cambria Math" panose="02040503050406030204" pitchFamily="18" charset="0"/>
                        </a:rPr>
                        <m:t>=</m:t>
                      </m:r>
                      <m:r>
                        <a:rPr lang="en-US" b="1" i="1" smtClean="0">
                          <a:solidFill>
                            <a:schemeClr val="tx1"/>
                          </a:solidFill>
                          <a:latin typeface="Cambria Math" panose="02040503050406030204" pitchFamily="18" charset="0"/>
                          <a:ea typeface="Cambria Math" panose="02040503050406030204" pitchFamily="18" charset="0"/>
                        </a:rPr>
                        <m:t>𝟏</m:t>
                      </m:r>
                    </m:oMath>
                  </m:oMathPara>
                </a14:m>
                <a:endParaRPr lang="en-US" b="1" dirty="0">
                  <a:solidFill>
                    <a:schemeClr val="tx1"/>
                  </a:solidFill>
                </a:endParaRPr>
              </a:p>
            </p:txBody>
          </p:sp>
        </mc:Choice>
        <mc:Fallback xmlns="">
          <p:sp>
            <p:nvSpPr>
              <p:cNvPr id="17" name="矩形: 圆角 16">
                <a:extLst>
                  <a:ext uri="{FF2B5EF4-FFF2-40B4-BE49-F238E27FC236}">
                    <a16:creationId xmlns:a16="http://schemas.microsoft.com/office/drawing/2014/main" id="{88F66101-01EC-4942-B737-2B8E65038BBB}"/>
                  </a:ext>
                </a:extLst>
              </p:cNvPr>
              <p:cNvSpPr>
                <a:spLocks noRot="1" noChangeAspect="1" noMove="1" noResize="1" noEditPoints="1" noAdjustHandles="1" noChangeArrowheads="1" noChangeShapeType="1" noTextEdit="1"/>
              </p:cNvSpPr>
              <p:nvPr/>
            </p:nvSpPr>
            <p:spPr>
              <a:xfrm>
                <a:off x="4389120" y="2475411"/>
                <a:ext cx="1169126" cy="398418"/>
              </a:xfrm>
              <a:prstGeom prst="roundRect">
                <a:avLst/>
              </a:prstGeom>
              <a:blipFill>
                <a:blip r:embed="rId3"/>
                <a:stretch>
                  <a:fillRect/>
                </a:stretch>
              </a:blipFill>
              <a:ln>
                <a:solidFill>
                  <a:schemeClr val="accent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矩形: 圆角 17">
                <a:extLst>
                  <a:ext uri="{FF2B5EF4-FFF2-40B4-BE49-F238E27FC236}">
                    <a16:creationId xmlns:a16="http://schemas.microsoft.com/office/drawing/2014/main" id="{19617656-72EB-4591-A171-087BB2F1012A}"/>
                  </a:ext>
                </a:extLst>
              </p:cNvPr>
              <p:cNvSpPr/>
              <p:nvPr/>
            </p:nvSpPr>
            <p:spPr>
              <a:xfrm>
                <a:off x="10067109" y="2411543"/>
                <a:ext cx="1169126" cy="398418"/>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chemeClr val="tx1"/>
                          </a:solidFill>
                          <a:latin typeface="Cambria Math" panose="02040503050406030204" pitchFamily="18" charset="0"/>
                          <a:ea typeface="Cambria Math" panose="02040503050406030204" pitchFamily="18" charset="0"/>
                        </a:rPr>
                        <m:t>𝜺</m:t>
                      </m:r>
                      <m:r>
                        <a:rPr lang="en-US" b="1" i="1" smtClean="0">
                          <a:solidFill>
                            <a:schemeClr val="tx1"/>
                          </a:solidFill>
                          <a:latin typeface="Cambria Math" panose="02040503050406030204" pitchFamily="18" charset="0"/>
                          <a:ea typeface="Cambria Math" panose="02040503050406030204" pitchFamily="18" charset="0"/>
                        </a:rPr>
                        <m:t>=</m:t>
                      </m:r>
                      <m:r>
                        <a:rPr lang="en-US" b="1" i="1" smtClean="0">
                          <a:solidFill>
                            <a:schemeClr val="tx1"/>
                          </a:solidFill>
                          <a:latin typeface="Cambria Math" panose="02040503050406030204" pitchFamily="18" charset="0"/>
                          <a:ea typeface="Cambria Math" panose="02040503050406030204" pitchFamily="18" charset="0"/>
                        </a:rPr>
                        <m:t>𝟎</m:t>
                      </m:r>
                      <m:r>
                        <a:rPr lang="en-US" b="1" i="1" smtClean="0">
                          <a:solidFill>
                            <a:schemeClr val="tx1"/>
                          </a:solidFill>
                          <a:latin typeface="Cambria Math" panose="02040503050406030204" pitchFamily="18" charset="0"/>
                          <a:ea typeface="Cambria Math" panose="02040503050406030204" pitchFamily="18" charset="0"/>
                        </a:rPr>
                        <m:t>.</m:t>
                      </m:r>
                      <m:r>
                        <a:rPr lang="en-US" b="1" i="1" smtClean="0">
                          <a:solidFill>
                            <a:schemeClr val="tx1"/>
                          </a:solidFill>
                          <a:latin typeface="Cambria Math" panose="02040503050406030204" pitchFamily="18" charset="0"/>
                          <a:ea typeface="Cambria Math" panose="02040503050406030204" pitchFamily="18" charset="0"/>
                        </a:rPr>
                        <m:t>𝟕</m:t>
                      </m:r>
                    </m:oMath>
                  </m:oMathPara>
                </a14:m>
                <a:endParaRPr lang="en-US" b="1" dirty="0">
                  <a:solidFill>
                    <a:schemeClr val="tx1"/>
                  </a:solidFill>
                </a:endParaRPr>
              </a:p>
            </p:txBody>
          </p:sp>
        </mc:Choice>
        <mc:Fallback xmlns="">
          <p:sp>
            <p:nvSpPr>
              <p:cNvPr id="18" name="矩形: 圆角 17">
                <a:extLst>
                  <a:ext uri="{FF2B5EF4-FFF2-40B4-BE49-F238E27FC236}">
                    <a16:creationId xmlns:a16="http://schemas.microsoft.com/office/drawing/2014/main" id="{19617656-72EB-4591-A171-087BB2F1012A}"/>
                  </a:ext>
                </a:extLst>
              </p:cNvPr>
              <p:cNvSpPr>
                <a:spLocks noRot="1" noChangeAspect="1" noMove="1" noResize="1" noEditPoints="1" noAdjustHandles="1" noChangeArrowheads="1" noChangeShapeType="1" noTextEdit="1"/>
              </p:cNvSpPr>
              <p:nvPr/>
            </p:nvSpPr>
            <p:spPr>
              <a:xfrm>
                <a:off x="10067109" y="2411543"/>
                <a:ext cx="1169126" cy="398418"/>
              </a:xfrm>
              <a:prstGeom prst="roundRect">
                <a:avLst/>
              </a:prstGeom>
              <a:blipFill>
                <a:blip r:embed="rId4"/>
                <a:stretch>
                  <a:fillRect/>
                </a:stretch>
              </a:blipFill>
              <a:ln>
                <a:solidFill>
                  <a:schemeClr val="accent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矩形: 圆角 18">
                <a:extLst>
                  <a:ext uri="{FF2B5EF4-FFF2-40B4-BE49-F238E27FC236}">
                    <a16:creationId xmlns:a16="http://schemas.microsoft.com/office/drawing/2014/main" id="{BBA83EFA-B149-4ED2-998A-48DE4A4432A4}"/>
                  </a:ext>
                </a:extLst>
              </p:cNvPr>
              <p:cNvSpPr/>
              <p:nvPr/>
            </p:nvSpPr>
            <p:spPr>
              <a:xfrm>
                <a:off x="4450080" y="5357216"/>
                <a:ext cx="1169126" cy="398418"/>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chemeClr val="tx1"/>
                          </a:solidFill>
                          <a:latin typeface="Cambria Math" panose="02040503050406030204" pitchFamily="18" charset="0"/>
                          <a:ea typeface="Cambria Math" panose="02040503050406030204" pitchFamily="18" charset="0"/>
                        </a:rPr>
                        <m:t>𝜺</m:t>
                      </m:r>
                      <m:r>
                        <a:rPr lang="en-US" b="1" i="1" smtClean="0">
                          <a:solidFill>
                            <a:schemeClr val="tx1"/>
                          </a:solidFill>
                          <a:latin typeface="Cambria Math" panose="02040503050406030204" pitchFamily="18" charset="0"/>
                          <a:ea typeface="Cambria Math" panose="02040503050406030204" pitchFamily="18" charset="0"/>
                        </a:rPr>
                        <m:t>=</m:t>
                      </m:r>
                      <m:r>
                        <a:rPr lang="en-US" b="1" i="1" smtClean="0">
                          <a:solidFill>
                            <a:schemeClr val="tx1"/>
                          </a:solidFill>
                          <a:latin typeface="Cambria Math" panose="02040503050406030204" pitchFamily="18" charset="0"/>
                          <a:ea typeface="Cambria Math" panose="02040503050406030204" pitchFamily="18" charset="0"/>
                        </a:rPr>
                        <m:t>𝟎</m:t>
                      </m:r>
                      <m:r>
                        <a:rPr lang="en-US" b="1" i="1" smtClean="0">
                          <a:solidFill>
                            <a:schemeClr val="tx1"/>
                          </a:solidFill>
                          <a:latin typeface="Cambria Math" panose="02040503050406030204" pitchFamily="18" charset="0"/>
                          <a:ea typeface="Cambria Math" panose="02040503050406030204" pitchFamily="18" charset="0"/>
                        </a:rPr>
                        <m:t>.</m:t>
                      </m:r>
                      <m:r>
                        <a:rPr lang="en-US" b="1" i="1" smtClean="0">
                          <a:solidFill>
                            <a:schemeClr val="tx1"/>
                          </a:solidFill>
                          <a:latin typeface="Cambria Math" panose="02040503050406030204" pitchFamily="18" charset="0"/>
                          <a:ea typeface="Cambria Math" panose="02040503050406030204" pitchFamily="18" charset="0"/>
                        </a:rPr>
                        <m:t>𝟒</m:t>
                      </m:r>
                    </m:oMath>
                  </m:oMathPara>
                </a14:m>
                <a:endParaRPr lang="en-US" b="1" dirty="0">
                  <a:solidFill>
                    <a:schemeClr val="tx1"/>
                  </a:solidFill>
                </a:endParaRPr>
              </a:p>
            </p:txBody>
          </p:sp>
        </mc:Choice>
        <mc:Fallback xmlns="">
          <p:sp>
            <p:nvSpPr>
              <p:cNvPr id="19" name="矩形: 圆角 18">
                <a:extLst>
                  <a:ext uri="{FF2B5EF4-FFF2-40B4-BE49-F238E27FC236}">
                    <a16:creationId xmlns:a16="http://schemas.microsoft.com/office/drawing/2014/main" id="{BBA83EFA-B149-4ED2-998A-48DE4A4432A4}"/>
                  </a:ext>
                </a:extLst>
              </p:cNvPr>
              <p:cNvSpPr>
                <a:spLocks noRot="1" noChangeAspect="1" noMove="1" noResize="1" noEditPoints="1" noAdjustHandles="1" noChangeArrowheads="1" noChangeShapeType="1" noTextEdit="1"/>
              </p:cNvSpPr>
              <p:nvPr/>
            </p:nvSpPr>
            <p:spPr>
              <a:xfrm>
                <a:off x="4450080" y="5357216"/>
                <a:ext cx="1169126" cy="398418"/>
              </a:xfrm>
              <a:prstGeom prst="roundRect">
                <a:avLst/>
              </a:prstGeom>
              <a:blipFill>
                <a:blip r:embed="rId5"/>
                <a:stretch>
                  <a:fillRect/>
                </a:stretch>
              </a:blipFill>
              <a:ln>
                <a:solidFill>
                  <a:schemeClr val="accent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矩形: 圆角 19">
                <a:extLst>
                  <a:ext uri="{FF2B5EF4-FFF2-40B4-BE49-F238E27FC236}">
                    <a16:creationId xmlns:a16="http://schemas.microsoft.com/office/drawing/2014/main" id="{BB01137C-0C9D-4B87-9F0F-253D66C3B153}"/>
                  </a:ext>
                </a:extLst>
              </p:cNvPr>
              <p:cNvSpPr/>
              <p:nvPr/>
            </p:nvSpPr>
            <p:spPr>
              <a:xfrm>
                <a:off x="10132423" y="5373545"/>
                <a:ext cx="1169126" cy="398418"/>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chemeClr val="tx1"/>
                          </a:solidFill>
                          <a:latin typeface="Cambria Math" panose="02040503050406030204" pitchFamily="18" charset="0"/>
                          <a:ea typeface="Cambria Math" panose="02040503050406030204" pitchFamily="18" charset="0"/>
                        </a:rPr>
                        <m:t>𝜺</m:t>
                      </m:r>
                      <m:r>
                        <a:rPr lang="en-US" b="1" i="1" smtClean="0">
                          <a:solidFill>
                            <a:schemeClr val="tx1"/>
                          </a:solidFill>
                          <a:latin typeface="Cambria Math" panose="02040503050406030204" pitchFamily="18" charset="0"/>
                          <a:ea typeface="Cambria Math" panose="02040503050406030204" pitchFamily="18" charset="0"/>
                        </a:rPr>
                        <m:t>=</m:t>
                      </m:r>
                      <m:r>
                        <a:rPr lang="en-US" b="1" i="1" smtClean="0">
                          <a:solidFill>
                            <a:schemeClr val="tx1"/>
                          </a:solidFill>
                          <a:latin typeface="Cambria Math" panose="02040503050406030204" pitchFamily="18" charset="0"/>
                          <a:ea typeface="Cambria Math" panose="02040503050406030204" pitchFamily="18" charset="0"/>
                        </a:rPr>
                        <m:t>𝟎</m:t>
                      </m:r>
                      <m:r>
                        <a:rPr lang="en-US" b="1" i="1" smtClean="0">
                          <a:solidFill>
                            <a:schemeClr val="tx1"/>
                          </a:solidFill>
                          <a:latin typeface="Cambria Math" panose="02040503050406030204" pitchFamily="18" charset="0"/>
                          <a:ea typeface="Cambria Math" panose="02040503050406030204" pitchFamily="18" charset="0"/>
                        </a:rPr>
                        <m:t>.</m:t>
                      </m:r>
                      <m:r>
                        <a:rPr lang="en-US" b="1" i="1" smtClean="0">
                          <a:solidFill>
                            <a:schemeClr val="tx1"/>
                          </a:solidFill>
                          <a:latin typeface="Cambria Math" panose="02040503050406030204" pitchFamily="18" charset="0"/>
                          <a:ea typeface="Cambria Math" panose="02040503050406030204" pitchFamily="18" charset="0"/>
                        </a:rPr>
                        <m:t>𝟏</m:t>
                      </m:r>
                    </m:oMath>
                  </m:oMathPara>
                </a14:m>
                <a:endParaRPr lang="en-US" b="1" dirty="0">
                  <a:solidFill>
                    <a:schemeClr val="tx1"/>
                  </a:solidFill>
                </a:endParaRPr>
              </a:p>
            </p:txBody>
          </p:sp>
        </mc:Choice>
        <mc:Fallback xmlns="">
          <p:sp>
            <p:nvSpPr>
              <p:cNvPr id="20" name="矩形: 圆角 19">
                <a:extLst>
                  <a:ext uri="{FF2B5EF4-FFF2-40B4-BE49-F238E27FC236}">
                    <a16:creationId xmlns:a16="http://schemas.microsoft.com/office/drawing/2014/main" id="{BB01137C-0C9D-4B87-9F0F-253D66C3B153}"/>
                  </a:ext>
                </a:extLst>
              </p:cNvPr>
              <p:cNvSpPr>
                <a:spLocks noRot="1" noChangeAspect="1" noMove="1" noResize="1" noEditPoints="1" noAdjustHandles="1" noChangeArrowheads="1" noChangeShapeType="1" noTextEdit="1"/>
              </p:cNvSpPr>
              <p:nvPr/>
            </p:nvSpPr>
            <p:spPr>
              <a:xfrm>
                <a:off x="10132423" y="5373545"/>
                <a:ext cx="1169126" cy="398418"/>
              </a:xfrm>
              <a:prstGeom prst="roundRect">
                <a:avLst/>
              </a:prstGeom>
              <a:blipFill>
                <a:blip r:embed="rId6"/>
                <a:stretch>
                  <a:fillRect/>
                </a:stretch>
              </a:blipFill>
              <a:ln>
                <a:solidFill>
                  <a:schemeClr val="accent2"/>
                </a:solidFill>
              </a:ln>
            </p:spPr>
            <p:txBody>
              <a:bodyPr/>
              <a:lstStyle/>
              <a:p>
                <a:r>
                  <a:rPr lang="en-US">
                    <a:noFill/>
                  </a:rPr>
                  <a:t> </a:t>
                </a:r>
              </a:p>
            </p:txBody>
          </p:sp>
        </mc:Fallback>
      </mc:AlternateContent>
      <p:graphicFrame>
        <p:nvGraphicFramePr>
          <p:cNvPr id="11" name="图表 10">
            <a:extLst>
              <a:ext uri="{FF2B5EF4-FFF2-40B4-BE49-F238E27FC236}">
                <a16:creationId xmlns:a16="http://schemas.microsoft.com/office/drawing/2014/main" id="{0F6E1EDF-E62D-4CD3-8219-968A4170322B}"/>
              </a:ext>
            </a:extLst>
          </p:cNvPr>
          <p:cNvGraphicFramePr>
            <a:graphicFrameLocks/>
          </p:cNvGraphicFramePr>
          <p:nvPr>
            <p:extLst>
              <p:ext uri="{D42A27DB-BD31-4B8C-83A1-F6EECF244321}">
                <p14:modId xmlns:p14="http://schemas.microsoft.com/office/powerpoint/2010/main" val="3787947809"/>
              </p:ext>
            </p:extLst>
          </p:nvPr>
        </p:nvGraphicFramePr>
        <p:xfrm>
          <a:off x="391885" y="873393"/>
          <a:ext cx="5409590" cy="3076302"/>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3" name="图表 12">
            <a:extLst>
              <a:ext uri="{FF2B5EF4-FFF2-40B4-BE49-F238E27FC236}">
                <a16:creationId xmlns:a16="http://schemas.microsoft.com/office/drawing/2014/main" id="{2602AA73-CE13-4042-B442-0A519A92ABA6}"/>
              </a:ext>
            </a:extLst>
          </p:cNvPr>
          <p:cNvGraphicFramePr>
            <a:graphicFrameLocks/>
          </p:cNvGraphicFramePr>
          <p:nvPr>
            <p:extLst>
              <p:ext uri="{D42A27DB-BD31-4B8C-83A1-F6EECF244321}">
                <p14:modId xmlns:p14="http://schemas.microsoft.com/office/powerpoint/2010/main" val="10012225"/>
              </p:ext>
            </p:extLst>
          </p:nvPr>
        </p:nvGraphicFramePr>
        <p:xfrm>
          <a:off x="6099741" y="873393"/>
          <a:ext cx="5539265" cy="3012807"/>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21" name="图表 20">
            <a:extLst>
              <a:ext uri="{FF2B5EF4-FFF2-40B4-BE49-F238E27FC236}">
                <a16:creationId xmlns:a16="http://schemas.microsoft.com/office/drawing/2014/main" id="{FDBB52F2-3363-42B7-A0B9-434A4010976F}"/>
              </a:ext>
            </a:extLst>
          </p:cNvPr>
          <p:cNvGraphicFramePr>
            <a:graphicFrameLocks/>
          </p:cNvGraphicFramePr>
          <p:nvPr>
            <p:extLst>
              <p:ext uri="{D42A27DB-BD31-4B8C-83A1-F6EECF244321}">
                <p14:modId xmlns:p14="http://schemas.microsoft.com/office/powerpoint/2010/main" val="1866712989"/>
              </p:ext>
            </p:extLst>
          </p:nvPr>
        </p:nvGraphicFramePr>
        <p:xfrm>
          <a:off x="518944" y="3784051"/>
          <a:ext cx="5407240" cy="3146329"/>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2" name="图表 21">
            <a:extLst>
              <a:ext uri="{FF2B5EF4-FFF2-40B4-BE49-F238E27FC236}">
                <a16:creationId xmlns:a16="http://schemas.microsoft.com/office/drawing/2014/main" id="{7A3834CF-A114-4C75-93CA-CA56E44A34D3}"/>
              </a:ext>
            </a:extLst>
          </p:cNvPr>
          <p:cNvGraphicFramePr>
            <a:graphicFrameLocks/>
          </p:cNvGraphicFramePr>
          <p:nvPr>
            <p:extLst>
              <p:ext uri="{D42A27DB-BD31-4B8C-83A1-F6EECF244321}">
                <p14:modId xmlns:p14="http://schemas.microsoft.com/office/powerpoint/2010/main" val="2504271954"/>
              </p:ext>
            </p:extLst>
          </p:nvPr>
        </p:nvGraphicFramePr>
        <p:xfrm>
          <a:off x="6099741" y="3714029"/>
          <a:ext cx="5539265" cy="3294194"/>
        </p:xfrm>
        <a:graphic>
          <a:graphicData uri="http://schemas.openxmlformats.org/drawingml/2006/chart">
            <c:chart xmlns:c="http://schemas.openxmlformats.org/drawingml/2006/chart" xmlns:r="http://schemas.openxmlformats.org/officeDocument/2006/relationships" r:id="rId10"/>
          </a:graphicData>
        </a:graphic>
      </p:graphicFrame>
      <p:pic>
        <p:nvPicPr>
          <p:cNvPr id="23" name="图片 22">
            <a:extLst>
              <a:ext uri="{FF2B5EF4-FFF2-40B4-BE49-F238E27FC236}">
                <a16:creationId xmlns:a16="http://schemas.microsoft.com/office/drawing/2014/main" id="{C4521188-77B9-4CB3-8213-4A9CC11766C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972882" y="444137"/>
            <a:ext cx="3729260" cy="429256"/>
          </a:xfrm>
          <a:prstGeom prst="rect">
            <a:avLst/>
          </a:prstGeom>
        </p:spPr>
      </p:pic>
    </p:spTree>
    <p:extLst>
      <p:ext uri="{BB962C8B-B14F-4D97-AF65-F5344CB8AC3E}">
        <p14:creationId xmlns:p14="http://schemas.microsoft.com/office/powerpoint/2010/main" val="1195495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AB06006-2A2E-42C3-979F-E6EC37161D6E}"/>
              </a:ext>
            </a:extLst>
          </p:cNvPr>
          <p:cNvSpPr txBox="1"/>
          <p:nvPr/>
        </p:nvSpPr>
        <p:spPr>
          <a:xfrm>
            <a:off x="560477" y="272782"/>
            <a:ext cx="11078529" cy="646331"/>
          </a:xfrm>
          <a:prstGeom prst="rect">
            <a:avLst/>
          </a:prstGeom>
          <a:noFill/>
        </p:spPr>
        <p:txBody>
          <a:bodyPr wrap="square" rtlCol="0">
            <a:spAutoFit/>
          </a:bodyPr>
          <a:lstStyle/>
          <a:p>
            <a:r>
              <a:rPr lang="en-US" sz="3600" dirty="0"/>
              <a:t>Impact of varying sensitivity (list A)</a:t>
            </a:r>
          </a:p>
        </p:txBody>
      </p:sp>
      <mc:AlternateContent xmlns:mc="http://schemas.openxmlformats.org/markup-compatibility/2006" xmlns:a14="http://schemas.microsoft.com/office/drawing/2010/main">
        <mc:Choice Requires="a14">
          <p:sp>
            <p:nvSpPr>
              <p:cNvPr id="17" name="矩形: 圆角 16">
                <a:extLst>
                  <a:ext uri="{FF2B5EF4-FFF2-40B4-BE49-F238E27FC236}">
                    <a16:creationId xmlns:a16="http://schemas.microsoft.com/office/drawing/2014/main" id="{88F66101-01EC-4942-B737-2B8E65038BBB}"/>
                  </a:ext>
                </a:extLst>
              </p:cNvPr>
              <p:cNvSpPr/>
              <p:nvPr/>
            </p:nvSpPr>
            <p:spPr>
              <a:xfrm>
                <a:off x="4389120" y="2475411"/>
                <a:ext cx="1169126" cy="398418"/>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chemeClr val="tx1"/>
                          </a:solidFill>
                          <a:latin typeface="Cambria Math" panose="02040503050406030204" pitchFamily="18" charset="0"/>
                          <a:ea typeface="Cambria Math" panose="02040503050406030204" pitchFamily="18" charset="0"/>
                        </a:rPr>
                        <m:t>∆</m:t>
                      </m:r>
                      <m:r>
                        <a:rPr lang="en-US" b="1" i="1" smtClean="0">
                          <a:solidFill>
                            <a:schemeClr val="tx1"/>
                          </a:solidFill>
                          <a:latin typeface="Cambria Math" panose="02040503050406030204" pitchFamily="18" charset="0"/>
                          <a:ea typeface="Cambria Math" panose="02040503050406030204" pitchFamily="18" charset="0"/>
                        </a:rPr>
                        <m:t>𝒇</m:t>
                      </m:r>
                      <m:r>
                        <a:rPr lang="en-US" b="1" i="1" smtClean="0">
                          <a:solidFill>
                            <a:schemeClr val="tx1"/>
                          </a:solidFill>
                          <a:latin typeface="Cambria Math" panose="02040503050406030204" pitchFamily="18" charset="0"/>
                          <a:ea typeface="Cambria Math" panose="02040503050406030204" pitchFamily="18" charset="0"/>
                        </a:rPr>
                        <m:t>=</m:t>
                      </m:r>
                      <m:r>
                        <a:rPr lang="en-US" b="1" i="1" smtClean="0">
                          <a:solidFill>
                            <a:schemeClr val="tx1"/>
                          </a:solidFill>
                          <a:latin typeface="Cambria Math" panose="02040503050406030204" pitchFamily="18" charset="0"/>
                          <a:ea typeface="Cambria Math" panose="02040503050406030204" pitchFamily="18" charset="0"/>
                        </a:rPr>
                        <m:t>𝟐</m:t>
                      </m:r>
                    </m:oMath>
                  </m:oMathPara>
                </a14:m>
                <a:endParaRPr lang="en-US" b="1" dirty="0">
                  <a:solidFill>
                    <a:schemeClr val="tx1"/>
                  </a:solidFill>
                </a:endParaRPr>
              </a:p>
            </p:txBody>
          </p:sp>
        </mc:Choice>
        <mc:Fallback xmlns="">
          <p:sp>
            <p:nvSpPr>
              <p:cNvPr id="17" name="矩形: 圆角 16">
                <a:extLst>
                  <a:ext uri="{FF2B5EF4-FFF2-40B4-BE49-F238E27FC236}">
                    <a16:creationId xmlns:a16="http://schemas.microsoft.com/office/drawing/2014/main" id="{88F66101-01EC-4942-B737-2B8E65038BBB}"/>
                  </a:ext>
                </a:extLst>
              </p:cNvPr>
              <p:cNvSpPr>
                <a:spLocks noRot="1" noChangeAspect="1" noMove="1" noResize="1" noEditPoints="1" noAdjustHandles="1" noChangeArrowheads="1" noChangeShapeType="1" noTextEdit="1"/>
              </p:cNvSpPr>
              <p:nvPr/>
            </p:nvSpPr>
            <p:spPr>
              <a:xfrm>
                <a:off x="4389120" y="2475411"/>
                <a:ext cx="1169126" cy="398418"/>
              </a:xfrm>
              <a:prstGeom prst="roundRect">
                <a:avLst/>
              </a:prstGeom>
              <a:blipFill>
                <a:blip r:embed="rId3"/>
                <a:stretch>
                  <a:fillRect b="-7463"/>
                </a:stretch>
              </a:blipFill>
              <a:ln>
                <a:solidFill>
                  <a:schemeClr val="accent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矩形: 圆角 17">
                <a:extLst>
                  <a:ext uri="{FF2B5EF4-FFF2-40B4-BE49-F238E27FC236}">
                    <a16:creationId xmlns:a16="http://schemas.microsoft.com/office/drawing/2014/main" id="{19617656-72EB-4591-A171-087BB2F1012A}"/>
                  </a:ext>
                </a:extLst>
              </p:cNvPr>
              <p:cNvSpPr/>
              <p:nvPr/>
            </p:nvSpPr>
            <p:spPr>
              <a:xfrm>
                <a:off x="10067109" y="2411543"/>
                <a:ext cx="1169126" cy="398418"/>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chemeClr val="tx1"/>
                          </a:solidFill>
                          <a:latin typeface="Cambria Math" panose="02040503050406030204" pitchFamily="18" charset="0"/>
                          <a:ea typeface="Cambria Math" panose="02040503050406030204" pitchFamily="18" charset="0"/>
                        </a:rPr>
                        <m:t>∆</m:t>
                      </m:r>
                      <m:r>
                        <a:rPr lang="en-US" b="1" i="1" smtClean="0">
                          <a:solidFill>
                            <a:schemeClr val="tx1"/>
                          </a:solidFill>
                          <a:latin typeface="Cambria Math" panose="02040503050406030204" pitchFamily="18" charset="0"/>
                          <a:ea typeface="Cambria Math" panose="02040503050406030204" pitchFamily="18" charset="0"/>
                        </a:rPr>
                        <m:t>𝒇</m:t>
                      </m:r>
                      <m:r>
                        <a:rPr lang="en-US" b="1" i="1" smtClean="0">
                          <a:solidFill>
                            <a:schemeClr val="tx1"/>
                          </a:solidFill>
                          <a:latin typeface="Cambria Math" panose="02040503050406030204" pitchFamily="18" charset="0"/>
                          <a:ea typeface="Cambria Math" panose="02040503050406030204" pitchFamily="18" charset="0"/>
                        </a:rPr>
                        <m:t>=</m:t>
                      </m:r>
                      <m:r>
                        <a:rPr lang="en-US" b="1" i="1" smtClean="0">
                          <a:solidFill>
                            <a:schemeClr val="tx1"/>
                          </a:solidFill>
                          <a:latin typeface="Cambria Math" panose="02040503050406030204" pitchFamily="18" charset="0"/>
                          <a:ea typeface="Cambria Math" panose="02040503050406030204" pitchFamily="18" charset="0"/>
                        </a:rPr>
                        <m:t>𝟓</m:t>
                      </m:r>
                    </m:oMath>
                  </m:oMathPara>
                </a14:m>
                <a:endParaRPr lang="en-US" b="1" dirty="0">
                  <a:solidFill>
                    <a:schemeClr val="tx1"/>
                  </a:solidFill>
                </a:endParaRPr>
              </a:p>
            </p:txBody>
          </p:sp>
        </mc:Choice>
        <mc:Fallback xmlns="">
          <p:sp>
            <p:nvSpPr>
              <p:cNvPr id="18" name="矩形: 圆角 17">
                <a:extLst>
                  <a:ext uri="{FF2B5EF4-FFF2-40B4-BE49-F238E27FC236}">
                    <a16:creationId xmlns:a16="http://schemas.microsoft.com/office/drawing/2014/main" id="{19617656-72EB-4591-A171-087BB2F1012A}"/>
                  </a:ext>
                </a:extLst>
              </p:cNvPr>
              <p:cNvSpPr>
                <a:spLocks noRot="1" noChangeAspect="1" noMove="1" noResize="1" noEditPoints="1" noAdjustHandles="1" noChangeArrowheads="1" noChangeShapeType="1" noTextEdit="1"/>
              </p:cNvSpPr>
              <p:nvPr/>
            </p:nvSpPr>
            <p:spPr>
              <a:xfrm>
                <a:off x="10067109" y="2411543"/>
                <a:ext cx="1169126" cy="398418"/>
              </a:xfrm>
              <a:prstGeom prst="roundRect">
                <a:avLst/>
              </a:prstGeom>
              <a:blipFill>
                <a:blip r:embed="rId4"/>
                <a:stretch>
                  <a:fillRect b="-7463"/>
                </a:stretch>
              </a:blipFill>
              <a:ln>
                <a:solidFill>
                  <a:schemeClr val="accent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矩形: 圆角 18">
                <a:extLst>
                  <a:ext uri="{FF2B5EF4-FFF2-40B4-BE49-F238E27FC236}">
                    <a16:creationId xmlns:a16="http://schemas.microsoft.com/office/drawing/2014/main" id="{BBA83EFA-B149-4ED2-998A-48DE4A4432A4}"/>
                  </a:ext>
                </a:extLst>
              </p:cNvPr>
              <p:cNvSpPr/>
              <p:nvPr/>
            </p:nvSpPr>
            <p:spPr>
              <a:xfrm>
                <a:off x="4450080" y="5357216"/>
                <a:ext cx="1169126" cy="398418"/>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chemeClr val="tx1"/>
                          </a:solidFill>
                          <a:latin typeface="Cambria Math" panose="02040503050406030204" pitchFamily="18" charset="0"/>
                          <a:ea typeface="Cambria Math" panose="02040503050406030204" pitchFamily="18" charset="0"/>
                        </a:rPr>
                        <m:t>∆</m:t>
                      </m:r>
                      <m:r>
                        <a:rPr lang="en-US" b="1" i="1" smtClean="0">
                          <a:solidFill>
                            <a:schemeClr val="tx1"/>
                          </a:solidFill>
                          <a:latin typeface="Cambria Math" panose="02040503050406030204" pitchFamily="18" charset="0"/>
                          <a:ea typeface="Cambria Math" panose="02040503050406030204" pitchFamily="18" charset="0"/>
                        </a:rPr>
                        <m:t>𝒇</m:t>
                      </m:r>
                      <m:r>
                        <a:rPr lang="en-US" b="1" i="1" smtClean="0">
                          <a:solidFill>
                            <a:schemeClr val="tx1"/>
                          </a:solidFill>
                          <a:latin typeface="Cambria Math" panose="02040503050406030204" pitchFamily="18" charset="0"/>
                          <a:ea typeface="Cambria Math" panose="02040503050406030204" pitchFamily="18" charset="0"/>
                        </a:rPr>
                        <m:t>=</m:t>
                      </m:r>
                      <m:r>
                        <a:rPr lang="en-US" b="1" i="1" smtClean="0">
                          <a:solidFill>
                            <a:schemeClr val="tx1"/>
                          </a:solidFill>
                          <a:latin typeface="Cambria Math" panose="02040503050406030204" pitchFamily="18" charset="0"/>
                          <a:ea typeface="Cambria Math" panose="02040503050406030204" pitchFamily="18" charset="0"/>
                        </a:rPr>
                        <m:t>𝟏𝟖</m:t>
                      </m:r>
                    </m:oMath>
                  </m:oMathPara>
                </a14:m>
                <a:endParaRPr lang="en-US" b="1" dirty="0">
                  <a:solidFill>
                    <a:schemeClr val="tx1"/>
                  </a:solidFill>
                </a:endParaRPr>
              </a:p>
            </p:txBody>
          </p:sp>
        </mc:Choice>
        <mc:Fallback xmlns="">
          <p:sp>
            <p:nvSpPr>
              <p:cNvPr id="19" name="矩形: 圆角 18">
                <a:extLst>
                  <a:ext uri="{FF2B5EF4-FFF2-40B4-BE49-F238E27FC236}">
                    <a16:creationId xmlns:a16="http://schemas.microsoft.com/office/drawing/2014/main" id="{BBA83EFA-B149-4ED2-998A-48DE4A4432A4}"/>
                  </a:ext>
                </a:extLst>
              </p:cNvPr>
              <p:cNvSpPr>
                <a:spLocks noRot="1" noChangeAspect="1" noMove="1" noResize="1" noEditPoints="1" noAdjustHandles="1" noChangeArrowheads="1" noChangeShapeType="1" noTextEdit="1"/>
              </p:cNvSpPr>
              <p:nvPr/>
            </p:nvSpPr>
            <p:spPr>
              <a:xfrm>
                <a:off x="4450080" y="5357216"/>
                <a:ext cx="1169126" cy="398418"/>
              </a:xfrm>
              <a:prstGeom prst="roundRect">
                <a:avLst/>
              </a:prstGeom>
              <a:blipFill>
                <a:blip r:embed="rId5"/>
                <a:stretch>
                  <a:fillRect b="-7463"/>
                </a:stretch>
              </a:blipFill>
              <a:ln>
                <a:solidFill>
                  <a:schemeClr val="accent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矩形: 圆角 19">
                <a:extLst>
                  <a:ext uri="{FF2B5EF4-FFF2-40B4-BE49-F238E27FC236}">
                    <a16:creationId xmlns:a16="http://schemas.microsoft.com/office/drawing/2014/main" id="{BB01137C-0C9D-4B87-9F0F-253D66C3B153}"/>
                  </a:ext>
                </a:extLst>
              </p:cNvPr>
              <p:cNvSpPr/>
              <p:nvPr/>
            </p:nvSpPr>
            <p:spPr>
              <a:xfrm>
                <a:off x="10132422" y="5373545"/>
                <a:ext cx="1232263" cy="398418"/>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chemeClr val="tx1"/>
                          </a:solidFill>
                          <a:latin typeface="Cambria Math" panose="02040503050406030204" pitchFamily="18" charset="0"/>
                          <a:ea typeface="Cambria Math" panose="02040503050406030204" pitchFamily="18" charset="0"/>
                        </a:rPr>
                        <m:t>∆</m:t>
                      </m:r>
                      <m:r>
                        <a:rPr lang="en-US" b="1" i="1" smtClean="0">
                          <a:solidFill>
                            <a:schemeClr val="tx1"/>
                          </a:solidFill>
                          <a:latin typeface="Cambria Math" panose="02040503050406030204" pitchFamily="18" charset="0"/>
                          <a:ea typeface="Cambria Math" panose="02040503050406030204" pitchFamily="18" charset="0"/>
                        </a:rPr>
                        <m:t>𝒇</m:t>
                      </m:r>
                      <m:r>
                        <a:rPr lang="en-US" b="1" i="1" smtClean="0">
                          <a:solidFill>
                            <a:schemeClr val="tx1"/>
                          </a:solidFill>
                          <a:latin typeface="Cambria Math" panose="02040503050406030204" pitchFamily="18" charset="0"/>
                          <a:ea typeface="Cambria Math" panose="02040503050406030204" pitchFamily="18" charset="0"/>
                        </a:rPr>
                        <m:t>=</m:t>
                      </m:r>
                      <m:r>
                        <a:rPr lang="en-US" b="1" i="1" smtClean="0">
                          <a:solidFill>
                            <a:schemeClr val="tx1"/>
                          </a:solidFill>
                          <a:latin typeface="Cambria Math" panose="02040503050406030204" pitchFamily="18" charset="0"/>
                          <a:ea typeface="Cambria Math" panose="02040503050406030204" pitchFamily="18" charset="0"/>
                        </a:rPr>
                        <m:t>𝟓𝟗𝟏</m:t>
                      </m:r>
                    </m:oMath>
                  </m:oMathPara>
                </a14:m>
                <a:endParaRPr lang="en-US" b="1" dirty="0">
                  <a:solidFill>
                    <a:schemeClr val="tx1"/>
                  </a:solidFill>
                </a:endParaRPr>
              </a:p>
            </p:txBody>
          </p:sp>
        </mc:Choice>
        <mc:Fallback xmlns="">
          <p:sp>
            <p:nvSpPr>
              <p:cNvPr id="20" name="矩形: 圆角 19">
                <a:extLst>
                  <a:ext uri="{FF2B5EF4-FFF2-40B4-BE49-F238E27FC236}">
                    <a16:creationId xmlns:a16="http://schemas.microsoft.com/office/drawing/2014/main" id="{BB01137C-0C9D-4B87-9F0F-253D66C3B153}"/>
                  </a:ext>
                </a:extLst>
              </p:cNvPr>
              <p:cNvSpPr>
                <a:spLocks noRot="1" noChangeAspect="1" noMove="1" noResize="1" noEditPoints="1" noAdjustHandles="1" noChangeArrowheads="1" noChangeShapeType="1" noTextEdit="1"/>
              </p:cNvSpPr>
              <p:nvPr/>
            </p:nvSpPr>
            <p:spPr>
              <a:xfrm>
                <a:off x="10132422" y="5373545"/>
                <a:ext cx="1232263" cy="398418"/>
              </a:xfrm>
              <a:prstGeom prst="roundRect">
                <a:avLst/>
              </a:prstGeom>
              <a:blipFill>
                <a:blip r:embed="rId6"/>
                <a:stretch>
                  <a:fillRect b="-7353"/>
                </a:stretch>
              </a:blipFill>
              <a:ln>
                <a:solidFill>
                  <a:schemeClr val="accent2"/>
                </a:solidFill>
              </a:ln>
            </p:spPr>
            <p:txBody>
              <a:bodyPr/>
              <a:lstStyle/>
              <a:p>
                <a:r>
                  <a:rPr lang="en-US">
                    <a:noFill/>
                  </a:rPr>
                  <a:t> </a:t>
                </a:r>
              </a:p>
            </p:txBody>
          </p:sp>
        </mc:Fallback>
      </mc:AlternateContent>
      <p:pic>
        <p:nvPicPr>
          <p:cNvPr id="11" name="图片 10">
            <a:extLst>
              <a:ext uri="{FF2B5EF4-FFF2-40B4-BE49-F238E27FC236}">
                <a16:creationId xmlns:a16="http://schemas.microsoft.com/office/drawing/2014/main" id="{5ADEEF07-8F19-461F-AB8D-674B48EAB40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45865" y="381319"/>
            <a:ext cx="4018820" cy="429256"/>
          </a:xfrm>
          <a:prstGeom prst="rect">
            <a:avLst/>
          </a:prstGeom>
        </p:spPr>
      </p:pic>
      <p:graphicFrame>
        <p:nvGraphicFramePr>
          <p:cNvPr id="13" name="图表 12">
            <a:extLst>
              <a:ext uri="{FF2B5EF4-FFF2-40B4-BE49-F238E27FC236}">
                <a16:creationId xmlns:a16="http://schemas.microsoft.com/office/drawing/2014/main" id="{0C015DE5-FD6E-403B-A00B-AD094E8C48F5}"/>
              </a:ext>
            </a:extLst>
          </p:cNvPr>
          <p:cNvGraphicFramePr>
            <a:graphicFrameLocks/>
          </p:cNvGraphicFramePr>
          <p:nvPr>
            <p:extLst>
              <p:ext uri="{D42A27DB-BD31-4B8C-83A1-F6EECF244321}">
                <p14:modId xmlns:p14="http://schemas.microsoft.com/office/powerpoint/2010/main" val="642786569"/>
              </p:ext>
            </p:extLst>
          </p:nvPr>
        </p:nvGraphicFramePr>
        <p:xfrm>
          <a:off x="444749" y="940794"/>
          <a:ext cx="5276782" cy="3023783"/>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22" name="图表 21">
            <a:extLst>
              <a:ext uri="{FF2B5EF4-FFF2-40B4-BE49-F238E27FC236}">
                <a16:creationId xmlns:a16="http://schemas.microsoft.com/office/drawing/2014/main" id="{DD932EB7-CD5B-4089-9626-13833CBC9C07}"/>
              </a:ext>
            </a:extLst>
          </p:cNvPr>
          <p:cNvGraphicFramePr>
            <a:graphicFrameLocks/>
          </p:cNvGraphicFramePr>
          <p:nvPr>
            <p:extLst>
              <p:ext uri="{D42A27DB-BD31-4B8C-83A1-F6EECF244321}">
                <p14:modId xmlns:p14="http://schemas.microsoft.com/office/powerpoint/2010/main" val="3294271724"/>
              </p:ext>
            </p:extLst>
          </p:nvPr>
        </p:nvGraphicFramePr>
        <p:xfrm>
          <a:off x="6099740" y="983517"/>
          <a:ext cx="5310665" cy="2863494"/>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图表 22">
            <a:extLst>
              <a:ext uri="{FF2B5EF4-FFF2-40B4-BE49-F238E27FC236}">
                <a16:creationId xmlns:a16="http://schemas.microsoft.com/office/drawing/2014/main" id="{B7E25396-62A2-4E5F-BA49-9CD8D0195255}"/>
              </a:ext>
            </a:extLst>
          </p:cNvPr>
          <p:cNvGraphicFramePr>
            <a:graphicFrameLocks/>
          </p:cNvGraphicFramePr>
          <p:nvPr>
            <p:extLst>
              <p:ext uri="{D42A27DB-BD31-4B8C-83A1-F6EECF244321}">
                <p14:modId xmlns:p14="http://schemas.microsoft.com/office/powerpoint/2010/main" val="557752048"/>
              </p:ext>
            </p:extLst>
          </p:nvPr>
        </p:nvGraphicFramePr>
        <p:xfrm>
          <a:off x="607422" y="3799472"/>
          <a:ext cx="5114109" cy="3058528"/>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4" name="图表 23">
            <a:extLst>
              <a:ext uri="{FF2B5EF4-FFF2-40B4-BE49-F238E27FC236}">
                <a16:creationId xmlns:a16="http://schemas.microsoft.com/office/drawing/2014/main" id="{7F114D02-BD3D-40AB-9896-C6D6330354EA}"/>
              </a:ext>
            </a:extLst>
          </p:cNvPr>
          <p:cNvGraphicFramePr>
            <a:graphicFrameLocks/>
          </p:cNvGraphicFramePr>
          <p:nvPr>
            <p:extLst>
              <p:ext uri="{D42A27DB-BD31-4B8C-83A1-F6EECF244321}">
                <p14:modId xmlns:p14="http://schemas.microsoft.com/office/powerpoint/2010/main" val="2198306527"/>
              </p:ext>
            </p:extLst>
          </p:nvPr>
        </p:nvGraphicFramePr>
        <p:xfrm>
          <a:off x="6187438" y="3833037"/>
          <a:ext cx="5399316" cy="3024963"/>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40309070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AB06006-2A2E-42C3-979F-E6EC37161D6E}"/>
              </a:ext>
            </a:extLst>
          </p:cNvPr>
          <p:cNvSpPr txBox="1"/>
          <p:nvPr/>
        </p:nvSpPr>
        <p:spPr>
          <a:xfrm>
            <a:off x="560477" y="272782"/>
            <a:ext cx="11078529" cy="646331"/>
          </a:xfrm>
          <a:prstGeom prst="rect">
            <a:avLst/>
          </a:prstGeom>
          <a:noFill/>
        </p:spPr>
        <p:txBody>
          <a:bodyPr wrap="square" rtlCol="0">
            <a:spAutoFit/>
          </a:bodyPr>
          <a:lstStyle/>
          <a:p>
            <a:r>
              <a:rPr lang="en-US" sz="3600" dirty="0"/>
              <a:t>Impact of varying sensitivity (list H)</a:t>
            </a:r>
          </a:p>
        </p:txBody>
      </p:sp>
      <mc:AlternateContent xmlns:mc="http://schemas.openxmlformats.org/markup-compatibility/2006" xmlns:a14="http://schemas.microsoft.com/office/drawing/2010/main">
        <mc:Choice Requires="a14">
          <p:sp>
            <p:nvSpPr>
              <p:cNvPr id="17" name="矩形: 圆角 16">
                <a:extLst>
                  <a:ext uri="{FF2B5EF4-FFF2-40B4-BE49-F238E27FC236}">
                    <a16:creationId xmlns:a16="http://schemas.microsoft.com/office/drawing/2014/main" id="{88F66101-01EC-4942-B737-2B8E65038BBB}"/>
                  </a:ext>
                </a:extLst>
              </p:cNvPr>
              <p:cNvSpPr/>
              <p:nvPr/>
            </p:nvSpPr>
            <p:spPr>
              <a:xfrm>
                <a:off x="4389120" y="2475411"/>
                <a:ext cx="1169126" cy="398418"/>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chemeClr val="tx1"/>
                          </a:solidFill>
                          <a:latin typeface="Cambria Math" panose="02040503050406030204" pitchFamily="18" charset="0"/>
                          <a:ea typeface="Cambria Math" panose="02040503050406030204" pitchFamily="18" charset="0"/>
                        </a:rPr>
                        <m:t>∆</m:t>
                      </m:r>
                      <m:r>
                        <a:rPr lang="en-US" b="1" i="1" smtClean="0">
                          <a:solidFill>
                            <a:schemeClr val="tx1"/>
                          </a:solidFill>
                          <a:latin typeface="Cambria Math" panose="02040503050406030204" pitchFamily="18" charset="0"/>
                          <a:ea typeface="Cambria Math" panose="02040503050406030204" pitchFamily="18" charset="0"/>
                        </a:rPr>
                        <m:t>𝒇</m:t>
                      </m:r>
                      <m:r>
                        <a:rPr lang="en-US" b="1" i="1" smtClean="0">
                          <a:solidFill>
                            <a:schemeClr val="tx1"/>
                          </a:solidFill>
                          <a:latin typeface="Cambria Math" panose="02040503050406030204" pitchFamily="18" charset="0"/>
                          <a:ea typeface="Cambria Math" panose="02040503050406030204" pitchFamily="18" charset="0"/>
                        </a:rPr>
                        <m:t>=</m:t>
                      </m:r>
                      <m:r>
                        <a:rPr lang="en-US" b="1" i="1" smtClean="0">
                          <a:solidFill>
                            <a:schemeClr val="tx1"/>
                          </a:solidFill>
                          <a:latin typeface="Cambria Math" panose="02040503050406030204" pitchFamily="18" charset="0"/>
                          <a:ea typeface="Cambria Math" panose="02040503050406030204" pitchFamily="18" charset="0"/>
                        </a:rPr>
                        <m:t>𝟐</m:t>
                      </m:r>
                    </m:oMath>
                  </m:oMathPara>
                </a14:m>
                <a:endParaRPr lang="en-US" b="1" dirty="0">
                  <a:solidFill>
                    <a:schemeClr val="tx1"/>
                  </a:solidFill>
                </a:endParaRPr>
              </a:p>
            </p:txBody>
          </p:sp>
        </mc:Choice>
        <mc:Fallback xmlns="">
          <p:sp>
            <p:nvSpPr>
              <p:cNvPr id="17" name="矩形: 圆角 16">
                <a:extLst>
                  <a:ext uri="{FF2B5EF4-FFF2-40B4-BE49-F238E27FC236}">
                    <a16:creationId xmlns:a16="http://schemas.microsoft.com/office/drawing/2014/main" id="{88F66101-01EC-4942-B737-2B8E65038BBB}"/>
                  </a:ext>
                </a:extLst>
              </p:cNvPr>
              <p:cNvSpPr>
                <a:spLocks noRot="1" noChangeAspect="1" noMove="1" noResize="1" noEditPoints="1" noAdjustHandles="1" noChangeArrowheads="1" noChangeShapeType="1" noTextEdit="1"/>
              </p:cNvSpPr>
              <p:nvPr/>
            </p:nvSpPr>
            <p:spPr>
              <a:xfrm>
                <a:off x="4389120" y="2475411"/>
                <a:ext cx="1169126" cy="398418"/>
              </a:xfrm>
              <a:prstGeom prst="roundRect">
                <a:avLst/>
              </a:prstGeom>
              <a:blipFill>
                <a:blip r:embed="rId3"/>
                <a:stretch>
                  <a:fillRect b="-7463"/>
                </a:stretch>
              </a:blipFill>
              <a:ln>
                <a:solidFill>
                  <a:schemeClr val="accent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矩形: 圆角 17">
                <a:extLst>
                  <a:ext uri="{FF2B5EF4-FFF2-40B4-BE49-F238E27FC236}">
                    <a16:creationId xmlns:a16="http://schemas.microsoft.com/office/drawing/2014/main" id="{19617656-72EB-4591-A171-087BB2F1012A}"/>
                  </a:ext>
                </a:extLst>
              </p:cNvPr>
              <p:cNvSpPr/>
              <p:nvPr/>
            </p:nvSpPr>
            <p:spPr>
              <a:xfrm>
                <a:off x="10067109" y="2411543"/>
                <a:ext cx="1169126" cy="398418"/>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chemeClr val="tx1"/>
                          </a:solidFill>
                          <a:latin typeface="Cambria Math" panose="02040503050406030204" pitchFamily="18" charset="0"/>
                          <a:ea typeface="Cambria Math" panose="02040503050406030204" pitchFamily="18" charset="0"/>
                        </a:rPr>
                        <m:t>∆</m:t>
                      </m:r>
                      <m:r>
                        <a:rPr lang="en-US" b="1" i="1" smtClean="0">
                          <a:solidFill>
                            <a:schemeClr val="tx1"/>
                          </a:solidFill>
                          <a:latin typeface="Cambria Math" panose="02040503050406030204" pitchFamily="18" charset="0"/>
                          <a:ea typeface="Cambria Math" panose="02040503050406030204" pitchFamily="18" charset="0"/>
                        </a:rPr>
                        <m:t>𝒇</m:t>
                      </m:r>
                      <m:r>
                        <a:rPr lang="en-US" b="1" i="1" smtClean="0">
                          <a:solidFill>
                            <a:schemeClr val="tx1"/>
                          </a:solidFill>
                          <a:latin typeface="Cambria Math" panose="02040503050406030204" pitchFamily="18" charset="0"/>
                          <a:ea typeface="Cambria Math" panose="02040503050406030204" pitchFamily="18" charset="0"/>
                        </a:rPr>
                        <m:t>=</m:t>
                      </m:r>
                      <m:r>
                        <a:rPr lang="en-US" b="1" i="1" smtClean="0">
                          <a:solidFill>
                            <a:schemeClr val="tx1"/>
                          </a:solidFill>
                          <a:latin typeface="Cambria Math" panose="02040503050406030204" pitchFamily="18" charset="0"/>
                          <a:ea typeface="Cambria Math" panose="02040503050406030204" pitchFamily="18" charset="0"/>
                        </a:rPr>
                        <m:t>𝟓</m:t>
                      </m:r>
                    </m:oMath>
                  </m:oMathPara>
                </a14:m>
                <a:endParaRPr lang="en-US" b="1" dirty="0">
                  <a:solidFill>
                    <a:schemeClr val="tx1"/>
                  </a:solidFill>
                </a:endParaRPr>
              </a:p>
            </p:txBody>
          </p:sp>
        </mc:Choice>
        <mc:Fallback xmlns="">
          <p:sp>
            <p:nvSpPr>
              <p:cNvPr id="18" name="矩形: 圆角 17">
                <a:extLst>
                  <a:ext uri="{FF2B5EF4-FFF2-40B4-BE49-F238E27FC236}">
                    <a16:creationId xmlns:a16="http://schemas.microsoft.com/office/drawing/2014/main" id="{19617656-72EB-4591-A171-087BB2F1012A}"/>
                  </a:ext>
                </a:extLst>
              </p:cNvPr>
              <p:cNvSpPr>
                <a:spLocks noRot="1" noChangeAspect="1" noMove="1" noResize="1" noEditPoints="1" noAdjustHandles="1" noChangeArrowheads="1" noChangeShapeType="1" noTextEdit="1"/>
              </p:cNvSpPr>
              <p:nvPr/>
            </p:nvSpPr>
            <p:spPr>
              <a:xfrm>
                <a:off x="10067109" y="2411543"/>
                <a:ext cx="1169126" cy="398418"/>
              </a:xfrm>
              <a:prstGeom prst="roundRect">
                <a:avLst/>
              </a:prstGeom>
              <a:blipFill>
                <a:blip r:embed="rId4"/>
                <a:stretch>
                  <a:fillRect b="-7463"/>
                </a:stretch>
              </a:blipFill>
              <a:ln>
                <a:solidFill>
                  <a:schemeClr val="accent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矩形: 圆角 18">
                <a:extLst>
                  <a:ext uri="{FF2B5EF4-FFF2-40B4-BE49-F238E27FC236}">
                    <a16:creationId xmlns:a16="http://schemas.microsoft.com/office/drawing/2014/main" id="{BBA83EFA-B149-4ED2-998A-48DE4A4432A4}"/>
                  </a:ext>
                </a:extLst>
              </p:cNvPr>
              <p:cNvSpPr/>
              <p:nvPr/>
            </p:nvSpPr>
            <p:spPr>
              <a:xfrm>
                <a:off x="4450080" y="5357216"/>
                <a:ext cx="1169126" cy="398418"/>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chemeClr val="tx1"/>
                          </a:solidFill>
                          <a:latin typeface="Cambria Math" panose="02040503050406030204" pitchFamily="18" charset="0"/>
                          <a:ea typeface="Cambria Math" panose="02040503050406030204" pitchFamily="18" charset="0"/>
                        </a:rPr>
                        <m:t>∆</m:t>
                      </m:r>
                      <m:r>
                        <a:rPr lang="en-US" b="1" i="1" smtClean="0">
                          <a:solidFill>
                            <a:schemeClr val="tx1"/>
                          </a:solidFill>
                          <a:latin typeface="Cambria Math" panose="02040503050406030204" pitchFamily="18" charset="0"/>
                          <a:ea typeface="Cambria Math" panose="02040503050406030204" pitchFamily="18" charset="0"/>
                        </a:rPr>
                        <m:t>𝒇</m:t>
                      </m:r>
                      <m:r>
                        <a:rPr lang="en-US" b="1" i="1" smtClean="0">
                          <a:solidFill>
                            <a:schemeClr val="tx1"/>
                          </a:solidFill>
                          <a:latin typeface="Cambria Math" panose="02040503050406030204" pitchFamily="18" charset="0"/>
                          <a:ea typeface="Cambria Math" panose="02040503050406030204" pitchFamily="18" charset="0"/>
                        </a:rPr>
                        <m:t>=</m:t>
                      </m:r>
                      <m:r>
                        <a:rPr lang="en-US" b="1" i="1" smtClean="0">
                          <a:solidFill>
                            <a:schemeClr val="tx1"/>
                          </a:solidFill>
                          <a:latin typeface="Cambria Math" panose="02040503050406030204" pitchFamily="18" charset="0"/>
                          <a:ea typeface="Cambria Math" panose="02040503050406030204" pitchFamily="18" charset="0"/>
                        </a:rPr>
                        <m:t>𝟏𝟖</m:t>
                      </m:r>
                    </m:oMath>
                  </m:oMathPara>
                </a14:m>
                <a:endParaRPr lang="en-US" b="1" dirty="0">
                  <a:solidFill>
                    <a:schemeClr val="tx1"/>
                  </a:solidFill>
                </a:endParaRPr>
              </a:p>
            </p:txBody>
          </p:sp>
        </mc:Choice>
        <mc:Fallback xmlns="">
          <p:sp>
            <p:nvSpPr>
              <p:cNvPr id="19" name="矩形: 圆角 18">
                <a:extLst>
                  <a:ext uri="{FF2B5EF4-FFF2-40B4-BE49-F238E27FC236}">
                    <a16:creationId xmlns:a16="http://schemas.microsoft.com/office/drawing/2014/main" id="{BBA83EFA-B149-4ED2-998A-48DE4A4432A4}"/>
                  </a:ext>
                </a:extLst>
              </p:cNvPr>
              <p:cNvSpPr>
                <a:spLocks noRot="1" noChangeAspect="1" noMove="1" noResize="1" noEditPoints="1" noAdjustHandles="1" noChangeArrowheads="1" noChangeShapeType="1" noTextEdit="1"/>
              </p:cNvSpPr>
              <p:nvPr/>
            </p:nvSpPr>
            <p:spPr>
              <a:xfrm>
                <a:off x="4450080" y="5357216"/>
                <a:ext cx="1169126" cy="398418"/>
              </a:xfrm>
              <a:prstGeom prst="roundRect">
                <a:avLst/>
              </a:prstGeom>
              <a:blipFill>
                <a:blip r:embed="rId5"/>
                <a:stretch>
                  <a:fillRect b="-7463"/>
                </a:stretch>
              </a:blipFill>
              <a:ln>
                <a:solidFill>
                  <a:schemeClr val="accent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矩形: 圆角 19">
                <a:extLst>
                  <a:ext uri="{FF2B5EF4-FFF2-40B4-BE49-F238E27FC236}">
                    <a16:creationId xmlns:a16="http://schemas.microsoft.com/office/drawing/2014/main" id="{BB01137C-0C9D-4B87-9F0F-253D66C3B153}"/>
                  </a:ext>
                </a:extLst>
              </p:cNvPr>
              <p:cNvSpPr/>
              <p:nvPr/>
            </p:nvSpPr>
            <p:spPr>
              <a:xfrm>
                <a:off x="10132422" y="5373545"/>
                <a:ext cx="1232263" cy="398418"/>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chemeClr val="tx1"/>
                          </a:solidFill>
                          <a:latin typeface="Cambria Math" panose="02040503050406030204" pitchFamily="18" charset="0"/>
                          <a:ea typeface="Cambria Math" panose="02040503050406030204" pitchFamily="18" charset="0"/>
                        </a:rPr>
                        <m:t>∆</m:t>
                      </m:r>
                      <m:r>
                        <a:rPr lang="en-US" b="1" i="1" smtClean="0">
                          <a:solidFill>
                            <a:schemeClr val="tx1"/>
                          </a:solidFill>
                          <a:latin typeface="Cambria Math" panose="02040503050406030204" pitchFamily="18" charset="0"/>
                          <a:ea typeface="Cambria Math" panose="02040503050406030204" pitchFamily="18" charset="0"/>
                        </a:rPr>
                        <m:t>𝒇</m:t>
                      </m:r>
                      <m:r>
                        <a:rPr lang="en-US" b="1" i="1" smtClean="0">
                          <a:solidFill>
                            <a:schemeClr val="tx1"/>
                          </a:solidFill>
                          <a:latin typeface="Cambria Math" panose="02040503050406030204" pitchFamily="18" charset="0"/>
                          <a:ea typeface="Cambria Math" panose="02040503050406030204" pitchFamily="18" charset="0"/>
                        </a:rPr>
                        <m:t>=</m:t>
                      </m:r>
                      <m:r>
                        <a:rPr lang="en-US" b="1" i="1" smtClean="0">
                          <a:solidFill>
                            <a:schemeClr val="tx1"/>
                          </a:solidFill>
                          <a:latin typeface="Cambria Math" panose="02040503050406030204" pitchFamily="18" charset="0"/>
                          <a:ea typeface="Cambria Math" panose="02040503050406030204" pitchFamily="18" charset="0"/>
                        </a:rPr>
                        <m:t>𝟓𝟗𝟏</m:t>
                      </m:r>
                    </m:oMath>
                  </m:oMathPara>
                </a14:m>
                <a:endParaRPr lang="en-US" b="1" dirty="0">
                  <a:solidFill>
                    <a:schemeClr val="tx1"/>
                  </a:solidFill>
                </a:endParaRPr>
              </a:p>
            </p:txBody>
          </p:sp>
        </mc:Choice>
        <mc:Fallback xmlns="">
          <p:sp>
            <p:nvSpPr>
              <p:cNvPr id="20" name="矩形: 圆角 19">
                <a:extLst>
                  <a:ext uri="{FF2B5EF4-FFF2-40B4-BE49-F238E27FC236}">
                    <a16:creationId xmlns:a16="http://schemas.microsoft.com/office/drawing/2014/main" id="{BB01137C-0C9D-4B87-9F0F-253D66C3B153}"/>
                  </a:ext>
                </a:extLst>
              </p:cNvPr>
              <p:cNvSpPr>
                <a:spLocks noRot="1" noChangeAspect="1" noMove="1" noResize="1" noEditPoints="1" noAdjustHandles="1" noChangeArrowheads="1" noChangeShapeType="1" noTextEdit="1"/>
              </p:cNvSpPr>
              <p:nvPr/>
            </p:nvSpPr>
            <p:spPr>
              <a:xfrm>
                <a:off x="10132422" y="5373545"/>
                <a:ext cx="1232263" cy="398418"/>
              </a:xfrm>
              <a:prstGeom prst="roundRect">
                <a:avLst/>
              </a:prstGeom>
              <a:blipFill>
                <a:blip r:embed="rId6"/>
                <a:stretch>
                  <a:fillRect b="-7353"/>
                </a:stretch>
              </a:blipFill>
              <a:ln>
                <a:solidFill>
                  <a:schemeClr val="accent2"/>
                </a:solidFill>
              </a:ln>
            </p:spPr>
            <p:txBody>
              <a:bodyPr/>
              <a:lstStyle/>
              <a:p>
                <a:r>
                  <a:rPr lang="en-US">
                    <a:noFill/>
                  </a:rPr>
                  <a:t> </a:t>
                </a:r>
              </a:p>
            </p:txBody>
          </p:sp>
        </mc:Fallback>
      </mc:AlternateContent>
      <p:pic>
        <p:nvPicPr>
          <p:cNvPr id="11" name="图片 10">
            <a:extLst>
              <a:ext uri="{FF2B5EF4-FFF2-40B4-BE49-F238E27FC236}">
                <a16:creationId xmlns:a16="http://schemas.microsoft.com/office/drawing/2014/main" id="{5ADEEF07-8F19-461F-AB8D-674B48EAB40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45865" y="381319"/>
            <a:ext cx="4018820" cy="429256"/>
          </a:xfrm>
          <a:prstGeom prst="rect">
            <a:avLst/>
          </a:prstGeom>
        </p:spPr>
      </p:pic>
      <p:graphicFrame>
        <p:nvGraphicFramePr>
          <p:cNvPr id="12" name="图表 11">
            <a:extLst>
              <a:ext uri="{FF2B5EF4-FFF2-40B4-BE49-F238E27FC236}">
                <a16:creationId xmlns:a16="http://schemas.microsoft.com/office/drawing/2014/main" id="{3C2A74AF-C9C0-4B92-935E-CD5C61426754}"/>
              </a:ext>
            </a:extLst>
          </p:cNvPr>
          <p:cNvGraphicFramePr>
            <a:graphicFrameLocks/>
          </p:cNvGraphicFramePr>
          <p:nvPr>
            <p:extLst>
              <p:ext uri="{D42A27DB-BD31-4B8C-83A1-F6EECF244321}">
                <p14:modId xmlns:p14="http://schemas.microsoft.com/office/powerpoint/2010/main" val="579362926"/>
              </p:ext>
            </p:extLst>
          </p:nvPr>
        </p:nvGraphicFramePr>
        <p:xfrm>
          <a:off x="548639" y="919113"/>
          <a:ext cx="5172892" cy="3052906"/>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图表 14">
            <a:extLst>
              <a:ext uri="{FF2B5EF4-FFF2-40B4-BE49-F238E27FC236}">
                <a16:creationId xmlns:a16="http://schemas.microsoft.com/office/drawing/2014/main" id="{132EADEC-88F2-4B52-B983-76C7417119E0}"/>
              </a:ext>
            </a:extLst>
          </p:cNvPr>
          <p:cNvGraphicFramePr>
            <a:graphicFrameLocks/>
          </p:cNvGraphicFramePr>
          <p:nvPr>
            <p:extLst>
              <p:ext uri="{D42A27DB-BD31-4B8C-83A1-F6EECF244321}">
                <p14:modId xmlns:p14="http://schemas.microsoft.com/office/powerpoint/2010/main" val="2600966606"/>
              </p:ext>
            </p:extLst>
          </p:nvPr>
        </p:nvGraphicFramePr>
        <p:xfrm>
          <a:off x="6176552" y="919111"/>
          <a:ext cx="5266511" cy="2986683"/>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1" name="图表 20">
            <a:extLst>
              <a:ext uri="{FF2B5EF4-FFF2-40B4-BE49-F238E27FC236}">
                <a16:creationId xmlns:a16="http://schemas.microsoft.com/office/drawing/2014/main" id="{A4CD2C66-B9D6-4B3C-B437-E0C3A752F612}"/>
              </a:ext>
            </a:extLst>
          </p:cNvPr>
          <p:cNvGraphicFramePr>
            <a:graphicFrameLocks/>
          </p:cNvGraphicFramePr>
          <p:nvPr>
            <p:extLst>
              <p:ext uri="{D42A27DB-BD31-4B8C-83A1-F6EECF244321}">
                <p14:modId xmlns:p14="http://schemas.microsoft.com/office/powerpoint/2010/main" val="1167757335"/>
              </p:ext>
            </p:extLst>
          </p:nvPr>
        </p:nvGraphicFramePr>
        <p:xfrm>
          <a:off x="560477" y="3819973"/>
          <a:ext cx="5183776" cy="3038027"/>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图表 24">
            <a:extLst>
              <a:ext uri="{FF2B5EF4-FFF2-40B4-BE49-F238E27FC236}">
                <a16:creationId xmlns:a16="http://schemas.microsoft.com/office/drawing/2014/main" id="{4F430298-179E-4281-B8FA-25628CA11FCE}"/>
              </a:ext>
            </a:extLst>
          </p:cNvPr>
          <p:cNvGraphicFramePr>
            <a:graphicFrameLocks/>
          </p:cNvGraphicFramePr>
          <p:nvPr>
            <p:extLst>
              <p:ext uri="{D42A27DB-BD31-4B8C-83A1-F6EECF244321}">
                <p14:modId xmlns:p14="http://schemas.microsoft.com/office/powerpoint/2010/main" val="2715461530"/>
              </p:ext>
            </p:extLst>
          </p:nvPr>
        </p:nvGraphicFramePr>
        <p:xfrm>
          <a:off x="6176552" y="3838202"/>
          <a:ext cx="5460276" cy="3038027"/>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2303347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AB06006-2A2E-42C3-979F-E6EC37161D6E}"/>
              </a:ext>
            </a:extLst>
          </p:cNvPr>
          <p:cNvSpPr txBox="1"/>
          <p:nvPr/>
        </p:nvSpPr>
        <p:spPr>
          <a:xfrm>
            <a:off x="560477" y="272782"/>
            <a:ext cx="11078529" cy="646331"/>
          </a:xfrm>
          <a:prstGeom prst="rect">
            <a:avLst/>
          </a:prstGeom>
          <a:noFill/>
        </p:spPr>
        <p:txBody>
          <a:bodyPr wrap="square" rtlCol="0">
            <a:spAutoFit/>
          </a:bodyPr>
          <a:lstStyle/>
          <a:p>
            <a:r>
              <a:rPr lang="en-US" sz="3600" dirty="0"/>
              <a:t>Conclusion</a:t>
            </a:r>
          </a:p>
        </p:txBody>
      </p:sp>
      <p:sp>
        <p:nvSpPr>
          <p:cNvPr id="2" name="矩形 1">
            <a:extLst>
              <a:ext uri="{FF2B5EF4-FFF2-40B4-BE49-F238E27FC236}">
                <a16:creationId xmlns:a16="http://schemas.microsoft.com/office/drawing/2014/main" id="{B4622BD6-5564-49CA-857E-CD5810794638}"/>
              </a:ext>
            </a:extLst>
          </p:cNvPr>
          <p:cNvSpPr/>
          <p:nvPr/>
        </p:nvSpPr>
        <p:spPr>
          <a:xfrm>
            <a:off x="664979" y="1047096"/>
            <a:ext cx="10745427" cy="5262979"/>
          </a:xfrm>
          <a:prstGeom prst="rect">
            <a:avLst/>
          </a:prstGeom>
        </p:spPr>
        <p:txBody>
          <a:bodyPr wrap="square">
            <a:spAutoFit/>
          </a:bodyPr>
          <a:lstStyle/>
          <a:p>
            <a:r>
              <a:rPr lang="en-US" sz="2400" dirty="0"/>
              <a:t>In this paper, we propose a differentially private trajectory analysis algorithm for travel recommendation that aims at increasing the accuracy of the recommendation results while protecting the differential privacy of the trajectory data. </a:t>
            </a:r>
          </a:p>
          <a:p>
            <a:endParaRPr lang="en-US" sz="2400" dirty="0"/>
          </a:p>
          <a:p>
            <a:r>
              <a:rPr lang="en-US" sz="2400" dirty="0"/>
              <a:t>The proposed approach transforms the raw trajectory dataset into a user-location bipartite graph and injects a carefully calibrated noise to meet the required differential privacy guarantees. </a:t>
            </a:r>
          </a:p>
          <a:p>
            <a:endParaRPr lang="en-US" sz="2400" dirty="0"/>
          </a:p>
          <a:p>
            <a:r>
              <a:rPr lang="en-US" sz="2400" dirty="0"/>
              <a:t>We propose three consistency constraint schemes to suppress the noise added in the process which improves the accuracy of the obtained recommendation results. </a:t>
            </a:r>
          </a:p>
          <a:p>
            <a:endParaRPr lang="en-US" sz="2400" dirty="0"/>
          </a:p>
          <a:p>
            <a:r>
              <a:rPr lang="en-US" sz="2400" dirty="0"/>
              <a:t>Our extensive experiments on a real trajectory dataset show that our algorithm is efficient, scalable and demonstrates good recommendation accuracy while meeting the required differential privacy guarantees.</a:t>
            </a:r>
          </a:p>
        </p:txBody>
      </p:sp>
    </p:spTree>
    <p:extLst>
      <p:ext uri="{BB962C8B-B14F-4D97-AF65-F5344CB8AC3E}">
        <p14:creationId xmlns:p14="http://schemas.microsoft.com/office/powerpoint/2010/main" val="1500862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fade">
                                      <p:cBhvr>
                                        <p:cTn id="2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85706" y="2177300"/>
            <a:ext cx="4012612" cy="1325563"/>
          </a:xfrm>
        </p:spPr>
        <p:txBody>
          <a:bodyPr/>
          <a:lstStyle/>
          <a:p>
            <a:pPr algn="ctr"/>
            <a:r>
              <a:rPr lang="en-US" altLang="zh-CN" dirty="0"/>
              <a:t>Thank you.</a:t>
            </a:r>
            <a:br>
              <a:rPr lang="en-US" altLang="zh-CN" dirty="0"/>
            </a:br>
            <a:r>
              <a:rPr lang="en-US" altLang="zh-CN" dirty="0"/>
              <a:t>Questions?</a:t>
            </a:r>
            <a:endParaRPr lang="en-US" dirty="0"/>
          </a:p>
        </p:txBody>
      </p:sp>
    </p:spTree>
    <p:extLst>
      <p:ext uri="{BB962C8B-B14F-4D97-AF65-F5344CB8AC3E}">
        <p14:creationId xmlns:p14="http://schemas.microsoft.com/office/powerpoint/2010/main" val="853868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54396" y="4756239"/>
            <a:ext cx="9801224"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t>The GPS market generated $9.1 billion in 2011 and is expected to generate $26.36 billion by 2016 at a CAGR of 23.7% from 2011 to 2016.</a:t>
            </a:r>
          </a:p>
        </p:txBody>
      </p:sp>
      <p:sp>
        <p:nvSpPr>
          <p:cNvPr id="8" name="Rectangle 7"/>
          <p:cNvSpPr/>
          <p:nvPr/>
        </p:nvSpPr>
        <p:spPr>
          <a:xfrm>
            <a:off x="1505031" y="2097011"/>
            <a:ext cx="680085" cy="4000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115922" y="2897897"/>
            <a:ext cx="680085" cy="4000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2" name="Chart 21"/>
          <p:cNvGraphicFramePr>
            <a:graphicFrameLocks/>
          </p:cNvGraphicFramePr>
          <p:nvPr>
            <p:extLst/>
          </p:nvPr>
        </p:nvGraphicFramePr>
        <p:xfrm>
          <a:off x="940705" y="1010383"/>
          <a:ext cx="5461526" cy="3574216"/>
        </p:xfrm>
        <a:graphic>
          <a:graphicData uri="http://schemas.openxmlformats.org/drawingml/2006/chart">
            <c:chart xmlns:c="http://schemas.openxmlformats.org/drawingml/2006/chart" xmlns:r="http://schemas.openxmlformats.org/officeDocument/2006/relationships" r:id="rId2"/>
          </a:graphicData>
        </a:graphic>
      </p:graphicFrame>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252139">
            <a:off x="7291529" y="1059616"/>
            <a:ext cx="2238600" cy="1393027"/>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95040" y="1621116"/>
            <a:ext cx="1650437" cy="1176375"/>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0750523">
            <a:off x="7623015" y="2748955"/>
            <a:ext cx="1713904" cy="1501230"/>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135565">
            <a:off x="9754774" y="3018445"/>
            <a:ext cx="1144398" cy="1795731"/>
          </a:xfrm>
          <a:prstGeom prst="rect">
            <a:avLst/>
          </a:prstGeom>
        </p:spPr>
      </p:pic>
      <p:sp>
        <p:nvSpPr>
          <p:cNvPr id="11" name="文本框 10">
            <a:extLst>
              <a:ext uri="{FF2B5EF4-FFF2-40B4-BE49-F238E27FC236}">
                <a16:creationId xmlns:a16="http://schemas.microsoft.com/office/drawing/2014/main" id="{B378370A-4FC4-428A-94CA-3C966AF87D84}"/>
              </a:ext>
            </a:extLst>
          </p:cNvPr>
          <p:cNvSpPr txBox="1"/>
          <p:nvPr/>
        </p:nvSpPr>
        <p:spPr>
          <a:xfrm>
            <a:off x="654396" y="303780"/>
            <a:ext cx="5156155" cy="646331"/>
          </a:xfrm>
          <a:prstGeom prst="rect">
            <a:avLst/>
          </a:prstGeom>
          <a:noFill/>
        </p:spPr>
        <p:txBody>
          <a:bodyPr wrap="none" rtlCol="0">
            <a:spAutoFit/>
          </a:bodyPr>
          <a:lstStyle/>
          <a:p>
            <a:r>
              <a:rPr lang="en-US" altLang="zh-CN" sz="3600" dirty="0"/>
              <a:t>The increasing GPS market</a:t>
            </a:r>
            <a:endParaRPr lang="zh-CN" altLang="en-US" sz="3600" dirty="0"/>
          </a:p>
        </p:txBody>
      </p:sp>
    </p:spTree>
    <p:extLst>
      <p:ext uri="{BB962C8B-B14F-4D97-AF65-F5344CB8AC3E}">
        <p14:creationId xmlns:p14="http://schemas.microsoft.com/office/powerpoint/2010/main" val="3523152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fade">
                                      <p:cBhvr>
                                        <p:cTn id="24"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2"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AB06006-2A2E-42C3-979F-E6EC37161D6E}"/>
              </a:ext>
            </a:extLst>
          </p:cNvPr>
          <p:cNvSpPr txBox="1"/>
          <p:nvPr/>
        </p:nvSpPr>
        <p:spPr>
          <a:xfrm>
            <a:off x="560477" y="272782"/>
            <a:ext cx="2051908" cy="646331"/>
          </a:xfrm>
          <a:prstGeom prst="rect">
            <a:avLst/>
          </a:prstGeom>
          <a:noFill/>
        </p:spPr>
        <p:txBody>
          <a:bodyPr wrap="none" rtlCol="0">
            <a:spAutoFit/>
          </a:bodyPr>
          <a:lstStyle/>
          <a:p>
            <a:r>
              <a:rPr lang="en-US" sz="3600" dirty="0"/>
              <a:t>Trajectory</a:t>
            </a:r>
          </a:p>
        </p:txBody>
      </p:sp>
      <p:sp>
        <p:nvSpPr>
          <p:cNvPr id="7" name="TextBox 5">
            <a:extLst>
              <a:ext uri="{FF2B5EF4-FFF2-40B4-BE49-F238E27FC236}">
                <a16:creationId xmlns:a16="http://schemas.microsoft.com/office/drawing/2014/main" id="{631827D8-AEDC-4F0E-8735-6569FD277F2F}"/>
              </a:ext>
            </a:extLst>
          </p:cNvPr>
          <p:cNvSpPr txBox="1"/>
          <p:nvPr/>
        </p:nvSpPr>
        <p:spPr>
          <a:xfrm>
            <a:off x="604519" y="1021862"/>
            <a:ext cx="10567786" cy="830997"/>
          </a:xfrm>
          <a:prstGeom prst="rect">
            <a:avLst/>
          </a:prstGeom>
          <a:noFill/>
        </p:spPr>
        <p:txBody>
          <a:bodyPr wrap="square" rtlCol="0">
            <a:spAutoFit/>
          </a:bodyPr>
          <a:lstStyle/>
          <a:p>
            <a:r>
              <a:rPr lang="en-US" sz="2400" dirty="0"/>
              <a:t>A trajectory represents a sequence of location information formed by a series of (</a:t>
            </a:r>
            <a:r>
              <a:rPr lang="en-US" sz="2400" b="1" i="1" dirty="0"/>
              <a:t>latitude, longitude, timestamp</a:t>
            </a:r>
            <a:r>
              <a:rPr lang="en-US" sz="2400" dirty="0"/>
              <a:t>) triple.</a:t>
            </a:r>
          </a:p>
        </p:txBody>
      </p:sp>
      <p:pic>
        <p:nvPicPr>
          <p:cNvPr id="9" name="Picture 2">
            <a:extLst>
              <a:ext uri="{FF2B5EF4-FFF2-40B4-BE49-F238E27FC236}">
                <a16:creationId xmlns:a16="http://schemas.microsoft.com/office/drawing/2014/main" id="{C60AD476-6795-4015-8B9E-5BF87FE67E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0428" y="1950718"/>
            <a:ext cx="4682515" cy="4328162"/>
          </a:xfrm>
          <a:prstGeom prst="rect">
            <a:avLst/>
          </a:prstGeom>
          <a:solidFill>
            <a:srgbClr val="FF0000"/>
          </a:solidFill>
          <a:ln>
            <a:solidFill>
              <a:srgbClr val="FF0000"/>
            </a:solidFill>
          </a:ln>
        </p:spPr>
      </p:pic>
      <p:pic>
        <p:nvPicPr>
          <p:cNvPr id="12" name="图形 11" descr="汽车">
            <a:extLst>
              <a:ext uri="{FF2B5EF4-FFF2-40B4-BE49-F238E27FC236}">
                <a16:creationId xmlns:a16="http://schemas.microsoft.com/office/drawing/2014/main" id="{335F29A6-BC48-4524-BB9E-636F5B605E4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57422" y="4611500"/>
            <a:ext cx="501535" cy="501535"/>
          </a:xfrm>
          <a:prstGeom prst="rect">
            <a:avLst/>
          </a:prstGeom>
        </p:spPr>
      </p:pic>
      <p:sp>
        <p:nvSpPr>
          <p:cNvPr id="13" name="等腰三角形 12">
            <a:extLst>
              <a:ext uri="{FF2B5EF4-FFF2-40B4-BE49-F238E27FC236}">
                <a16:creationId xmlns:a16="http://schemas.microsoft.com/office/drawing/2014/main" id="{95EFA7F1-ED87-458E-B101-E0CF7C3F6EC4}"/>
              </a:ext>
            </a:extLst>
          </p:cNvPr>
          <p:cNvSpPr/>
          <p:nvPr/>
        </p:nvSpPr>
        <p:spPr>
          <a:xfrm>
            <a:off x="6857422" y="4718453"/>
            <a:ext cx="364606" cy="287627"/>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等腰三角形 13">
            <a:extLst>
              <a:ext uri="{FF2B5EF4-FFF2-40B4-BE49-F238E27FC236}">
                <a16:creationId xmlns:a16="http://schemas.microsoft.com/office/drawing/2014/main" id="{71975814-2786-4A7D-A4E0-96B1E1CF8C2A}"/>
              </a:ext>
            </a:extLst>
          </p:cNvPr>
          <p:cNvSpPr/>
          <p:nvPr/>
        </p:nvSpPr>
        <p:spPr>
          <a:xfrm>
            <a:off x="8349672" y="4019953"/>
            <a:ext cx="364606" cy="287627"/>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等腰三角形 14">
            <a:extLst>
              <a:ext uri="{FF2B5EF4-FFF2-40B4-BE49-F238E27FC236}">
                <a16:creationId xmlns:a16="http://schemas.microsoft.com/office/drawing/2014/main" id="{3ABC9103-1319-4F8D-94AD-4D94EE2EE389}"/>
              </a:ext>
            </a:extLst>
          </p:cNvPr>
          <p:cNvSpPr/>
          <p:nvPr/>
        </p:nvSpPr>
        <p:spPr>
          <a:xfrm>
            <a:off x="8714278" y="2495953"/>
            <a:ext cx="364606" cy="287627"/>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等腰三角形 15">
            <a:extLst>
              <a:ext uri="{FF2B5EF4-FFF2-40B4-BE49-F238E27FC236}">
                <a16:creationId xmlns:a16="http://schemas.microsoft.com/office/drawing/2014/main" id="{CB40F40C-76CD-4C15-A7B0-C7BA5370843B}"/>
              </a:ext>
            </a:extLst>
          </p:cNvPr>
          <p:cNvSpPr/>
          <p:nvPr/>
        </p:nvSpPr>
        <p:spPr>
          <a:xfrm>
            <a:off x="9571528" y="3124603"/>
            <a:ext cx="364606" cy="287627"/>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矩形: 圆角 16">
                <a:extLst>
                  <a:ext uri="{FF2B5EF4-FFF2-40B4-BE49-F238E27FC236}">
                    <a16:creationId xmlns:a16="http://schemas.microsoft.com/office/drawing/2014/main" id="{2DC6CD1D-BB3D-45A4-8FB4-1E52EF5A7EA5}"/>
                  </a:ext>
                </a:extLst>
              </p:cNvPr>
              <p:cNvSpPr/>
              <p:nvPr/>
            </p:nvSpPr>
            <p:spPr>
              <a:xfrm>
                <a:off x="6550428" y="5152428"/>
                <a:ext cx="1600200" cy="362353"/>
              </a:xfrm>
              <a:prstGeom prst="roundRect">
                <a:avLst/>
              </a:prstGeom>
              <a:solidFill>
                <a:schemeClr val="accent4">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𝑦</m:t>
                          </m:r>
                        </m:e>
                        <m:sub>
                          <m:r>
                            <a:rPr lang="en-US" i="1">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𝑡</m:t>
                          </m:r>
                        </m:e>
                        <m:sub>
                          <m:r>
                            <a:rPr lang="en-US" i="1">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17" name="矩形: 圆角 16">
                <a:extLst>
                  <a:ext uri="{FF2B5EF4-FFF2-40B4-BE49-F238E27FC236}">
                    <a16:creationId xmlns:a16="http://schemas.microsoft.com/office/drawing/2014/main" id="{2DC6CD1D-BB3D-45A4-8FB4-1E52EF5A7EA5}"/>
                  </a:ext>
                </a:extLst>
              </p:cNvPr>
              <p:cNvSpPr>
                <a:spLocks noRot="1" noChangeAspect="1" noMove="1" noResize="1" noEditPoints="1" noAdjustHandles="1" noChangeArrowheads="1" noChangeShapeType="1" noTextEdit="1"/>
              </p:cNvSpPr>
              <p:nvPr/>
            </p:nvSpPr>
            <p:spPr>
              <a:xfrm>
                <a:off x="6550428" y="5152428"/>
                <a:ext cx="1600200" cy="362353"/>
              </a:xfrm>
              <a:prstGeom prst="roundRect">
                <a:avLst/>
              </a:prstGeom>
              <a:blipFill>
                <a:blip r:embed="rId5"/>
                <a:stretch>
                  <a:fillRect b="-11290"/>
                </a:stretch>
              </a:blipFill>
              <a:ln>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矩形: 圆角 17">
                <a:extLst>
                  <a:ext uri="{FF2B5EF4-FFF2-40B4-BE49-F238E27FC236}">
                    <a16:creationId xmlns:a16="http://schemas.microsoft.com/office/drawing/2014/main" id="{EA9692D1-7795-4759-BDB6-737EA63828B2}"/>
                  </a:ext>
                </a:extLst>
              </p:cNvPr>
              <p:cNvSpPr/>
              <p:nvPr/>
            </p:nvSpPr>
            <p:spPr>
              <a:xfrm>
                <a:off x="7914178" y="2063268"/>
                <a:ext cx="1600200" cy="362353"/>
              </a:xfrm>
              <a:prstGeom prst="roundRect">
                <a:avLst/>
              </a:prstGeom>
              <a:solidFill>
                <a:schemeClr val="accent4">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3</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𝑦</m:t>
                          </m:r>
                        </m:e>
                        <m:sub>
                          <m:r>
                            <a:rPr lang="en-US" b="0" i="1" smtClean="0">
                              <a:solidFill>
                                <a:schemeClr val="tx1"/>
                              </a:solidFill>
                              <a:latin typeface="Cambria Math" panose="02040503050406030204" pitchFamily="18" charset="0"/>
                            </a:rPr>
                            <m:t>3</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𝑡</m:t>
                          </m:r>
                        </m:e>
                        <m:sub>
                          <m:r>
                            <a:rPr lang="en-US" b="0" i="1" smtClean="0">
                              <a:solidFill>
                                <a:schemeClr val="tx1"/>
                              </a:solidFill>
                              <a:latin typeface="Cambria Math" panose="02040503050406030204" pitchFamily="18" charset="0"/>
                            </a:rPr>
                            <m:t>3</m:t>
                          </m:r>
                        </m:sub>
                      </m:sSub>
                      <m:r>
                        <a:rPr lang="en-US"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18" name="矩形: 圆角 17">
                <a:extLst>
                  <a:ext uri="{FF2B5EF4-FFF2-40B4-BE49-F238E27FC236}">
                    <a16:creationId xmlns:a16="http://schemas.microsoft.com/office/drawing/2014/main" id="{EA9692D1-7795-4759-BDB6-737EA63828B2}"/>
                  </a:ext>
                </a:extLst>
              </p:cNvPr>
              <p:cNvSpPr>
                <a:spLocks noRot="1" noChangeAspect="1" noMove="1" noResize="1" noEditPoints="1" noAdjustHandles="1" noChangeArrowheads="1" noChangeShapeType="1" noTextEdit="1"/>
              </p:cNvSpPr>
              <p:nvPr/>
            </p:nvSpPr>
            <p:spPr>
              <a:xfrm>
                <a:off x="7914178" y="2063268"/>
                <a:ext cx="1600200" cy="362353"/>
              </a:xfrm>
              <a:prstGeom prst="roundRect">
                <a:avLst/>
              </a:prstGeom>
              <a:blipFill>
                <a:blip r:embed="rId6"/>
                <a:stretch>
                  <a:fillRect b="-12903"/>
                </a:stretch>
              </a:blipFill>
              <a:ln>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矩形: 圆角 18">
                <a:extLst>
                  <a:ext uri="{FF2B5EF4-FFF2-40B4-BE49-F238E27FC236}">
                    <a16:creationId xmlns:a16="http://schemas.microsoft.com/office/drawing/2014/main" id="{B37EBF5D-AD82-4FED-A9EC-056C052A22F4}"/>
                  </a:ext>
                </a:extLst>
              </p:cNvPr>
              <p:cNvSpPr/>
              <p:nvPr/>
            </p:nvSpPr>
            <p:spPr>
              <a:xfrm>
                <a:off x="8091585" y="4433733"/>
                <a:ext cx="1600200" cy="362353"/>
              </a:xfrm>
              <a:prstGeom prst="roundRect">
                <a:avLst/>
              </a:prstGeom>
              <a:solidFill>
                <a:schemeClr val="accent4">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2</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𝑦</m:t>
                          </m:r>
                        </m:e>
                        <m:sub>
                          <m:r>
                            <a:rPr lang="en-US" b="0" i="1" smtClean="0">
                              <a:solidFill>
                                <a:schemeClr val="tx1"/>
                              </a:solidFill>
                              <a:latin typeface="Cambria Math" panose="02040503050406030204" pitchFamily="18" charset="0"/>
                            </a:rPr>
                            <m:t>2</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𝑡</m:t>
                          </m:r>
                        </m:e>
                        <m:sub>
                          <m:r>
                            <a:rPr lang="en-US" b="0" i="1" smtClean="0">
                              <a:solidFill>
                                <a:schemeClr val="tx1"/>
                              </a:solidFill>
                              <a:latin typeface="Cambria Math" panose="02040503050406030204" pitchFamily="18" charset="0"/>
                            </a:rPr>
                            <m:t>2</m:t>
                          </m:r>
                        </m:sub>
                      </m:sSub>
                      <m:r>
                        <a:rPr lang="en-US"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19" name="矩形: 圆角 18">
                <a:extLst>
                  <a:ext uri="{FF2B5EF4-FFF2-40B4-BE49-F238E27FC236}">
                    <a16:creationId xmlns:a16="http://schemas.microsoft.com/office/drawing/2014/main" id="{B37EBF5D-AD82-4FED-A9EC-056C052A22F4}"/>
                  </a:ext>
                </a:extLst>
              </p:cNvPr>
              <p:cNvSpPr>
                <a:spLocks noRot="1" noChangeAspect="1" noMove="1" noResize="1" noEditPoints="1" noAdjustHandles="1" noChangeArrowheads="1" noChangeShapeType="1" noTextEdit="1"/>
              </p:cNvSpPr>
              <p:nvPr/>
            </p:nvSpPr>
            <p:spPr>
              <a:xfrm>
                <a:off x="8091585" y="4433733"/>
                <a:ext cx="1600200" cy="362353"/>
              </a:xfrm>
              <a:prstGeom prst="roundRect">
                <a:avLst/>
              </a:prstGeom>
              <a:blipFill>
                <a:blip r:embed="rId7"/>
                <a:stretch>
                  <a:fillRect b="-12903"/>
                </a:stretch>
              </a:blipFill>
              <a:ln>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矩形: 圆角 19">
                <a:extLst>
                  <a:ext uri="{FF2B5EF4-FFF2-40B4-BE49-F238E27FC236}">
                    <a16:creationId xmlns:a16="http://schemas.microsoft.com/office/drawing/2014/main" id="{AAA6643E-2A36-4DBD-A5AE-CA7D73833C68}"/>
                  </a:ext>
                </a:extLst>
              </p:cNvPr>
              <p:cNvSpPr/>
              <p:nvPr/>
            </p:nvSpPr>
            <p:spPr>
              <a:xfrm>
                <a:off x="9753831" y="2639766"/>
                <a:ext cx="1600200" cy="362353"/>
              </a:xfrm>
              <a:prstGeom prst="roundRect">
                <a:avLst/>
              </a:prstGeom>
              <a:solidFill>
                <a:schemeClr val="accent4">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4</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𝑦</m:t>
                          </m:r>
                        </m:e>
                        <m:sub>
                          <m:r>
                            <a:rPr lang="en-US" b="0" i="1" smtClean="0">
                              <a:solidFill>
                                <a:schemeClr val="tx1"/>
                              </a:solidFill>
                              <a:latin typeface="Cambria Math" panose="02040503050406030204" pitchFamily="18" charset="0"/>
                            </a:rPr>
                            <m:t>4</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𝑡</m:t>
                          </m:r>
                        </m:e>
                        <m:sub>
                          <m:r>
                            <a:rPr lang="en-US" b="0" i="1" smtClean="0">
                              <a:solidFill>
                                <a:schemeClr val="tx1"/>
                              </a:solidFill>
                              <a:latin typeface="Cambria Math" panose="02040503050406030204" pitchFamily="18" charset="0"/>
                            </a:rPr>
                            <m:t>4</m:t>
                          </m:r>
                        </m:sub>
                      </m:sSub>
                      <m:r>
                        <a:rPr lang="en-US"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20" name="矩形: 圆角 19">
                <a:extLst>
                  <a:ext uri="{FF2B5EF4-FFF2-40B4-BE49-F238E27FC236}">
                    <a16:creationId xmlns:a16="http://schemas.microsoft.com/office/drawing/2014/main" id="{AAA6643E-2A36-4DBD-A5AE-CA7D73833C68}"/>
                  </a:ext>
                </a:extLst>
              </p:cNvPr>
              <p:cNvSpPr>
                <a:spLocks noRot="1" noChangeAspect="1" noMove="1" noResize="1" noEditPoints="1" noAdjustHandles="1" noChangeArrowheads="1" noChangeShapeType="1" noTextEdit="1"/>
              </p:cNvSpPr>
              <p:nvPr/>
            </p:nvSpPr>
            <p:spPr>
              <a:xfrm>
                <a:off x="9753831" y="2639766"/>
                <a:ext cx="1600200" cy="362353"/>
              </a:xfrm>
              <a:prstGeom prst="roundRect">
                <a:avLst/>
              </a:prstGeom>
              <a:blipFill>
                <a:blip r:embed="rId8"/>
                <a:stretch>
                  <a:fillRect b="-13115"/>
                </a:stretch>
              </a:blipFill>
              <a:ln>
                <a:solidFill>
                  <a:srgbClr val="FF0000"/>
                </a:solidFill>
              </a:ln>
            </p:spPr>
            <p:txBody>
              <a:bodyPr/>
              <a:lstStyle/>
              <a:p>
                <a:r>
                  <a:rPr lang="en-US">
                    <a:noFill/>
                  </a:rPr>
                  <a:t> </a:t>
                </a:r>
              </a:p>
            </p:txBody>
          </p:sp>
        </mc:Fallback>
      </mc:AlternateContent>
      <p:cxnSp>
        <p:nvCxnSpPr>
          <p:cNvPr id="22" name="直接连接符 21">
            <a:extLst>
              <a:ext uri="{FF2B5EF4-FFF2-40B4-BE49-F238E27FC236}">
                <a16:creationId xmlns:a16="http://schemas.microsoft.com/office/drawing/2014/main" id="{3AEEB096-7358-4E9A-BE9E-B764486D286D}"/>
              </a:ext>
            </a:extLst>
          </p:cNvPr>
          <p:cNvCxnSpPr>
            <a:cxnSpLocks/>
          </p:cNvCxnSpPr>
          <p:nvPr/>
        </p:nvCxnSpPr>
        <p:spPr>
          <a:xfrm flipV="1">
            <a:off x="7052863" y="4242557"/>
            <a:ext cx="1395661" cy="65138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DBA7BB5A-8736-4828-9385-06F46C45E56F}"/>
              </a:ext>
            </a:extLst>
          </p:cNvPr>
          <p:cNvCxnSpPr>
            <a:cxnSpLocks/>
            <a:stCxn id="14" idx="0"/>
          </p:cNvCxnSpPr>
          <p:nvPr/>
        </p:nvCxnSpPr>
        <p:spPr>
          <a:xfrm flipV="1">
            <a:off x="8531975" y="2759765"/>
            <a:ext cx="319925" cy="126018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090A6A31-A037-4CD0-8EB9-AA7B8F2ED94E}"/>
              </a:ext>
            </a:extLst>
          </p:cNvPr>
          <p:cNvCxnSpPr>
            <a:cxnSpLocks/>
          </p:cNvCxnSpPr>
          <p:nvPr/>
        </p:nvCxnSpPr>
        <p:spPr>
          <a:xfrm flipH="1" flipV="1">
            <a:off x="9005281" y="2703995"/>
            <a:ext cx="748550" cy="53285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矩形 32">
            <a:extLst>
              <a:ext uri="{FF2B5EF4-FFF2-40B4-BE49-F238E27FC236}">
                <a16:creationId xmlns:a16="http://schemas.microsoft.com/office/drawing/2014/main" id="{864AAA4E-FC2D-4FF7-86CE-083959865C63}"/>
              </a:ext>
            </a:extLst>
          </p:cNvPr>
          <p:cNvSpPr/>
          <p:nvPr/>
        </p:nvSpPr>
        <p:spPr>
          <a:xfrm>
            <a:off x="521369" y="2385939"/>
            <a:ext cx="5561931" cy="2308324"/>
          </a:xfrm>
          <a:prstGeom prst="rect">
            <a:avLst/>
          </a:prstGeom>
        </p:spPr>
        <p:txBody>
          <a:bodyPr wrap="square">
            <a:spAutoFit/>
          </a:bodyPr>
          <a:lstStyle/>
          <a:p>
            <a:r>
              <a:rPr lang="en-US" sz="2400" dirty="0"/>
              <a:t>A trajectory can capture a variety of travel information of the users:</a:t>
            </a:r>
          </a:p>
          <a:p>
            <a:endParaRPr lang="en-US" sz="2400" dirty="0"/>
          </a:p>
          <a:p>
            <a:pPr marL="342900" indent="-342900">
              <a:buFont typeface="Arial" panose="020B0604020202020204" pitchFamily="34" charset="0"/>
              <a:buChar char="•"/>
            </a:pPr>
            <a:r>
              <a:rPr lang="en-US" sz="2400" dirty="0"/>
              <a:t>user’s movement pattern </a:t>
            </a:r>
          </a:p>
          <a:p>
            <a:pPr marL="342900" indent="-342900">
              <a:buFont typeface="Arial" panose="020B0604020202020204" pitchFamily="34" charset="0"/>
              <a:buChar char="•"/>
            </a:pPr>
            <a:r>
              <a:rPr lang="en-US" sz="2400" dirty="0"/>
              <a:t>travel paths </a:t>
            </a:r>
          </a:p>
          <a:p>
            <a:pPr marL="342900" indent="-342900">
              <a:buFont typeface="Arial" panose="020B0604020202020204" pitchFamily="34" charset="0"/>
              <a:buChar char="•"/>
            </a:pPr>
            <a:r>
              <a:rPr lang="en-US" sz="2400" dirty="0"/>
              <a:t>travel destination</a:t>
            </a:r>
            <a:endParaRPr lang="en-US" dirty="0"/>
          </a:p>
        </p:txBody>
      </p:sp>
    </p:spTree>
    <p:extLst>
      <p:ext uri="{BB962C8B-B14F-4D97-AF65-F5344CB8AC3E}">
        <p14:creationId xmlns:p14="http://schemas.microsoft.com/office/powerpoint/2010/main" val="3107460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 calcmode="lin" valueType="num">
                                      <p:cBhvr>
                                        <p:cTn id="19" dur="500" fill="hold"/>
                                        <p:tgtEl>
                                          <p:spTgt spid="12"/>
                                        </p:tgtEl>
                                        <p:attrNameLst>
                                          <p:attrName>style.rotation</p:attrName>
                                        </p:attrNameLst>
                                      </p:cBhvr>
                                      <p:tavLst>
                                        <p:tav tm="0">
                                          <p:val>
                                            <p:fltVal val="90"/>
                                          </p:val>
                                        </p:tav>
                                        <p:tav tm="100000">
                                          <p:val>
                                            <p:fltVal val="0"/>
                                          </p:val>
                                        </p:tav>
                                      </p:tavLst>
                                    </p:anim>
                                    <p:animEffect transition="in" filter="fad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nodeType="clickEffect">
                                  <p:stCondLst>
                                    <p:cond delay="0"/>
                                  </p:stCondLst>
                                  <p:childTnLst>
                                    <p:animMotion origin="layout" path="M -0.00312 -0.00162 L 0.11641 -0.09884 " pathEditMode="relative" rAng="0" ptsTypes="AA">
                                      <p:cBhvr>
                                        <p:cTn id="24" dur="1000" fill="hold"/>
                                        <p:tgtEl>
                                          <p:spTgt spid="12"/>
                                        </p:tgtEl>
                                        <p:attrNameLst>
                                          <p:attrName>ppt_x</p:attrName>
                                          <p:attrName>ppt_y</p:attrName>
                                        </p:attrNameLst>
                                      </p:cBhvr>
                                      <p:rCtr x="5977" y="-4861"/>
                                    </p:animMotion>
                                  </p:childTnLst>
                                </p:cTn>
                              </p:par>
                              <p:par>
                                <p:cTn id="25" presetID="10"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path" presetSubtype="0" accel="50000" decel="50000" fill="hold" nodeType="clickEffect">
                                  <p:stCondLst>
                                    <p:cond delay="0"/>
                                  </p:stCondLst>
                                  <p:childTnLst>
                                    <p:animMotion origin="layout" path="M 0.11641 -0.09884 L 0.1461 -0.32292 " pathEditMode="relative" rAng="0" ptsTypes="AA">
                                      <p:cBhvr>
                                        <p:cTn id="34" dur="1000" fill="hold"/>
                                        <p:tgtEl>
                                          <p:spTgt spid="12"/>
                                        </p:tgtEl>
                                        <p:attrNameLst>
                                          <p:attrName>ppt_x</p:attrName>
                                          <p:attrName>ppt_y</p:attrName>
                                        </p:attrNameLst>
                                      </p:cBhvr>
                                      <p:rCtr x="1484" y="-11204"/>
                                    </p:animMotion>
                                  </p:childTnLst>
                                </p:cTn>
                              </p:par>
                              <p:par>
                                <p:cTn id="35" presetID="10"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path" presetSubtype="0" accel="50000" decel="50000" fill="hold" nodeType="clickEffect">
                                  <p:stCondLst>
                                    <p:cond delay="0"/>
                                  </p:stCondLst>
                                  <p:childTnLst>
                                    <p:animMotion origin="layout" path="M 0.1461 -0.32292 L 0.21849 -0.22847 " pathEditMode="relative" rAng="0" ptsTypes="AA">
                                      <p:cBhvr>
                                        <p:cTn id="44" dur="1000" fill="hold"/>
                                        <p:tgtEl>
                                          <p:spTgt spid="12"/>
                                        </p:tgtEl>
                                        <p:attrNameLst>
                                          <p:attrName>ppt_x</p:attrName>
                                          <p:attrName>ppt_y</p:attrName>
                                        </p:attrNameLst>
                                      </p:cBhvr>
                                      <p:rCtr x="3620" y="4722"/>
                                    </p:animMotion>
                                  </p:childTnLst>
                                </p:cTn>
                              </p:par>
                              <p:par>
                                <p:cTn id="45" presetID="10"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fade">
                                      <p:cBhvr>
                                        <p:cTn id="50" dur="500"/>
                                        <p:tgtEl>
                                          <p:spTgt spid="18"/>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nodeType="clickEffect">
                                  <p:stCondLst>
                                    <p:cond delay="0"/>
                                  </p:stCondLst>
                                  <p:childTnLst>
                                    <p:animEffect transition="out" filter="fade">
                                      <p:cBhvr>
                                        <p:cTn id="54" dur="500"/>
                                        <p:tgtEl>
                                          <p:spTgt spid="12"/>
                                        </p:tgtEl>
                                      </p:cBhvr>
                                    </p:animEffect>
                                    <p:set>
                                      <p:cBhvr>
                                        <p:cTn id="55" dur="1" fill="hold">
                                          <p:stCondLst>
                                            <p:cond delay="499"/>
                                          </p:stCondLst>
                                        </p:cTn>
                                        <p:tgtEl>
                                          <p:spTgt spid="12"/>
                                        </p:tgtEl>
                                        <p:attrNameLst>
                                          <p:attrName>style.visibility</p:attrName>
                                        </p:attrNameLst>
                                      </p:cBhvr>
                                      <p:to>
                                        <p:strVal val="hidden"/>
                                      </p:to>
                                    </p:set>
                                  </p:childTnLst>
                                </p:cTn>
                              </p:par>
                              <p:par>
                                <p:cTn id="56" presetID="10" presetClass="entr" presetSubtype="0" fill="hold" grpId="0" nodeType="with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fade">
                                      <p:cBhvr>
                                        <p:cTn id="58" dur="500"/>
                                        <p:tgtEl>
                                          <p:spTgt spid="16"/>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fade">
                                      <p:cBhvr>
                                        <p:cTn id="63" dur="500"/>
                                        <p:tgtEl>
                                          <p:spTgt spid="20"/>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fade">
                                      <p:cBhvr>
                                        <p:cTn id="68" dur="500"/>
                                        <p:tgtEl>
                                          <p:spTgt spid="22"/>
                                        </p:tgtEl>
                                      </p:cBhvr>
                                    </p:animEffect>
                                  </p:childTnLst>
                                </p:cTn>
                              </p:par>
                              <p:par>
                                <p:cTn id="69" presetID="10" presetClass="entr" presetSubtype="0" fill="hold"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par>
                                <p:cTn id="72" presetID="10" presetClass="entr" presetSubtype="0" fill="hold" nodeType="withEffect">
                                  <p:stCondLst>
                                    <p:cond delay="0"/>
                                  </p:stCondLst>
                                  <p:childTnLst>
                                    <p:set>
                                      <p:cBhvr>
                                        <p:cTn id="73" dur="1" fill="hold">
                                          <p:stCondLst>
                                            <p:cond delay="0"/>
                                          </p:stCondLst>
                                        </p:cTn>
                                        <p:tgtEl>
                                          <p:spTgt spid="30"/>
                                        </p:tgtEl>
                                        <p:attrNameLst>
                                          <p:attrName>style.visibility</p:attrName>
                                        </p:attrNameLst>
                                      </p:cBhvr>
                                      <p:to>
                                        <p:strVal val="visible"/>
                                      </p:to>
                                    </p:set>
                                    <p:animEffect transition="in" filter="fade">
                                      <p:cBhvr>
                                        <p:cTn id="74" dur="500"/>
                                        <p:tgtEl>
                                          <p:spTgt spid="30"/>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33">
                                            <p:txEl>
                                              <p:pRg st="0" end="0"/>
                                            </p:txEl>
                                          </p:spTgt>
                                        </p:tgtEl>
                                        <p:attrNameLst>
                                          <p:attrName>style.visibility</p:attrName>
                                        </p:attrNameLst>
                                      </p:cBhvr>
                                      <p:to>
                                        <p:strVal val="visible"/>
                                      </p:to>
                                    </p:set>
                                    <p:animEffect transition="in" filter="fade">
                                      <p:cBhvr>
                                        <p:cTn id="79" dur="500"/>
                                        <p:tgtEl>
                                          <p:spTgt spid="33">
                                            <p:txEl>
                                              <p:pRg st="0" end="0"/>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33">
                                            <p:txEl>
                                              <p:pRg st="2" end="2"/>
                                            </p:txEl>
                                          </p:spTgt>
                                        </p:tgtEl>
                                        <p:attrNameLst>
                                          <p:attrName>style.visibility</p:attrName>
                                        </p:attrNameLst>
                                      </p:cBhvr>
                                      <p:to>
                                        <p:strVal val="visible"/>
                                      </p:to>
                                    </p:set>
                                    <p:animEffect transition="in" filter="fade">
                                      <p:cBhvr>
                                        <p:cTn id="84" dur="500"/>
                                        <p:tgtEl>
                                          <p:spTgt spid="33">
                                            <p:txEl>
                                              <p:pRg st="2" end="2"/>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nodeType="clickEffect">
                                  <p:stCondLst>
                                    <p:cond delay="0"/>
                                  </p:stCondLst>
                                  <p:childTnLst>
                                    <p:set>
                                      <p:cBhvr>
                                        <p:cTn id="88" dur="1" fill="hold">
                                          <p:stCondLst>
                                            <p:cond delay="0"/>
                                          </p:stCondLst>
                                        </p:cTn>
                                        <p:tgtEl>
                                          <p:spTgt spid="33">
                                            <p:txEl>
                                              <p:pRg st="3" end="3"/>
                                            </p:txEl>
                                          </p:spTgt>
                                        </p:tgtEl>
                                        <p:attrNameLst>
                                          <p:attrName>style.visibility</p:attrName>
                                        </p:attrNameLst>
                                      </p:cBhvr>
                                      <p:to>
                                        <p:strVal val="visible"/>
                                      </p:to>
                                    </p:set>
                                    <p:animEffect transition="in" filter="fade">
                                      <p:cBhvr>
                                        <p:cTn id="89" dur="500"/>
                                        <p:tgtEl>
                                          <p:spTgt spid="33">
                                            <p:txEl>
                                              <p:pRg st="3" end="3"/>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nodeType="clickEffect">
                                  <p:stCondLst>
                                    <p:cond delay="0"/>
                                  </p:stCondLst>
                                  <p:childTnLst>
                                    <p:set>
                                      <p:cBhvr>
                                        <p:cTn id="93" dur="1" fill="hold">
                                          <p:stCondLst>
                                            <p:cond delay="0"/>
                                          </p:stCondLst>
                                        </p:cTn>
                                        <p:tgtEl>
                                          <p:spTgt spid="33">
                                            <p:txEl>
                                              <p:pRg st="4" end="4"/>
                                            </p:txEl>
                                          </p:spTgt>
                                        </p:tgtEl>
                                        <p:attrNameLst>
                                          <p:attrName>style.visibility</p:attrName>
                                        </p:attrNameLst>
                                      </p:cBhvr>
                                      <p:to>
                                        <p:strVal val="visible"/>
                                      </p:to>
                                    </p:set>
                                    <p:animEffect transition="in" filter="fade">
                                      <p:cBhvr>
                                        <p:cTn id="94" dur="500"/>
                                        <p:tgtEl>
                                          <p:spTgt spid="3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19" grpId="0" animBg="1"/>
      <p:bldP spid="2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AB06006-2A2E-42C3-979F-E6EC37161D6E}"/>
              </a:ext>
            </a:extLst>
          </p:cNvPr>
          <p:cNvSpPr txBox="1"/>
          <p:nvPr/>
        </p:nvSpPr>
        <p:spPr>
          <a:xfrm>
            <a:off x="560477" y="272782"/>
            <a:ext cx="8051307" cy="646331"/>
          </a:xfrm>
          <a:prstGeom prst="rect">
            <a:avLst/>
          </a:prstGeom>
          <a:noFill/>
        </p:spPr>
        <p:txBody>
          <a:bodyPr wrap="none" rtlCol="0">
            <a:spAutoFit/>
          </a:bodyPr>
          <a:lstStyle/>
          <a:p>
            <a:r>
              <a:rPr lang="en-US" sz="3600" dirty="0"/>
              <a:t>Trajectory-based travel recommendation</a:t>
            </a:r>
          </a:p>
        </p:txBody>
      </p:sp>
      <p:sp>
        <p:nvSpPr>
          <p:cNvPr id="7" name="TextBox 5">
            <a:extLst>
              <a:ext uri="{FF2B5EF4-FFF2-40B4-BE49-F238E27FC236}">
                <a16:creationId xmlns:a16="http://schemas.microsoft.com/office/drawing/2014/main" id="{631827D8-AEDC-4F0E-8735-6569FD277F2F}"/>
              </a:ext>
            </a:extLst>
          </p:cNvPr>
          <p:cNvSpPr txBox="1"/>
          <p:nvPr/>
        </p:nvSpPr>
        <p:spPr>
          <a:xfrm>
            <a:off x="592715" y="1327240"/>
            <a:ext cx="5453381" cy="3416320"/>
          </a:xfrm>
          <a:prstGeom prst="rect">
            <a:avLst/>
          </a:prstGeom>
          <a:noFill/>
        </p:spPr>
        <p:txBody>
          <a:bodyPr wrap="square" rtlCol="0">
            <a:spAutoFit/>
          </a:bodyPr>
          <a:lstStyle/>
          <a:p>
            <a:r>
              <a:rPr lang="en-US" sz="2400" dirty="0"/>
              <a:t>Trajectories of an individual mobile user can be analyzed to understand her personal travel recommendations.</a:t>
            </a:r>
          </a:p>
          <a:p>
            <a:endParaRPr lang="en-US" sz="2400" dirty="0"/>
          </a:p>
          <a:p>
            <a:r>
              <a:rPr lang="en-US" altLang="zh-CN" sz="2400" dirty="0"/>
              <a:t>The mobile users implicitly recommend their visited places to the new visitors.</a:t>
            </a:r>
          </a:p>
          <a:p>
            <a:endParaRPr lang="en-US" sz="2400" dirty="0"/>
          </a:p>
          <a:p>
            <a:r>
              <a:rPr lang="en-US" sz="2400" i="1" dirty="0"/>
              <a:t>‘I visited this shopping mall, it may be also worth a visit for you.’</a:t>
            </a:r>
          </a:p>
        </p:txBody>
      </p:sp>
      <p:pic>
        <p:nvPicPr>
          <p:cNvPr id="23" name="Picture 2">
            <a:extLst>
              <a:ext uri="{FF2B5EF4-FFF2-40B4-BE49-F238E27FC236}">
                <a16:creationId xmlns:a16="http://schemas.microsoft.com/office/drawing/2014/main" id="{43E4A67B-8EE3-454D-9E97-C910E5919F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5978" y="1503666"/>
            <a:ext cx="4682515" cy="4328162"/>
          </a:xfrm>
          <a:prstGeom prst="rect">
            <a:avLst/>
          </a:prstGeom>
          <a:solidFill>
            <a:srgbClr val="FF0000"/>
          </a:solidFill>
          <a:ln>
            <a:solidFill>
              <a:srgbClr val="FF0000"/>
            </a:solidFill>
          </a:ln>
        </p:spPr>
      </p:pic>
      <p:sp>
        <p:nvSpPr>
          <p:cNvPr id="24" name="等腰三角形 23">
            <a:extLst>
              <a:ext uri="{FF2B5EF4-FFF2-40B4-BE49-F238E27FC236}">
                <a16:creationId xmlns:a16="http://schemas.microsoft.com/office/drawing/2014/main" id="{DF052C8B-0252-4172-A49F-4EBA695EB5FE}"/>
              </a:ext>
            </a:extLst>
          </p:cNvPr>
          <p:cNvSpPr/>
          <p:nvPr/>
        </p:nvSpPr>
        <p:spPr>
          <a:xfrm>
            <a:off x="6812972" y="4271401"/>
            <a:ext cx="364606" cy="287627"/>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等腰三角形 24">
            <a:extLst>
              <a:ext uri="{FF2B5EF4-FFF2-40B4-BE49-F238E27FC236}">
                <a16:creationId xmlns:a16="http://schemas.microsoft.com/office/drawing/2014/main" id="{7989A227-838C-4D3A-B571-CE8A83A83CF8}"/>
              </a:ext>
            </a:extLst>
          </p:cNvPr>
          <p:cNvSpPr/>
          <p:nvPr/>
        </p:nvSpPr>
        <p:spPr>
          <a:xfrm>
            <a:off x="8305222" y="3572901"/>
            <a:ext cx="364606" cy="287627"/>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等腰三角形 26">
            <a:extLst>
              <a:ext uri="{FF2B5EF4-FFF2-40B4-BE49-F238E27FC236}">
                <a16:creationId xmlns:a16="http://schemas.microsoft.com/office/drawing/2014/main" id="{47419DF0-A6D9-4421-A2F2-06A747F1D953}"/>
              </a:ext>
            </a:extLst>
          </p:cNvPr>
          <p:cNvSpPr/>
          <p:nvPr/>
        </p:nvSpPr>
        <p:spPr>
          <a:xfrm>
            <a:off x="9527078" y="2677551"/>
            <a:ext cx="364606" cy="287627"/>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直接连接符 27">
            <a:extLst>
              <a:ext uri="{FF2B5EF4-FFF2-40B4-BE49-F238E27FC236}">
                <a16:creationId xmlns:a16="http://schemas.microsoft.com/office/drawing/2014/main" id="{5A111D9D-2BAE-47E1-A3AD-88B7A9F5600D}"/>
              </a:ext>
            </a:extLst>
          </p:cNvPr>
          <p:cNvCxnSpPr>
            <a:cxnSpLocks/>
          </p:cNvCxnSpPr>
          <p:nvPr/>
        </p:nvCxnSpPr>
        <p:spPr>
          <a:xfrm flipV="1">
            <a:off x="7008413" y="3795505"/>
            <a:ext cx="1395661" cy="65138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D536F99E-2462-4552-BDA7-3DAA1D3FFE08}"/>
              </a:ext>
            </a:extLst>
          </p:cNvPr>
          <p:cNvCxnSpPr>
            <a:cxnSpLocks/>
            <a:stCxn id="25" idx="0"/>
          </p:cNvCxnSpPr>
          <p:nvPr/>
        </p:nvCxnSpPr>
        <p:spPr>
          <a:xfrm flipV="1">
            <a:off x="8487525" y="2312713"/>
            <a:ext cx="319925" cy="126018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F03A6EE5-4517-4BE9-A277-91D3E99CB217}"/>
              </a:ext>
            </a:extLst>
          </p:cNvPr>
          <p:cNvCxnSpPr>
            <a:cxnSpLocks/>
          </p:cNvCxnSpPr>
          <p:nvPr/>
        </p:nvCxnSpPr>
        <p:spPr>
          <a:xfrm flipH="1" flipV="1">
            <a:off x="8960831" y="2256943"/>
            <a:ext cx="748550" cy="53285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32" name="等腰三角形 31">
            <a:extLst>
              <a:ext uri="{FF2B5EF4-FFF2-40B4-BE49-F238E27FC236}">
                <a16:creationId xmlns:a16="http://schemas.microsoft.com/office/drawing/2014/main" id="{09F48981-B5FB-4001-B07A-8200B0AF27A6}"/>
              </a:ext>
            </a:extLst>
          </p:cNvPr>
          <p:cNvSpPr/>
          <p:nvPr/>
        </p:nvSpPr>
        <p:spPr>
          <a:xfrm>
            <a:off x="8669828" y="2048901"/>
            <a:ext cx="364606" cy="287627"/>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图形 7" descr="商店">
            <a:extLst>
              <a:ext uri="{FF2B5EF4-FFF2-40B4-BE49-F238E27FC236}">
                <a16:creationId xmlns:a16="http://schemas.microsoft.com/office/drawing/2014/main" id="{382E0E20-EF2A-4A1C-AD63-F6497E627FA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58050" y="2893058"/>
            <a:ext cx="679843" cy="679843"/>
          </a:xfrm>
          <a:prstGeom prst="rect">
            <a:avLst/>
          </a:prstGeom>
        </p:spPr>
      </p:pic>
      <p:pic>
        <p:nvPicPr>
          <p:cNvPr id="11" name="图形 10" descr="医学">
            <a:extLst>
              <a:ext uri="{FF2B5EF4-FFF2-40B4-BE49-F238E27FC236}">
                <a16:creationId xmlns:a16="http://schemas.microsoft.com/office/drawing/2014/main" id="{4EB70998-2C6B-4633-BBD7-389734DFC02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272812" y="3836713"/>
            <a:ext cx="761622" cy="761622"/>
          </a:xfrm>
          <a:prstGeom prst="rect">
            <a:avLst/>
          </a:prstGeom>
        </p:spPr>
      </p:pic>
      <p:pic>
        <p:nvPicPr>
          <p:cNvPr id="35" name="图形 34" descr="房屋">
            <a:extLst>
              <a:ext uri="{FF2B5EF4-FFF2-40B4-BE49-F238E27FC236}">
                <a16:creationId xmlns:a16="http://schemas.microsoft.com/office/drawing/2014/main" id="{3CC7F621-AB55-41F0-838B-42BC00FE3F4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966182" y="4369462"/>
            <a:ext cx="713831" cy="713831"/>
          </a:xfrm>
          <a:prstGeom prst="rect">
            <a:avLst/>
          </a:prstGeom>
        </p:spPr>
      </p:pic>
      <p:pic>
        <p:nvPicPr>
          <p:cNvPr id="37" name="图形 36" descr="书籍">
            <a:extLst>
              <a:ext uri="{FF2B5EF4-FFF2-40B4-BE49-F238E27FC236}">
                <a16:creationId xmlns:a16="http://schemas.microsoft.com/office/drawing/2014/main" id="{AAAA119B-EFEF-4BCD-B8C2-42FADCE428A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117910" y="1669619"/>
            <a:ext cx="729325" cy="729325"/>
          </a:xfrm>
          <a:prstGeom prst="rect">
            <a:avLst/>
          </a:prstGeom>
        </p:spPr>
      </p:pic>
      <mc:AlternateContent xmlns:mc="http://schemas.openxmlformats.org/markup-compatibility/2006" xmlns:a14="http://schemas.microsoft.com/office/drawing/2010/main">
        <mc:Choice Requires="a14">
          <p:sp>
            <p:nvSpPr>
              <p:cNvPr id="38" name="矩形: 圆角 37">
                <a:extLst>
                  <a:ext uri="{FF2B5EF4-FFF2-40B4-BE49-F238E27FC236}">
                    <a16:creationId xmlns:a16="http://schemas.microsoft.com/office/drawing/2014/main" id="{30F10BD5-6950-4AAA-8E62-100D92AE6970}"/>
                  </a:ext>
                </a:extLst>
              </p:cNvPr>
              <p:cNvSpPr/>
              <p:nvPr/>
            </p:nvSpPr>
            <p:spPr>
              <a:xfrm>
                <a:off x="7833223" y="4862147"/>
                <a:ext cx="2711450" cy="469394"/>
              </a:xfrm>
              <a:prstGeom prst="roundRect">
                <a:avLst/>
              </a:prstGeom>
              <a:solidFill>
                <a:schemeClr val="accent4">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chemeClr val="tx1"/>
                          </a:solidFill>
                          <a:latin typeface="Cambria Math" panose="02040503050406030204" pitchFamily="18" charset="0"/>
                        </a:rPr>
                        <m:t>𝑴𝒚</m:t>
                      </m:r>
                      <m:r>
                        <a:rPr lang="en-US" b="1" i="1" smtClean="0">
                          <a:solidFill>
                            <a:schemeClr val="tx1"/>
                          </a:solidFill>
                          <a:latin typeface="Cambria Math" panose="02040503050406030204" pitchFamily="18" charset="0"/>
                        </a:rPr>
                        <m:t> </m:t>
                      </m:r>
                      <m:r>
                        <a:rPr lang="en-US" b="1" i="1" smtClean="0">
                          <a:solidFill>
                            <a:schemeClr val="tx1"/>
                          </a:solidFill>
                          <a:latin typeface="Cambria Math" panose="02040503050406030204" pitchFamily="18" charset="0"/>
                        </a:rPr>
                        <m:t>𝒓𝒆𝒄𝒐𝒎𝒎𝒆𝒏𝒅𝒂𝒕𝒊𝒐𝒏𝒔</m:t>
                      </m:r>
                    </m:oMath>
                  </m:oMathPara>
                </a14:m>
                <a:endParaRPr lang="en-US" b="1" dirty="0">
                  <a:solidFill>
                    <a:schemeClr val="tx1"/>
                  </a:solidFill>
                </a:endParaRPr>
              </a:p>
            </p:txBody>
          </p:sp>
        </mc:Choice>
        <mc:Fallback xmlns="">
          <p:sp>
            <p:nvSpPr>
              <p:cNvPr id="38" name="矩形: 圆角 37">
                <a:extLst>
                  <a:ext uri="{FF2B5EF4-FFF2-40B4-BE49-F238E27FC236}">
                    <a16:creationId xmlns:a16="http://schemas.microsoft.com/office/drawing/2014/main" id="{30F10BD5-6950-4AAA-8E62-100D92AE6970}"/>
                  </a:ext>
                </a:extLst>
              </p:cNvPr>
              <p:cNvSpPr>
                <a:spLocks noRot="1" noChangeAspect="1" noMove="1" noResize="1" noEditPoints="1" noAdjustHandles="1" noChangeArrowheads="1" noChangeShapeType="1" noTextEdit="1"/>
              </p:cNvSpPr>
              <p:nvPr/>
            </p:nvSpPr>
            <p:spPr>
              <a:xfrm>
                <a:off x="7833223" y="4862147"/>
                <a:ext cx="2711450" cy="469394"/>
              </a:xfrm>
              <a:prstGeom prst="roundRect">
                <a:avLst/>
              </a:prstGeom>
              <a:blipFill>
                <a:blip r:embed="rId11"/>
                <a:stretch>
                  <a:fillRect/>
                </a:stretch>
              </a:blipFill>
              <a:ln>
                <a:solidFill>
                  <a:srgbClr val="FF0000"/>
                </a:solidFill>
              </a:ln>
            </p:spPr>
            <p:txBody>
              <a:bodyPr/>
              <a:lstStyle/>
              <a:p>
                <a:r>
                  <a:rPr lang="en-US">
                    <a:noFill/>
                  </a:rPr>
                  <a:t> </a:t>
                </a:r>
              </a:p>
            </p:txBody>
          </p:sp>
        </mc:Fallback>
      </mc:AlternateContent>
      <p:cxnSp>
        <p:nvCxnSpPr>
          <p:cNvPr id="40" name="直接箭头连接符 39">
            <a:extLst>
              <a:ext uri="{FF2B5EF4-FFF2-40B4-BE49-F238E27FC236}">
                <a16:creationId xmlns:a16="http://schemas.microsoft.com/office/drawing/2014/main" id="{A9E52CCB-7EBE-4E5E-A076-6D466A9A992E}"/>
              </a:ext>
            </a:extLst>
          </p:cNvPr>
          <p:cNvCxnSpPr>
            <a:cxnSpLocks/>
            <a:stCxn id="38" idx="0"/>
          </p:cNvCxnSpPr>
          <p:nvPr/>
        </p:nvCxnSpPr>
        <p:spPr>
          <a:xfrm flipH="1" flipV="1">
            <a:off x="7680014" y="4726377"/>
            <a:ext cx="1508934" cy="1357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5AE9A173-7B12-423E-B1EA-7CF3651AD8C2}"/>
              </a:ext>
            </a:extLst>
          </p:cNvPr>
          <p:cNvCxnSpPr>
            <a:cxnSpLocks/>
            <a:stCxn id="38" idx="0"/>
          </p:cNvCxnSpPr>
          <p:nvPr/>
        </p:nvCxnSpPr>
        <p:spPr>
          <a:xfrm flipH="1" flipV="1">
            <a:off x="8847236" y="4454729"/>
            <a:ext cx="341712" cy="40741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96BA75B2-AA67-447E-BF12-2A85339F4E44}"/>
              </a:ext>
            </a:extLst>
          </p:cNvPr>
          <p:cNvCxnSpPr>
            <a:cxnSpLocks/>
            <a:stCxn id="38" idx="0"/>
          </p:cNvCxnSpPr>
          <p:nvPr/>
        </p:nvCxnSpPr>
        <p:spPr>
          <a:xfrm flipH="1" flipV="1">
            <a:off x="8599776" y="2256943"/>
            <a:ext cx="589172" cy="26052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F9684516-5382-4567-92B1-1DA1A9302F86}"/>
              </a:ext>
            </a:extLst>
          </p:cNvPr>
          <p:cNvCxnSpPr>
            <a:cxnSpLocks/>
            <a:stCxn id="38" idx="0"/>
          </p:cNvCxnSpPr>
          <p:nvPr/>
        </p:nvCxnSpPr>
        <p:spPr>
          <a:xfrm flipV="1">
            <a:off x="9188948" y="3478161"/>
            <a:ext cx="673642" cy="138398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5517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500"/>
                                        <p:tgtEl>
                                          <p:spTgt spid="27"/>
                                        </p:tgtEl>
                                      </p:cBhvr>
                                    </p:animEffect>
                                  </p:childTnLst>
                                </p:cTn>
                              </p:par>
                              <p:par>
                                <p:cTn id="22" presetID="10" presetClass="entr" presetSubtype="0" fill="hold"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500"/>
                                        <p:tgtEl>
                                          <p:spTgt spid="28"/>
                                        </p:tgtEl>
                                      </p:cBhvr>
                                    </p:animEffect>
                                  </p:childTnLst>
                                </p:cTn>
                              </p:par>
                              <p:par>
                                <p:cTn id="25" presetID="10" presetClass="entr" presetSubtype="0"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500"/>
                                        <p:tgtEl>
                                          <p:spTgt spid="29"/>
                                        </p:tgtEl>
                                      </p:cBhvr>
                                    </p:animEffect>
                                  </p:childTnLst>
                                </p:cTn>
                              </p:par>
                              <p:par>
                                <p:cTn id="28" presetID="10" presetClass="entr" presetSubtype="0" fill="hold" nodeType="with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fade">
                                      <p:cBhvr>
                                        <p:cTn id="30" dur="500"/>
                                        <p:tgtEl>
                                          <p:spTgt spid="3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fade">
                                      <p:cBhvr>
                                        <p:cTn id="33" dur="500"/>
                                        <p:tgtEl>
                                          <p:spTgt spid="32"/>
                                        </p:tgtEl>
                                      </p:cBhvr>
                                    </p:animEffect>
                                  </p:childTnLst>
                                </p:cTn>
                              </p:par>
                            </p:childTnLst>
                          </p:cTn>
                        </p:par>
                      </p:childTnLst>
                    </p:cTn>
                  </p:par>
                  <p:par>
                    <p:cTn id="34" fill="hold">
                      <p:stCondLst>
                        <p:cond delay="indefinite"/>
                      </p:stCondLst>
                      <p:childTnLst>
                        <p:par>
                          <p:cTn id="35" fill="hold">
                            <p:stCondLst>
                              <p:cond delay="0"/>
                            </p:stCondLst>
                            <p:childTnLst>
                              <p:par>
                                <p:cTn id="36" presetID="49" presetClass="entr" presetSubtype="0" decel="100000" fill="hold" nodeType="clickEffect">
                                  <p:stCondLst>
                                    <p:cond delay="0"/>
                                  </p:stCondLst>
                                  <p:childTnLst>
                                    <p:set>
                                      <p:cBhvr>
                                        <p:cTn id="37" dur="1" fill="hold">
                                          <p:stCondLst>
                                            <p:cond delay="0"/>
                                          </p:stCondLst>
                                        </p:cTn>
                                        <p:tgtEl>
                                          <p:spTgt spid="35"/>
                                        </p:tgtEl>
                                        <p:attrNameLst>
                                          <p:attrName>style.visibility</p:attrName>
                                        </p:attrNameLst>
                                      </p:cBhvr>
                                      <p:to>
                                        <p:strVal val="visible"/>
                                      </p:to>
                                    </p:set>
                                    <p:anim calcmode="lin" valueType="num">
                                      <p:cBhvr>
                                        <p:cTn id="38" dur="500" fill="hold"/>
                                        <p:tgtEl>
                                          <p:spTgt spid="35"/>
                                        </p:tgtEl>
                                        <p:attrNameLst>
                                          <p:attrName>ppt_w</p:attrName>
                                        </p:attrNameLst>
                                      </p:cBhvr>
                                      <p:tavLst>
                                        <p:tav tm="0">
                                          <p:val>
                                            <p:fltVal val="0"/>
                                          </p:val>
                                        </p:tav>
                                        <p:tav tm="100000">
                                          <p:val>
                                            <p:strVal val="#ppt_w"/>
                                          </p:val>
                                        </p:tav>
                                      </p:tavLst>
                                    </p:anim>
                                    <p:anim calcmode="lin" valueType="num">
                                      <p:cBhvr>
                                        <p:cTn id="39" dur="500" fill="hold"/>
                                        <p:tgtEl>
                                          <p:spTgt spid="35"/>
                                        </p:tgtEl>
                                        <p:attrNameLst>
                                          <p:attrName>ppt_h</p:attrName>
                                        </p:attrNameLst>
                                      </p:cBhvr>
                                      <p:tavLst>
                                        <p:tav tm="0">
                                          <p:val>
                                            <p:fltVal val="0"/>
                                          </p:val>
                                        </p:tav>
                                        <p:tav tm="100000">
                                          <p:val>
                                            <p:strVal val="#ppt_h"/>
                                          </p:val>
                                        </p:tav>
                                      </p:tavLst>
                                    </p:anim>
                                    <p:anim calcmode="lin" valueType="num">
                                      <p:cBhvr>
                                        <p:cTn id="40" dur="500" fill="hold"/>
                                        <p:tgtEl>
                                          <p:spTgt spid="35"/>
                                        </p:tgtEl>
                                        <p:attrNameLst>
                                          <p:attrName>style.rotation</p:attrName>
                                        </p:attrNameLst>
                                      </p:cBhvr>
                                      <p:tavLst>
                                        <p:tav tm="0">
                                          <p:val>
                                            <p:fltVal val="360"/>
                                          </p:val>
                                        </p:tav>
                                        <p:tav tm="100000">
                                          <p:val>
                                            <p:fltVal val="0"/>
                                          </p:val>
                                        </p:tav>
                                      </p:tavLst>
                                    </p:anim>
                                    <p:animEffect transition="in" filter="fade">
                                      <p:cBhvr>
                                        <p:cTn id="41" dur="500"/>
                                        <p:tgtEl>
                                          <p:spTgt spid="35"/>
                                        </p:tgtEl>
                                      </p:cBhvr>
                                    </p:animEffect>
                                  </p:childTnLst>
                                </p:cTn>
                              </p:par>
                              <p:par>
                                <p:cTn id="42" presetID="49" presetClass="entr" presetSubtype="0" decel="100000" fill="hold" nodeType="withEffect">
                                  <p:stCondLst>
                                    <p:cond delay="0"/>
                                  </p:stCondLst>
                                  <p:childTnLst>
                                    <p:set>
                                      <p:cBhvr>
                                        <p:cTn id="43" dur="1" fill="hold">
                                          <p:stCondLst>
                                            <p:cond delay="0"/>
                                          </p:stCondLst>
                                        </p:cTn>
                                        <p:tgtEl>
                                          <p:spTgt spid="11"/>
                                        </p:tgtEl>
                                        <p:attrNameLst>
                                          <p:attrName>style.visibility</p:attrName>
                                        </p:attrNameLst>
                                      </p:cBhvr>
                                      <p:to>
                                        <p:strVal val="visible"/>
                                      </p:to>
                                    </p:set>
                                    <p:anim calcmode="lin" valueType="num">
                                      <p:cBhvr>
                                        <p:cTn id="44" dur="500" fill="hold"/>
                                        <p:tgtEl>
                                          <p:spTgt spid="11"/>
                                        </p:tgtEl>
                                        <p:attrNameLst>
                                          <p:attrName>ppt_w</p:attrName>
                                        </p:attrNameLst>
                                      </p:cBhvr>
                                      <p:tavLst>
                                        <p:tav tm="0">
                                          <p:val>
                                            <p:fltVal val="0"/>
                                          </p:val>
                                        </p:tav>
                                        <p:tav tm="100000">
                                          <p:val>
                                            <p:strVal val="#ppt_w"/>
                                          </p:val>
                                        </p:tav>
                                      </p:tavLst>
                                    </p:anim>
                                    <p:anim calcmode="lin" valueType="num">
                                      <p:cBhvr>
                                        <p:cTn id="45" dur="500" fill="hold"/>
                                        <p:tgtEl>
                                          <p:spTgt spid="11"/>
                                        </p:tgtEl>
                                        <p:attrNameLst>
                                          <p:attrName>ppt_h</p:attrName>
                                        </p:attrNameLst>
                                      </p:cBhvr>
                                      <p:tavLst>
                                        <p:tav tm="0">
                                          <p:val>
                                            <p:fltVal val="0"/>
                                          </p:val>
                                        </p:tav>
                                        <p:tav tm="100000">
                                          <p:val>
                                            <p:strVal val="#ppt_h"/>
                                          </p:val>
                                        </p:tav>
                                      </p:tavLst>
                                    </p:anim>
                                    <p:anim calcmode="lin" valueType="num">
                                      <p:cBhvr>
                                        <p:cTn id="46" dur="500" fill="hold"/>
                                        <p:tgtEl>
                                          <p:spTgt spid="11"/>
                                        </p:tgtEl>
                                        <p:attrNameLst>
                                          <p:attrName>style.rotation</p:attrName>
                                        </p:attrNameLst>
                                      </p:cBhvr>
                                      <p:tavLst>
                                        <p:tav tm="0">
                                          <p:val>
                                            <p:fltVal val="360"/>
                                          </p:val>
                                        </p:tav>
                                        <p:tav tm="100000">
                                          <p:val>
                                            <p:fltVal val="0"/>
                                          </p:val>
                                        </p:tav>
                                      </p:tavLst>
                                    </p:anim>
                                    <p:animEffect transition="in" filter="fade">
                                      <p:cBhvr>
                                        <p:cTn id="47" dur="500"/>
                                        <p:tgtEl>
                                          <p:spTgt spid="11"/>
                                        </p:tgtEl>
                                      </p:cBhvr>
                                    </p:animEffect>
                                  </p:childTnLst>
                                </p:cTn>
                              </p:par>
                              <p:par>
                                <p:cTn id="48" presetID="49" presetClass="entr" presetSubtype="0" decel="100000" fill="hold" nodeType="withEffect">
                                  <p:stCondLst>
                                    <p:cond delay="0"/>
                                  </p:stCondLst>
                                  <p:childTnLst>
                                    <p:set>
                                      <p:cBhvr>
                                        <p:cTn id="49" dur="1" fill="hold">
                                          <p:stCondLst>
                                            <p:cond delay="0"/>
                                          </p:stCondLst>
                                        </p:cTn>
                                        <p:tgtEl>
                                          <p:spTgt spid="37"/>
                                        </p:tgtEl>
                                        <p:attrNameLst>
                                          <p:attrName>style.visibility</p:attrName>
                                        </p:attrNameLst>
                                      </p:cBhvr>
                                      <p:to>
                                        <p:strVal val="visible"/>
                                      </p:to>
                                    </p:set>
                                    <p:anim calcmode="lin" valueType="num">
                                      <p:cBhvr>
                                        <p:cTn id="50" dur="500" fill="hold"/>
                                        <p:tgtEl>
                                          <p:spTgt spid="37"/>
                                        </p:tgtEl>
                                        <p:attrNameLst>
                                          <p:attrName>ppt_w</p:attrName>
                                        </p:attrNameLst>
                                      </p:cBhvr>
                                      <p:tavLst>
                                        <p:tav tm="0">
                                          <p:val>
                                            <p:fltVal val="0"/>
                                          </p:val>
                                        </p:tav>
                                        <p:tav tm="100000">
                                          <p:val>
                                            <p:strVal val="#ppt_w"/>
                                          </p:val>
                                        </p:tav>
                                      </p:tavLst>
                                    </p:anim>
                                    <p:anim calcmode="lin" valueType="num">
                                      <p:cBhvr>
                                        <p:cTn id="51" dur="500" fill="hold"/>
                                        <p:tgtEl>
                                          <p:spTgt spid="37"/>
                                        </p:tgtEl>
                                        <p:attrNameLst>
                                          <p:attrName>ppt_h</p:attrName>
                                        </p:attrNameLst>
                                      </p:cBhvr>
                                      <p:tavLst>
                                        <p:tav tm="0">
                                          <p:val>
                                            <p:fltVal val="0"/>
                                          </p:val>
                                        </p:tav>
                                        <p:tav tm="100000">
                                          <p:val>
                                            <p:strVal val="#ppt_h"/>
                                          </p:val>
                                        </p:tav>
                                      </p:tavLst>
                                    </p:anim>
                                    <p:anim calcmode="lin" valueType="num">
                                      <p:cBhvr>
                                        <p:cTn id="52" dur="500" fill="hold"/>
                                        <p:tgtEl>
                                          <p:spTgt spid="37"/>
                                        </p:tgtEl>
                                        <p:attrNameLst>
                                          <p:attrName>style.rotation</p:attrName>
                                        </p:attrNameLst>
                                      </p:cBhvr>
                                      <p:tavLst>
                                        <p:tav tm="0">
                                          <p:val>
                                            <p:fltVal val="360"/>
                                          </p:val>
                                        </p:tav>
                                        <p:tav tm="100000">
                                          <p:val>
                                            <p:fltVal val="0"/>
                                          </p:val>
                                        </p:tav>
                                      </p:tavLst>
                                    </p:anim>
                                    <p:animEffect transition="in" filter="fade">
                                      <p:cBhvr>
                                        <p:cTn id="53" dur="500"/>
                                        <p:tgtEl>
                                          <p:spTgt spid="37"/>
                                        </p:tgtEl>
                                      </p:cBhvr>
                                    </p:animEffect>
                                  </p:childTnLst>
                                </p:cTn>
                              </p:par>
                              <p:par>
                                <p:cTn id="54" presetID="49" presetClass="entr" presetSubtype="0" decel="100000" fill="hold" nodeType="withEffect">
                                  <p:stCondLst>
                                    <p:cond delay="0"/>
                                  </p:stCondLst>
                                  <p:childTnLst>
                                    <p:set>
                                      <p:cBhvr>
                                        <p:cTn id="55" dur="1" fill="hold">
                                          <p:stCondLst>
                                            <p:cond delay="0"/>
                                          </p:stCondLst>
                                        </p:cTn>
                                        <p:tgtEl>
                                          <p:spTgt spid="8"/>
                                        </p:tgtEl>
                                        <p:attrNameLst>
                                          <p:attrName>style.visibility</p:attrName>
                                        </p:attrNameLst>
                                      </p:cBhvr>
                                      <p:to>
                                        <p:strVal val="visible"/>
                                      </p:to>
                                    </p:set>
                                    <p:anim calcmode="lin" valueType="num">
                                      <p:cBhvr>
                                        <p:cTn id="56" dur="500" fill="hold"/>
                                        <p:tgtEl>
                                          <p:spTgt spid="8"/>
                                        </p:tgtEl>
                                        <p:attrNameLst>
                                          <p:attrName>ppt_w</p:attrName>
                                        </p:attrNameLst>
                                      </p:cBhvr>
                                      <p:tavLst>
                                        <p:tav tm="0">
                                          <p:val>
                                            <p:fltVal val="0"/>
                                          </p:val>
                                        </p:tav>
                                        <p:tav tm="100000">
                                          <p:val>
                                            <p:strVal val="#ppt_w"/>
                                          </p:val>
                                        </p:tav>
                                      </p:tavLst>
                                    </p:anim>
                                    <p:anim calcmode="lin" valueType="num">
                                      <p:cBhvr>
                                        <p:cTn id="57" dur="500" fill="hold"/>
                                        <p:tgtEl>
                                          <p:spTgt spid="8"/>
                                        </p:tgtEl>
                                        <p:attrNameLst>
                                          <p:attrName>ppt_h</p:attrName>
                                        </p:attrNameLst>
                                      </p:cBhvr>
                                      <p:tavLst>
                                        <p:tav tm="0">
                                          <p:val>
                                            <p:fltVal val="0"/>
                                          </p:val>
                                        </p:tav>
                                        <p:tav tm="100000">
                                          <p:val>
                                            <p:strVal val="#ppt_h"/>
                                          </p:val>
                                        </p:tav>
                                      </p:tavLst>
                                    </p:anim>
                                    <p:anim calcmode="lin" valueType="num">
                                      <p:cBhvr>
                                        <p:cTn id="58" dur="500" fill="hold"/>
                                        <p:tgtEl>
                                          <p:spTgt spid="8"/>
                                        </p:tgtEl>
                                        <p:attrNameLst>
                                          <p:attrName>style.rotation</p:attrName>
                                        </p:attrNameLst>
                                      </p:cBhvr>
                                      <p:tavLst>
                                        <p:tav tm="0">
                                          <p:val>
                                            <p:fltVal val="360"/>
                                          </p:val>
                                        </p:tav>
                                        <p:tav tm="100000">
                                          <p:val>
                                            <p:fltVal val="0"/>
                                          </p:val>
                                        </p:tav>
                                      </p:tavLst>
                                    </p:anim>
                                    <p:animEffect transition="in" filter="fade">
                                      <p:cBhvr>
                                        <p:cTn id="59" dur="500"/>
                                        <p:tgtEl>
                                          <p:spTgt spid="8"/>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48"/>
                                        </p:tgtEl>
                                        <p:attrNameLst>
                                          <p:attrName>style.visibility</p:attrName>
                                        </p:attrNameLst>
                                      </p:cBhvr>
                                      <p:to>
                                        <p:strVal val="visible"/>
                                      </p:to>
                                    </p:set>
                                    <p:animEffect transition="in" filter="fade">
                                      <p:cBhvr>
                                        <p:cTn id="64" dur="500"/>
                                        <p:tgtEl>
                                          <p:spTgt spid="48"/>
                                        </p:tgtEl>
                                      </p:cBhvr>
                                    </p:animEffect>
                                  </p:childTnLst>
                                </p:cTn>
                              </p:par>
                              <p:par>
                                <p:cTn id="65" presetID="10" presetClass="entr" presetSubtype="0" fill="hold" nodeType="withEffect">
                                  <p:stCondLst>
                                    <p:cond delay="0"/>
                                  </p:stCondLst>
                                  <p:childTnLst>
                                    <p:set>
                                      <p:cBhvr>
                                        <p:cTn id="66" dur="1" fill="hold">
                                          <p:stCondLst>
                                            <p:cond delay="0"/>
                                          </p:stCondLst>
                                        </p:cTn>
                                        <p:tgtEl>
                                          <p:spTgt spid="7">
                                            <p:txEl>
                                              <p:pRg st="2" end="2"/>
                                            </p:txEl>
                                          </p:spTgt>
                                        </p:tgtEl>
                                        <p:attrNameLst>
                                          <p:attrName>style.visibility</p:attrName>
                                        </p:attrNameLst>
                                      </p:cBhvr>
                                      <p:to>
                                        <p:strVal val="visible"/>
                                      </p:to>
                                    </p:set>
                                    <p:animEffect transition="in" filter="fade">
                                      <p:cBhvr>
                                        <p:cTn id="67" dur="500"/>
                                        <p:tgtEl>
                                          <p:spTgt spid="7">
                                            <p:txEl>
                                              <p:pRg st="2" end="2"/>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7">
                                            <p:txEl>
                                              <p:pRg st="4" end="4"/>
                                            </p:txEl>
                                          </p:spTgt>
                                        </p:tgtEl>
                                        <p:attrNameLst>
                                          <p:attrName>style.visibility</p:attrName>
                                        </p:attrNameLst>
                                      </p:cBhvr>
                                      <p:to>
                                        <p:strVal val="visible"/>
                                      </p:to>
                                    </p:set>
                                    <p:animEffect transition="in" filter="fade">
                                      <p:cBhvr>
                                        <p:cTn id="70" dur="500"/>
                                        <p:tgtEl>
                                          <p:spTgt spid="7">
                                            <p:txEl>
                                              <p:pRg st="4" end="4"/>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8"/>
                                        </p:tgtEl>
                                        <p:attrNameLst>
                                          <p:attrName>style.visibility</p:attrName>
                                        </p:attrNameLst>
                                      </p:cBhvr>
                                      <p:to>
                                        <p:strVal val="visible"/>
                                      </p:to>
                                    </p:set>
                                    <p:animEffect transition="in" filter="fade">
                                      <p:cBhvr>
                                        <p:cTn id="73" dur="500"/>
                                        <p:tgtEl>
                                          <p:spTgt spid="38"/>
                                        </p:tgtEl>
                                      </p:cBhvr>
                                    </p:animEffect>
                                  </p:childTnLst>
                                </p:cTn>
                              </p:par>
                              <p:par>
                                <p:cTn id="74" presetID="10" presetClass="entr" presetSubtype="0" fill="hold" nodeType="withEffect">
                                  <p:stCondLst>
                                    <p:cond delay="0"/>
                                  </p:stCondLst>
                                  <p:childTnLst>
                                    <p:set>
                                      <p:cBhvr>
                                        <p:cTn id="75" dur="1" fill="hold">
                                          <p:stCondLst>
                                            <p:cond delay="0"/>
                                          </p:stCondLst>
                                        </p:cTn>
                                        <p:tgtEl>
                                          <p:spTgt spid="45"/>
                                        </p:tgtEl>
                                        <p:attrNameLst>
                                          <p:attrName>style.visibility</p:attrName>
                                        </p:attrNameLst>
                                      </p:cBhvr>
                                      <p:to>
                                        <p:strVal val="visible"/>
                                      </p:to>
                                    </p:set>
                                    <p:animEffect transition="in" filter="fade">
                                      <p:cBhvr>
                                        <p:cTn id="76" dur="500"/>
                                        <p:tgtEl>
                                          <p:spTgt spid="45"/>
                                        </p:tgtEl>
                                      </p:cBhvr>
                                    </p:animEffect>
                                  </p:childTnLst>
                                </p:cTn>
                              </p:par>
                              <p:par>
                                <p:cTn id="77" presetID="10" presetClass="entr" presetSubtype="0" fill="hold" nodeType="withEffect">
                                  <p:stCondLst>
                                    <p:cond delay="0"/>
                                  </p:stCondLst>
                                  <p:childTnLst>
                                    <p:set>
                                      <p:cBhvr>
                                        <p:cTn id="78" dur="1" fill="hold">
                                          <p:stCondLst>
                                            <p:cond delay="0"/>
                                          </p:stCondLst>
                                        </p:cTn>
                                        <p:tgtEl>
                                          <p:spTgt spid="41"/>
                                        </p:tgtEl>
                                        <p:attrNameLst>
                                          <p:attrName>style.visibility</p:attrName>
                                        </p:attrNameLst>
                                      </p:cBhvr>
                                      <p:to>
                                        <p:strVal val="visible"/>
                                      </p:to>
                                    </p:set>
                                    <p:animEffect transition="in" filter="fade">
                                      <p:cBhvr>
                                        <p:cTn id="79" dur="500"/>
                                        <p:tgtEl>
                                          <p:spTgt spid="41"/>
                                        </p:tgtEl>
                                      </p:cBhvr>
                                    </p:animEffect>
                                  </p:childTnLst>
                                </p:cTn>
                              </p:par>
                              <p:par>
                                <p:cTn id="80" presetID="10" presetClass="entr" presetSubtype="0" fill="hold" nodeType="withEffect">
                                  <p:stCondLst>
                                    <p:cond delay="0"/>
                                  </p:stCondLst>
                                  <p:childTnLst>
                                    <p:set>
                                      <p:cBhvr>
                                        <p:cTn id="81" dur="1" fill="hold">
                                          <p:stCondLst>
                                            <p:cond delay="0"/>
                                          </p:stCondLst>
                                        </p:cTn>
                                        <p:tgtEl>
                                          <p:spTgt spid="40"/>
                                        </p:tgtEl>
                                        <p:attrNameLst>
                                          <p:attrName>style.visibility</p:attrName>
                                        </p:attrNameLst>
                                      </p:cBhvr>
                                      <p:to>
                                        <p:strVal val="visible"/>
                                      </p:to>
                                    </p:set>
                                    <p:animEffect transition="in" filter="fade">
                                      <p:cBhvr>
                                        <p:cTn id="8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7" grpId="0" animBg="1"/>
      <p:bldP spid="32" grpId="0" animBg="1"/>
      <p:bldP spid="3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AB06006-2A2E-42C3-979F-E6EC37161D6E}"/>
              </a:ext>
            </a:extLst>
          </p:cNvPr>
          <p:cNvSpPr txBox="1"/>
          <p:nvPr/>
        </p:nvSpPr>
        <p:spPr>
          <a:xfrm>
            <a:off x="560477" y="272782"/>
            <a:ext cx="8051307" cy="646331"/>
          </a:xfrm>
          <a:prstGeom prst="rect">
            <a:avLst/>
          </a:prstGeom>
          <a:noFill/>
        </p:spPr>
        <p:txBody>
          <a:bodyPr wrap="none" rtlCol="0">
            <a:spAutoFit/>
          </a:bodyPr>
          <a:lstStyle/>
          <a:p>
            <a:r>
              <a:rPr lang="en-US" sz="3600" dirty="0"/>
              <a:t>Trajectory-based travel recommendation</a:t>
            </a:r>
          </a:p>
        </p:txBody>
      </p:sp>
      <p:sp>
        <p:nvSpPr>
          <p:cNvPr id="2" name="矩形 1">
            <a:extLst>
              <a:ext uri="{FF2B5EF4-FFF2-40B4-BE49-F238E27FC236}">
                <a16:creationId xmlns:a16="http://schemas.microsoft.com/office/drawing/2014/main" id="{7D7498FA-CCAC-4B35-9771-48F76CD4E208}"/>
              </a:ext>
            </a:extLst>
          </p:cNvPr>
          <p:cNvSpPr/>
          <p:nvPr/>
        </p:nvSpPr>
        <p:spPr>
          <a:xfrm>
            <a:off x="612790" y="1415580"/>
            <a:ext cx="5675631" cy="4154984"/>
          </a:xfrm>
          <a:prstGeom prst="rect">
            <a:avLst/>
          </a:prstGeom>
        </p:spPr>
        <p:txBody>
          <a:bodyPr wrap="square">
            <a:spAutoFit/>
          </a:bodyPr>
          <a:lstStyle/>
          <a:p>
            <a:r>
              <a:rPr lang="en-US" sz="2400" dirty="0"/>
              <a:t>Aggregate analysis of historical trajectory data belonging to different mobile users can provide more generalized travel recommendations, such as:</a:t>
            </a:r>
          </a:p>
          <a:p>
            <a:endParaRPr lang="en-US" sz="2400" dirty="0"/>
          </a:p>
          <a:p>
            <a:pPr marL="342900" indent="-342900">
              <a:buFont typeface="Arial" panose="020B0604020202020204" pitchFamily="34" charset="0"/>
              <a:buChar char="•"/>
            </a:pPr>
            <a:r>
              <a:rPr lang="en-US" sz="2400" dirty="0"/>
              <a:t>‘Where are the top-10 points-of-interest in a given city?’</a:t>
            </a:r>
          </a:p>
          <a:p>
            <a:pPr marL="342900" indent="-342900">
              <a:buFont typeface="Arial" panose="020B0604020202020204" pitchFamily="34" charset="0"/>
              <a:buChar char="•"/>
            </a:pPr>
            <a:r>
              <a:rPr lang="en-US" sz="2400" dirty="0"/>
              <a:t>‘Which shopping mall is the most popular in this area?’ </a:t>
            </a:r>
          </a:p>
          <a:p>
            <a:pPr marL="342900" indent="-342900">
              <a:buFont typeface="Arial" panose="020B0604020202020204" pitchFamily="34" charset="0"/>
              <a:buChar char="•"/>
            </a:pPr>
            <a:r>
              <a:rPr lang="en-US" sz="2400" dirty="0"/>
              <a:t>‘Which users have frequently visited this restaurant?’</a:t>
            </a:r>
          </a:p>
        </p:txBody>
      </p:sp>
      <p:pic>
        <p:nvPicPr>
          <p:cNvPr id="23" name="Picture 2">
            <a:extLst>
              <a:ext uri="{FF2B5EF4-FFF2-40B4-BE49-F238E27FC236}">
                <a16:creationId xmlns:a16="http://schemas.microsoft.com/office/drawing/2014/main" id="{43E4A67B-8EE3-454D-9E97-C910E5919F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0428" y="1506218"/>
            <a:ext cx="4682515" cy="4328162"/>
          </a:xfrm>
          <a:prstGeom prst="rect">
            <a:avLst/>
          </a:prstGeom>
          <a:solidFill>
            <a:srgbClr val="FF0000"/>
          </a:solidFill>
          <a:ln>
            <a:solidFill>
              <a:srgbClr val="FF0000"/>
            </a:solidFill>
          </a:ln>
        </p:spPr>
      </p:pic>
      <p:sp>
        <p:nvSpPr>
          <p:cNvPr id="27" name="等腰三角形 26">
            <a:extLst>
              <a:ext uri="{FF2B5EF4-FFF2-40B4-BE49-F238E27FC236}">
                <a16:creationId xmlns:a16="http://schemas.microsoft.com/office/drawing/2014/main" id="{47419DF0-A6D9-4421-A2F2-06A747F1D953}"/>
              </a:ext>
            </a:extLst>
          </p:cNvPr>
          <p:cNvSpPr/>
          <p:nvPr/>
        </p:nvSpPr>
        <p:spPr>
          <a:xfrm>
            <a:off x="9571528" y="2680103"/>
            <a:ext cx="364606" cy="287627"/>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图形 7" descr="商店">
            <a:extLst>
              <a:ext uri="{FF2B5EF4-FFF2-40B4-BE49-F238E27FC236}">
                <a16:creationId xmlns:a16="http://schemas.microsoft.com/office/drawing/2014/main" id="{382E0E20-EF2A-4A1C-AD63-F6497E627FA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65920" y="2922591"/>
            <a:ext cx="679843" cy="679843"/>
          </a:xfrm>
          <a:prstGeom prst="rect">
            <a:avLst/>
          </a:prstGeom>
        </p:spPr>
      </p:pic>
      <mc:AlternateContent xmlns:mc="http://schemas.openxmlformats.org/markup-compatibility/2006" xmlns:a14="http://schemas.microsoft.com/office/drawing/2010/main">
        <mc:Choice Requires="a14">
          <p:sp>
            <p:nvSpPr>
              <p:cNvPr id="38" name="矩形: 圆角 37">
                <a:extLst>
                  <a:ext uri="{FF2B5EF4-FFF2-40B4-BE49-F238E27FC236}">
                    <a16:creationId xmlns:a16="http://schemas.microsoft.com/office/drawing/2014/main" id="{30F10BD5-6950-4AAA-8E62-100D92AE6970}"/>
                  </a:ext>
                </a:extLst>
              </p:cNvPr>
              <p:cNvSpPr/>
              <p:nvPr/>
            </p:nvSpPr>
            <p:spPr>
              <a:xfrm>
                <a:off x="8047371" y="5941708"/>
                <a:ext cx="2711450" cy="469394"/>
              </a:xfrm>
              <a:prstGeom prst="roundRect">
                <a:avLst/>
              </a:prstGeom>
              <a:solidFill>
                <a:schemeClr val="accent4">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chemeClr val="tx1"/>
                          </a:solidFill>
                          <a:latin typeface="Cambria Math" panose="02040503050406030204" pitchFamily="18" charset="0"/>
                        </a:rPr>
                        <m:t>𝑴𝒐𝒔𝒕</m:t>
                      </m:r>
                      <m:r>
                        <a:rPr lang="en-US" b="1" i="1" smtClean="0">
                          <a:solidFill>
                            <a:schemeClr val="tx1"/>
                          </a:solidFill>
                          <a:latin typeface="Cambria Math" panose="02040503050406030204" pitchFamily="18" charset="0"/>
                        </a:rPr>
                        <m:t> </m:t>
                      </m:r>
                      <m:r>
                        <a:rPr lang="en-US" b="1" i="1" smtClean="0">
                          <a:solidFill>
                            <a:schemeClr val="tx1"/>
                          </a:solidFill>
                          <a:latin typeface="Cambria Math" panose="02040503050406030204" pitchFamily="18" charset="0"/>
                        </a:rPr>
                        <m:t>𝒑𝒐𝒑𝒖𝒍𝒂𝒓</m:t>
                      </m:r>
                    </m:oMath>
                  </m:oMathPara>
                </a14:m>
                <a:endParaRPr lang="en-US" b="1" dirty="0">
                  <a:solidFill>
                    <a:schemeClr val="tx1"/>
                  </a:solidFill>
                </a:endParaRPr>
              </a:p>
            </p:txBody>
          </p:sp>
        </mc:Choice>
        <mc:Fallback xmlns="">
          <p:sp>
            <p:nvSpPr>
              <p:cNvPr id="38" name="矩形: 圆角 37">
                <a:extLst>
                  <a:ext uri="{FF2B5EF4-FFF2-40B4-BE49-F238E27FC236}">
                    <a16:creationId xmlns:a16="http://schemas.microsoft.com/office/drawing/2014/main" id="{30F10BD5-6950-4AAA-8E62-100D92AE6970}"/>
                  </a:ext>
                </a:extLst>
              </p:cNvPr>
              <p:cNvSpPr>
                <a:spLocks noRot="1" noChangeAspect="1" noMove="1" noResize="1" noEditPoints="1" noAdjustHandles="1" noChangeArrowheads="1" noChangeShapeType="1" noTextEdit="1"/>
              </p:cNvSpPr>
              <p:nvPr/>
            </p:nvSpPr>
            <p:spPr>
              <a:xfrm>
                <a:off x="8047371" y="5941708"/>
                <a:ext cx="2711450" cy="469394"/>
              </a:xfrm>
              <a:prstGeom prst="roundRect">
                <a:avLst/>
              </a:prstGeom>
              <a:blipFill>
                <a:blip r:embed="rId5"/>
                <a:stretch>
                  <a:fillRect/>
                </a:stretch>
              </a:blipFill>
              <a:ln>
                <a:solidFill>
                  <a:srgbClr val="FF0000"/>
                </a:solidFill>
              </a:ln>
            </p:spPr>
            <p:txBody>
              <a:bodyPr/>
              <a:lstStyle/>
              <a:p>
                <a:r>
                  <a:rPr lang="en-US">
                    <a:noFill/>
                  </a:rPr>
                  <a:t> </a:t>
                </a:r>
              </a:p>
            </p:txBody>
          </p:sp>
        </mc:Fallback>
      </mc:AlternateContent>
      <p:cxnSp>
        <p:nvCxnSpPr>
          <p:cNvPr id="41" name="直接箭头连接符 40">
            <a:extLst>
              <a:ext uri="{FF2B5EF4-FFF2-40B4-BE49-F238E27FC236}">
                <a16:creationId xmlns:a16="http://schemas.microsoft.com/office/drawing/2014/main" id="{5AE9A173-7B12-423E-B1EA-7CF3651AD8C2}"/>
              </a:ext>
            </a:extLst>
          </p:cNvPr>
          <p:cNvCxnSpPr>
            <a:cxnSpLocks/>
            <a:stCxn id="38" idx="0"/>
          </p:cNvCxnSpPr>
          <p:nvPr/>
        </p:nvCxnSpPr>
        <p:spPr>
          <a:xfrm flipH="1" flipV="1">
            <a:off x="9061384" y="5534290"/>
            <a:ext cx="341712" cy="40741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等腰三角形 21">
            <a:extLst>
              <a:ext uri="{FF2B5EF4-FFF2-40B4-BE49-F238E27FC236}">
                <a16:creationId xmlns:a16="http://schemas.microsoft.com/office/drawing/2014/main" id="{5322984C-EA22-462B-8155-27F9F826D5D9}"/>
              </a:ext>
            </a:extLst>
          </p:cNvPr>
          <p:cNvSpPr/>
          <p:nvPr/>
        </p:nvSpPr>
        <p:spPr>
          <a:xfrm>
            <a:off x="8709382" y="4620615"/>
            <a:ext cx="364606" cy="287627"/>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等腰三角形 25">
            <a:extLst>
              <a:ext uri="{FF2B5EF4-FFF2-40B4-BE49-F238E27FC236}">
                <a16:creationId xmlns:a16="http://schemas.microsoft.com/office/drawing/2014/main" id="{D4D14345-57D0-4697-9F15-AA6777E75B1B}"/>
              </a:ext>
            </a:extLst>
          </p:cNvPr>
          <p:cNvSpPr/>
          <p:nvPr/>
        </p:nvSpPr>
        <p:spPr>
          <a:xfrm>
            <a:off x="7374428" y="2663333"/>
            <a:ext cx="364606" cy="287627"/>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图形 29" descr="商店">
            <a:extLst>
              <a:ext uri="{FF2B5EF4-FFF2-40B4-BE49-F238E27FC236}">
                <a16:creationId xmlns:a16="http://schemas.microsoft.com/office/drawing/2014/main" id="{CF73ECAE-1DCF-40F6-8EEA-E7BC3F66242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16809" y="2895610"/>
            <a:ext cx="679843" cy="679843"/>
          </a:xfrm>
          <a:prstGeom prst="rect">
            <a:avLst/>
          </a:prstGeom>
        </p:spPr>
      </p:pic>
      <p:pic>
        <p:nvPicPr>
          <p:cNvPr id="33" name="图形 32" descr="商店">
            <a:extLst>
              <a:ext uri="{FF2B5EF4-FFF2-40B4-BE49-F238E27FC236}">
                <a16:creationId xmlns:a16="http://schemas.microsoft.com/office/drawing/2014/main" id="{5969E633-669E-4DA2-B0BB-069101F8A9F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11784" y="4879098"/>
            <a:ext cx="679843" cy="679843"/>
          </a:xfrm>
          <a:prstGeom prst="rect">
            <a:avLst/>
          </a:prstGeom>
        </p:spPr>
      </p:pic>
      <p:pic>
        <p:nvPicPr>
          <p:cNvPr id="34" name="图形 33" descr="男士">
            <a:extLst>
              <a:ext uri="{FF2B5EF4-FFF2-40B4-BE49-F238E27FC236}">
                <a16:creationId xmlns:a16="http://schemas.microsoft.com/office/drawing/2014/main" id="{2535104A-5A89-49F9-BF91-EC7108EE00A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199947" y="2120789"/>
            <a:ext cx="497984" cy="497984"/>
          </a:xfrm>
          <a:prstGeom prst="rect">
            <a:avLst/>
          </a:prstGeom>
        </p:spPr>
      </p:pic>
      <p:pic>
        <p:nvPicPr>
          <p:cNvPr id="36" name="图形 35" descr="男士">
            <a:extLst>
              <a:ext uri="{FF2B5EF4-FFF2-40B4-BE49-F238E27FC236}">
                <a16:creationId xmlns:a16="http://schemas.microsoft.com/office/drawing/2014/main" id="{93ADA86C-9360-4217-98D0-206BE9A8944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417954" y="2120789"/>
            <a:ext cx="497984" cy="497984"/>
          </a:xfrm>
          <a:prstGeom prst="rect">
            <a:avLst/>
          </a:prstGeom>
        </p:spPr>
      </p:pic>
      <p:pic>
        <p:nvPicPr>
          <p:cNvPr id="42" name="图形 41" descr="男士">
            <a:extLst>
              <a:ext uri="{FF2B5EF4-FFF2-40B4-BE49-F238E27FC236}">
                <a16:creationId xmlns:a16="http://schemas.microsoft.com/office/drawing/2014/main" id="{7FB2DE3F-286C-46AA-A0E8-A020FAA53A1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302588" y="4122631"/>
            <a:ext cx="497984" cy="497984"/>
          </a:xfrm>
          <a:prstGeom prst="rect">
            <a:avLst/>
          </a:prstGeom>
        </p:spPr>
      </p:pic>
      <p:pic>
        <p:nvPicPr>
          <p:cNvPr id="43" name="图形 42" descr="男士">
            <a:extLst>
              <a:ext uri="{FF2B5EF4-FFF2-40B4-BE49-F238E27FC236}">
                <a16:creationId xmlns:a16="http://schemas.microsoft.com/office/drawing/2014/main" id="{087250BD-D750-41CD-808E-8EF130E2C7D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520595" y="4122631"/>
            <a:ext cx="497984" cy="497984"/>
          </a:xfrm>
          <a:prstGeom prst="rect">
            <a:avLst/>
          </a:prstGeom>
        </p:spPr>
      </p:pic>
      <p:pic>
        <p:nvPicPr>
          <p:cNvPr id="44" name="图形 43" descr="男士">
            <a:extLst>
              <a:ext uri="{FF2B5EF4-FFF2-40B4-BE49-F238E27FC236}">
                <a16:creationId xmlns:a16="http://schemas.microsoft.com/office/drawing/2014/main" id="{33DCF9BA-5209-4141-AF32-528085CF1BE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49929" y="4122745"/>
            <a:ext cx="497984" cy="497984"/>
          </a:xfrm>
          <a:prstGeom prst="rect">
            <a:avLst/>
          </a:prstGeom>
        </p:spPr>
      </p:pic>
      <p:pic>
        <p:nvPicPr>
          <p:cNvPr id="46" name="图形 45" descr="男士">
            <a:extLst>
              <a:ext uri="{FF2B5EF4-FFF2-40B4-BE49-F238E27FC236}">
                <a16:creationId xmlns:a16="http://schemas.microsoft.com/office/drawing/2014/main" id="{33FC3ADB-CBF1-483D-B118-104D4B46678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967936" y="4122745"/>
            <a:ext cx="497984" cy="497984"/>
          </a:xfrm>
          <a:prstGeom prst="rect">
            <a:avLst/>
          </a:prstGeom>
        </p:spPr>
      </p:pic>
      <p:pic>
        <p:nvPicPr>
          <p:cNvPr id="47" name="图形 46" descr="男士">
            <a:extLst>
              <a:ext uri="{FF2B5EF4-FFF2-40B4-BE49-F238E27FC236}">
                <a16:creationId xmlns:a16="http://schemas.microsoft.com/office/drawing/2014/main" id="{CEC377BF-A2C0-420C-88F7-3955B34E669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256830" y="2198346"/>
            <a:ext cx="497984" cy="497984"/>
          </a:xfrm>
          <a:prstGeom prst="rect">
            <a:avLst/>
          </a:prstGeom>
        </p:spPr>
      </p:pic>
      <p:pic>
        <p:nvPicPr>
          <p:cNvPr id="49" name="图形 48" descr="男士">
            <a:extLst>
              <a:ext uri="{FF2B5EF4-FFF2-40B4-BE49-F238E27FC236}">
                <a16:creationId xmlns:a16="http://schemas.microsoft.com/office/drawing/2014/main" id="{60F9D31E-9B34-4599-BC61-F8BB40E246C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474837" y="2198346"/>
            <a:ext cx="497984" cy="497984"/>
          </a:xfrm>
          <a:prstGeom prst="rect">
            <a:avLst/>
          </a:prstGeom>
        </p:spPr>
      </p:pic>
      <p:pic>
        <p:nvPicPr>
          <p:cNvPr id="50" name="图形 49" descr="男士">
            <a:extLst>
              <a:ext uri="{FF2B5EF4-FFF2-40B4-BE49-F238E27FC236}">
                <a16:creationId xmlns:a16="http://schemas.microsoft.com/office/drawing/2014/main" id="{3F9B3F95-40EB-4B5C-B306-0AB86F55AB4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704171" y="2198460"/>
            <a:ext cx="497984" cy="497984"/>
          </a:xfrm>
          <a:prstGeom prst="rect">
            <a:avLst/>
          </a:prstGeom>
        </p:spPr>
      </p:pic>
      <p:pic>
        <p:nvPicPr>
          <p:cNvPr id="51" name="图形 50" descr="男士">
            <a:extLst>
              <a:ext uri="{FF2B5EF4-FFF2-40B4-BE49-F238E27FC236}">
                <a16:creationId xmlns:a16="http://schemas.microsoft.com/office/drawing/2014/main" id="{11673B81-5DF1-48C6-8FFF-289385B61D8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22178" y="2198460"/>
            <a:ext cx="497984" cy="497984"/>
          </a:xfrm>
          <a:prstGeom prst="rect">
            <a:avLst/>
          </a:prstGeom>
        </p:spPr>
      </p:pic>
      <p:pic>
        <p:nvPicPr>
          <p:cNvPr id="52" name="图形 51" descr="男士">
            <a:extLst>
              <a:ext uri="{FF2B5EF4-FFF2-40B4-BE49-F238E27FC236}">
                <a16:creationId xmlns:a16="http://schemas.microsoft.com/office/drawing/2014/main" id="{1E09099E-A759-4CA9-ABB5-E962B20EDE8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302588" y="3628974"/>
            <a:ext cx="497984" cy="497984"/>
          </a:xfrm>
          <a:prstGeom prst="rect">
            <a:avLst/>
          </a:prstGeom>
        </p:spPr>
      </p:pic>
      <p:pic>
        <p:nvPicPr>
          <p:cNvPr id="53" name="图形 52" descr="男士">
            <a:extLst>
              <a:ext uri="{FF2B5EF4-FFF2-40B4-BE49-F238E27FC236}">
                <a16:creationId xmlns:a16="http://schemas.microsoft.com/office/drawing/2014/main" id="{07ACD267-4EF1-4950-B405-54651C39E01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520595" y="3628974"/>
            <a:ext cx="497984" cy="497984"/>
          </a:xfrm>
          <a:prstGeom prst="rect">
            <a:avLst/>
          </a:prstGeom>
        </p:spPr>
      </p:pic>
      <p:pic>
        <p:nvPicPr>
          <p:cNvPr id="54" name="图形 53" descr="男士">
            <a:extLst>
              <a:ext uri="{FF2B5EF4-FFF2-40B4-BE49-F238E27FC236}">
                <a16:creationId xmlns:a16="http://schemas.microsoft.com/office/drawing/2014/main" id="{498495B0-3FC7-49ED-AD48-6EAE6C6F2B5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49929" y="3629088"/>
            <a:ext cx="497984" cy="497984"/>
          </a:xfrm>
          <a:prstGeom prst="rect">
            <a:avLst/>
          </a:prstGeom>
        </p:spPr>
      </p:pic>
      <p:pic>
        <p:nvPicPr>
          <p:cNvPr id="55" name="图形 54" descr="男士">
            <a:extLst>
              <a:ext uri="{FF2B5EF4-FFF2-40B4-BE49-F238E27FC236}">
                <a16:creationId xmlns:a16="http://schemas.microsoft.com/office/drawing/2014/main" id="{771FE303-6F56-4BF3-9445-B3F751E7780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967936" y="3629088"/>
            <a:ext cx="497984" cy="497984"/>
          </a:xfrm>
          <a:prstGeom prst="rect">
            <a:avLst/>
          </a:prstGeom>
        </p:spPr>
      </p:pic>
    </p:spTree>
    <p:extLst>
      <p:ext uri="{BB962C8B-B14F-4D97-AF65-F5344CB8AC3E}">
        <p14:creationId xmlns:p14="http://schemas.microsoft.com/office/powerpoint/2010/main" val="2714030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500"/>
                                        <p:tgtEl>
                                          <p:spTgt spid="27"/>
                                        </p:tgtEl>
                                      </p:cBhvr>
                                    </p:animEffect>
                                  </p:childTnLst>
                                </p:cTn>
                              </p:par>
                              <p:par>
                                <p:cTn id="31" presetID="10" presetClass="entr" presetSubtype="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500"/>
                                        <p:tgtEl>
                                          <p:spTgt spid="2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par>
                                <p:cTn id="40" presetID="10" presetClass="entr" presetSubtype="0" fill="hold"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500"/>
                                        <p:tgtEl>
                                          <p:spTgt spid="30"/>
                                        </p:tgtEl>
                                      </p:cBhvr>
                                    </p:animEffect>
                                  </p:childTnLst>
                                </p:cTn>
                              </p:par>
                              <p:par>
                                <p:cTn id="43" presetID="10" presetClass="entr" presetSubtype="0" fill="hold" nodeType="with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fade">
                                      <p:cBhvr>
                                        <p:cTn id="45" dur="500"/>
                                        <p:tgtEl>
                                          <p:spTgt spid="33"/>
                                        </p:tgtEl>
                                      </p:cBhvr>
                                    </p:animEffect>
                                  </p:childTnLst>
                                </p:cTn>
                              </p:par>
                            </p:childTnLst>
                          </p:cTn>
                        </p:par>
                      </p:childTnLst>
                    </p:cTn>
                  </p:par>
                  <p:par>
                    <p:cTn id="46" fill="hold">
                      <p:stCondLst>
                        <p:cond delay="indefinite"/>
                      </p:stCondLst>
                      <p:childTnLst>
                        <p:par>
                          <p:cTn id="47" fill="hold">
                            <p:stCondLst>
                              <p:cond delay="0"/>
                            </p:stCondLst>
                            <p:childTnLst>
                              <p:par>
                                <p:cTn id="48" presetID="49" presetClass="entr" presetSubtype="0" decel="100000" fill="hold" nodeType="clickEffect">
                                  <p:stCondLst>
                                    <p:cond delay="0"/>
                                  </p:stCondLst>
                                  <p:childTnLst>
                                    <p:set>
                                      <p:cBhvr>
                                        <p:cTn id="49" dur="1" fill="hold">
                                          <p:stCondLst>
                                            <p:cond delay="0"/>
                                          </p:stCondLst>
                                        </p:cTn>
                                        <p:tgtEl>
                                          <p:spTgt spid="34"/>
                                        </p:tgtEl>
                                        <p:attrNameLst>
                                          <p:attrName>style.visibility</p:attrName>
                                        </p:attrNameLst>
                                      </p:cBhvr>
                                      <p:to>
                                        <p:strVal val="visible"/>
                                      </p:to>
                                    </p:set>
                                    <p:anim calcmode="lin" valueType="num">
                                      <p:cBhvr>
                                        <p:cTn id="50" dur="500" fill="hold"/>
                                        <p:tgtEl>
                                          <p:spTgt spid="34"/>
                                        </p:tgtEl>
                                        <p:attrNameLst>
                                          <p:attrName>ppt_w</p:attrName>
                                        </p:attrNameLst>
                                      </p:cBhvr>
                                      <p:tavLst>
                                        <p:tav tm="0">
                                          <p:val>
                                            <p:fltVal val="0"/>
                                          </p:val>
                                        </p:tav>
                                        <p:tav tm="100000">
                                          <p:val>
                                            <p:strVal val="#ppt_w"/>
                                          </p:val>
                                        </p:tav>
                                      </p:tavLst>
                                    </p:anim>
                                    <p:anim calcmode="lin" valueType="num">
                                      <p:cBhvr>
                                        <p:cTn id="51" dur="500" fill="hold"/>
                                        <p:tgtEl>
                                          <p:spTgt spid="34"/>
                                        </p:tgtEl>
                                        <p:attrNameLst>
                                          <p:attrName>ppt_h</p:attrName>
                                        </p:attrNameLst>
                                      </p:cBhvr>
                                      <p:tavLst>
                                        <p:tav tm="0">
                                          <p:val>
                                            <p:fltVal val="0"/>
                                          </p:val>
                                        </p:tav>
                                        <p:tav tm="100000">
                                          <p:val>
                                            <p:strVal val="#ppt_h"/>
                                          </p:val>
                                        </p:tav>
                                      </p:tavLst>
                                    </p:anim>
                                    <p:anim calcmode="lin" valueType="num">
                                      <p:cBhvr>
                                        <p:cTn id="52" dur="500" fill="hold"/>
                                        <p:tgtEl>
                                          <p:spTgt spid="34"/>
                                        </p:tgtEl>
                                        <p:attrNameLst>
                                          <p:attrName>style.rotation</p:attrName>
                                        </p:attrNameLst>
                                      </p:cBhvr>
                                      <p:tavLst>
                                        <p:tav tm="0">
                                          <p:val>
                                            <p:fltVal val="360"/>
                                          </p:val>
                                        </p:tav>
                                        <p:tav tm="100000">
                                          <p:val>
                                            <p:fltVal val="0"/>
                                          </p:val>
                                        </p:tav>
                                      </p:tavLst>
                                    </p:anim>
                                    <p:animEffect transition="in" filter="fade">
                                      <p:cBhvr>
                                        <p:cTn id="53" dur="500"/>
                                        <p:tgtEl>
                                          <p:spTgt spid="34"/>
                                        </p:tgtEl>
                                      </p:cBhvr>
                                    </p:animEffect>
                                  </p:childTnLst>
                                </p:cTn>
                              </p:par>
                              <p:par>
                                <p:cTn id="54" presetID="49" presetClass="entr" presetSubtype="0" decel="100000" fill="hold" nodeType="withEffect">
                                  <p:stCondLst>
                                    <p:cond delay="0"/>
                                  </p:stCondLst>
                                  <p:childTnLst>
                                    <p:set>
                                      <p:cBhvr>
                                        <p:cTn id="55" dur="1" fill="hold">
                                          <p:stCondLst>
                                            <p:cond delay="0"/>
                                          </p:stCondLst>
                                        </p:cTn>
                                        <p:tgtEl>
                                          <p:spTgt spid="36"/>
                                        </p:tgtEl>
                                        <p:attrNameLst>
                                          <p:attrName>style.visibility</p:attrName>
                                        </p:attrNameLst>
                                      </p:cBhvr>
                                      <p:to>
                                        <p:strVal val="visible"/>
                                      </p:to>
                                    </p:set>
                                    <p:anim calcmode="lin" valueType="num">
                                      <p:cBhvr>
                                        <p:cTn id="56" dur="500" fill="hold"/>
                                        <p:tgtEl>
                                          <p:spTgt spid="36"/>
                                        </p:tgtEl>
                                        <p:attrNameLst>
                                          <p:attrName>ppt_w</p:attrName>
                                        </p:attrNameLst>
                                      </p:cBhvr>
                                      <p:tavLst>
                                        <p:tav tm="0">
                                          <p:val>
                                            <p:fltVal val="0"/>
                                          </p:val>
                                        </p:tav>
                                        <p:tav tm="100000">
                                          <p:val>
                                            <p:strVal val="#ppt_w"/>
                                          </p:val>
                                        </p:tav>
                                      </p:tavLst>
                                    </p:anim>
                                    <p:anim calcmode="lin" valueType="num">
                                      <p:cBhvr>
                                        <p:cTn id="57" dur="500" fill="hold"/>
                                        <p:tgtEl>
                                          <p:spTgt spid="36"/>
                                        </p:tgtEl>
                                        <p:attrNameLst>
                                          <p:attrName>ppt_h</p:attrName>
                                        </p:attrNameLst>
                                      </p:cBhvr>
                                      <p:tavLst>
                                        <p:tav tm="0">
                                          <p:val>
                                            <p:fltVal val="0"/>
                                          </p:val>
                                        </p:tav>
                                        <p:tav tm="100000">
                                          <p:val>
                                            <p:strVal val="#ppt_h"/>
                                          </p:val>
                                        </p:tav>
                                      </p:tavLst>
                                    </p:anim>
                                    <p:anim calcmode="lin" valueType="num">
                                      <p:cBhvr>
                                        <p:cTn id="58" dur="500" fill="hold"/>
                                        <p:tgtEl>
                                          <p:spTgt spid="36"/>
                                        </p:tgtEl>
                                        <p:attrNameLst>
                                          <p:attrName>style.rotation</p:attrName>
                                        </p:attrNameLst>
                                      </p:cBhvr>
                                      <p:tavLst>
                                        <p:tav tm="0">
                                          <p:val>
                                            <p:fltVal val="360"/>
                                          </p:val>
                                        </p:tav>
                                        <p:tav tm="100000">
                                          <p:val>
                                            <p:fltVal val="0"/>
                                          </p:val>
                                        </p:tav>
                                      </p:tavLst>
                                    </p:anim>
                                    <p:animEffect transition="in" filter="fade">
                                      <p:cBhvr>
                                        <p:cTn id="59" dur="500"/>
                                        <p:tgtEl>
                                          <p:spTgt spid="36"/>
                                        </p:tgtEl>
                                      </p:cBhvr>
                                    </p:animEffect>
                                  </p:childTnLst>
                                </p:cTn>
                              </p:par>
                            </p:childTnLst>
                          </p:cTn>
                        </p:par>
                      </p:childTnLst>
                    </p:cTn>
                  </p:par>
                  <p:par>
                    <p:cTn id="60" fill="hold">
                      <p:stCondLst>
                        <p:cond delay="indefinite"/>
                      </p:stCondLst>
                      <p:childTnLst>
                        <p:par>
                          <p:cTn id="61" fill="hold">
                            <p:stCondLst>
                              <p:cond delay="0"/>
                            </p:stCondLst>
                            <p:childTnLst>
                              <p:par>
                                <p:cTn id="62" presetID="49" presetClass="entr" presetSubtype="0" decel="100000" fill="hold" nodeType="clickEffect">
                                  <p:stCondLst>
                                    <p:cond delay="0"/>
                                  </p:stCondLst>
                                  <p:childTnLst>
                                    <p:set>
                                      <p:cBhvr>
                                        <p:cTn id="63" dur="1" fill="hold">
                                          <p:stCondLst>
                                            <p:cond delay="0"/>
                                          </p:stCondLst>
                                        </p:cTn>
                                        <p:tgtEl>
                                          <p:spTgt spid="47"/>
                                        </p:tgtEl>
                                        <p:attrNameLst>
                                          <p:attrName>style.visibility</p:attrName>
                                        </p:attrNameLst>
                                      </p:cBhvr>
                                      <p:to>
                                        <p:strVal val="visible"/>
                                      </p:to>
                                    </p:set>
                                    <p:anim calcmode="lin" valueType="num">
                                      <p:cBhvr>
                                        <p:cTn id="64" dur="500" fill="hold"/>
                                        <p:tgtEl>
                                          <p:spTgt spid="47"/>
                                        </p:tgtEl>
                                        <p:attrNameLst>
                                          <p:attrName>ppt_w</p:attrName>
                                        </p:attrNameLst>
                                      </p:cBhvr>
                                      <p:tavLst>
                                        <p:tav tm="0">
                                          <p:val>
                                            <p:fltVal val="0"/>
                                          </p:val>
                                        </p:tav>
                                        <p:tav tm="100000">
                                          <p:val>
                                            <p:strVal val="#ppt_w"/>
                                          </p:val>
                                        </p:tav>
                                      </p:tavLst>
                                    </p:anim>
                                    <p:anim calcmode="lin" valueType="num">
                                      <p:cBhvr>
                                        <p:cTn id="65" dur="500" fill="hold"/>
                                        <p:tgtEl>
                                          <p:spTgt spid="47"/>
                                        </p:tgtEl>
                                        <p:attrNameLst>
                                          <p:attrName>ppt_h</p:attrName>
                                        </p:attrNameLst>
                                      </p:cBhvr>
                                      <p:tavLst>
                                        <p:tav tm="0">
                                          <p:val>
                                            <p:fltVal val="0"/>
                                          </p:val>
                                        </p:tav>
                                        <p:tav tm="100000">
                                          <p:val>
                                            <p:strVal val="#ppt_h"/>
                                          </p:val>
                                        </p:tav>
                                      </p:tavLst>
                                    </p:anim>
                                    <p:anim calcmode="lin" valueType="num">
                                      <p:cBhvr>
                                        <p:cTn id="66" dur="500" fill="hold"/>
                                        <p:tgtEl>
                                          <p:spTgt spid="47"/>
                                        </p:tgtEl>
                                        <p:attrNameLst>
                                          <p:attrName>style.rotation</p:attrName>
                                        </p:attrNameLst>
                                      </p:cBhvr>
                                      <p:tavLst>
                                        <p:tav tm="0">
                                          <p:val>
                                            <p:fltVal val="360"/>
                                          </p:val>
                                        </p:tav>
                                        <p:tav tm="100000">
                                          <p:val>
                                            <p:fltVal val="0"/>
                                          </p:val>
                                        </p:tav>
                                      </p:tavLst>
                                    </p:anim>
                                    <p:animEffect transition="in" filter="fade">
                                      <p:cBhvr>
                                        <p:cTn id="67" dur="500"/>
                                        <p:tgtEl>
                                          <p:spTgt spid="47"/>
                                        </p:tgtEl>
                                      </p:cBhvr>
                                    </p:animEffect>
                                  </p:childTnLst>
                                </p:cTn>
                              </p:par>
                              <p:par>
                                <p:cTn id="68" presetID="49" presetClass="entr" presetSubtype="0" decel="100000" fill="hold" nodeType="withEffect">
                                  <p:stCondLst>
                                    <p:cond delay="0"/>
                                  </p:stCondLst>
                                  <p:childTnLst>
                                    <p:set>
                                      <p:cBhvr>
                                        <p:cTn id="69" dur="1" fill="hold">
                                          <p:stCondLst>
                                            <p:cond delay="0"/>
                                          </p:stCondLst>
                                        </p:cTn>
                                        <p:tgtEl>
                                          <p:spTgt spid="49"/>
                                        </p:tgtEl>
                                        <p:attrNameLst>
                                          <p:attrName>style.visibility</p:attrName>
                                        </p:attrNameLst>
                                      </p:cBhvr>
                                      <p:to>
                                        <p:strVal val="visible"/>
                                      </p:to>
                                    </p:set>
                                    <p:anim calcmode="lin" valueType="num">
                                      <p:cBhvr>
                                        <p:cTn id="70" dur="500" fill="hold"/>
                                        <p:tgtEl>
                                          <p:spTgt spid="49"/>
                                        </p:tgtEl>
                                        <p:attrNameLst>
                                          <p:attrName>ppt_w</p:attrName>
                                        </p:attrNameLst>
                                      </p:cBhvr>
                                      <p:tavLst>
                                        <p:tav tm="0">
                                          <p:val>
                                            <p:fltVal val="0"/>
                                          </p:val>
                                        </p:tav>
                                        <p:tav tm="100000">
                                          <p:val>
                                            <p:strVal val="#ppt_w"/>
                                          </p:val>
                                        </p:tav>
                                      </p:tavLst>
                                    </p:anim>
                                    <p:anim calcmode="lin" valueType="num">
                                      <p:cBhvr>
                                        <p:cTn id="71" dur="500" fill="hold"/>
                                        <p:tgtEl>
                                          <p:spTgt spid="49"/>
                                        </p:tgtEl>
                                        <p:attrNameLst>
                                          <p:attrName>ppt_h</p:attrName>
                                        </p:attrNameLst>
                                      </p:cBhvr>
                                      <p:tavLst>
                                        <p:tav tm="0">
                                          <p:val>
                                            <p:fltVal val="0"/>
                                          </p:val>
                                        </p:tav>
                                        <p:tav tm="100000">
                                          <p:val>
                                            <p:strVal val="#ppt_h"/>
                                          </p:val>
                                        </p:tav>
                                      </p:tavLst>
                                    </p:anim>
                                    <p:anim calcmode="lin" valueType="num">
                                      <p:cBhvr>
                                        <p:cTn id="72" dur="500" fill="hold"/>
                                        <p:tgtEl>
                                          <p:spTgt spid="49"/>
                                        </p:tgtEl>
                                        <p:attrNameLst>
                                          <p:attrName>style.rotation</p:attrName>
                                        </p:attrNameLst>
                                      </p:cBhvr>
                                      <p:tavLst>
                                        <p:tav tm="0">
                                          <p:val>
                                            <p:fltVal val="360"/>
                                          </p:val>
                                        </p:tav>
                                        <p:tav tm="100000">
                                          <p:val>
                                            <p:fltVal val="0"/>
                                          </p:val>
                                        </p:tav>
                                      </p:tavLst>
                                    </p:anim>
                                    <p:animEffect transition="in" filter="fade">
                                      <p:cBhvr>
                                        <p:cTn id="73" dur="500"/>
                                        <p:tgtEl>
                                          <p:spTgt spid="49"/>
                                        </p:tgtEl>
                                      </p:cBhvr>
                                    </p:animEffect>
                                  </p:childTnLst>
                                </p:cTn>
                              </p:par>
                              <p:par>
                                <p:cTn id="74" presetID="49" presetClass="entr" presetSubtype="0" decel="100000" fill="hold" nodeType="withEffect">
                                  <p:stCondLst>
                                    <p:cond delay="0"/>
                                  </p:stCondLst>
                                  <p:childTnLst>
                                    <p:set>
                                      <p:cBhvr>
                                        <p:cTn id="75" dur="1" fill="hold">
                                          <p:stCondLst>
                                            <p:cond delay="0"/>
                                          </p:stCondLst>
                                        </p:cTn>
                                        <p:tgtEl>
                                          <p:spTgt spid="50"/>
                                        </p:tgtEl>
                                        <p:attrNameLst>
                                          <p:attrName>style.visibility</p:attrName>
                                        </p:attrNameLst>
                                      </p:cBhvr>
                                      <p:to>
                                        <p:strVal val="visible"/>
                                      </p:to>
                                    </p:set>
                                    <p:anim calcmode="lin" valueType="num">
                                      <p:cBhvr>
                                        <p:cTn id="76" dur="500" fill="hold"/>
                                        <p:tgtEl>
                                          <p:spTgt spid="50"/>
                                        </p:tgtEl>
                                        <p:attrNameLst>
                                          <p:attrName>ppt_w</p:attrName>
                                        </p:attrNameLst>
                                      </p:cBhvr>
                                      <p:tavLst>
                                        <p:tav tm="0">
                                          <p:val>
                                            <p:fltVal val="0"/>
                                          </p:val>
                                        </p:tav>
                                        <p:tav tm="100000">
                                          <p:val>
                                            <p:strVal val="#ppt_w"/>
                                          </p:val>
                                        </p:tav>
                                      </p:tavLst>
                                    </p:anim>
                                    <p:anim calcmode="lin" valueType="num">
                                      <p:cBhvr>
                                        <p:cTn id="77" dur="500" fill="hold"/>
                                        <p:tgtEl>
                                          <p:spTgt spid="50"/>
                                        </p:tgtEl>
                                        <p:attrNameLst>
                                          <p:attrName>ppt_h</p:attrName>
                                        </p:attrNameLst>
                                      </p:cBhvr>
                                      <p:tavLst>
                                        <p:tav tm="0">
                                          <p:val>
                                            <p:fltVal val="0"/>
                                          </p:val>
                                        </p:tav>
                                        <p:tav tm="100000">
                                          <p:val>
                                            <p:strVal val="#ppt_h"/>
                                          </p:val>
                                        </p:tav>
                                      </p:tavLst>
                                    </p:anim>
                                    <p:anim calcmode="lin" valueType="num">
                                      <p:cBhvr>
                                        <p:cTn id="78" dur="500" fill="hold"/>
                                        <p:tgtEl>
                                          <p:spTgt spid="50"/>
                                        </p:tgtEl>
                                        <p:attrNameLst>
                                          <p:attrName>style.rotation</p:attrName>
                                        </p:attrNameLst>
                                      </p:cBhvr>
                                      <p:tavLst>
                                        <p:tav tm="0">
                                          <p:val>
                                            <p:fltVal val="360"/>
                                          </p:val>
                                        </p:tav>
                                        <p:tav tm="100000">
                                          <p:val>
                                            <p:fltVal val="0"/>
                                          </p:val>
                                        </p:tav>
                                      </p:tavLst>
                                    </p:anim>
                                    <p:animEffect transition="in" filter="fade">
                                      <p:cBhvr>
                                        <p:cTn id="79" dur="500"/>
                                        <p:tgtEl>
                                          <p:spTgt spid="50"/>
                                        </p:tgtEl>
                                      </p:cBhvr>
                                    </p:animEffect>
                                  </p:childTnLst>
                                </p:cTn>
                              </p:par>
                              <p:par>
                                <p:cTn id="80" presetID="49" presetClass="entr" presetSubtype="0" decel="100000" fill="hold" nodeType="withEffect">
                                  <p:stCondLst>
                                    <p:cond delay="0"/>
                                  </p:stCondLst>
                                  <p:childTnLst>
                                    <p:set>
                                      <p:cBhvr>
                                        <p:cTn id="81" dur="1" fill="hold">
                                          <p:stCondLst>
                                            <p:cond delay="0"/>
                                          </p:stCondLst>
                                        </p:cTn>
                                        <p:tgtEl>
                                          <p:spTgt spid="51"/>
                                        </p:tgtEl>
                                        <p:attrNameLst>
                                          <p:attrName>style.visibility</p:attrName>
                                        </p:attrNameLst>
                                      </p:cBhvr>
                                      <p:to>
                                        <p:strVal val="visible"/>
                                      </p:to>
                                    </p:set>
                                    <p:anim calcmode="lin" valueType="num">
                                      <p:cBhvr>
                                        <p:cTn id="82" dur="500" fill="hold"/>
                                        <p:tgtEl>
                                          <p:spTgt spid="51"/>
                                        </p:tgtEl>
                                        <p:attrNameLst>
                                          <p:attrName>ppt_w</p:attrName>
                                        </p:attrNameLst>
                                      </p:cBhvr>
                                      <p:tavLst>
                                        <p:tav tm="0">
                                          <p:val>
                                            <p:fltVal val="0"/>
                                          </p:val>
                                        </p:tav>
                                        <p:tav tm="100000">
                                          <p:val>
                                            <p:strVal val="#ppt_w"/>
                                          </p:val>
                                        </p:tav>
                                      </p:tavLst>
                                    </p:anim>
                                    <p:anim calcmode="lin" valueType="num">
                                      <p:cBhvr>
                                        <p:cTn id="83" dur="500" fill="hold"/>
                                        <p:tgtEl>
                                          <p:spTgt spid="51"/>
                                        </p:tgtEl>
                                        <p:attrNameLst>
                                          <p:attrName>ppt_h</p:attrName>
                                        </p:attrNameLst>
                                      </p:cBhvr>
                                      <p:tavLst>
                                        <p:tav tm="0">
                                          <p:val>
                                            <p:fltVal val="0"/>
                                          </p:val>
                                        </p:tav>
                                        <p:tav tm="100000">
                                          <p:val>
                                            <p:strVal val="#ppt_h"/>
                                          </p:val>
                                        </p:tav>
                                      </p:tavLst>
                                    </p:anim>
                                    <p:anim calcmode="lin" valueType="num">
                                      <p:cBhvr>
                                        <p:cTn id="84" dur="500" fill="hold"/>
                                        <p:tgtEl>
                                          <p:spTgt spid="51"/>
                                        </p:tgtEl>
                                        <p:attrNameLst>
                                          <p:attrName>style.rotation</p:attrName>
                                        </p:attrNameLst>
                                      </p:cBhvr>
                                      <p:tavLst>
                                        <p:tav tm="0">
                                          <p:val>
                                            <p:fltVal val="360"/>
                                          </p:val>
                                        </p:tav>
                                        <p:tav tm="100000">
                                          <p:val>
                                            <p:fltVal val="0"/>
                                          </p:val>
                                        </p:tav>
                                      </p:tavLst>
                                    </p:anim>
                                    <p:animEffect transition="in" filter="fade">
                                      <p:cBhvr>
                                        <p:cTn id="85" dur="500"/>
                                        <p:tgtEl>
                                          <p:spTgt spid="51"/>
                                        </p:tgtEl>
                                      </p:cBhvr>
                                    </p:animEffect>
                                  </p:childTnLst>
                                </p:cTn>
                              </p:par>
                            </p:childTnLst>
                          </p:cTn>
                        </p:par>
                      </p:childTnLst>
                    </p:cTn>
                  </p:par>
                  <p:par>
                    <p:cTn id="86" fill="hold">
                      <p:stCondLst>
                        <p:cond delay="indefinite"/>
                      </p:stCondLst>
                      <p:childTnLst>
                        <p:par>
                          <p:cTn id="87" fill="hold">
                            <p:stCondLst>
                              <p:cond delay="0"/>
                            </p:stCondLst>
                            <p:childTnLst>
                              <p:par>
                                <p:cTn id="88" presetID="49" presetClass="entr" presetSubtype="0" decel="100000" fill="hold" nodeType="clickEffect">
                                  <p:stCondLst>
                                    <p:cond delay="0"/>
                                  </p:stCondLst>
                                  <p:childTnLst>
                                    <p:set>
                                      <p:cBhvr>
                                        <p:cTn id="89" dur="1" fill="hold">
                                          <p:stCondLst>
                                            <p:cond delay="0"/>
                                          </p:stCondLst>
                                        </p:cTn>
                                        <p:tgtEl>
                                          <p:spTgt spid="42"/>
                                        </p:tgtEl>
                                        <p:attrNameLst>
                                          <p:attrName>style.visibility</p:attrName>
                                        </p:attrNameLst>
                                      </p:cBhvr>
                                      <p:to>
                                        <p:strVal val="visible"/>
                                      </p:to>
                                    </p:set>
                                    <p:anim calcmode="lin" valueType="num">
                                      <p:cBhvr>
                                        <p:cTn id="90" dur="500" fill="hold"/>
                                        <p:tgtEl>
                                          <p:spTgt spid="42"/>
                                        </p:tgtEl>
                                        <p:attrNameLst>
                                          <p:attrName>ppt_w</p:attrName>
                                        </p:attrNameLst>
                                      </p:cBhvr>
                                      <p:tavLst>
                                        <p:tav tm="0">
                                          <p:val>
                                            <p:fltVal val="0"/>
                                          </p:val>
                                        </p:tav>
                                        <p:tav tm="100000">
                                          <p:val>
                                            <p:strVal val="#ppt_w"/>
                                          </p:val>
                                        </p:tav>
                                      </p:tavLst>
                                    </p:anim>
                                    <p:anim calcmode="lin" valueType="num">
                                      <p:cBhvr>
                                        <p:cTn id="91" dur="500" fill="hold"/>
                                        <p:tgtEl>
                                          <p:spTgt spid="42"/>
                                        </p:tgtEl>
                                        <p:attrNameLst>
                                          <p:attrName>ppt_h</p:attrName>
                                        </p:attrNameLst>
                                      </p:cBhvr>
                                      <p:tavLst>
                                        <p:tav tm="0">
                                          <p:val>
                                            <p:fltVal val="0"/>
                                          </p:val>
                                        </p:tav>
                                        <p:tav tm="100000">
                                          <p:val>
                                            <p:strVal val="#ppt_h"/>
                                          </p:val>
                                        </p:tav>
                                      </p:tavLst>
                                    </p:anim>
                                    <p:anim calcmode="lin" valueType="num">
                                      <p:cBhvr>
                                        <p:cTn id="92" dur="500" fill="hold"/>
                                        <p:tgtEl>
                                          <p:spTgt spid="42"/>
                                        </p:tgtEl>
                                        <p:attrNameLst>
                                          <p:attrName>style.rotation</p:attrName>
                                        </p:attrNameLst>
                                      </p:cBhvr>
                                      <p:tavLst>
                                        <p:tav tm="0">
                                          <p:val>
                                            <p:fltVal val="360"/>
                                          </p:val>
                                        </p:tav>
                                        <p:tav tm="100000">
                                          <p:val>
                                            <p:fltVal val="0"/>
                                          </p:val>
                                        </p:tav>
                                      </p:tavLst>
                                    </p:anim>
                                    <p:animEffect transition="in" filter="fade">
                                      <p:cBhvr>
                                        <p:cTn id="93" dur="500"/>
                                        <p:tgtEl>
                                          <p:spTgt spid="42"/>
                                        </p:tgtEl>
                                      </p:cBhvr>
                                    </p:animEffect>
                                  </p:childTnLst>
                                </p:cTn>
                              </p:par>
                              <p:par>
                                <p:cTn id="94" presetID="49" presetClass="entr" presetSubtype="0" decel="100000" fill="hold" nodeType="withEffect">
                                  <p:stCondLst>
                                    <p:cond delay="0"/>
                                  </p:stCondLst>
                                  <p:childTnLst>
                                    <p:set>
                                      <p:cBhvr>
                                        <p:cTn id="95" dur="1" fill="hold">
                                          <p:stCondLst>
                                            <p:cond delay="0"/>
                                          </p:stCondLst>
                                        </p:cTn>
                                        <p:tgtEl>
                                          <p:spTgt spid="43"/>
                                        </p:tgtEl>
                                        <p:attrNameLst>
                                          <p:attrName>style.visibility</p:attrName>
                                        </p:attrNameLst>
                                      </p:cBhvr>
                                      <p:to>
                                        <p:strVal val="visible"/>
                                      </p:to>
                                    </p:set>
                                    <p:anim calcmode="lin" valueType="num">
                                      <p:cBhvr>
                                        <p:cTn id="96" dur="500" fill="hold"/>
                                        <p:tgtEl>
                                          <p:spTgt spid="43"/>
                                        </p:tgtEl>
                                        <p:attrNameLst>
                                          <p:attrName>ppt_w</p:attrName>
                                        </p:attrNameLst>
                                      </p:cBhvr>
                                      <p:tavLst>
                                        <p:tav tm="0">
                                          <p:val>
                                            <p:fltVal val="0"/>
                                          </p:val>
                                        </p:tav>
                                        <p:tav tm="100000">
                                          <p:val>
                                            <p:strVal val="#ppt_w"/>
                                          </p:val>
                                        </p:tav>
                                      </p:tavLst>
                                    </p:anim>
                                    <p:anim calcmode="lin" valueType="num">
                                      <p:cBhvr>
                                        <p:cTn id="97" dur="500" fill="hold"/>
                                        <p:tgtEl>
                                          <p:spTgt spid="43"/>
                                        </p:tgtEl>
                                        <p:attrNameLst>
                                          <p:attrName>ppt_h</p:attrName>
                                        </p:attrNameLst>
                                      </p:cBhvr>
                                      <p:tavLst>
                                        <p:tav tm="0">
                                          <p:val>
                                            <p:fltVal val="0"/>
                                          </p:val>
                                        </p:tav>
                                        <p:tav tm="100000">
                                          <p:val>
                                            <p:strVal val="#ppt_h"/>
                                          </p:val>
                                        </p:tav>
                                      </p:tavLst>
                                    </p:anim>
                                    <p:anim calcmode="lin" valueType="num">
                                      <p:cBhvr>
                                        <p:cTn id="98" dur="500" fill="hold"/>
                                        <p:tgtEl>
                                          <p:spTgt spid="43"/>
                                        </p:tgtEl>
                                        <p:attrNameLst>
                                          <p:attrName>style.rotation</p:attrName>
                                        </p:attrNameLst>
                                      </p:cBhvr>
                                      <p:tavLst>
                                        <p:tav tm="0">
                                          <p:val>
                                            <p:fltVal val="360"/>
                                          </p:val>
                                        </p:tav>
                                        <p:tav tm="100000">
                                          <p:val>
                                            <p:fltVal val="0"/>
                                          </p:val>
                                        </p:tav>
                                      </p:tavLst>
                                    </p:anim>
                                    <p:animEffect transition="in" filter="fade">
                                      <p:cBhvr>
                                        <p:cTn id="99" dur="500"/>
                                        <p:tgtEl>
                                          <p:spTgt spid="43"/>
                                        </p:tgtEl>
                                      </p:cBhvr>
                                    </p:animEffect>
                                  </p:childTnLst>
                                </p:cTn>
                              </p:par>
                              <p:par>
                                <p:cTn id="100" presetID="49" presetClass="entr" presetSubtype="0" decel="100000" fill="hold" nodeType="withEffect">
                                  <p:stCondLst>
                                    <p:cond delay="0"/>
                                  </p:stCondLst>
                                  <p:childTnLst>
                                    <p:set>
                                      <p:cBhvr>
                                        <p:cTn id="101" dur="1" fill="hold">
                                          <p:stCondLst>
                                            <p:cond delay="0"/>
                                          </p:stCondLst>
                                        </p:cTn>
                                        <p:tgtEl>
                                          <p:spTgt spid="44"/>
                                        </p:tgtEl>
                                        <p:attrNameLst>
                                          <p:attrName>style.visibility</p:attrName>
                                        </p:attrNameLst>
                                      </p:cBhvr>
                                      <p:to>
                                        <p:strVal val="visible"/>
                                      </p:to>
                                    </p:set>
                                    <p:anim calcmode="lin" valueType="num">
                                      <p:cBhvr>
                                        <p:cTn id="102" dur="500" fill="hold"/>
                                        <p:tgtEl>
                                          <p:spTgt spid="44"/>
                                        </p:tgtEl>
                                        <p:attrNameLst>
                                          <p:attrName>ppt_w</p:attrName>
                                        </p:attrNameLst>
                                      </p:cBhvr>
                                      <p:tavLst>
                                        <p:tav tm="0">
                                          <p:val>
                                            <p:fltVal val="0"/>
                                          </p:val>
                                        </p:tav>
                                        <p:tav tm="100000">
                                          <p:val>
                                            <p:strVal val="#ppt_w"/>
                                          </p:val>
                                        </p:tav>
                                      </p:tavLst>
                                    </p:anim>
                                    <p:anim calcmode="lin" valueType="num">
                                      <p:cBhvr>
                                        <p:cTn id="103" dur="500" fill="hold"/>
                                        <p:tgtEl>
                                          <p:spTgt spid="44"/>
                                        </p:tgtEl>
                                        <p:attrNameLst>
                                          <p:attrName>ppt_h</p:attrName>
                                        </p:attrNameLst>
                                      </p:cBhvr>
                                      <p:tavLst>
                                        <p:tav tm="0">
                                          <p:val>
                                            <p:fltVal val="0"/>
                                          </p:val>
                                        </p:tav>
                                        <p:tav tm="100000">
                                          <p:val>
                                            <p:strVal val="#ppt_h"/>
                                          </p:val>
                                        </p:tav>
                                      </p:tavLst>
                                    </p:anim>
                                    <p:anim calcmode="lin" valueType="num">
                                      <p:cBhvr>
                                        <p:cTn id="104" dur="500" fill="hold"/>
                                        <p:tgtEl>
                                          <p:spTgt spid="44"/>
                                        </p:tgtEl>
                                        <p:attrNameLst>
                                          <p:attrName>style.rotation</p:attrName>
                                        </p:attrNameLst>
                                      </p:cBhvr>
                                      <p:tavLst>
                                        <p:tav tm="0">
                                          <p:val>
                                            <p:fltVal val="360"/>
                                          </p:val>
                                        </p:tav>
                                        <p:tav tm="100000">
                                          <p:val>
                                            <p:fltVal val="0"/>
                                          </p:val>
                                        </p:tav>
                                      </p:tavLst>
                                    </p:anim>
                                    <p:animEffect transition="in" filter="fade">
                                      <p:cBhvr>
                                        <p:cTn id="105" dur="500"/>
                                        <p:tgtEl>
                                          <p:spTgt spid="44"/>
                                        </p:tgtEl>
                                      </p:cBhvr>
                                    </p:animEffect>
                                  </p:childTnLst>
                                </p:cTn>
                              </p:par>
                              <p:par>
                                <p:cTn id="106" presetID="49" presetClass="entr" presetSubtype="0" decel="100000" fill="hold" nodeType="withEffect">
                                  <p:stCondLst>
                                    <p:cond delay="0"/>
                                  </p:stCondLst>
                                  <p:childTnLst>
                                    <p:set>
                                      <p:cBhvr>
                                        <p:cTn id="107" dur="1" fill="hold">
                                          <p:stCondLst>
                                            <p:cond delay="0"/>
                                          </p:stCondLst>
                                        </p:cTn>
                                        <p:tgtEl>
                                          <p:spTgt spid="46"/>
                                        </p:tgtEl>
                                        <p:attrNameLst>
                                          <p:attrName>style.visibility</p:attrName>
                                        </p:attrNameLst>
                                      </p:cBhvr>
                                      <p:to>
                                        <p:strVal val="visible"/>
                                      </p:to>
                                    </p:set>
                                    <p:anim calcmode="lin" valueType="num">
                                      <p:cBhvr>
                                        <p:cTn id="108" dur="500" fill="hold"/>
                                        <p:tgtEl>
                                          <p:spTgt spid="46"/>
                                        </p:tgtEl>
                                        <p:attrNameLst>
                                          <p:attrName>ppt_w</p:attrName>
                                        </p:attrNameLst>
                                      </p:cBhvr>
                                      <p:tavLst>
                                        <p:tav tm="0">
                                          <p:val>
                                            <p:fltVal val="0"/>
                                          </p:val>
                                        </p:tav>
                                        <p:tav tm="100000">
                                          <p:val>
                                            <p:strVal val="#ppt_w"/>
                                          </p:val>
                                        </p:tav>
                                      </p:tavLst>
                                    </p:anim>
                                    <p:anim calcmode="lin" valueType="num">
                                      <p:cBhvr>
                                        <p:cTn id="109" dur="500" fill="hold"/>
                                        <p:tgtEl>
                                          <p:spTgt spid="46"/>
                                        </p:tgtEl>
                                        <p:attrNameLst>
                                          <p:attrName>ppt_h</p:attrName>
                                        </p:attrNameLst>
                                      </p:cBhvr>
                                      <p:tavLst>
                                        <p:tav tm="0">
                                          <p:val>
                                            <p:fltVal val="0"/>
                                          </p:val>
                                        </p:tav>
                                        <p:tav tm="100000">
                                          <p:val>
                                            <p:strVal val="#ppt_h"/>
                                          </p:val>
                                        </p:tav>
                                      </p:tavLst>
                                    </p:anim>
                                    <p:anim calcmode="lin" valueType="num">
                                      <p:cBhvr>
                                        <p:cTn id="110" dur="500" fill="hold"/>
                                        <p:tgtEl>
                                          <p:spTgt spid="46"/>
                                        </p:tgtEl>
                                        <p:attrNameLst>
                                          <p:attrName>style.rotation</p:attrName>
                                        </p:attrNameLst>
                                      </p:cBhvr>
                                      <p:tavLst>
                                        <p:tav tm="0">
                                          <p:val>
                                            <p:fltVal val="360"/>
                                          </p:val>
                                        </p:tav>
                                        <p:tav tm="100000">
                                          <p:val>
                                            <p:fltVal val="0"/>
                                          </p:val>
                                        </p:tav>
                                      </p:tavLst>
                                    </p:anim>
                                    <p:animEffect transition="in" filter="fade">
                                      <p:cBhvr>
                                        <p:cTn id="111" dur="500"/>
                                        <p:tgtEl>
                                          <p:spTgt spid="46"/>
                                        </p:tgtEl>
                                      </p:cBhvr>
                                    </p:animEffect>
                                  </p:childTnLst>
                                </p:cTn>
                              </p:par>
                              <p:par>
                                <p:cTn id="112" presetID="49" presetClass="entr" presetSubtype="0" decel="100000" fill="hold" nodeType="withEffect">
                                  <p:stCondLst>
                                    <p:cond delay="0"/>
                                  </p:stCondLst>
                                  <p:childTnLst>
                                    <p:set>
                                      <p:cBhvr>
                                        <p:cTn id="113" dur="1" fill="hold">
                                          <p:stCondLst>
                                            <p:cond delay="0"/>
                                          </p:stCondLst>
                                        </p:cTn>
                                        <p:tgtEl>
                                          <p:spTgt spid="52"/>
                                        </p:tgtEl>
                                        <p:attrNameLst>
                                          <p:attrName>style.visibility</p:attrName>
                                        </p:attrNameLst>
                                      </p:cBhvr>
                                      <p:to>
                                        <p:strVal val="visible"/>
                                      </p:to>
                                    </p:set>
                                    <p:anim calcmode="lin" valueType="num">
                                      <p:cBhvr>
                                        <p:cTn id="114" dur="500" fill="hold"/>
                                        <p:tgtEl>
                                          <p:spTgt spid="52"/>
                                        </p:tgtEl>
                                        <p:attrNameLst>
                                          <p:attrName>ppt_w</p:attrName>
                                        </p:attrNameLst>
                                      </p:cBhvr>
                                      <p:tavLst>
                                        <p:tav tm="0">
                                          <p:val>
                                            <p:fltVal val="0"/>
                                          </p:val>
                                        </p:tav>
                                        <p:tav tm="100000">
                                          <p:val>
                                            <p:strVal val="#ppt_w"/>
                                          </p:val>
                                        </p:tav>
                                      </p:tavLst>
                                    </p:anim>
                                    <p:anim calcmode="lin" valueType="num">
                                      <p:cBhvr>
                                        <p:cTn id="115" dur="500" fill="hold"/>
                                        <p:tgtEl>
                                          <p:spTgt spid="52"/>
                                        </p:tgtEl>
                                        <p:attrNameLst>
                                          <p:attrName>ppt_h</p:attrName>
                                        </p:attrNameLst>
                                      </p:cBhvr>
                                      <p:tavLst>
                                        <p:tav tm="0">
                                          <p:val>
                                            <p:fltVal val="0"/>
                                          </p:val>
                                        </p:tav>
                                        <p:tav tm="100000">
                                          <p:val>
                                            <p:strVal val="#ppt_h"/>
                                          </p:val>
                                        </p:tav>
                                      </p:tavLst>
                                    </p:anim>
                                    <p:anim calcmode="lin" valueType="num">
                                      <p:cBhvr>
                                        <p:cTn id="116" dur="500" fill="hold"/>
                                        <p:tgtEl>
                                          <p:spTgt spid="52"/>
                                        </p:tgtEl>
                                        <p:attrNameLst>
                                          <p:attrName>style.rotation</p:attrName>
                                        </p:attrNameLst>
                                      </p:cBhvr>
                                      <p:tavLst>
                                        <p:tav tm="0">
                                          <p:val>
                                            <p:fltVal val="360"/>
                                          </p:val>
                                        </p:tav>
                                        <p:tav tm="100000">
                                          <p:val>
                                            <p:fltVal val="0"/>
                                          </p:val>
                                        </p:tav>
                                      </p:tavLst>
                                    </p:anim>
                                    <p:animEffect transition="in" filter="fade">
                                      <p:cBhvr>
                                        <p:cTn id="117" dur="500"/>
                                        <p:tgtEl>
                                          <p:spTgt spid="52"/>
                                        </p:tgtEl>
                                      </p:cBhvr>
                                    </p:animEffect>
                                  </p:childTnLst>
                                </p:cTn>
                              </p:par>
                              <p:par>
                                <p:cTn id="118" presetID="49" presetClass="entr" presetSubtype="0" decel="100000" fill="hold" nodeType="withEffect">
                                  <p:stCondLst>
                                    <p:cond delay="0"/>
                                  </p:stCondLst>
                                  <p:childTnLst>
                                    <p:set>
                                      <p:cBhvr>
                                        <p:cTn id="119" dur="1" fill="hold">
                                          <p:stCondLst>
                                            <p:cond delay="0"/>
                                          </p:stCondLst>
                                        </p:cTn>
                                        <p:tgtEl>
                                          <p:spTgt spid="53"/>
                                        </p:tgtEl>
                                        <p:attrNameLst>
                                          <p:attrName>style.visibility</p:attrName>
                                        </p:attrNameLst>
                                      </p:cBhvr>
                                      <p:to>
                                        <p:strVal val="visible"/>
                                      </p:to>
                                    </p:set>
                                    <p:anim calcmode="lin" valueType="num">
                                      <p:cBhvr>
                                        <p:cTn id="120" dur="500" fill="hold"/>
                                        <p:tgtEl>
                                          <p:spTgt spid="53"/>
                                        </p:tgtEl>
                                        <p:attrNameLst>
                                          <p:attrName>ppt_w</p:attrName>
                                        </p:attrNameLst>
                                      </p:cBhvr>
                                      <p:tavLst>
                                        <p:tav tm="0">
                                          <p:val>
                                            <p:fltVal val="0"/>
                                          </p:val>
                                        </p:tav>
                                        <p:tav tm="100000">
                                          <p:val>
                                            <p:strVal val="#ppt_w"/>
                                          </p:val>
                                        </p:tav>
                                      </p:tavLst>
                                    </p:anim>
                                    <p:anim calcmode="lin" valueType="num">
                                      <p:cBhvr>
                                        <p:cTn id="121" dur="500" fill="hold"/>
                                        <p:tgtEl>
                                          <p:spTgt spid="53"/>
                                        </p:tgtEl>
                                        <p:attrNameLst>
                                          <p:attrName>ppt_h</p:attrName>
                                        </p:attrNameLst>
                                      </p:cBhvr>
                                      <p:tavLst>
                                        <p:tav tm="0">
                                          <p:val>
                                            <p:fltVal val="0"/>
                                          </p:val>
                                        </p:tav>
                                        <p:tav tm="100000">
                                          <p:val>
                                            <p:strVal val="#ppt_h"/>
                                          </p:val>
                                        </p:tav>
                                      </p:tavLst>
                                    </p:anim>
                                    <p:anim calcmode="lin" valueType="num">
                                      <p:cBhvr>
                                        <p:cTn id="122" dur="500" fill="hold"/>
                                        <p:tgtEl>
                                          <p:spTgt spid="53"/>
                                        </p:tgtEl>
                                        <p:attrNameLst>
                                          <p:attrName>style.rotation</p:attrName>
                                        </p:attrNameLst>
                                      </p:cBhvr>
                                      <p:tavLst>
                                        <p:tav tm="0">
                                          <p:val>
                                            <p:fltVal val="360"/>
                                          </p:val>
                                        </p:tav>
                                        <p:tav tm="100000">
                                          <p:val>
                                            <p:fltVal val="0"/>
                                          </p:val>
                                        </p:tav>
                                      </p:tavLst>
                                    </p:anim>
                                    <p:animEffect transition="in" filter="fade">
                                      <p:cBhvr>
                                        <p:cTn id="123" dur="500"/>
                                        <p:tgtEl>
                                          <p:spTgt spid="53"/>
                                        </p:tgtEl>
                                      </p:cBhvr>
                                    </p:animEffect>
                                  </p:childTnLst>
                                </p:cTn>
                              </p:par>
                              <p:par>
                                <p:cTn id="124" presetID="49" presetClass="entr" presetSubtype="0" decel="100000" fill="hold" nodeType="withEffect">
                                  <p:stCondLst>
                                    <p:cond delay="0"/>
                                  </p:stCondLst>
                                  <p:childTnLst>
                                    <p:set>
                                      <p:cBhvr>
                                        <p:cTn id="125" dur="1" fill="hold">
                                          <p:stCondLst>
                                            <p:cond delay="0"/>
                                          </p:stCondLst>
                                        </p:cTn>
                                        <p:tgtEl>
                                          <p:spTgt spid="54"/>
                                        </p:tgtEl>
                                        <p:attrNameLst>
                                          <p:attrName>style.visibility</p:attrName>
                                        </p:attrNameLst>
                                      </p:cBhvr>
                                      <p:to>
                                        <p:strVal val="visible"/>
                                      </p:to>
                                    </p:set>
                                    <p:anim calcmode="lin" valueType="num">
                                      <p:cBhvr>
                                        <p:cTn id="126" dur="500" fill="hold"/>
                                        <p:tgtEl>
                                          <p:spTgt spid="54"/>
                                        </p:tgtEl>
                                        <p:attrNameLst>
                                          <p:attrName>ppt_w</p:attrName>
                                        </p:attrNameLst>
                                      </p:cBhvr>
                                      <p:tavLst>
                                        <p:tav tm="0">
                                          <p:val>
                                            <p:fltVal val="0"/>
                                          </p:val>
                                        </p:tav>
                                        <p:tav tm="100000">
                                          <p:val>
                                            <p:strVal val="#ppt_w"/>
                                          </p:val>
                                        </p:tav>
                                      </p:tavLst>
                                    </p:anim>
                                    <p:anim calcmode="lin" valueType="num">
                                      <p:cBhvr>
                                        <p:cTn id="127" dur="500" fill="hold"/>
                                        <p:tgtEl>
                                          <p:spTgt spid="54"/>
                                        </p:tgtEl>
                                        <p:attrNameLst>
                                          <p:attrName>ppt_h</p:attrName>
                                        </p:attrNameLst>
                                      </p:cBhvr>
                                      <p:tavLst>
                                        <p:tav tm="0">
                                          <p:val>
                                            <p:fltVal val="0"/>
                                          </p:val>
                                        </p:tav>
                                        <p:tav tm="100000">
                                          <p:val>
                                            <p:strVal val="#ppt_h"/>
                                          </p:val>
                                        </p:tav>
                                      </p:tavLst>
                                    </p:anim>
                                    <p:anim calcmode="lin" valueType="num">
                                      <p:cBhvr>
                                        <p:cTn id="128" dur="500" fill="hold"/>
                                        <p:tgtEl>
                                          <p:spTgt spid="54"/>
                                        </p:tgtEl>
                                        <p:attrNameLst>
                                          <p:attrName>style.rotation</p:attrName>
                                        </p:attrNameLst>
                                      </p:cBhvr>
                                      <p:tavLst>
                                        <p:tav tm="0">
                                          <p:val>
                                            <p:fltVal val="360"/>
                                          </p:val>
                                        </p:tav>
                                        <p:tav tm="100000">
                                          <p:val>
                                            <p:fltVal val="0"/>
                                          </p:val>
                                        </p:tav>
                                      </p:tavLst>
                                    </p:anim>
                                    <p:animEffect transition="in" filter="fade">
                                      <p:cBhvr>
                                        <p:cTn id="129" dur="500"/>
                                        <p:tgtEl>
                                          <p:spTgt spid="54"/>
                                        </p:tgtEl>
                                      </p:cBhvr>
                                    </p:animEffect>
                                  </p:childTnLst>
                                </p:cTn>
                              </p:par>
                              <p:par>
                                <p:cTn id="130" presetID="49" presetClass="entr" presetSubtype="0" decel="100000" fill="hold" nodeType="withEffect">
                                  <p:stCondLst>
                                    <p:cond delay="0"/>
                                  </p:stCondLst>
                                  <p:childTnLst>
                                    <p:set>
                                      <p:cBhvr>
                                        <p:cTn id="131" dur="1" fill="hold">
                                          <p:stCondLst>
                                            <p:cond delay="0"/>
                                          </p:stCondLst>
                                        </p:cTn>
                                        <p:tgtEl>
                                          <p:spTgt spid="55"/>
                                        </p:tgtEl>
                                        <p:attrNameLst>
                                          <p:attrName>style.visibility</p:attrName>
                                        </p:attrNameLst>
                                      </p:cBhvr>
                                      <p:to>
                                        <p:strVal val="visible"/>
                                      </p:to>
                                    </p:set>
                                    <p:anim calcmode="lin" valueType="num">
                                      <p:cBhvr>
                                        <p:cTn id="132" dur="500" fill="hold"/>
                                        <p:tgtEl>
                                          <p:spTgt spid="55"/>
                                        </p:tgtEl>
                                        <p:attrNameLst>
                                          <p:attrName>ppt_w</p:attrName>
                                        </p:attrNameLst>
                                      </p:cBhvr>
                                      <p:tavLst>
                                        <p:tav tm="0">
                                          <p:val>
                                            <p:fltVal val="0"/>
                                          </p:val>
                                        </p:tav>
                                        <p:tav tm="100000">
                                          <p:val>
                                            <p:strVal val="#ppt_w"/>
                                          </p:val>
                                        </p:tav>
                                      </p:tavLst>
                                    </p:anim>
                                    <p:anim calcmode="lin" valueType="num">
                                      <p:cBhvr>
                                        <p:cTn id="133" dur="500" fill="hold"/>
                                        <p:tgtEl>
                                          <p:spTgt spid="55"/>
                                        </p:tgtEl>
                                        <p:attrNameLst>
                                          <p:attrName>ppt_h</p:attrName>
                                        </p:attrNameLst>
                                      </p:cBhvr>
                                      <p:tavLst>
                                        <p:tav tm="0">
                                          <p:val>
                                            <p:fltVal val="0"/>
                                          </p:val>
                                        </p:tav>
                                        <p:tav tm="100000">
                                          <p:val>
                                            <p:strVal val="#ppt_h"/>
                                          </p:val>
                                        </p:tav>
                                      </p:tavLst>
                                    </p:anim>
                                    <p:anim calcmode="lin" valueType="num">
                                      <p:cBhvr>
                                        <p:cTn id="134" dur="500" fill="hold"/>
                                        <p:tgtEl>
                                          <p:spTgt spid="55"/>
                                        </p:tgtEl>
                                        <p:attrNameLst>
                                          <p:attrName>style.rotation</p:attrName>
                                        </p:attrNameLst>
                                      </p:cBhvr>
                                      <p:tavLst>
                                        <p:tav tm="0">
                                          <p:val>
                                            <p:fltVal val="360"/>
                                          </p:val>
                                        </p:tav>
                                        <p:tav tm="100000">
                                          <p:val>
                                            <p:fltVal val="0"/>
                                          </p:val>
                                        </p:tav>
                                      </p:tavLst>
                                    </p:anim>
                                    <p:animEffect transition="in" filter="fade">
                                      <p:cBhvr>
                                        <p:cTn id="135" dur="500"/>
                                        <p:tgtEl>
                                          <p:spTgt spid="55"/>
                                        </p:tgtEl>
                                      </p:cBhvr>
                                    </p:animEffec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grpId="0" nodeType="clickEffect">
                                  <p:stCondLst>
                                    <p:cond delay="0"/>
                                  </p:stCondLst>
                                  <p:childTnLst>
                                    <p:set>
                                      <p:cBhvr>
                                        <p:cTn id="139" dur="1" fill="hold">
                                          <p:stCondLst>
                                            <p:cond delay="0"/>
                                          </p:stCondLst>
                                        </p:cTn>
                                        <p:tgtEl>
                                          <p:spTgt spid="38"/>
                                        </p:tgtEl>
                                        <p:attrNameLst>
                                          <p:attrName>style.visibility</p:attrName>
                                        </p:attrNameLst>
                                      </p:cBhvr>
                                      <p:to>
                                        <p:strVal val="visible"/>
                                      </p:to>
                                    </p:set>
                                    <p:animEffect transition="in" filter="fade">
                                      <p:cBhvr>
                                        <p:cTn id="140" dur="500"/>
                                        <p:tgtEl>
                                          <p:spTgt spid="38"/>
                                        </p:tgtEl>
                                      </p:cBhvr>
                                    </p:animEffect>
                                  </p:childTnLst>
                                </p:cTn>
                              </p:par>
                              <p:par>
                                <p:cTn id="141" presetID="10" presetClass="entr" presetSubtype="0" fill="hold" nodeType="withEffect">
                                  <p:stCondLst>
                                    <p:cond delay="0"/>
                                  </p:stCondLst>
                                  <p:childTnLst>
                                    <p:set>
                                      <p:cBhvr>
                                        <p:cTn id="142" dur="1" fill="hold">
                                          <p:stCondLst>
                                            <p:cond delay="0"/>
                                          </p:stCondLst>
                                        </p:cTn>
                                        <p:tgtEl>
                                          <p:spTgt spid="41"/>
                                        </p:tgtEl>
                                        <p:attrNameLst>
                                          <p:attrName>style.visibility</p:attrName>
                                        </p:attrNameLst>
                                      </p:cBhvr>
                                      <p:to>
                                        <p:strVal val="visible"/>
                                      </p:to>
                                    </p:set>
                                    <p:animEffect transition="in" filter="fade">
                                      <p:cBhvr>
                                        <p:cTn id="143"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8" grpId="0" animBg="1"/>
      <p:bldP spid="22" grpId="0" animBg="1"/>
      <p:bldP spid="2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31645" y="1228725"/>
            <a:ext cx="184731" cy="369332"/>
          </a:xfrm>
          <a:prstGeom prst="rect">
            <a:avLst/>
          </a:prstGeom>
          <a:noFill/>
        </p:spPr>
        <p:txBody>
          <a:bodyPr wrap="none" rtlCol="0">
            <a:spAutoFit/>
          </a:bodyPr>
          <a:lstStyle/>
          <a:p>
            <a:endParaRPr lang="en-US"/>
          </a:p>
        </p:txBody>
      </p:sp>
      <p:sp>
        <p:nvSpPr>
          <p:cNvPr id="4" name="TextBox 3"/>
          <p:cNvSpPr txBox="1"/>
          <p:nvPr/>
        </p:nvSpPr>
        <p:spPr>
          <a:xfrm>
            <a:off x="560476" y="962630"/>
            <a:ext cx="10774273" cy="1569660"/>
          </a:xfrm>
          <a:prstGeom prst="rect">
            <a:avLst/>
          </a:prstGeom>
          <a:noFill/>
        </p:spPr>
        <p:txBody>
          <a:bodyPr wrap="square" rtlCol="0">
            <a:spAutoFit/>
          </a:bodyPr>
          <a:lstStyle/>
          <a:p>
            <a:r>
              <a:rPr lang="en-US" sz="2400" dirty="0"/>
              <a:t>Although historical personal trajectory data provide immense information to generate accurate and useful points-of-interest recommendation, the exposure of the sensitive trajectory information can pose significant privacy risks that can invade the location privacy of the users.</a:t>
            </a:r>
          </a:p>
        </p:txBody>
      </p:sp>
      <p:pic>
        <p:nvPicPr>
          <p:cNvPr id="8" name="Picture 6" descr="FoxNews"/>
          <p:cNvPicPr>
            <a:picLocks noGrp="1" noChangeAspect="1" noChangeArrowheads="1"/>
          </p:cNvPicPr>
          <p:nvPr>
            <p:ph sz="quarter" idx="4294967295"/>
          </p:nvPr>
        </p:nvPicPr>
        <p:blipFill>
          <a:blip r:embed="rId2">
            <a:extLst>
              <a:ext uri="{28A0092B-C50C-407E-A947-70E740481C1C}">
                <a14:useLocalDpi xmlns:a14="http://schemas.microsoft.com/office/drawing/2010/main" val="0"/>
              </a:ext>
            </a:extLst>
          </a:blip>
          <a:srcRect/>
          <a:stretch>
            <a:fillRect/>
          </a:stretch>
        </p:blipFill>
        <p:spPr>
          <a:xfrm>
            <a:off x="6723995" y="2645657"/>
            <a:ext cx="2370138" cy="2743200"/>
          </a:xfrm>
          <a:prstGeom prst="rect">
            <a:avLst/>
          </a:prstGeom>
        </p:spPr>
      </p:pic>
      <p:pic>
        <p:nvPicPr>
          <p:cNvPr id="9" name="Content Placeholder 8" descr="USAToday"/>
          <p:cNvPicPr>
            <a:picLocks noGrp="1" noChangeAspect="1" noChangeArrowheads="1"/>
          </p:cNvPicPr>
          <p:nvPr>
            <p:ph sz="quarter" idx="4294967295"/>
          </p:nvPr>
        </p:nvPicPr>
        <p:blipFill>
          <a:blip r:embed="rId3">
            <a:extLst>
              <a:ext uri="{28A0092B-C50C-407E-A947-70E740481C1C}">
                <a14:useLocalDpi xmlns:a14="http://schemas.microsoft.com/office/drawing/2010/main" val="0"/>
              </a:ext>
            </a:extLst>
          </a:blip>
          <a:srcRect/>
          <a:stretch>
            <a:fillRect/>
          </a:stretch>
        </p:blipFill>
        <p:spPr>
          <a:xfrm>
            <a:off x="7104995" y="3712457"/>
            <a:ext cx="2895600" cy="2806700"/>
          </a:xfrm>
          <a:prstGeom prst="rect">
            <a:avLst/>
          </a:prstGeom>
        </p:spPr>
      </p:pic>
      <p:pic>
        <p:nvPicPr>
          <p:cNvPr id="10" name="Picture 14" descr="Image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2995" y="2575807"/>
            <a:ext cx="24384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0"/>
          <p:cNvGrpSpPr>
            <a:grpSpLocks/>
          </p:cNvGrpSpPr>
          <p:nvPr/>
        </p:nvGrpSpPr>
        <p:grpSpPr bwMode="auto">
          <a:xfrm>
            <a:off x="3294995" y="3566407"/>
            <a:ext cx="2438400" cy="2952750"/>
            <a:chOff x="0" y="612"/>
            <a:chExt cx="2832" cy="2187"/>
          </a:xfrm>
        </p:grpSpPr>
        <p:pic>
          <p:nvPicPr>
            <p:cNvPr id="12" name="Picture 11" descr="Image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071"/>
              <a:ext cx="2820" cy="1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descr="Image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612"/>
              <a:ext cx="2832"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 name="文本框 14">
            <a:extLst>
              <a:ext uri="{FF2B5EF4-FFF2-40B4-BE49-F238E27FC236}">
                <a16:creationId xmlns:a16="http://schemas.microsoft.com/office/drawing/2014/main" id="{E30332CC-4306-4D4E-8828-1F8E4DEA6C58}"/>
              </a:ext>
            </a:extLst>
          </p:cNvPr>
          <p:cNvSpPr txBox="1"/>
          <p:nvPr/>
        </p:nvSpPr>
        <p:spPr>
          <a:xfrm>
            <a:off x="560477" y="272782"/>
            <a:ext cx="2951962" cy="646331"/>
          </a:xfrm>
          <a:prstGeom prst="rect">
            <a:avLst/>
          </a:prstGeom>
          <a:noFill/>
        </p:spPr>
        <p:txBody>
          <a:bodyPr wrap="none" rtlCol="0">
            <a:spAutoFit/>
          </a:bodyPr>
          <a:lstStyle/>
          <a:p>
            <a:r>
              <a:rPr lang="en-US" altLang="zh-CN" sz="3600" dirty="0"/>
              <a:t>Privacy threats</a:t>
            </a:r>
            <a:endParaRPr lang="en-US" sz="3600" dirty="0"/>
          </a:p>
        </p:txBody>
      </p:sp>
    </p:spTree>
    <p:extLst>
      <p:ext uri="{BB962C8B-B14F-4D97-AF65-F5344CB8AC3E}">
        <p14:creationId xmlns:p14="http://schemas.microsoft.com/office/powerpoint/2010/main" val="2648741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0"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31645" y="1228725"/>
            <a:ext cx="184731" cy="369332"/>
          </a:xfrm>
          <a:prstGeom prst="rect">
            <a:avLst/>
          </a:prstGeom>
          <a:noFill/>
        </p:spPr>
        <p:txBody>
          <a:bodyPr wrap="none" rtlCol="0">
            <a:spAutoFit/>
          </a:bodyPr>
          <a:lstStyle/>
          <a:p>
            <a:endParaRPr lang="en-US"/>
          </a:p>
        </p:txBody>
      </p:sp>
      <p:sp>
        <p:nvSpPr>
          <p:cNvPr id="4" name="TextBox 3"/>
          <p:cNvSpPr txBox="1"/>
          <p:nvPr/>
        </p:nvSpPr>
        <p:spPr>
          <a:xfrm>
            <a:off x="560477" y="1176019"/>
            <a:ext cx="5278215" cy="3416320"/>
          </a:xfrm>
          <a:prstGeom prst="rect">
            <a:avLst/>
          </a:prstGeom>
          <a:noFill/>
        </p:spPr>
        <p:txBody>
          <a:bodyPr wrap="square" rtlCol="0">
            <a:spAutoFit/>
          </a:bodyPr>
          <a:lstStyle/>
          <a:p>
            <a:r>
              <a:rPr lang="en-US" sz="2400" dirty="0"/>
              <a:t>In particular, the location information of the travel destination is often associated with a semantic meaning.</a:t>
            </a:r>
          </a:p>
          <a:p>
            <a:endParaRPr lang="en-US" sz="2400" dirty="0"/>
          </a:p>
          <a:p>
            <a:r>
              <a:rPr lang="en-US" sz="2400" dirty="0"/>
              <a:t>The disclosure of the association between a mobile user and such a location may reveal private information such as the health conditions.</a:t>
            </a:r>
          </a:p>
          <a:p>
            <a:endParaRPr lang="en-US" sz="2400" dirty="0"/>
          </a:p>
        </p:txBody>
      </p:sp>
      <p:sp>
        <p:nvSpPr>
          <p:cNvPr id="15" name="文本框 14">
            <a:extLst>
              <a:ext uri="{FF2B5EF4-FFF2-40B4-BE49-F238E27FC236}">
                <a16:creationId xmlns:a16="http://schemas.microsoft.com/office/drawing/2014/main" id="{E30332CC-4306-4D4E-8828-1F8E4DEA6C58}"/>
              </a:ext>
            </a:extLst>
          </p:cNvPr>
          <p:cNvSpPr txBox="1"/>
          <p:nvPr/>
        </p:nvSpPr>
        <p:spPr>
          <a:xfrm>
            <a:off x="560477" y="272782"/>
            <a:ext cx="2951962" cy="646331"/>
          </a:xfrm>
          <a:prstGeom prst="rect">
            <a:avLst/>
          </a:prstGeom>
          <a:noFill/>
        </p:spPr>
        <p:txBody>
          <a:bodyPr wrap="none" rtlCol="0">
            <a:spAutoFit/>
          </a:bodyPr>
          <a:lstStyle/>
          <a:p>
            <a:r>
              <a:rPr lang="en-US" altLang="zh-CN" sz="3600" dirty="0"/>
              <a:t>Privacy threats</a:t>
            </a:r>
            <a:endParaRPr lang="en-US" sz="3600" dirty="0"/>
          </a:p>
        </p:txBody>
      </p:sp>
      <p:pic>
        <p:nvPicPr>
          <p:cNvPr id="14" name="Picture 2">
            <a:extLst>
              <a:ext uri="{FF2B5EF4-FFF2-40B4-BE49-F238E27FC236}">
                <a16:creationId xmlns:a16="http://schemas.microsoft.com/office/drawing/2014/main" id="{EF7D926B-98B1-4C58-BA39-8FEB707077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0578" y="1281416"/>
            <a:ext cx="4682515" cy="4328162"/>
          </a:xfrm>
          <a:prstGeom prst="rect">
            <a:avLst/>
          </a:prstGeom>
          <a:solidFill>
            <a:srgbClr val="FF0000"/>
          </a:solidFill>
          <a:ln>
            <a:solidFill>
              <a:srgbClr val="FF0000"/>
            </a:solidFill>
          </a:ln>
        </p:spPr>
      </p:pic>
      <p:sp>
        <p:nvSpPr>
          <p:cNvPr id="16" name="等腰三角形 15">
            <a:extLst>
              <a:ext uri="{FF2B5EF4-FFF2-40B4-BE49-F238E27FC236}">
                <a16:creationId xmlns:a16="http://schemas.microsoft.com/office/drawing/2014/main" id="{7D2A4BB1-835D-470E-B4D3-DAEF659A0B05}"/>
              </a:ext>
            </a:extLst>
          </p:cNvPr>
          <p:cNvSpPr/>
          <p:nvPr/>
        </p:nvSpPr>
        <p:spPr>
          <a:xfrm>
            <a:off x="6787572" y="4049151"/>
            <a:ext cx="364606" cy="287627"/>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等腰三角形 16">
            <a:extLst>
              <a:ext uri="{FF2B5EF4-FFF2-40B4-BE49-F238E27FC236}">
                <a16:creationId xmlns:a16="http://schemas.microsoft.com/office/drawing/2014/main" id="{0D36E242-851F-4C61-A77D-ACEDA9767200}"/>
              </a:ext>
            </a:extLst>
          </p:cNvPr>
          <p:cNvSpPr/>
          <p:nvPr/>
        </p:nvSpPr>
        <p:spPr>
          <a:xfrm>
            <a:off x="8279822" y="3350651"/>
            <a:ext cx="364606" cy="287627"/>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等腰三角形 17">
            <a:extLst>
              <a:ext uri="{FF2B5EF4-FFF2-40B4-BE49-F238E27FC236}">
                <a16:creationId xmlns:a16="http://schemas.microsoft.com/office/drawing/2014/main" id="{B551C4D2-8BC8-4C4B-8238-84502ED7535A}"/>
              </a:ext>
            </a:extLst>
          </p:cNvPr>
          <p:cNvSpPr/>
          <p:nvPr/>
        </p:nvSpPr>
        <p:spPr>
          <a:xfrm>
            <a:off x="9501678" y="2455301"/>
            <a:ext cx="364606" cy="287627"/>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直接连接符 18">
            <a:extLst>
              <a:ext uri="{FF2B5EF4-FFF2-40B4-BE49-F238E27FC236}">
                <a16:creationId xmlns:a16="http://schemas.microsoft.com/office/drawing/2014/main" id="{F1EB2464-6BC7-4983-BA83-69229DC35199}"/>
              </a:ext>
            </a:extLst>
          </p:cNvPr>
          <p:cNvCxnSpPr>
            <a:cxnSpLocks/>
          </p:cNvCxnSpPr>
          <p:nvPr/>
        </p:nvCxnSpPr>
        <p:spPr>
          <a:xfrm flipV="1">
            <a:off x="6983013" y="3573255"/>
            <a:ext cx="1395661" cy="65138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EEBA1CAD-DA98-42FF-AFA1-D1F8142ECAF2}"/>
              </a:ext>
            </a:extLst>
          </p:cNvPr>
          <p:cNvCxnSpPr>
            <a:cxnSpLocks/>
            <a:stCxn id="17" idx="0"/>
          </p:cNvCxnSpPr>
          <p:nvPr/>
        </p:nvCxnSpPr>
        <p:spPr>
          <a:xfrm flipV="1">
            <a:off x="8462125" y="2090463"/>
            <a:ext cx="319925" cy="126018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4A745F32-A971-4B2B-BB6E-7DFA05D7F76B}"/>
              </a:ext>
            </a:extLst>
          </p:cNvPr>
          <p:cNvCxnSpPr>
            <a:cxnSpLocks/>
          </p:cNvCxnSpPr>
          <p:nvPr/>
        </p:nvCxnSpPr>
        <p:spPr>
          <a:xfrm flipH="1" flipV="1">
            <a:off x="8935431" y="2034693"/>
            <a:ext cx="748550" cy="53285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等腰三角形 21">
            <a:extLst>
              <a:ext uri="{FF2B5EF4-FFF2-40B4-BE49-F238E27FC236}">
                <a16:creationId xmlns:a16="http://schemas.microsoft.com/office/drawing/2014/main" id="{5DC85DE4-9EED-435C-A021-D812E413B16D}"/>
              </a:ext>
            </a:extLst>
          </p:cNvPr>
          <p:cNvSpPr/>
          <p:nvPr/>
        </p:nvSpPr>
        <p:spPr>
          <a:xfrm>
            <a:off x="8644428" y="1826651"/>
            <a:ext cx="364606" cy="287627"/>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图形 23" descr="医学">
            <a:extLst>
              <a:ext uri="{FF2B5EF4-FFF2-40B4-BE49-F238E27FC236}">
                <a16:creationId xmlns:a16="http://schemas.microsoft.com/office/drawing/2014/main" id="{964E3A0C-1CDE-4168-8635-1D642FDF4D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47412" y="3614463"/>
            <a:ext cx="761622" cy="761622"/>
          </a:xfrm>
          <a:prstGeom prst="rect">
            <a:avLst/>
          </a:prstGeom>
        </p:spPr>
      </p:pic>
      <mc:AlternateContent xmlns:mc="http://schemas.openxmlformats.org/markup-compatibility/2006" xmlns:a14="http://schemas.microsoft.com/office/drawing/2010/main">
        <mc:Choice Requires="a14">
          <p:sp>
            <p:nvSpPr>
              <p:cNvPr id="27" name="矩形: 圆角 26">
                <a:extLst>
                  <a:ext uri="{FF2B5EF4-FFF2-40B4-BE49-F238E27FC236}">
                    <a16:creationId xmlns:a16="http://schemas.microsoft.com/office/drawing/2014/main" id="{8F2CE54D-6743-4AB1-8C23-B4321CAC5A14}"/>
                  </a:ext>
                </a:extLst>
              </p:cNvPr>
              <p:cNvSpPr/>
              <p:nvPr/>
            </p:nvSpPr>
            <p:spPr>
              <a:xfrm>
                <a:off x="7770131" y="4661383"/>
                <a:ext cx="2711450" cy="469394"/>
              </a:xfrm>
              <a:prstGeom prst="roundRect">
                <a:avLst/>
              </a:prstGeom>
              <a:solidFill>
                <a:schemeClr val="accent4">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chemeClr val="tx1"/>
                          </a:solidFill>
                          <a:latin typeface="Cambria Math" panose="02040503050406030204" pitchFamily="18" charset="0"/>
                        </a:rPr>
                        <m:t>𝑻𝒓𝒆𝒂𝒕𝒎𝒆𝒏𝒕</m:t>
                      </m:r>
                      <m:r>
                        <a:rPr lang="en-US" b="1" i="1" smtClean="0">
                          <a:solidFill>
                            <a:schemeClr val="tx1"/>
                          </a:solidFill>
                          <a:latin typeface="Cambria Math" panose="02040503050406030204" pitchFamily="18" charset="0"/>
                        </a:rPr>
                        <m:t> </m:t>
                      </m:r>
                      <m:r>
                        <a:rPr lang="en-US" b="1" i="1" smtClean="0">
                          <a:solidFill>
                            <a:schemeClr val="tx1"/>
                          </a:solidFill>
                          <a:latin typeface="Cambria Math" panose="02040503050406030204" pitchFamily="18" charset="0"/>
                        </a:rPr>
                        <m:t>𝒄𝒆𝒏𝒕𝒆𝒓</m:t>
                      </m:r>
                    </m:oMath>
                  </m:oMathPara>
                </a14:m>
                <a:endParaRPr lang="en-US" b="1" dirty="0">
                  <a:solidFill>
                    <a:schemeClr val="tx1"/>
                  </a:solidFill>
                </a:endParaRPr>
              </a:p>
            </p:txBody>
          </p:sp>
        </mc:Choice>
        <mc:Fallback xmlns="">
          <p:sp>
            <p:nvSpPr>
              <p:cNvPr id="27" name="矩形: 圆角 26">
                <a:extLst>
                  <a:ext uri="{FF2B5EF4-FFF2-40B4-BE49-F238E27FC236}">
                    <a16:creationId xmlns:a16="http://schemas.microsoft.com/office/drawing/2014/main" id="{8F2CE54D-6743-4AB1-8C23-B4321CAC5A14}"/>
                  </a:ext>
                </a:extLst>
              </p:cNvPr>
              <p:cNvSpPr>
                <a:spLocks noRot="1" noChangeAspect="1" noMove="1" noResize="1" noEditPoints="1" noAdjustHandles="1" noChangeArrowheads="1" noChangeShapeType="1" noTextEdit="1"/>
              </p:cNvSpPr>
              <p:nvPr/>
            </p:nvSpPr>
            <p:spPr>
              <a:xfrm>
                <a:off x="7770131" y="4661383"/>
                <a:ext cx="2711450" cy="469394"/>
              </a:xfrm>
              <a:prstGeom prst="roundRect">
                <a:avLst/>
              </a:prstGeom>
              <a:blipFill>
                <a:blip r:embed="rId5"/>
                <a:stretch>
                  <a:fillRect/>
                </a:stretch>
              </a:blipFill>
              <a:ln>
                <a:solidFill>
                  <a:srgbClr val="FF0000"/>
                </a:solidFill>
              </a:ln>
            </p:spPr>
            <p:txBody>
              <a:bodyPr/>
              <a:lstStyle/>
              <a:p>
                <a:r>
                  <a:rPr lang="en-US">
                    <a:noFill/>
                  </a:rPr>
                  <a:t> </a:t>
                </a:r>
              </a:p>
            </p:txBody>
          </p:sp>
        </mc:Fallback>
      </mc:AlternateContent>
      <p:cxnSp>
        <p:nvCxnSpPr>
          <p:cNvPr id="29" name="直接箭头连接符 28">
            <a:extLst>
              <a:ext uri="{FF2B5EF4-FFF2-40B4-BE49-F238E27FC236}">
                <a16:creationId xmlns:a16="http://schemas.microsoft.com/office/drawing/2014/main" id="{22A38BAE-5763-489E-A81C-F22745644FE0}"/>
              </a:ext>
            </a:extLst>
          </p:cNvPr>
          <p:cNvCxnSpPr>
            <a:cxnSpLocks/>
            <a:stCxn id="27" idx="0"/>
          </p:cNvCxnSpPr>
          <p:nvPr/>
        </p:nvCxnSpPr>
        <p:spPr>
          <a:xfrm flipH="1" flipV="1">
            <a:off x="8784144" y="4253965"/>
            <a:ext cx="341712" cy="40741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32" name="图形 31" descr="汽车">
            <a:extLst>
              <a:ext uri="{FF2B5EF4-FFF2-40B4-BE49-F238E27FC236}">
                <a16:creationId xmlns:a16="http://schemas.microsoft.com/office/drawing/2014/main" id="{D634B451-CF15-469D-9A62-D23166E1EE9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559602" y="2481772"/>
            <a:ext cx="501535" cy="501535"/>
          </a:xfrm>
          <a:prstGeom prst="rect">
            <a:avLst/>
          </a:prstGeom>
        </p:spPr>
      </p:pic>
      <mc:AlternateContent xmlns:mc="http://schemas.openxmlformats.org/markup-compatibility/2006" xmlns:a14="http://schemas.microsoft.com/office/drawing/2010/main">
        <mc:Choice Requires="a14">
          <p:sp>
            <p:nvSpPr>
              <p:cNvPr id="33" name="矩形: 圆角 32">
                <a:extLst>
                  <a:ext uri="{FF2B5EF4-FFF2-40B4-BE49-F238E27FC236}">
                    <a16:creationId xmlns:a16="http://schemas.microsoft.com/office/drawing/2014/main" id="{8F3CF0DD-11A4-4975-A142-EC7A98A306AB}"/>
                  </a:ext>
                </a:extLst>
              </p:cNvPr>
              <p:cNvSpPr/>
              <p:nvPr/>
            </p:nvSpPr>
            <p:spPr>
              <a:xfrm>
                <a:off x="9788749" y="3145069"/>
                <a:ext cx="778337" cy="469394"/>
              </a:xfrm>
              <a:prstGeom prst="roundRect">
                <a:avLst/>
              </a:prstGeom>
              <a:solidFill>
                <a:schemeClr val="accent4">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chemeClr val="tx1"/>
                          </a:solidFill>
                          <a:latin typeface="Cambria Math" panose="02040503050406030204" pitchFamily="18" charset="0"/>
                        </a:rPr>
                        <m:t>𝑨𝒍𝒊𝒄𝒆</m:t>
                      </m:r>
                    </m:oMath>
                  </m:oMathPara>
                </a14:m>
                <a:endParaRPr lang="en-US" b="1" dirty="0">
                  <a:solidFill>
                    <a:schemeClr val="tx1"/>
                  </a:solidFill>
                </a:endParaRPr>
              </a:p>
            </p:txBody>
          </p:sp>
        </mc:Choice>
        <mc:Fallback xmlns="">
          <p:sp>
            <p:nvSpPr>
              <p:cNvPr id="33" name="矩形: 圆角 32">
                <a:extLst>
                  <a:ext uri="{FF2B5EF4-FFF2-40B4-BE49-F238E27FC236}">
                    <a16:creationId xmlns:a16="http://schemas.microsoft.com/office/drawing/2014/main" id="{8F3CF0DD-11A4-4975-A142-EC7A98A306AB}"/>
                  </a:ext>
                </a:extLst>
              </p:cNvPr>
              <p:cNvSpPr>
                <a:spLocks noRot="1" noChangeAspect="1" noMove="1" noResize="1" noEditPoints="1" noAdjustHandles="1" noChangeArrowheads="1" noChangeShapeType="1" noTextEdit="1"/>
              </p:cNvSpPr>
              <p:nvPr/>
            </p:nvSpPr>
            <p:spPr>
              <a:xfrm>
                <a:off x="9788749" y="3145069"/>
                <a:ext cx="778337" cy="469394"/>
              </a:xfrm>
              <a:prstGeom prst="roundRect">
                <a:avLst/>
              </a:prstGeom>
              <a:blipFill>
                <a:blip r:embed="rId8"/>
                <a:stretch>
                  <a:fillRect/>
                </a:stretch>
              </a:blipFill>
              <a:ln>
                <a:solidFill>
                  <a:srgbClr val="FF0000"/>
                </a:solidFill>
              </a:ln>
            </p:spPr>
            <p:txBody>
              <a:bodyPr/>
              <a:lstStyle/>
              <a:p>
                <a:r>
                  <a:rPr lang="en-US">
                    <a:noFill/>
                  </a:rPr>
                  <a:t> </a:t>
                </a:r>
              </a:p>
            </p:txBody>
          </p:sp>
        </mc:Fallback>
      </mc:AlternateContent>
      <p:cxnSp>
        <p:nvCxnSpPr>
          <p:cNvPr id="34" name="直接箭头连接符 33">
            <a:extLst>
              <a:ext uri="{FF2B5EF4-FFF2-40B4-BE49-F238E27FC236}">
                <a16:creationId xmlns:a16="http://schemas.microsoft.com/office/drawing/2014/main" id="{97E5A382-224C-4770-8BAE-06F6B7760BE3}"/>
              </a:ext>
            </a:extLst>
          </p:cNvPr>
          <p:cNvCxnSpPr>
            <a:cxnSpLocks/>
            <a:stCxn id="33" idx="0"/>
          </p:cNvCxnSpPr>
          <p:nvPr/>
        </p:nvCxnSpPr>
        <p:spPr>
          <a:xfrm flipH="1" flipV="1">
            <a:off x="9924208" y="2876550"/>
            <a:ext cx="253710" cy="26851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 name="箭头: 左右 5">
            <a:extLst>
              <a:ext uri="{FF2B5EF4-FFF2-40B4-BE49-F238E27FC236}">
                <a16:creationId xmlns:a16="http://schemas.microsoft.com/office/drawing/2014/main" id="{5D1515D3-C385-4AFF-9D6B-6C6467AD468C}"/>
              </a:ext>
            </a:extLst>
          </p:cNvPr>
          <p:cNvSpPr/>
          <p:nvPr/>
        </p:nvSpPr>
        <p:spPr>
          <a:xfrm rot="18260526">
            <a:off x="9274791" y="3978837"/>
            <a:ext cx="1175544" cy="270560"/>
          </a:xfrm>
          <a:prstGeom prst="lef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5" name="矩形: 圆角 34">
                <a:extLst>
                  <a:ext uri="{FF2B5EF4-FFF2-40B4-BE49-F238E27FC236}">
                    <a16:creationId xmlns:a16="http://schemas.microsoft.com/office/drawing/2014/main" id="{2CE35986-D83F-429E-9F82-5907A0210A17}"/>
                  </a:ext>
                </a:extLst>
              </p:cNvPr>
              <p:cNvSpPr/>
              <p:nvPr/>
            </p:nvSpPr>
            <p:spPr>
              <a:xfrm>
                <a:off x="10104268" y="3895316"/>
                <a:ext cx="976303" cy="469394"/>
              </a:xfrm>
              <a:prstGeom prst="roundRect">
                <a:avLst/>
              </a:prstGeom>
              <a:solidFill>
                <a:schemeClr val="accent4">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chemeClr val="tx1"/>
                          </a:solidFill>
                          <a:latin typeface="Cambria Math" panose="02040503050406030204" pitchFamily="18" charset="0"/>
                        </a:rPr>
                        <m:t>𝒗𝒊𝒔𝒊𝒕𝒆𝒅</m:t>
                      </m:r>
                    </m:oMath>
                  </m:oMathPara>
                </a14:m>
                <a:endParaRPr lang="en-US" b="1" dirty="0">
                  <a:solidFill>
                    <a:schemeClr val="tx1"/>
                  </a:solidFill>
                </a:endParaRPr>
              </a:p>
            </p:txBody>
          </p:sp>
        </mc:Choice>
        <mc:Fallback xmlns="">
          <p:sp>
            <p:nvSpPr>
              <p:cNvPr id="35" name="矩形: 圆角 34">
                <a:extLst>
                  <a:ext uri="{FF2B5EF4-FFF2-40B4-BE49-F238E27FC236}">
                    <a16:creationId xmlns:a16="http://schemas.microsoft.com/office/drawing/2014/main" id="{2CE35986-D83F-429E-9F82-5907A0210A17}"/>
                  </a:ext>
                </a:extLst>
              </p:cNvPr>
              <p:cNvSpPr>
                <a:spLocks noRot="1" noChangeAspect="1" noMove="1" noResize="1" noEditPoints="1" noAdjustHandles="1" noChangeArrowheads="1" noChangeShapeType="1" noTextEdit="1"/>
              </p:cNvSpPr>
              <p:nvPr/>
            </p:nvSpPr>
            <p:spPr>
              <a:xfrm>
                <a:off x="10104268" y="3895316"/>
                <a:ext cx="976303" cy="469394"/>
              </a:xfrm>
              <a:prstGeom prst="roundRect">
                <a:avLst/>
              </a:prstGeom>
              <a:blipFill>
                <a:blip r:embed="rId9"/>
                <a:stretch>
                  <a:fillRect l="-1852"/>
                </a:stretch>
              </a:blipFill>
              <a:ln>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矩形: 圆角 35">
                <a:extLst>
                  <a:ext uri="{FF2B5EF4-FFF2-40B4-BE49-F238E27FC236}">
                    <a16:creationId xmlns:a16="http://schemas.microsoft.com/office/drawing/2014/main" id="{3E5F345E-4B8C-40E4-9A64-A033172AA593}"/>
                  </a:ext>
                </a:extLst>
              </p:cNvPr>
              <p:cNvSpPr/>
              <p:nvPr/>
            </p:nvSpPr>
            <p:spPr>
              <a:xfrm>
                <a:off x="8689591" y="5332819"/>
                <a:ext cx="2829353" cy="469394"/>
              </a:xfrm>
              <a:prstGeom prst="roundRect">
                <a:avLst/>
              </a:prstGeom>
              <a:solidFill>
                <a:schemeClr val="accent4">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chemeClr val="tx1"/>
                          </a:solidFill>
                          <a:latin typeface="Cambria Math" panose="02040503050406030204" pitchFamily="18" charset="0"/>
                        </a:rPr>
                        <m:t>𝑨𝒍𝒊𝒄𝒆</m:t>
                      </m:r>
                      <m:r>
                        <a:rPr lang="en-US" b="1" i="1" smtClean="0">
                          <a:solidFill>
                            <a:schemeClr val="tx1"/>
                          </a:solidFill>
                          <a:latin typeface="Cambria Math" panose="02040503050406030204" pitchFamily="18" charset="0"/>
                        </a:rPr>
                        <m:t> </m:t>
                      </m:r>
                      <m:r>
                        <a:rPr lang="en-US" b="1" i="1" smtClean="0">
                          <a:solidFill>
                            <a:schemeClr val="tx1"/>
                          </a:solidFill>
                          <a:latin typeface="Cambria Math" panose="02040503050406030204" pitchFamily="18" charset="0"/>
                        </a:rPr>
                        <m:t>𝒉𝒂𝒔</m:t>
                      </m:r>
                      <m:r>
                        <a:rPr lang="en-US" b="1" i="1" smtClean="0">
                          <a:solidFill>
                            <a:schemeClr val="tx1"/>
                          </a:solidFill>
                          <a:latin typeface="Cambria Math" panose="02040503050406030204" pitchFamily="18" charset="0"/>
                        </a:rPr>
                        <m:t> </m:t>
                      </m:r>
                      <m:r>
                        <a:rPr lang="en-US" b="1" i="1" smtClean="0">
                          <a:solidFill>
                            <a:schemeClr val="tx1"/>
                          </a:solidFill>
                          <a:latin typeface="Cambria Math" panose="02040503050406030204" pitchFamily="18" charset="0"/>
                        </a:rPr>
                        <m:t>𝑿𝑿𝑿</m:t>
                      </m:r>
                      <m:r>
                        <a:rPr lang="en-US" b="1" i="1" smtClean="0">
                          <a:solidFill>
                            <a:schemeClr val="tx1"/>
                          </a:solidFill>
                          <a:latin typeface="Cambria Math" panose="02040503050406030204" pitchFamily="18" charset="0"/>
                        </a:rPr>
                        <m:t> </m:t>
                      </m:r>
                      <m:r>
                        <a:rPr lang="en-US" b="1" i="1">
                          <a:solidFill>
                            <a:schemeClr val="tx1"/>
                          </a:solidFill>
                          <a:latin typeface="Cambria Math" panose="02040503050406030204" pitchFamily="18" charset="0"/>
                        </a:rPr>
                        <m:t>𝒅𝒊𝒔𝒆𝒂𝒔𝒆</m:t>
                      </m:r>
                    </m:oMath>
                  </m:oMathPara>
                </a14:m>
                <a:endParaRPr lang="en-US" b="1" dirty="0">
                  <a:solidFill>
                    <a:schemeClr val="tx1"/>
                  </a:solidFill>
                </a:endParaRPr>
              </a:p>
            </p:txBody>
          </p:sp>
        </mc:Choice>
        <mc:Fallback xmlns="">
          <p:sp>
            <p:nvSpPr>
              <p:cNvPr id="36" name="矩形: 圆角 35">
                <a:extLst>
                  <a:ext uri="{FF2B5EF4-FFF2-40B4-BE49-F238E27FC236}">
                    <a16:creationId xmlns:a16="http://schemas.microsoft.com/office/drawing/2014/main" id="{3E5F345E-4B8C-40E4-9A64-A033172AA593}"/>
                  </a:ext>
                </a:extLst>
              </p:cNvPr>
              <p:cNvSpPr>
                <a:spLocks noRot="1" noChangeAspect="1" noMove="1" noResize="1" noEditPoints="1" noAdjustHandles="1" noChangeArrowheads="1" noChangeShapeType="1" noTextEdit="1"/>
              </p:cNvSpPr>
              <p:nvPr/>
            </p:nvSpPr>
            <p:spPr>
              <a:xfrm>
                <a:off x="8689591" y="5332819"/>
                <a:ext cx="2829353" cy="469394"/>
              </a:xfrm>
              <a:prstGeom prst="roundRect">
                <a:avLst/>
              </a:prstGeom>
              <a:blipFill>
                <a:blip r:embed="rId10"/>
                <a:stretch>
                  <a:fillRect/>
                </a:stretch>
              </a:blipFill>
              <a:ln>
                <a:solidFill>
                  <a:srgbClr val="FF0000"/>
                </a:solidFill>
              </a:ln>
            </p:spPr>
            <p:txBody>
              <a:bodyPr/>
              <a:lstStyle/>
              <a:p>
                <a:r>
                  <a:rPr lang="en-US">
                    <a:noFill/>
                  </a:rPr>
                  <a:t> </a:t>
                </a:r>
              </a:p>
            </p:txBody>
          </p:sp>
        </mc:Fallback>
      </mc:AlternateContent>
      <p:sp>
        <p:nvSpPr>
          <p:cNvPr id="37" name="箭头: 左右 36">
            <a:extLst>
              <a:ext uri="{FF2B5EF4-FFF2-40B4-BE49-F238E27FC236}">
                <a16:creationId xmlns:a16="http://schemas.microsoft.com/office/drawing/2014/main" id="{71427E3A-20AE-42F3-A9B2-1BF23667B1E2}"/>
              </a:ext>
            </a:extLst>
          </p:cNvPr>
          <p:cNvSpPr/>
          <p:nvPr/>
        </p:nvSpPr>
        <p:spPr>
          <a:xfrm rot="16200000">
            <a:off x="10351349" y="4749116"/>
            <a:ext cx="835894" cy="199296"/>
          </a:xfrm>
          <a:prstGeom prst="lef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1791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par>
                                <p:cTn id="22" presetID="10" presetClass="entr" presetSubtype="0" fill="hold"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par>
                                <p:cTn id="25" presetID="10"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par>
                                <p:cTn id="28" presetID="10" presetClass="entr" presetSubtype="0" fill="hold"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500"/>
                                        <p:tgtEl>
                                          <p:spTgt spid="22"/>
                                        </p:tgtEl>
                                      </p:cBhvr>
                                    </p:animEffect>
                                  </p:childTnLst>
                                </p:cTn>
                              </p:par>
                              <p:par>
                                <p:cTn id="34" presetID="10" presetClass="entr" presetSubtype="0" fill="hold" nodeType="with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500"/>
                                        <p:tgtEl>
                                          <p:spTgt spid="3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fade">
                                      <p:cBhvr>
                                        <p:cTn id="39" dur="500"/>
                                        <p:tgtEl>
                                          <p:spTgt spid="33"/>
                                        </p:tgtEl>
                                      </p:cBhvr>
                                    </p:animEffect>
                                  </p:childTnLst>
                                </p:cTn>
                              </p:par>
                              <p:par>
                                <p:cTn id="40" presetID="10" presetClass="entr" presetSubtype="0" fill="hold" nodeType="with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fade">
                                      <p:cBhvr>
                                        <p:cTn id="42" dur="500"/>
                                        <p:tgtEl>
                                          <p:spTgt spid="34"/>
                                        </p:tgtEl>
                                      </p:cBhvr>
                                    </p:animEffect>
                                  </p:childTnLst>
                                </p:cTn>
                              </p:par>
                            </p:childTnLst>
                          </p:cTn>
                        </p:par>
                      </p:childTnLst>
                    </p:cTn>
                  </p:par>
                  <p:par>
                    <p:cTn id="43" fill="hold">
                      <p:stCondLst>
                        <p:cond delay="indefinite"/>
                      </p:stCondLst>
                      <p:childTnLst>
                        <p:par>
                          <p:cTn id="44" fill="hold">
                            <p:stCondLst>
                              <p:cond delay="0"/>
                            </p:stCondLst>
                            <p:childTnLst>
                              <p:par>
                                <p:cTn id="45" presetID="49" presetClass="entr" presetSubtype="0" decel="100000" fill="hold" nodeType="clickEffect">
                                  <p:stCondLst>
                                    <p:cond delay="0"/>
                                  </p:stCondLst>
                                  <p:childTnLst>
                                    <p:set>
                                      <p:cBhvr>
                                        <p:cTn id="46" dur="1" fill="hold">
                                          <p:stCondLst>
                                            <p:cond delay="0"/>
                                          </p:stCondLst>
                                        </p:cTn>
                                        <p:tgtEl>
                                          <p:spTgt spid="24"/>
                                        </p:tgtEl>
                                        <p:attrNameLst>
                                          <p:attrName>style.visibility</p:attrName>
                                        </p:attrNameLst>
                                      </p:cBhvr>
                                      <p:to>
                                        <p:strVal val="visible"/>
                                      </p:to>
                                    </p:set>
                                    <p:anim calcmode="lin" valueType="num">
                                      <p:cBhvr>
                                        <p:cTn id="47" dur="500" fill="hold"/>
                                        <p:tgtEl>
                                          <p:spTgt spid="24"/>
                                        </p:tgtEl>
                                        <p:attrNameLst>
                                          <p:attrName>ppt_w</p:attrName>
                                        </p:attrNameLst>
                                      </p:cBhvr>
                                      <p:tavLst>
                                        <p:tav tm="0">
                                          <p:val>
                                            <p:fltVal val="0"/>
                                          </p:val>
                                        </p:tav>
                                        <p:tav tm="100000">
                                          <p:val>
                                            <p:strVal val="#ppt_w"/>
                                          </p:val>
                                        </p:tav>
                                      </p:tavLst>
                                    </p:anim>
                                    <p:anim calcmode="lin" valueType="num">
                                      <p:cBhvr>
                                        <p:cTn id="48" dur="500" fill="hold"/>
                                        <p:tgtEl>
                                          <p:spTgt spid="24"/>
                                        </p:tgtEl>
                                        <p:attrNameLst>
                                          <p:attrName>ppt_h</p:attrName>
                                        </p:attrNameLst>
                                      </p:cBhvr>
                                      <p:tavLst>
                                        <p:tav tm="0">
                                          <p:val>
                                            <p:fltVal val="0"/>
                                          </p:val>
                                        </p:tav>
                                        <p:tav tm="100000">
                                          <p:val>
                                            <p:strVal val="#ppt_h"/>
                                          </p:val>
                                        </p:tav>
                                      </p:tavLst>
                                    </p:anim>
                                    <p:anim calcmode="lin" valueType="num">
                                      <p:cBhvr>
                                        <p:cTn id="49" dur="500" fill="hold"/>
                                        <p:tgtEl>
                                          <p:spTgt spid="24"/>
                                        </p:tgtEl>
                                        <p:attrNameLst>
                                          <p:attrName>style.rotation</p:attrName>
                                        </p:attrNameLst>
                                      </p:cBhvr>
                                      <p:tavLst>
                                        <p:tav tm="0">
                                          <p:val>
                                            <p:fltVal val="360"/>
                                          </p:val>
                                        </p:tav>
                                        <p:tav tm="100000">
                                          <p:val>
                                            <p:fltVal val="0"/>
                                          </p:val>
                                        </p:tav>
                                      </p:tavLst>
                                    </p:anim>
                                    <p:animEffect transition="in" filter="fade">
                                      <p:cBhvr>
                                        <p:cTn id="50" dur="500"/>
                                        <p:tgtEl>
                                          <p:spTgt spid="24"/>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fade">
                                      <p:cBhvr>
                                        <p:cTn id="55" dur="500"/>
                                        <p:tgtEl>
                                          <p:spTgt spid="27"/>
                                        </p:tgtEl>
                                      </p:cBhvr>
                                    </p:animEffect>
                                  </p:childTnLst>
                                </p:cTn>
                              </p:par>
                              <p:par>
                                <p:cTn id="56" presetID="10" presetClass="entr" presetSubtype="0" fill="hold" nodeType="withEffect">
                                  <p:stCondLst>
                                    <p:cond delay="0"/>
                                  </p:stCondLst>
                                  <p:childTnLst>
                                    <p:set>
                                      <p:cBhvr>
                                        <p:cTn id="57" dur="1" fill="hold">
                                          <p:stCondLst>
                                            <p:cond delay="0"/>
                                          </p:stCondLst>
                                        </p:cTn>
                                        <p:tgtEl>
                                          <p:spTgt spid="29"/>
                                        </p:tgtEl>
                                        <p:attrNameLst>
                                          <p:attrName>style.visibility</p:attrName>
                                        </p:attrNameLst>
                                      </p:cBhvr>
                                      <p:to>
                                        <p:strVal val="visible"/>
                                      </p:to>
                                    </p:set>
                                    <p:animEffect transition="in" filter="fade">
                                      <p:cBhvr>
                                        <p:cTn id="58" dur="500"/>
                                        <p:tgtEl>
                                          <p:spTgt spid="29"/>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4">
                                            <p:txEl>
                                              <p:pRg st="2" end="2"/>
                                            </p:txEl>
                                          </p:spTgt>
                                        </p:tgtEl>
                                        <p:attrNameLst>
                                          <p:attrName>style.visibility</p:attrName>
                                        </p:attrNameLst>
                                      </p:cBhvr>
                                      <p:to>
                                        <p:strVal val="visible"/>
                                      </p:to>
                                    </p:set>
                                    <p:animEffect transition="in" filter="fade">
                                      <p:cBhvr>
                                        <p:cTn id="63" dur="500"/>
                                        <p:tgtEl>
                                          <p:spTgt spid="4">
                                            <p:txEl>
                                              <p:pRg st="2" end="2"/>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fade">
                                      <p:cBhvr>
                                        <p:cTn id="68" dur="500"/>
                                        <p:tgtEl>
                                          <p:spTgt spid="6"/>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5"/>
                                        </p:tgtEl>
                                        <p:attrNameLst>
                                          <p:attrName>style.visibility</p:attrName>
                                        </p:attrNameLst>
                                      </p:cBhvr>
                                      <p:to>
                                        <p:strVal val="visible"/>
                                      </p:to>
                                    </p:set>
                                    <p:animEffect transition="in" filter="fade">
                                      <p:cBhvr>
                                        <p:cTn id="71" dur="500"/>
                                        <p:tgtEl>
                                          <p:spTgt spid="35"/>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37"/>
                                        </p:tgtEl>
                                        <p:attrNameLst>
                                          <p:attrName>style.visibility</p:attrName>
                                        </p:attrNameLst>
                                      </p:cBhvr>
                                      <p:to>
                                        <p:strVal val="visible"/>
                                      </p:to>
                                    </p:set>
                                    <p:animEffect transition="in" filter="fade">
                                      <p:cBhvr>
                                        <p:cTn id="76" dur="500"/>
                                        <p:tgtEl>
                                          <p:spTgt spid="37"/>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6"/>
                                        </p:tgtEl>
                                        <p:attrNameLst>
                                          <p:attrName>style.visibility</p:attrName>
                                        </p:attrNameLst>
                                      </p:cBhvr>
                                      <p:to>
                                        <p:strVal val="visible"/>
                                      </p:to>
                                    </p:set>
                                    <p:animEffect transition="in" filter="fade">
                                      <p:cBhvr>
                                        <p:cTn id="7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22" grpId="0" animBg="1"/>
      <p:bldP spid="27" grpId="0" animBg="1"/>
      <p:bldP spid="33" grpId="0" animBg="1"/>
      <p:bldP spid="6" grpId="0" animBg="1"/>
      <p:bldP spid="35" grpId="0" animBg="1"/>
      <p:bldP spid="36" grpId="0" animBg="1"/>
      <p:bldP spid="3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AB06006-2A2E-42C3-979F-E6EC37161D6E}"/>
              </a:ext>
            </a:extLst>
          </p:cNvPr>
          <p:cNvSpPr txBox="1"/>
          <p:nvPr/>
        </p:nvSpPr>
        <p:spPr>
          <a:xfrm>
            <a:off x="560477" y="272782"/>
            <a:ext cx="10501223" cy="1200329"/>
          </a:xfrm>
          <a:prstGeom prst="rect">
            <a:avLst/>
          </a:prstGeom>
          <a:noFill/>
        </p:spPr>
        <p:txBody>
          <a:bodyPr wrap="square" rtlCol="0">
            <a:spAutoFit/>
          </a:bodyPr>
          <a:lstStyle/>
          <a:p>
            <a:r>
              <a:rPr lang="en-US" sz="3600" dirty="0"/>
              <a:t>Differentially private trajectory analysis for points-of-interest recommendation</a:t>
            </a:r>
          </a:p>
        </p:txBody>
      </p:sp>
      <p:sp>
        <p:nvSpPr>
          <p:cNvPr id="2" name="矩形 1">
            <a:extLst>
              <a:ext uri="{FF2B5EF4-FFF2-40B4-BE49-F238E27FC236}">
                <a16:creationId xmlns:a16="http://schemas.microsoft.com/office/drawing/2014/main" id="{7D7498FA-CCAC-4B35-9771-48F76CD4E208}"/>
              </a:ext>
            </a:extLst>
          </p:cNvPr>
          <p:cNvSpPr/>
          <p:nvPr/>
        </p:nvSpPr>
        <p:spPr>
          <a:xfrm>
            <a:off x="560477" y="1624405"/>
            <a:ext cx="11411632" cy="4893647"/>
          </a:xfrm>
          <a:prstGeom prst="rect">
            <a:avLst/>
          </a:prstGeom>
        </p:spPr>
        <p:txBody>
          <a:bodyPr wrap="square">
            <a:spAutoFit/>
          </a:bodyPr>
          <a:lstStyle/>
          <a:p>
            <a:r>
              <a:rPr lang="en-US" sz="2400" dirty="0"/>
              <a:t>In this paper, we propose the privacy-preserving trajectory mining that can both:</a:t>
            </a:r>
          </a:p>
          <a:p>
            <a:endParaRPr lang="en-US" sz="2400" dirty="0"/>
          </a:p>
          <a:p>
            <a:pPr marL="342900" indent="-342900">
              <a:buFont typeface="Arial" panose="020B0604020202020204" pitchFamily="34" charset="0"/>
              <a:buChar char="•"/>
            </a:pPr>
            <a:r>
              <a:rPr lang="en-US" sz="2400" dirty="0"/>
              <a:t>do points-of-interest recommendation by analyzing the trajectory dataset.</a:t>
            </a:r>
          </a:p>
          <a:p>
            <a:pPr marL="342900" indent="-342900">
              <a:buFont typeface="Arial" panose="020B0604020202020204" pitchFamily="34" charset="0"/>
              <a:buChar char="•"/>
            </a:pPr>
            <a:r>
              <a:rPr lang="en-US" sz="2400" dirty="0"/>
              <a:t>protect the privacy of the exposed trajectories with differential privacy guarantees.</a:t>
            </a:r>
          </a:p>
          <a:p>
            <a:endParaRPr lang="en-US" sz="2400" dirty="0"/>
          </a:p>
          <a:p>
            <a:r>
              <a:rPr lang="en-US" sz="2400" dirty="0"/>
              <a:t>Steps: </a:t>
            </a:r>
          </a:p>
          <a:p>
            <a:pPr marL="342900" indent="-342900">
              <a:buFont typeface="Wingdings" panose="05000000000000000000" pitchFamily="2" charset="2"/>
              <a:buChar char="Ø"/>
            </a:pPr>
            <a:r>
              <a:rPr lang="en-US" sz="2400" dirty="0"/>
              <a:t>Our algorithm first transforms the raw trajectory dataset into a </a:t>
            </a:r>
            <a:r>
              <a:rPr lang="en-US" sz="2400" b="1" i="1" dirty="0"/>
              <a:t>bipartite graph</a:t>
            </a:r>
            <a:r>
              <a:rPr lang="en-US" sz="2400" dirty="0"/>
              <a:t>.</a:t>
            </a:r>
          </a:p>
          <a:p>
            <a:pPr marL="342900" indent="-342900">
              <a:buFont typeface="Wingdings" panose="05000000000000000000" pitchFamily="2" charset="2"/>
              <a:buChar char="Ø"/>
            </a:pPr>
            <a:r>
              <a:rPr lang="en-US" sz="2400" dirty="0"/>
              <a:t>It then extracts the </a:t>
            </a:r>
            <a:r>
              <a:rPr lang="en-US" sz="2400" b="1" i="1" dirty="0"/>
              <a:t>association matrix </a:t>
            </a:r>
            <a:r>
              <a:rPr lang="en-US" sz="2400" dirty="0"/>
              <a:t>representing the bipartite graph to </a:t>
            </a:r>
            <a:r>
              <a:rPr lang="en-US" sz="2400" b="1" i="1" dirty="0"/>
              <a:t>inject carefully calibrated noise</a:t>
            </a:r>
            <a:r>
              <a:rPr lang="en-US" sz="2400" dirty="0"/>
              <a:t> to meet differential privacy guarantees.</a:t>
            </a:r>
          </a:p>
          <a:p>
            <a:pPr marL="342900" indent="-342900">
              <a:buFont typeface="Wingdings" panose="05000000000000000000" pitchFamily="2" charset="2"/>
              <a:buChar char="Ø"/>
            </a:pPr>
            <a:r>
              <a:rPr lang="en-US" sz="2400" dirty="0"/>
              <a:t>Finally, a </a:t>
            </a:r>
            <a:r>
              <a:rPr lang="en-US" sz="2400" b="1" i="1" dirty="0"/>
              <a:t>post-processing</a:t>
            </a:r>
            <a:r>
              <a:rPr lang="en-US" sz="2400" dirty="0"/>
              <a:t> of the perturbed association matrix is performed to suppress noise prior to performing a </a:t>
            </a:r>
            <a:r>
              <a:rPr lang="en-US" sz="2400" b="1" i="1" dirty="0"/>
              <a:t>Hyperlink-Induced Topic Search (HITS) </a:t>
            </a:r>
            <a:r>
              <a:rPr lang="en-US" sz="2400" dirty="0"/>
              <a:t>on the transformed data that generates an ordered list of recommended points-of-interest. </a:t>
            </a:r>
          </a:p>
          <a:p>
            <a:endParaRPr lang="en-US" sz="2400" dirty="0"/>
          </a:p>
        </p:txBody>
      </p:sp>
    </p:spTree>
    <p:extLst>
      <p:ext uri="{BB962C8B-B14F-4D97-AF65-F5344CB8AC3E}">
        <p14:creationId xmlns:p14="http://schemas.microsoft.com/office/powerpoint/2010/main" val="3194851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fade">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fade">
                                      <p:cBhvr>
                                        <p:cTn id="32" dur="500"/>
                                        <p:tgtEl>
                                          <p:spTgt spid="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animEffect transition="in" filter="fade">
                                      <p:cBhvr>
                                        <p:cTn id="3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2957</TotalTime>
  <Words>1840</Words>
  <Application>Microsoft Office PowerPoint</Application>
  <PresentationFormat>宽屏</PresentationFormat>
  <Paragraphs>313</Paragraphs>
  <Slides>26</Slides>
  <Notes>13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26</vt:i4>
      </vt:variant>
    </vt:vector>
  </HeadingPairs>
  <TitlesOfParts>
    <vt:vector size="34" baseType="lpstr">
      <vt:lpstr>等线</vt:lpstr>
      <vt:lpstr>等线 Light</vt:lpstr>
      <vt:lpstr>Arial</vt:lpstr>
      <vt:lpstr>Calibri</vt:lpstr>
      <vt:lpstr>Calibri Light</vt:lpstr>
      <vt:lpstr>Cambria Math</vt:lpstr>
      <vt:lpstr>Wingdings</vt:lpstr>
      <vt:lpstr>Office 主题​​</vt:lpstr>
      <vt:lpstr>Differentially Private Trajectory Analysis for Points-of-Interest Recommendation</vt:lpstr>
      <vt:lpstr>Outline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Outline</vt:lpstr>
      <vt:lpstr>PowerPoint 演示文稿</vt:lpstr>
      <vt:lpstr>PowerPoint 演示文稿</vt:lpstr>
      <vt:lpstr>PowerPoint 演示文稿</vt:lpstr>
      <vt:lpstr>Outline</vt:lpstr>
      <vt:lpstr>PowerPoint 演示文稿</vt:lpstr>
      <vt:lpstr>PowerPoint 演示文稿</vt:lpstr>
      <vt:lpstr>PowerPoint 演示文稿</vt:lpstr>
      <vt:lpstr>Outline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Timed-release of Self-emerging Data using Distributed Hash Tables</dc:title>
  <dc:creator>CHAO LI</dc:creator>
  <cp:lastModifiedBy>CHAO LI</cp:lastModifiedBy>
  <cp:revision>136</cp:revision>
  <dcterms:created xsi:type="dcterms:W3CDTF">2017-04-13T17:57:19Z</dcterms:created>
  <dcterms:modified xsi:type="dcterms:W3CDTF">2017-06-24T02:47:15Z</dcterms:modified>
</cp:coreProperties>
</file>