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3" r:id="rId4"/>
    <p:sldId id="265" r:id="rId5"/>
    <p:sldId id="268" r:id="rId6"/>
    <p:sldId id="285" r:id="rId7"/>
    <p:sldId id="271" r:id="rId8"/>
    <p:sldId id="272" r:id="rId9"/>
    <p:sldId id="270" r:id="rId10"/>
    <p:sldId id="273" r:id="rId11"/>
    <p:sldId id="275" r:id="rId12"/>
    <p:sldId id="274" r:id="rId13"/>
    <p:sldId id="266" r:id="rId14"/>
    <p:sldId id="276" r:id="rId15"/>
    <p:sldId id="286" r:id="rId16"/>
    <p:sldId id="278" r:id="rId17"/>
    <p:sldId id="284" r:id="rId18"/>
    <p:sldId id="277" r:id="rId19"/>
    <p:sldId id="279" r:id="rId20"/>
    <p:sldId id="288" r:id="rId21"/>
    <p:sldId id="287" r:id="rId22"/>
    <p:sldId id="281" r:id="rId23"/>
    <p:sldId id="259" r:id="rId24"/>
    <p:sldId id="258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/>
    <p:restoredTop sz="94664"/>
  </p:normalViewPr>
  <p:slideViewPr>
    <p:cSldViewPr snapToGrid="0" snapToObjects="1">
      <p:cViewPr varScale="1">
        <p:scale>
          <a:sx n="78" d="100"/>
          <a:sy n="78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B0BDC-1E2E-1946-9002-0A284047EC3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3A80-18A7-6A44-AC08-CC5604F8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flexibility is around programmatically prefilling job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</a:t>
            </a:r>
            <a:r>
              <a:rPr lang="en-US" baseline="0" dirty="0"/>
              <a:t> practice to use .groovy extension and use groovy declaration on the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you can also</a:t>
            </a:r>
            <a:r>
              <a:rPr lang="en-US" baseline="0" dirty="0"/>
              <a:t> execute raw DSL through the UI, but where is the fun in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9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</a:t>
            </a:r>
            <a:r>
              <a:rPr lang="en-US" baseline="0" dirty="0"/>
              <a:t> practice to use .groovy extension and use groovy declaration on the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seed job creation 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5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jenkins.io/display/JENKINS/Authorize+Project+plugin" TargetMode="External"/><Relationship Id="rId13" Type="http://schemas.openxmlformats.org/officeDocument/2006/relationships/hyperlink" Target="https://jenkins.io/doc/pipeline/steps/workflow-basic-steps/" TargetMode="External"/><Relationship Id="rId3" Type="http://schemas.openxmlformats.org/officeDocument/2006/relationships/hyperlink" Target="https://github.com/jenkinsci/job-dsl-plugin/wiki" TargetMode="External"/><Relationship Id="rId7" Type="http://schemas.openxmlformats.org/officeDocument/2006/relationships/hyperlink" Target="https://wiki.jenkins.io/display/JENKINS/Script+Security+Plugin" TargetMode="External"/><Relationship Id="rId12" Type="http://schemas.openxmlformats.org/officeDocument/2006/relationships/hyperlink" Target="https://jenkins.io/doc/pipeline/step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oovy-lang.org/documentation.html" TargetMode="External"/><Relationship Id="rId11" Type="http://schemas.openxmlformats.org/officeDocument/2006/relationships/hyperlink" Target="https://jenkins.io/doc/book/pipeline/shared-libraries/" TargetMode="External"/><Relationship Id="rId5" Type="http://schemas.openxmlformats.org/officeDocument/2006/relationships/hyperlink" Target="http://groovy-lang.org/gdk.html" TargetMode="External"/><Relationship Id="rId15" Type="http://schemas.openxmlformats.org/officeDocument/2006/relationships/image" Target="../media/image11.jpg"/><Relationship Id="rId10" Type="http://schemas.openxmlformats.org/officeDocument/2006/relationships/hyperlink" Target="https://github.com/jenkinsci/pipeline-model-definition-plugin/wiki/getting-started" TargetMode="External"/><Relationship Id="rId4" Type="http://schemas.openxmlformats.org/officeDocument/2006/relationships/hyperlink" Target="https://jenkinsci.github.io/job-dsl-plugin/" TargetMode="External"/><Relationship Id="rId9" Type="http://schemas.openxmlformats.org/officeDocument/2006/relationships/hyperlink" Target="https://jenkins.io/doc/book/pipeline/" TargetMode="External"/><Relationship Id="rId14" Type="http://schemas.openxmlformats.org/officeDocument/2006/relationships/hyperlink" Target="https://jenkins.io/doc/pipeline/steps/pipeline-utility-step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github.com/bpmericle/gluecon-2018-JaC" TargetMode="External"/><Relationship Id="rId3" Type="http://schemas.openxmlformats.org/officeDocument/2006/relationships/hyperlink" Target="http://www.choicehotels.com/" TargetMode="External"/><Relationship Id="rId7" Type="http://schemas.openxmlformats.org/officeDocument/2006/relationships/hyperlink" Target="https://twitter.com/bpmericle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hyperlink" Target="https://www.slideshare.net/BrianMericle/gluecon-2018-JaC" TargetMode="External"/><Relationship Id="rId5" Type="http://schemas.openxmlformats.org/officeDocument/2006/relationships/hyperlink" Target="mailto:brian.mericle@choicehotels.com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hyperlink" Target="mailto:https://www.linkedin.com/in/brianpmeric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PosseRoundup/job-dsl-plugin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You don't know </a:t>
            </a:r>
            <a:r>
              <a:rPr lang="en-US" dirty="0" err="1">
                <a:effectLst/>
              </a:rPr>
              <a:t>JaC</a:t>
            </a:r>
            <a:r>
              <a:rPr lang="en-US" dirty="0">
                <a:effectLst/>
              </a:rPr>
              <a:t>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</a:rPr>
              <a:t>Managing Jenkins as Code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GLUECON 2018</a:t>
            </a:r>
          </a:p>
          <a:p>
            <a:r>
              <a:rPr lang="en-US" sz="2400" dirty="0">
                <a:effectLst/>
              </a:rPr>
              <a:t>5/16/2018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63967"/>
            <a:ext cx="2794000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8471" y="5963285"/>
            <a:ext cx="2081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Brian Mericle</a:t>
            </a:r>
          </a:p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3508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2557" y="226548"/>
            <a:ext cx="6106885" cy="39707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Hello World Job DSL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8449E-6873-8446-90C4-5C4B575E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95" y="737930"/>
            <a:ext cx="11597611" cy="612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C56D3-E26D-4C46-BA5D-A402314D046D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735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First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and check-in your job script to a source code repository</a:t>
            </a:r>
          </a:p>
          <a:p>
            <a:r>
              <a:rPr lang="en-US" sz="2400" dirty="0"/>
              <a:t>Create “seed” job that references your DSL script from the source code repository</a:t>
            </a:r>
          </a:p>
          <a:p>
            <a:r>
              <a:rPr lang="en-US" sz="2400" dirty="0"/>
              <a:t>Execute “seed” job</a:t>
            </a:r>
          </a:p>
          <a:p>
            <a:r>
              <a:rPr lang="en-US" sz="2400" dirty="0"/>
              <a:t>Execute created job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Hello World</a:t>
            </a:r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F31F4-B3A5-9C44-8274-C1C45E5668BB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158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Demo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Job DSL</a:t>
            </a:r>
            <a:r>
              <a:rPr lang="en-US" sz="2400" dirty="0"/>
              <a:t> Plugin installed</a:t>
            </a:r>
          </a:p>
          <a:p>
            <a:r>
              <a:rPr lang="en-US" sz="2400" dirty="0"/>
              <a:t>Script names may only contain letters, digits and underscores, but may not start with a digit</a:t>
            </a:r>
          </a:p>
          <a:p>
            <a:r>
              <a:rPr lang="en-US" sz="2400" dirty="0"/>
              <a:t>A “seed” job is created through UI to execute DSL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Won’t work otherwise</a:t>
            </a:r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85FB8-E8EE-784B-A434-EFEE82F20C29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6447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Jenkins Job as Code in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95A20-ED0A-BC45-AD6B-ED1F61442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18"/>
            <a:ext cx="12192000" cy="68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7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 so 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ERROR: script not yet approved for use</a:t>
            </a:r>
          </a:p>
          <a:p>
            <a:endParaRPr lang="en-US" sz="2400" dirty="0"/>
          </a:p>
          <a:p>
            <a:r>
              <a:rPr lang="en-US" sz="2400" dirty="0"/>
              <a:t>Options?</a:t>
            </a:r>
          </a:p>
          <a:p>
            <a:pPr lvl="1"/>
            <a:r>
              <a:rPr lang="en-US" sz="2400" dirty="0"/>
              <a:t>Script Approval (All operations need administrator approval)</a:t>
            </a:r>
          </a:p>
          <a:p>
            <a:pPr lvl="1"/>
            <a:r>
              <a:rPr lang="en-US" sz="2400" dirty="0"/>
              <a:t>Groovy Sandboxing (All non-whitelisted operations need administrator approval)</a:t>
            </a:r>
          </a:p>
          <a:p>
            <a:pPr lvl="2"/>
            <a:r>
              <a:rPr lang="en-US" sz="2400" dirty="0"/>
              <a:t>Requires additional plugin and configuration (</a:t>
            </a:r>
            <a:r>
              <a:rPr lang="en-US" sz="2400" dirty="0">
                <a:effectLst/>
              </a:rPr>
              <a:t>authorize-project</a:t>
            </a:r>
            <a:r>
              <a:rPr lang="en-US" sz="2400" dirty="0"/>
              <a:t>)</a:t>
            </a:r>
          </a:p>
          <a:p>
            <a:pPr lvl="1"/>
            <a:r>
              <a:rPr lang="en-US" sz="2400" strike="sngStrike" dirty="0"/>
              <a:t>Disable script security (All operations are allowed)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more thing</a:t>
            </a:r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6BCA3-A481-A14C-8497-2A5AF9F91BDC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3674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PIPELINEs as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Programmatic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FD9C4-A61E-B743-8A82-9FE2BC05DD3B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518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Workflow process that typically follows continuous integration, delivery and deployment methodologies with the goal of taking an artifact from development to production.</a:t>
            </a:r>
          </a:p>
          <a:p>
            <a:r>
              <a:rPr lang="en-US" sz="2400" dirty="0"/>
              <a:t>Sequential set of stages, each containing steps specific to the goal of each stage.</a:t>
            </a:r>
          </a:p>
          <a:p>
            <a:r>
              <a:rPr lang="en-US" sz="2400" dirty="0"/>
              <a:t>Supports scripted and declarative methodologies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would I use that?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1D3C-CB75-3D41-A688-27A69CD127B3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738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Continuation-passing style (CPS)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69030"/>
          </a:xfrm>
        </p:spPr>
        <p:txBody>
          <a:bodyPr anchor="ctr">
            <a:noAutofit/>
          </a:bodyPr>
          <a:lstStyle/>
          <a:p>
            <a:r>
              <a:rPr lang="en-US" sz="2400" dirty="0"/>
              <a:t>Methods don’t return, they result in a call to a supplied function (continuation/callback)</a:t>
            </a:r>
          </a:p>
          <a:p>
            <a:r>
              <a:rPr lang="en-US" sz="2400" dirty="0"/>
              <a:t>Custom Groovy Interpreter (groovy-cps)</a:t>
            </a:r>
          </a:p>
          <a:p>
            <a:r>
              <a:rPr lang="en-US" sz="2400" dirty="0"/>
              <a:t>Pipeline Groovy Plugin (main use case)</a:t>
            </a:r>
          </a:p>
          <a:p>
            <a:r>
              <a:rPr lang="en-US" sz="2400" dirty="0"/>
              <a:t>All pipeline variables need to be serializable for durability</a:t>
            </a:r>
          </a:p>
          <a:p>
            <a:r>
              <a:rPr lang="en-US" sz="2400" dirty="0"/>
              <a:t>Only subset of Groovy functionality available due to interpreter</a:t>
            </a:r>
          </a:p>
          <a:p>
            <a:r>
              <a:rPr lang="en-US" sz="2400" dirty="0"/>
              <a:t>Leverage broader subset of Groovy functionality with </a:t>
            </a:r>
            <a:r>
              <a:rPr lang="en-US" sz="2400" b="1" dirty="0"/>
              <a:t>@</a:t>
            </a:r>
            <a:r>
              <a:rPr lang="en-US" sz="2400" b="1" dirty="0" err="1"/>
              <a:t>NonCPS</a:t>
            </a:r>
            <a:r>
              <a:rPr lang="en-US" sz="2400" dirty="0"/>
              <a:t> annotation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serialize or not to serialize…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E701C-374C-2443-B30C-E38769EE7707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698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First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and check-in your pipeline DSL script</a:t>
            </a:r>
          </a:p>
          <a:p>
            <a:r>
              <a:rPr lang="en-US" sz="2400" dirty="0"/>
              <a:t>Update “seed” job to reference your pipeline DSL script</a:t>
            </a:r>
          </a:p>
          <a:p>
            <a:r>
              <a:rPr lang="en-US" sz="2400" dirty="0"/>
              <a:t>Execute “seed” job</a:t>
            </a:r>
          </a:p>
          <a:p>
            <a:r>
              <a:rPr lang="en-US" sz="2400" dirty="0"/>
              <a:t>Execute created pipeline job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Automated workflow</a:t>
            </a:r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1CBAF-DE68-F247-B305-E857C925A9E2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2880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24101" y="226552"/>
            <a:ext cx="7543799" cy="36127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Declarative Pipeline Job DSL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6E108-27E1-C344-B3EB-6F5E862C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67" y="755650"/>
            <a:ext cx="10030466" cy="6102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F0EE4-534F-794F-829C-D9C3C6A3FF7D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2467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92927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18 years of software development experience</a:t>
            </a:r>
          </a:p>
          <a:p>
            <a:r>
              <a:rPr lang="en-US" sz="2400" dirty="0"/>
              <a:t>8 years of IT leadership experience</a:t>
            </a:r>
          </a:p>
          <a:p>
            <a:r>
              <a:rPr lang="en-US" sz="2400" dirty="0"/>
              <a:t>6 years of CI/CD</a:t>
            </a:r>
            <a:r>
              <a:rPr lang="en-US" sz="2400" baseline="30000" dirty="0"/>
              <a:t>2</a:t>
            </a:r>
            <a:r>
              <a:rPr lang="en-US" sz="2400" dirty="0"/>
              <a:t> automation experience</a:t>
            </a:r>
          </a:p>
          <a:p>
            <a:r>
              <a:rPr lang="en-US" sz="2400" dirty="0"/>
              <a:t>Jenkins user since 2005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08" y="2345056"/>
            <a:ext cx="1912575" cy="3419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080B0-E059-8F4B-A350-9E4015BE9F9B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1445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24101" y="226552"/>
            <a:ext cx="8011885" cy="37363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Declarative Pipeline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F0EE4-534F-794F-829C-D9C3C6A3FF7D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6A93B-BF08-4140-A1D7-3617BEF1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38" y="638064"/>
            <a:ext cx="6381010" cy="62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0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Demo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Job DSL</a:t>
            </a:r>
            <a:r>
              <a:rPr lang="en-US" sz="2400" dirty="0"/>
              <a:t> Plugin installed</a:t>
            </a:r>
          </a:p>
          <a:p>
            <a:r>
              <a:rPr lang="en-US" sz="2400" b="1" dirty="0"/>
              <a:t>Authorize Project</a:t>
            </a:r>
            <a:r>
              <a:rPr lang="en-US" sz="2400" dirty="0"/>
              <a:t> Plugin installed</a:t>
            </a:r>
          </a:p>
          <a:p>
            <a:r>
              <a:rPr lang="en-US" sz="2400" dirty="0"/>
              <a:t>Script names may only contain letters, digits and underscores, but may not start with a digit</a:t>
            </a:r>
          </a:p>
          <a:p>
            <a:r>
              <a:rPr lang="en-US" sz="2400" dirty="0"/>
              <a:t>A “seed” job is created through UI to execute DSL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Won’t work otherwise</a:t>
            </a:r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85FB8-E8EE-784B-A434-EFEE82F20C29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717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54" y="1"/>
            <a:ext cx="116278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00743"/>
            <a:ext cx="9905998" cy="19050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27789"/>
            <a:ext cx="9905998" cy="4911753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3"/>
              </a:rPr>
              <a:t>Job DSL</a:t>
            </a:r>
            <a:endParaRPr lang="en-US" sz="2400" dirty="0">
              <a:hlinkClick r:id="rId4"/>
            </a:endParaRPr>
          </a:p>
          <a:p>
            <a:r>
              <a:rPr lang="en-US" sz="2400" dirty="0">
                <a:hlinkClick r:id="rId4"/>
              </a:rPr>
              <a:t>Job DSL API</a:t>
            </a:r>
            <a:endParaRPr lang="en-US" sz="2400" dirty="0"/>
          </a:p>
          <a:p>
            <a:r>
              <a:rPr lang="en-US" sz="2400" dirty="0">
                <a:hlinkClick r:id="rId5"/>
              </a:rPr>
              <a:t>Groovy API</a:t>
            </a:r>
            <a:r>
              <a:rPr lang="en-US" sz="2400" dirty="0"/>
              <a:t> (</a:t>
            </a:r>
            <a:r>
              <a:rPr lang="en-US" sz="2400" dirty="0">
                <a:hlinkClick r:id="rId6"/>
              </a:rPr>
              <a:t>Documentation</a:t>
            </a:r>
            <a:r>
              <a:rPr lang="en-US" sz="2400" dirty="0"/>
              <a:t>)</a:t>
            </a:r>
          </a:p>
          <a:p>
            <a:r>
              <a:rPr lang="en-US" sz="2400" dirty="0">
                <a:hlinkClick r:id="rId7"/>
              </a:rPr>
              <a:t>Script Security Plugin</a:t>
            </a:r>
            <a:endParaRPr lang="en-US" sz="2400" dirty="0"/>
          </a:p>
          <a:p>
            <a:r>
              <a:rPr lang="en-US" sz="2400" dirty="0">
                <a:hlinkClick r:id="rId8"/>
              </a:rPr>
              <a:t>Authorize Project Plugin</a:t>
            </a:r>
            <a:endParaRPr lang="en-US" sz="2400" dirty="0"/>
          </a:p>
          <a:p>
            <a:r>
              <a:rPr lang="en-US" sz="2400" dirty="0">
                <a:hlinkClick r:id="rId9"/>
              </a:rPr>
              <a:t>Pipeline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Pipeline Declarative Model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Pipeline shared Libraries</a:t>
            </a:r>
            <a:endParaRPr lang="en-US" sz="2400" dirty="0"/>
          </a:p>
          <a:p>
            <a:r>
              <a:rPr lang="en-US" sz="2400" dirty="0">
                <a:hlinkClick r:id="rId12"/>
              </a:rPr>
              <a:t>Pipeline Steps</a:t>
            </a:r>
            <a:endParaRPr lang="en-US" sz="2400" dirty="0"/>
          </a:p>
          <a:p>
            <a:pPr lvl="1"/>
            <a:r>
              <a:rPr lang="en-US" sz="2400" dirty="0">
                <a:hlinkClick r:id="rId13"/>
              </a:rPr>
              <a:t>Basic Steps</a:t>
            </a:r>
            <a:endParaRPr lang="en-US" sz="2400" dirty="0"/>
          </a:p>
          <a:p>
            <a:pPr lvl="1"/>
            <a:r>
              <a:rPr lang="en-US" sz="2400" dirty="0">
                <a:hlinkClick r:id="rId14"/>
              </a:rPr>
              <a:t>Utility Steps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0"/>
            <a:ext cx="6090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2" y="82841"/>
            <a:ext cx="12202324" cy="66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7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440" y="-413312"/>
            <a:ext cx="3549121" cy="1371600"/>
          </a:xfrm>
        </p:spPr>
        <p:txBody>
          <a:bodyPr>
            <a:normAutofit/>
          </a:bodyPr>
          <a:lstStyle/>
          <a:p>
            <a:r>
              <a:rPr lang="en-US" sz="3200" dirty="0"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9620" y="605893"/>
            <a:ext cx="3549121" cy="1828800"/>
          </a:xfrm>
        </p:spPr>
        <p:txBody>
          <a:bodyPr>
            <a:normAutofit/>
          </a:bodyPr>
          <a:lstStyle/>
          <a:p>
            <a:r>
              <a:rPr lang="en-US" sz="2400" dirty="0"/>
              <a:t>Contact Information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9620" y="1902821"/>
            <a:ext cx="9212761" cy="3146724"/>
            <a:chOff x="4580588" y="2336312"/>
            <a:chExt cx="7189167" cy="3146724"/>
          </a:xfrm>
        </p:grpSpPr>
        <p:grpSp>
          <p:nvGrpSpPr>
            <p:cNvPr id="24" name="Group 23"/>
            <p:cNvGrpSpPr/>
            <p:nvPr/>
          </p:nvGrpSpPr>
          <p:grpSpPr>
            <a:xfrm>
              <a:off x="4580588" y="2336312"/>
              <a:ext cx="7189167" cy="461665"/>
              <a:chOff x="4580588" y="2336312"/>
              <a:chExt cx="7189167" cy="46166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0588" y="2350436"/>
                <a:ext cx="450214" cy="4064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104474" y="2336312"/>
                <a:ext cx="6665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sz="2400" b="1" cap="small" dirty="0"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3"/>
                  </a:rPr>
                  <a:t>www.XXX.com</a:t>
                </a:r>
                <a:endParaRPr lang="en-US" sz="2400" b="1" cap="small" dirty="0"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580588" y="2874543"/>
              <a:ext cx="7189166" cy="461665"/>
              <a:chOff x="4580588" y="2866717"/>
              <a:chExt cx="7189166" cy="46166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0588" y="2880841"/>
                <a:ext cx="450214" cy="406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104476" y="2866717"/>
                <a:ext cx="6665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sz="2400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5"/>
                  </a:rPr>
                  <a:t>brian.mericle@gmail.com</a:t>
                </a:r>
                <a:endParaRPr lang="en-US" sz="2400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580588" y="3412774"/>
              <a:ext cx="7189166" cy="461665"/>
              <a:chOff x="4580588" y="3397122"/>
              <a:chExt cx="7189166" cy="46166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0588" y="3411246"/>
                <a:ext cx="450214" cy="4064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104476" y="3397122"/>
                <a:ext cx="6665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+mn-lt"/>
                  </a:defRPr>
                </a:lvl1pPr>
              </a:lstStyle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sz="2400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7"/>
                  </a:rPr>
                  <a:t>@bpmericle</a:t>
                </a:r>
                <a:endParaRPr lang="en-US" sz="2400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0588" y="3951005"/>
              <a:ext cx="7189166" cy="461665"/>
              <a:chOff x="4580588" y="3927528"/>
              <a:chExt cx="7189166" cy="46166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0588" y="3941652"/>
                <a:ext cx="450214" cy="4064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104474" y="3927528"/>
                <a:ext cx="6665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sz="2400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9"/>
                  </a:rPr>
                  <a:t>https://www.linkedin.com/in/brianpmericle</a:t>
                </a:r>
                <a:endParaRPr lang="en-US" sz="2400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82746" y="4487204"/>
              <a:ext cx="7187008" cy="830997"/>
              <a:chOff x="4582746" y="4396911"/>
              <a:chExt cx="7187008" cy="830997"/>
            </a:xfrm>
          </p:grpSpPr>
          <p:pic>
            <p:nvPicPr>
              <p:cNvPr id="14" name="Picture 13"/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582746" y="4413067"/>
                <a:ext cx="448056" cy="402336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104474" y="4396911"/>
                <a:ext cx="66652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sz="2400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1"/>
                  </a:rPr>
                  <a:t>https://www.slideshare.net/BrianMericle/gluecon-2018-JaC</a:t>
                </a:r>
                <a:endParaRPr lang="en-US" sz="2400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2746" y="5021371"/>
              <a:ext cx="7187008" cy="461665"/>
              <a:chOff x="4582746" y="5021371"/>
              <a:chExt cx="7187008" cy="461665"/>
            </a:xfrm>
          </p:grpSpPr>
          <p:pic>
            <p:nvPicPr>
              <p:cNvPr id="16" name="Picture 15"/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2746" y="5037527"/>
                <a:ext cx="448056" cy="402336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104474" y="5021371"/>
                <a:ext cx="6665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sz="2400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https://</a:t>
                </a:r>
                <a:r>
                  <a:rPr lang="en-US" sz="2400" b="1" cap="small" dirty="0" err="1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github.com</a:t>
                </a:r>
                <a:r>
                  <a:rPr lang="en-US" sz="2400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/</a:t>
                </a:r>
                <a:r>
                  <a:rPr lang="en-US" sz="2400" b="1" cap="small" dirty="0" err="1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bpmericle</a:t>
                </a:r>
                <a:r>
                  <a:rPr lang="en-US" sz="2400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/gluecon-2018-JaC</a:t>
                </a:r>
                <a:endParaRPr lang="en-US" sz="2400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Jenkins Jobs as Code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Jenkins Pipelines as Code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Q&amp;A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will be covered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813F-6665-584A-9EFA-C62F958BD8B7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8637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</a:t>
            </a:r>
            <a:r>
              <a:rPr lang="en-US" dirty="0" err="1"/>
              <a:t>JobS</a:t>
            </a:r>
            <a:r>
              <a:rPr lang="en-US" dirty="0"/>
              <a:t> as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Programmatic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E41EF-6B60-5449-BCCC-287B5E1F3B3B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613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32" y="2002"/>
            <a:ext cx="9656336" cy="68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8D45-A5DD-F843-9677-88F80098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811" y="609600"/>
            <a:ext cx="9445612" cy="1905000"/>
          </a:xfrm>
        </p:spPr>
        <p:txBody>
          <a:bodyPr/>
          <a:lstStyle/>
          <a:p>
            <a:r>
              <a:rPr lang="en-US" dirty="0"/>
              <a:t>What do I mean by programmatic Usage?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EBB9E9-FE90-E244-B11D-E81147DB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106696"/>
            <a:ext cx="10693632" cy="57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69 -0.1388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6" y="180315"/>
            <a:ext cx="9905998" cy="1905000"/>
          </a:xfrm>
        </p:spPr>
        <p:txBody>
          <a:bodyPr/>
          <a:lstStyle/>
          <a:p>
            <a:r>
              <a:rPr lang="en-US" dirty="0"/>
              <a:t>Should YOU Do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476" y="1921541"/>
            <a:ext cx="5923253" cy="576262"/>
          </a:xfrm>
        </p:spPr>
        <p:txBody>
          <a:bodyPr/>
          <a:lstStyle/>
          <a:p>
            <a:r>
              <a:rPr lang="en-US" u="sng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607" y="2679089"/>
            <a:ext cx="6211122" cy="3812643"/>
          </a:xfrm>
        </p:spPr>
        <p:txBody>
          <a:bodyPr>
            <a:noAutofit/>
          </a:bodyPr>
          <a:lstStyle/>
          <a:p>
            <a:r>
              <a:rPr lang="en-US" sz="2400" dirty="0"/>
              <a:t>Changes can be versioned in source control, tested and peer reviewed</a:t>
            </a:r>
          </a:p>
          <a:p>
            <a:r>
              <a:rPr lang="en-US" sz="2400" dirty="0"/>
              <a:t>Libraries can lead to reusability</a:t>
            </a:r>
          </a:p>
          <a:p>
            <a:r>
              <a:rPr lang="en-US" sz="2400" dirty="0"/>
              <a:t>Automatic creation/modification of referenced jobs</a:t>
            </a:r>
          </a:p>
          <a:p>
            <a:r>
              <a:rPr lang="en-US" sz="2400" dirty="0"/>
              <a:t>Automatic deletion of unreferenced jobs</a:t>
            </a:r>
          </a:p>
          <a:p>
            <a:r>
              <a:rPr lang="en-US" sz="2400" dirty="0"/>
              <a:t>Flexibility to enhance built-in components</a:t>
            </a:r>
          </a:p>
          <a:p>
            <a:r>
              <a:rPr lang="en-US" sz="2400" dirty="0"/>
              <a:t>Apply programmatic job permissions</a:t>
            </a: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2199" y="1917308"/>
            <a:ext cx="3908243" cy="576262"/>
          </a:xfrm>
        </p:spPr>
        <p:txBody>
          <a:bodyPr/>
          <a:lstStyle/>
          <a:p>
            <a:r>
              <a:rPr lang="en-US" u="sng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0275" y="2679089"/>
            <a:ext cx="4000167" cy="3812644"/>
          </a:xfrm>
        </p:spPr>
        <p:txBody>
          <a:bodyPr>
            <a:normAutofit/>
          </a:bodyPr>
          <a:lstStyle/>
          <a:p>
            <a:r>
              <a:rPr lang="en-US" sz="2400" dirty="0"/>
              <a:t>DSL learning curve</a:t>
            </a:r>
          </a:p>
          <a:p>
            <a:r>
              <a:rPr lang="en-US" sz="2400" dirty="0"/>
              <a:t>Lead time to job creation/modification</a:t>
            </a:r>
          </a:p>
          <a:p>
            <a:r>
              <a:rPr lang="en-US" sz="2400" dirty="0"/>
              <a:t>Assigning responsibility &amp; accountability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90822-9BF9-A542-971A-837F719539CF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709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</a:t>
            </a:r>
            <a:r>
              <a:rPr lang="en-US" dirty="0" err="1"/>
              <a:t>dsl</a:t>
            </a:r>
            <a:r>
              <a:rPr lang="en-US" dirty="0"/>
              <a:t>/Plugin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29280" y="2303685"/>
            <a:ext cx="4588931" cy="576262"/>
          </a:xfrm>
        </p:spPr>
        <p:txBody>
          <a:bodyPr/>
          <a:lstStyle/>
          <a:p>
            <a:r>
              <a:rPr lang="en-US" u="sng" dirty="0"/>
              <a:t>DSL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41412" y="2888414"/>
            <a:ext cx="4876800" cy="2547937"/>
          </a:xfrm>
        </p:spPr>
        <p:txBody>
          <a:bodyPr>
            <a:noAutofit/>
          </a:bodyPr>
          <a:lstStyle/>
          <a:p>
            <a:r>
              <a:rPr lang="en-US" sz="2400" dirty="0"/>
              <a:t>Groovy-based domain specific language (DSL)</a:t>
            </a:r>
          </a:p>
          <a:p>
            <a:r>
              <a:rPr lang="en-US" sz="2400" dirty="0"/>
              <a:t>Allows total manipulation of job configuration xml through code</a:t>
            </a:r>
          </a:p>
          <a:p>
            <a:r>
              <a:rPr lang="en-US" sz="2400" dirty="0"/>
              <a:t>Provides common functions for job configuration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443133" y="2312152"/>
            <a:ext cx="4604280" cy="576262"/>
          </a:xfrm>
        </p:spPr>
        <p:txBody>
          <a:bodyPr/>
          <a:lstStyle/>
          <a:p>
            <a:r>
              <a:rPr lang="en-US" u="sng" dirty="0"/>
              <a:t>Plugin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0612" y="2888414"/>
            <a:ext cx="4876801" cy="2547937"/>
          </a:xfrm>
        </p:spPr>
        <p:txBody>
          <a:bodyPr>
            <a:noAutofit/>
          </a:bodyPr>
          <a:lstStyle/>
          <a:p>
            <a:r>
              <a:rPr lang="en-US" sz="2400" dirty="0"/>
              <a:t>Allows DSL scripts to be executed within a job</a:t>
            </a:r>
          </a:p>
          <a:p>
            <a:r>
              <a:rPr lang="en-US" sz="2400" dirty="0"/>
              <a:t>Allows DSL scripts to be pulled from source control</a:t>
            </a:r>
          </a:p>
          <a:p>
            <a:r>
              <a:rPr lang="en-US" sz="2400" dirty="0"/>
              <a:t>Allows multiple DSL scripts to be referenced at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53240-2FD8-144B-8AF1-AAD8E475D274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43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Interesting facts and stats about Job DSL/Plugin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Plugin forked from </a:t>
            </a:r>
            <a:r>
              <a:rPr lang="en-US" sz="2400" dirty="0">
                <a:effectLst/>
                <a:hlinkClick r:id="rId2"/>
              </a:rPr>
              <a:t>Java Posse Roundup</a:t>
            </a:r>
            <a:r>
              <a:rPr lang="en-US" sz="2400" dirty="0">
                <a:effectLst/>
              </a:rPr>
              <a:t> </a:t>
            </a:r>
            <a:r>
              <a:rPr lang="en-US" sz="2400" dirty="0"/>
              <a:t>in 2011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 Stats (</a:t>
            </a:r>
            <a:r>
              <a:rPr lang="en-US" dirty="0"/>
              <a:t>as of 4/2018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69 releases</a:t>
            </a:r>
          </a:p>
          <a:p>
            <a:pPr lvl="1"/>
            <a:r>
              <a:rPr lang="en-US" sz="2400" dirty="0"/>
              <a:t>3,066 commits</a:t>
            </a:r>
          </a:p>
          <a:p>
            <a:pPr lvl="1"/>
            <a:r>
              <a:rPr lang="en-US" sz="2400" dirty="0"/>
              <a:t>157 contributors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CCC3-D8D4-A041-807E-8A0B57078547}"/>
              </a:ext>
            </a:extLst>
          </p:cNvPr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@</a:t>
            </a:r>
            <a:r>
              <a:rPr lang="en-US" sz="2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bpmericle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6561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3611</TotalTime>
  <Words>772</Words>
  <Application>Microsoft Macintosh PowerPoint</Application>
  <PresentationFormat>Widescreen</PresentationFormat>
  <Paragraphs>151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Mangal</vt:lpstr>
      <vt:lpstr>Mesh</vt:lpstr>
      <vt:lpstr>You don't know JaC? </vt:lpstr>
      <vt:lpstr>About Me</vt:lpstr>
      <vt:lpstr>Agenda</vt:lpstr>
      <vt:lpstr>Jenkins JobS as Code</vt:lpstr>
      <vt:lpstr>PowerPoint Presentation</vt:lpstr>
      <vt:lpstr>What do I mean by programmatic Usage?</vt:lpstr>
      <vt:lpstr>Should YOU Do this?</vt:lpstr>
      <vt:lpstr>Job dsl/Plugin</vt:lpstr>
      <vt:lpstr>Interesting facts and stats about Job DSL/Plugin</vt:lpstr>
      <vt:lpstr>Example: Hello World Job DSL</vt:lpstr>
      <vt:lpstr>First Job</vt:lpstr>
      <vt:lpstr>Demo Prerequisites</vt:lpstr>
      <vt:lpstr>Demo</vt:lpstr>
      <vt:lpstr>Not so fast</vt:lpstr>
      <vt:lpstr>Jenkins PIPELINEs as Code</vt:lpstr>
      <vt:lpstr>What is a Pipeline?</vt:lpstr>
      <vt:lpstr>Continuation-passing style (CPS)</vt:lpstr>
      <vt:lpstr>First Pipeline</vt:lpstr>
      <vt:lpstr>Example: Declarative Pipeline Job DSL</vt:lpstr>
      <vt:lpstr>Example: Declarative Pipeline Definition</vt:lpstr>
      <vt:lpstr>Demo Prerequisites</vt:lpstr>
      <vt:lpstr>PowerPoint Presentation</vt:lpstr>
      <vt:lpstr>Resources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don't know JaC? </dc:title>
  <dc:creator>Brian Mericle</dc:creator>
  <cp:lastModifiedBy>Brian Mericle</cp:lastModifiedBy>
  <cp:revision>113</cp:revision>
  <dcterms:created xsi:type="dcterms:W3CDTF">2017-09-01T13:47:29Z</dcterms:created>
  <dcterms:modified xsi:type="dcterms:W3CDTF">2018-04-17T23:34:36Z</dcterms:modified>
</cp:coreProperties>
</file>