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mailto:brian.mericle@gmail.com" TargetMode="External"/><Relationship Id="rId5" Type="http://schemas.openxmlformats.org/officeDocument/2006/relationships/hyperlink" Target="https://twitter.com/bpmericle" TargetMode="External"/><Relationship Id="rId6" Type="http://schemas.openxmlformats.org/officeDocument/2006/relationships/hyperlink" Target="https://www.linkedin.com/in/brianpmericle/" TargetMode="External"/><Relationship Id="rId7" Type="http://schemas.openxmlformats.org/officeDocument/2006/relationships/hyperlink" Target="https://www.slideshare.net" TargetMode="External"/><Relationship Id="rId8" Type="http://schemas.openxmlformats.org/officeDocument/2006/relationships/hyperlink" Target="https://github.com/bpmericle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wiki.jenkins.io/display/JENKINS/Authorize+Project+plugin" TargetMode="External"/><Relationship Id="rId5" Type="http://schemas.openxmlformats.org/officeDocument/2006/relationships/hyperlink" Target="https://jenkinsci.github.io/job-dsl-plugin/" TargetMode="External"/><Relationship Id="rId6" Type="http://schemas.openxmlformats.org/officeDocument/2006/relationships/hyperlink" Target="https://wiki.jenkins.io/display/JENKINS/Script+Security+Plugin" TargetMode="External"/><Relationship Id="rId7" Type="http://schemas.openxmlformats.org/officeDocument/2006/relationships/hyperlink" Target="http://groovy-lang.org/gdk.html" TargetMode="External"/><Relationship Id="rId8" Type="http://schemas.openxmlformats.org/officeDocument/2006/relationships/hyperlink" Target="https://jenkins.io/doc/book/pipeline/" TargetMode="External"/><Relationship Id="rId9" Type="http://schemas.openxmlformats.org/officeDocument/2006/relationships/hyperlink" Target="https://github.com/jenkinsci/pipeline-model-definition-plugin/wiki/getting-started" TargetMode="External"/><Relationship Id="rId10" Type="http://schemas.openxmlformats.org/officeDocument/2006/relationships/hyperlink" Target="https://jenkins.io/doc/book/pipeline/shared-libraries/" TargetMode="External"/><Relationship Id="rId11" Type="http://schemas.openxmlformats.org/officeDocument/2006/relationships/hyperlink" Target="https://jenkins.io/doc/pipeline/steps/" TargetMode="External"/><Relationship Id="rId12" Type="http://schemas.openxmlformats.org/officeDocument/2006/relationships/hyperlink" Target="https://jenkins.io/doc/pipeline/steps/workflow-basic-steps/" TargetMode="External"/><Relationship Id="rId13" Type="http://schemas.openxmlformats.org/officeDocument/2006/relationships/hyperlink" Target="https://jenkins.io/doc/pipeline/steps/pipeline-utility-step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You Don’t…"/>
          <p:cNvSpPr txBox="1"/>
          <p:nvPr>
            <p:ph type="ctrTitle"/>
          </p:nvPr>
        </p:nvSpPr>
        <p:spPr>
          <a:xfrm>
            <a:off x="6779617" y="1193800"/>
            <a:ext cx="7493993" cy="464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You Don’t </a:t>
            </a:r>
          </a:p>
          <a:p>
            <a:pPr/>
            <a:r>
              <a:t>Know JaC?</a:t>
            </a:r>
          </a:p>
        </p:txBody>
      </p:sp>
      <p:sp>
        <p:nvSpPr>
          <p:cNvPr id="120" name="Managing Jenkins jobs and…"/>
          <p:cNvSpPr txBox="1"/>
          <p:nvPr>
            <p:ph type="subTitle" sz="quarter" idx="1"/>
          </p:nvPr>
        </p:nvSpPr>
        <p:spPr>
          <a:xfrm>
            <a:off x="6908503" y="5664200"/>
            <a:ext cx="10566993" cy="2114749"/>
          </a:xfrm>
          <a:prstGeom prst="rect">
            <a:avLst/>
          </a:prstGeom>
        </p:spPr>
        <p:txBody>
          <a:bodyPr/>
          <a:lstStyle/>
          <a:p>
            <a:pPr defTabSz="610870">
              <a:defRPr sz="6660"/>
            </a:pPr>
            <a:r>
              <a:t>Managing Jenkins jobs and </a:t>
            </a:r>
          </a:p>
          <a:p>
            <a:pPr defTabSz="610870">
              <a:defRPr sz="6660"/>
            </a:pPr>
            <a:r>
              <a:t>pipelines as code</a:t>
            </a:r>
          </a:p>
        </p:txBody>
      </p:sp>
      <p:sp>
        <p:nvSpPr>
          <p:cNvPr id="121" name="Brian Mericle…"/>
          <p:cNvSpPr txBox="1"/>
          <p:nvPr/>
        </p:nvSpPr>
        <p:spPr>
          <a:xfrm>
            <a:off x="10130024" y="11901865"/>
            <a:ext cx="413665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5000"/>
            </a:pPr>
            <a:r>
              <a:t>Brian Mericle</a:t>
            </a:r>
          </a:p>
          <a:p>
            <a:pPr>
              <a:defRPr sz="5000"/>
            </a:pPr>
            <a:r>
              <a:t>@bpmericle</a:t>
            </a:r>
          </a:p>
        </p:txBody>
      </p:sp>
      <p:pic>
        <p:nvPicPr>
          <p:cNvPr id="122" name="jenkins.png" descr="jenk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4800" y="16129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luecon…"/>
          <p:cNvSpPr txBox="1"/>
          <p:nvPr/>
        </p:nvSpPr>
        <p:spPr>
          <a:xfrm>
            <a:off x="10440161" y="8875207"/>
            <a:ext cx="350367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Gluecon</a:t>
            </a:r>
          </a:p>
          <a:p>
            <a:pPr>
              <a:defRPr sz="6000"/>
            </a:pPr>
            <a:r>
              <a:t>5/17/2018</a:t>
            </a:r>
          </a:p>
        </p:txBody>
      </p:sp>
      <p:pic>
        <p:nvPicPr>
          <p:cNvPr id="124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peline-as-code.png" descr="pipeline-as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290" y="1411397"/>
            <a:ext cx="19817420" cy="123386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Jenkins Pipeline Job Definition"/>
          <p:cNvSpPr txBox="1"/>
          <p:nvPr/>
        </p:nvSpPr>
        <p:spPr>
          <a:xfrm>
            <a:off x="2797683" y="-267871"/>
            <a:ext cx="18788635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Job Definition</a:t>
            </a:r>
          </a:p>
        </p:txBody>
      </p:sp>
      <p:pic>
        <p:nvPicPr>
          <p:cNvPr id="169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enkins Pipeline Definition"/>
          <p:cNvSpPr txBox="1"/>
          <p:nvPr/>
        </p:nvSpPr>
        <p:spPr>
          <a:xfrm>
            <a:off x="4131564" y="-267871"/>
            <a:ext cx="16120873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Definition</a:t>
            </a:r>
          </a:p>
        </p:txBody>
      </p:sp>
      <p:pic>
        <p:nvPicPr>
          <p:cNvPr id="172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jenkinsfile.png" descr="jenkins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3578" y="1275140"/>
            <a:ext cx="10496844" cy="1237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eps to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to Execute</a:t>
            </a:r>
          </a:p>
        </p:txBody>
      </p:sp>
      <p:sp>
        <p:nvSpPr>
          <p:cNvPr id="176" name="Write and check-in your job script to a source code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6000"/>
            </a:pPr>
            <a:r>
              <a:t>Write and check-in your job script to a source code repository</a:t>
            </a:r>
          </a:p>
          <a:p>
            <a:pPr marL="609599" indent="-609599">
              <a:defRPr sz="6000"/>
            </a:pPr>
            <a:r>
              <a:t>Create “seed” job that references your DSL script from the source code repository</a:t>
            </a:r>
          </a:p>
          <a:p>
            <a:pPr marL="609599" indent="-609599">
              <a:defRPr sz="6000"/>
            </a:pPr>
            <a:r>
              <a:t>Execute “seed” job</a:t>
            </a:r>
          </a:p>
          <a:p>
            <a:pPr marL="609599" indent="-609599">
              <a:defRPr sz="6000"/>
            </a:pPr>
            <a:r>
              <a:t>Execute created job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emo"/>
          <p:cNvSpPr txBox="1"/>
          <p:nvPr/>
        </p:nvSpPr>
        <p:spPr>
          <a:xfrm>
            <a:off x="10305821" y="5980237"/>
            <a:ext cx="377235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Demo</a:t>
            </a:r>
          </a:p>
        </p:txBody>
      </p:sp>
      <p:sp>
        <p:nvSpPr>
          <p:cNvPr id="179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80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questions-to-ask-a-guy-1.jpg" descr="questions-to-ask-a-guy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24000" y="-15443"/>
            <a:ext cx="27432000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nk You!"/>
          <p:cNvSpPr txBox="1"/>
          <p:nvPr/>
        </p:nvSpPr>
        <p:spPr>
          <a:xfrm>
            <a:off x="1816117" y="668175"/>
            <a:ext cx="692566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Thank You!</a:t>
            </a:r>
          </a:p>
        </p:txBody>
      </p:sp>
      <p:pic>
        <p:nvPicPr>
          <p:cNvPr id="187" name="me.png" descr="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4029" y="211583"/>
            <a:ext cx="4739200" cy="845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2232582" y="4271831"/>
            <a:ext cx="9556582" cy="863601"/>
            <a:chOff x="-88575" y="0"/>
            <a:chExt cx="9556581" cy="863600"/>
          </a:xfrm>
        </p:grpSpPr>
        <p:sp>
          <p:nvSpPr>
            <p:cNvPr id="189" name="Email:"/>
            <p:cNvSpPr txBox="1"/>
            <p:nvPr/>
          </p:nvSpPr>
          <p:spPr>
            <a:xfrm>
              <a:off x="-88576" y="-1"/>
              <a:ext cx="201992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Email:</a:t>
              </a:r>
            </a:p>
          </p:txBody>
        </p:sp>
        <p:sp>
          <p:nvSpPr>
            <p:cNvPr id="190" name="brian.mericle@gmail.com"/>
            <p:cNvSpPr txBox="1"/>
            <p:nvPr/>
          </p:nvSpPr>
          <p:spPr>
            <a:xfrm>
              <a:off x="2177571" y="-1"/>
              <a:ext cx="729043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4" invalidUrl="" action="" tgtFrame="" tooltip="" history="1" highlightClick="0" endSnd="0"/>
                </a:rPr>
                <a:t>brian.mericle@gmail.com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1929962" y="5807605"/>
            <a:ext cx="6048567" cy="863601"/>
            <a:chOff x="-126399" y="0"/>
            <a:chExt cx="6048566" cy="863600"/>
          </a:xfrm>
        </p:grpSpPr>
        <p:sp>
          <p:nvSpPr>
            <p:cNvPr id="192" name="Twitter:"/>
            <p:cNvSpPr txBox="1"/>
            <p:nvPr/>
          </p:nvSpPr>
          <p:spPr>
            <a:xfrm>
              <a:off x="-126400" y="-1"/>
              <a:ext cx="236036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Twitter:</a:t>
              </a:r>
            </a:p>
          </p:txBody>
        </p:sp>
        <p:sp>
          <p:nvSpPr>
            <p:cNvPr id="193" name="@bpmericle"/>
            <p:cNvSpPr txBox="1"/>
            <p:nvPr/>
          </p:nvSpPr>
          <p:spPr>
            <a:xfrm>
              <a:off x="2442366" y="-1"/>
              <a:ext cx="34798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5" invalidUrl="" action="" tgtFrame="" tooltip="" history="1" highlightClick="0" endSnd="0"/>
                </a:rPr>
                <a:t>@bpmericle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332672" y="7330678"/>
            <a:ext cx="15757294" cy="889001"/>
            <a:chOff x="-105199" y="0"/>
            <a:chExt cx="15757292" cy="889000"/>
          </a:xfrm>
        </p:grpSpPr>
        <p:sp>
          <p:nvSpPr>
            <p:cNvPr id="195" name="LinkedIn:"/>
            <p:cNvSpPr txBox="1"/>
            <p:nvPr/>
          </p:nvSpPr>
          <p:spPr>
            <a:xfrm>
              <a:off x="-105200" y="12699"/>
              <a:ext cx="293645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LinkedIn:</a:t>
              </a:r>
            </a:p>
          </p:txBody>
        </p:sp>
        <p:sp>
          <p:nvSpPr>
            <p:cNvPr id="196" name="https://www.linkedin.com/in/brianpmericle/"/>
            <p:cNvSpPr txBox="1"/>
            <p:nvPr/>
          </p:nvSpPr>
          <p:spPr>
            <a:xfrm>
              <a:off x="3060856" y="0"/>
              <a:ext cx="1259123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6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6" invalidUrl="" action="" tgtFrame="" tooltip="" history="1" highlightClick="0" endSnd="0"/>
                </a:rPr>
                <a:t>https://www.linkedin.com/in/brianpmericle/</a:t>
              </a:r>
            </a:p>
          </p:txBody>
        </p:sp>
      </p:grpSp>
      <p:sp>
        <p:nvSpPr>
          <p:cNvPr id="198" name="Slides:"/>
          <p:cNvSpPr txBox="1"/>
          <p:nvPr/>
        </p:nvSpPr>
        <p:spPr>
          <a:xfrm>
            <a:off x="2056105" y="8879152"/>
            <a:ext cx="21963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Slides:</a:t>
            </a:r>
          </a:p>
        </p:txBody>
      </p:sp>
      <p:sp>
        <p:nvSpPr>
          <p:cNvPr id="199" name="Search for “Gluecon 2018 JaC” on https://www.slideshare.net"/>
          <p:cNvSpPr txBox="1"/>
          <p:nvPr/>
        </p:nvSpPr>
        <p:spPr>
          <a:xfrm>
            <a:off x="4439133" y="8879152"/>
            <a:ext cx="17491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Search for “Gluecon 2018 JaC” on </a:t>
            </a:r>
            <a:r>
              <a:rPr u="sng">
                <a:hlinkClick r:id="rId7" invalidUrl="" action="" tgtFrame="" tooltip="" history="1" highlightClick="0" endSnd="0"/>
              </a:rPr>
              <a:t>https://www.slideshare.net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1880086" y="10414926"/>
            <a:ext cx="10919363" cy="863601"/>
            <a:chOff x="-87375" y="0"/>
            <a:chExt cx="10919361" cy="863600"/>
          </a:xfrm>
        </p:grpSpPr>
        <p:sp>
          <p:nvSpPr>
            <p:cNvPr id="200" name="Github:"/>
            <p:cNvSpPr txBox="1"/>
            <p:nvPr/>
          </p:nvSpPr>
          <p:spPr>
            <a:xfrm>
              <a:off x="-87376" y="-1"/>
              <a:ext cx="237121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Github:</a:t>
              </a:r>
            </a:p>
          </p:txBody>
        </p:sp>
        <p:sp>
          <p:nvSpPr>
            <p:cNvPr id="201" name="https://github.com/bpmericle"/>
            <p:cNvSpPr txBox="1"/>
            <p:nvPr/>
          </p:nvSpPr>
          <p:spPr>
            <a:xfrm>
              <a:off x="2531266" y="-1"/>
              <a:ext cx="830072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8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8" invalidUrl="" action="" tgtFrame="" tooltip="" history="1" highlightClick="0" endSnd="0"/>
                </a:rPr>
                <a:t>https://github.com/bpmericle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sources"/>
          <p:cNvSpPr txBox="1"/>
          <p:nvPr>
            <p:ph type="title"/>
          </p:nvPr>
        </p:nvSpPr>
        <p:spPr>
          <a:xfrm>
            <a:off x="12212" y="-30580"/>
            <a:ext cx="7966332" cy="1979714"/>
          </a:xfrm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pic>
        <p:nvPicPr>
          <p:cNvPr id="205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sp>
        <p:nvSpPr>
          <p:cNvPr id="207" name="Job DSL Plugin:"/>
          <p:cNvSpPr txBox="1"/>
          <p:nvPr/>
        </p:nvSpPr>
        <p:spPr>
          <a:xfrm>
            <a:off x="3004775" y="2090283"/>
            <a:ext cx="422366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Plugin:</a:t>
            </a:r>
          </a:p>
        </p:txBody>
      </p:sp>
      <p:sp>
        <p:nvSpPr>
          <p:cNvPr id="208" name="https://github.com/jenkinsci/job-dsl-plugin/wiki"/>
          <p:cNvSpPr txBox="1"/>
          <p:nvPr/>
        </p:nvSpPr>
        <p:spPr>
          <a:xfrm>
            <a:off x="7369211" y="2128383"/>
            <a:ext cx="98271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https://github.com/jenkinsci/job-dsl-plugin/wiki</a:t>
            </a:r>
          </a:p>
        </p:txBody>
      </p:sp>
      <p:sp>
        <p:nvSpPr>
          <p:cNvPr id="209" name="Authorize Project Plugin:"/>
          <p:cNvSpPr txBox="1"/>
          <p:nvPr/>
        </p:nvSpPr>
        <p:spPr>
          <a:xfrm>
            <a:off x="742773" y="6240380"/>
            <a:ext cx="64856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Authorize Project Plugin:</a:t>
            </a:r>
          </a:p>
        </p:txBody>
      </p:sp>
      <p:sp>
        <p:nvSpPr>
          <p:cNvPr id="210" name="https://wiki.jenkins.io/display/JENKINS/Authorize+Project+plugin"/>
          <p:cNvSpPr txBox="1"/>
          <p:nvPr/>
        </p:nvSpPr>
        <p:spPr>
          <a:xfrm>
            <a:off x="7369212" y="6278480"/>
            <a:ext cx="1362486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https://wiki.jenkins.io/display/JENKINS/Authorize+Project+plugin</a:t>
            </a:r>
          </a:p>
        </p:txBody>
      </p:sp>
      <p:sp>
        <p:nvSpPr>
          <p:cNvPr id="211" name="Job DSL API:"/>
          <p:cNvSpPr txBox="1"/>
          <p:nvPr/>
        </p:nvSpPr>
        <p:spPr>
          <a:xfrm>
            <a:off x="3764766" y="3127807"/>
            <a:ext cx="346367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API:</a:t>
            </a:r>
          </a:p>
        </p:txBody>
      </p:sp>
      <p:sp>
        <p:nvSpPr>
          <p:cNvPr id="212" name="https://jenkinsci.github.io/job-dsl-plugin/"/>
          <p:cNvSpPr txBox="1"/>
          <p:nvPr/>
        </p:nvSpPr>
        <p:spPr>
          <a:xfrm>
            <a:off x="7369212" y="3165907"/>
            <a:ext cx="84959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https://jenkinsci.github.io/job-dsl-plugin/</a:t>
            </a:r>
          </a:p>
        </p:txBody>
      </p:sp>
      <p:sp>
        <p:nvSpPr>
          <p:cNvPr id="213" name="Script Security Plugin:"/>
          <p:cNvSpPr txBox="1"/>
          <p:nvPr/>
        </p:nvSpPr>
        <p:spPr>
          <a:xfrm>
            <a:off x="1393897" y="5202856"/>
            <a:ext cx="58345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Script Security Plugin:</a:t>
            </a:r>
          </a:p>
        </p:txBody>
      </p:sp>
      <p:sp>
        <p:nvSpPr>
          <p:cNvPr id="214" name="https://wiki.jenkins.io/display/JENKINS/Script+Security+Plugin"/>
          <p:cNvSpPr txBox="1"/>
          <p:nvPr/>
        </p:nvSpPr>
        <p:spPr>
          <a:xfrm>
            <a:off x="7369211" y="5240956"/>
            <a:ext cx="131103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https://wiki.jenkins.io/display/JENKINS/Script+Security+Plugin</a:t>
            </a:r>
          </a:p>
        </p:txBody>
      </p:sp>
      <p:sp>
        <p:nvSpPr>
          <p:cNvPr id="215" name="Groovy API:"/>
          <p:cNvSpPr txBox="1"/>
          <p:nvPr/>
        </p:nvSpPr>
        <p:spPr>
          <a:xfrm>
            <a:off x="4051260" y="4165332"/>
            <a:ext cx="317718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 API:</a:t>
            </a:r>
          </a:p>
        </p:txBody>
      </p:sp>
      <p:sp>
        <p:nvSpPr>
          <p:cNvPr id="216" name="http://groovy-lang.org/gdk.html"/>
          <p:cNvSpPr txBox="1"/>
          <p:nvPr/>
        </p:nvSpPr>
        <p:spPr>
          <a:xfrm>
            <a:off x="7369212" y="4203432"/>
            <a:ext cx="6607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http://groovy-lang.org/gdk.html</a:t>
            </a:r>
          </a:p>
        </p:txBody>
      </p:sp>
      <p:sp>
        <p:nvSpPr>
          <p:cNvPr id="217" name="Pipeline Plugin:"/>
          <p:cNvSpPr txBox="1"/>
          <p:nvPr/>
        </p:nvSpPr>
        <p:spPr>
          <a:xfrm>
            <a:off x="3113382" y="7277904"/>
            <a:ext cx="41150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Plugin:</a:t>
            </a:r>
          </a:p>
        </p:txBody>
      </p:sp>
      <p:sp>
        <p:nvSpPr>
          <p:cNvPr id="218" name="https://jenkins.io/doc/book/pipeline/"/>
          <p:cNvSpPr txBox="1"/>
          <p:nvPr/>
        </p:nvSpPr>
        <p:spPr>
          <a:xfrm>
            <a:off x="7369212" y="7316004"/>
            <a:ext cx="75570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https://jenkins.io/doc/book/pipeline/</a:t>
            </a:r>
          </a:p>
        </p:txBody>
      </p:sp>
      <p:sp>
        <p:nvSpPr>
          <p:cNvPr id="219" name="Pipeline Declarative Model:"/>
          <p:cNvSpPr txBox="1"/>
          <p:nvPr/>
        </p:nvSpPr>
        <p:spPr>
          <a:xfrm>
            <a:off x="207290" y="8315428"/>
            <a:ext cx="70211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Declarative Model:</a:t>
            </a:r>
          </a:p>
        </p:txBody>
      </p:sp>
      <p:sp>
        <p:nvSpPr>
          <p:cNvPr id="220" name="https://github.com/jenkinsci/pipeline-model-definition-plugin/wiki/getting-started"/>
          <p:cNvSpPr txBox="1"/>
          <p:nvPr/>
        </p:nvSpPr>
        <p:spPr>
          <a:xfrm>
            <a:off x="7369212" y="8353528"/>
            <a:ext cx="1680749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9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9" invalidUrl="" action="" tgtFrame="" tooltip="" history="1" highlightClick="0" endSnd="0"/>
              </a:rPr>
              <a:t>https://github.com/jenkinsci/pipeline-model-definition-plugin/wiki/getting-started</a:t>
            </a:r>
          </a:p>
        </p:txBody>
      </p:sp>
      <p:sp>
        <p:nvSpPr>
          <p:cNvPr id="221" name="Pipeline Shared Libraries:"/>
          <p:cNvSpPr txBox="1"/>
          <p:nvPr/>
        </p:nvSpPr>
        <p:spPr>
          <a:xfrm>
            <a:off x="533372" y="9352953"/>
            <a:ext cx="66950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Shared Libraries:</a:t>
            </a:r>
          </a:p>
        </p:txBody>
      </p:sp>
      <p:sp>
        <p:nvSpPr>
          <p:cNvPr id="222" name="https://jenkins.io/doc/book/pipeline/shared-libraries/"/>
          <p:cNvSpPr txBox="1"/>
          <p:nvPr/>
        </p:nvSpPr>
        <p:spPr>
          <a:xfrm>
            <a:off x="7369211" y="9391053"/>
            <a:ext cx="1096852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0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0" invalidUrl="" action="" tgtFrame="" tooltip="" history="1" highlightClick="0" endSnd="0"/>
              </a:rPr>
              <a:t>https://jenkins.io/doc/book/pipeline/shared-libraries/</a:t>
            </a:r>
          </a:p>
        </p:txBody>
      </p:sp>
      <p:sp>
        <p:nvSpPr>
          <p:cNvPr id="223" name="Pipeline Steps:"/>
          <p:cNvSpPr txBox="1"/>
          <p:nvPr/>
        </p:nvSpPr>
        <p:spPr>
          <a:xfrm>
            <a:off x="3290488" y="10390477"/>
            <a:ext cx="3937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Steps:</a:t>
            </a:r>
          </a:p>
        </p:txBody>
      </p:sp>
      <p:sp>
        <p:nvSpPr>
          <p:cNvPr id="224" name="https://jenkins.io/doc/pipeline/steps/"/>
          <p:cNvSpPr txBox="1"/>
          <p:nvPr/>
        </p:nvSpPr>
        <p:spPr>
          <a:xfrm>
            <a:off x="7369212" y="10428577"/>
            <a:ext cx="76613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1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1" invalidUrl="" action="" tgtFrame="" tooltip="" history="1" highlightClick="0" endSnd="0"/>
              </a:rPr>
              <a:t>https://jenkins.io/doc/pipeline/steps/</a:t>
            </a:r>
          </a:p>
        </p:txBody>
      </p:sp>
      <p:sp>
        <p:nvSpPr>
          <p:cNvPr id="225" name="Pipeline Basic Steps:"/>
          <p:cNvSpPr txBox="1"/>
          <p:nvPr/>
        </p:nvSpPr>
        <p:spPr>
          <a:xfrm>
            <a:off x="1718937" y="11428001"/>
            <a:ext cx="5509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Basic Steps:</a:t>
            </a:r>
          </a:p>
        </p:txBody>
      </p:sp>
      <p:sp>
        <p:nvSpPr>
          <p:cNvPr id="226" name="https://jenkins.io/doc/pipeline/steps/workflow-basic-steps/"/>
          <p:cNvSpPr txBox="1"/>
          <p:nvPr/>
        </p:nvSpPr>
        <p:spPr>
          <a:xfrm>
            <a:off x="7369212" y="11466101"/>
            <a:ext cx="122302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2" invalidUrl="" action="" tgtFrame="" tooltip="" history="1" highlightClick="0" endSnd="0"/>
              </a:rPr>
              <a:t>https://jenkins.io/doc/pipeline/steps/workflow-basic-steps/</a:t>
            </a:r>
          </a:p>
        </p:txBody>
      </p:sp>
      <p:sp>
        <p:nvSpPr>
          <p:cNvPr id="227" name="Pipeline Utility Steps:"/>
          <p:cNvSpPr txBox="1"/>
          <p:nvPr/>
        </p:nvSpPr>
        <p:spPr>
          <a:xfrm>
            <a:off x="1660597" y="12465525"/>
            <a:ext cx="5567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Utility Steps:</a:t>
            </a:r>
          </a:p>
        </p:txBody>
      </p:sp>
      <p:sp>
        <p:nvSpPr>
          <p:cNvPr id="228" name="https://jenkins.io/doc/pipeline/steps/pipeline-utility-steps/"/>
          <p:cNvSpPr txBox="1"/>
          <p:nvPr/>
        </p:nvSpPr>
        <p:spPr>
          <a:xfrm>
            <a:off x="7369211" y="12503625"/>
            <a:ext cx="119952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3" invalidUrl="" action="" tgtFrame="" tooltip="" history="1" highlightClick="0" endSnd="0"/>
              </a:rPr>
              <a:t>https://jenkins.io/doc/pipeline/steps/pipeline-utility-steps/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 I mean by “Jenkins as Code”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 defTabSz="742950">
              <a:defRPr sz="9720"/>
            </a:lvl1pPr>
          </a:lstStyle>
          <a:p>
            <a:pPr/>
            <a:r>
              <a:t>What do I mean by “Jenkins as Code”?</a:t>
            </a:r>
          </a:p>
        </p:txBody>
      </p:sp>
      <p:sp>
        <p:nvSpPr>
          <p:cNvPr id="127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28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JenkinsAsCode - Page 1(1).png" descr="JenkinsAsCode - Page 1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2036" y="2876147"/>
            <a:ext cx="16599928" cy="10741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do this?</a:t>
            </a:r>
          </a:p>
        </p:txBody>
      </p:sp>
      <p:sp>
        <p:nvSpPr>
          <p:cNvPr id="132" name="Changes can be versioned in source control, tested and peer reviewed…"/>
          <p:cNvSpPr txBox="1"/>
          <p:nvPr/>
        </p:nvSpPr>
        <p:spPr>
          <a:xfrm>
            <a:off x="1513728" y="3441699"/>
            <a:ext cx="21356544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Changes can be versioned in source control, tested and peer reviewed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Libraries can lead to reusability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creation/modification of 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deletion of unreferenced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Flexibility to enhance built-in components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Apply programmatic job permissions</a:t>
            </a:r>
          </a:p>
        </p:txBody>
      </p:sp>
      <p:sp>
        <p:nvSpPr>
          <p:cNvPr id="133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4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ossible Challenge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Possible Challenges</a:t>
            </a:r>
          </a:p>
        </p:txBody>
      </p:sp>
      <p:sp>
        <p:nvSpPr>
          <p:cNvPr id="137" name="DSL learning curve…"/>
          <p:cNvSpPr txBox="1"/>
          <p:nvPr/>
        </p:nvSpPr>
        <p:spPr>
          <a:xfrm>
            <a:off x="2958127" y="4846792"/>
            <a:ext cx="1846774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DSL learning curve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Lead time to job creation/modification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Assigning, and holding responsibility &amp; accountability</a:t>
            </a:r>
          </a:p>
        </p:txBody>
      </p:sp>
      <p:sp>
        <p:nvSpPr>
          <p:cNvPr id="138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9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makes this possible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What makes this possible?</a:t>
            </a:r>
          </a:p>
        </p:txBody>
      </p:sp>
      <p:sp>
        <p:nvSpPr>
          <p:cNvPr id="142" name="Groovy-based DSL"/>
          <p:cNvSpPr txBox="1"/>
          <p:nvPr/>
        </p:nvSpPr>
        <p:spPr>
          <a:xfrm>
            <a:off x="4223008" y="6273799"/>
            <a:ext cx="76742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Groovy-based DSL</a:t>
            </a:r>
          </a:p>
        </p:txBody>
      </p:sp>
      <p:sp>
        <p:nvSpPr>
          <p:cNvPr id="143" name="+"/>
          <p:cNvSpPr txBox="1"/>
          <p:nvPr/>
        </p:nvSpPr>
        <p:spPr>
          <a:xfrm>
            <a:off x="12789011" y="6273799"/>
            <a:ext cx="6334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4" name="Jenkins Plugins"/>
          <p:cNvSpPr txBox="1"/>
          <p:nvPr/>
        </p:nvSpPr>
        <p:spPr>
          <a:xfrm>
            <a:off x="14314204" y="6273799"/>
            <a:ext cx="62912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Jenkins Plugins</a:t>
            </a:r>
          </a:p>
        </p:txBody>
      </p:sp>
      <p:sp>
        <p:nvSpPr>
          <p:cNvPr id="14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4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omain-Specific Language (DSL)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pPr/>
            <a:r>
              <a:t>Domain-Specific Language (DSL)</a:t>
            </a:r>
          </a:p>
        </p:txBody>
      </p:sp>
      <p:sp>
        <p:nvSpPr>
          <p:cNvPr id="149" name="Groovy-based domain-specific language…"/>
          <p:cNvSpPr txBox="1"/>
          <p:nvPr/>
        </p:nvSpPr>
        <p:spPr>
          <a:xfrm>
            <a:off x="2350638" y="5098647"/>
            <a:ext cx="19682724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Groovy-based domain-specific language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total manipulation of job configuration xml through code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built-in functions for job configuration</a:t>
            </a:r>
          </a:p>
        </p:txBody>
      </p:sp>
      <p:sp>
        <p:nvSpPr>
          <p:cNvPr id="150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1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enkins JobDSL Plugin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JobDSL Plugin</a:t>
            </a:r>
          </a:p>
        </p:txBody>
      </p:sp>
      <p:sp>
        <p:nvSpPr>
          <p:cNvPr id="154" name="Allows DSL scripts to be executed within a job…"/>
          <p:cNvSpPr txBox="1"/>
          <p:nvPr/>
        </p:nvSpPr>
        <p:spPr>
          <a:xfrm>
            <a:off x="3030280" y="5784447"/>
            <a:ext cx="18323441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executed within a job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pulled from source control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multiple DSL scripts to be referenced at time</a:t>
            </a:r>
          </a:p>
        </p:txBody>
      </p:sp>
      <p:sp>
        <p:nvSpPr>
          <p:cNvPr id="15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job-dsl-example.png" descr="job-dsl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237" y="1353565"/>
            <a:ext cx="23065526" cy="12281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Jenkins Freestyle Job Definition"/>
          <p:cNvSpPr txBox="1"/>
          <p:nvPr/>
        </p:nvSpPr>
        <p:spPr>
          <a:xfrm>
            <a:off x="2466441" y="-267871"/>
            <a:ext cx="1945111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Freestyle Job Definition</a:t>
            </a:r>
          </a:p>
        </p:txBody>
      </p:sp>
      <p:pic>
        <p:nvPicPr>
          <p:cNvPr id="16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Jenkins Pipeline Plugin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Pipeline Plugins</a:t>
            </a:r>
          </a:p>
        </p:txBody>
      </p:sp>
      <p:sp>
        <p:nvSpPr>
          <p:cNvPr id="163" name="A suite of plugins that lets you orchestrate simple to complex automation processes…"/>
          <p:cNvSpPr txBox="1"/>
          <p:nvPr/>
        </p:nvSpPr>
        <p:spPr>
          <a:xfrm>
            <a:off x="1610075" y="4057247"/>
            <a:ext cx="21163849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 suite of plugins that lets you orchestrate simple to complex automation processes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Supports scripted or declarative modeling of pipeline definitions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durability, pausabilty, versatility and extensibility features</a:t>
            </a:r>
          </a:p>
        </p:txBody>
      </p:sp>
      <p:sp>
        <p:nvSpPr>
          <p:cNvPr id="164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65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