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 that you can also execute raw DSL through the UI, but where is the fun in that.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 to use .groovy extension and use groovy declaration on the first line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seed job creation and execution</a:t>
            </a:r>
            <a:endParaRPr/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flexibility is around programmatically prefilling job parameters.</a:t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 to use .groovy extension and use groovy declaration on the first line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jenkinsci/pipeline-model-definition-plugin/wiki/getting-started" TargetMode="External"/><Relationship Id="rId10" Type="http://schemas.openxmlformats.org/officeDocument/2006/relationships/hyperlink" Target="https://jenkins.io/doc/book/pipeline/" TargetMode="External"/><Relationship Id="rId13" Type="http://schemas.openxmlformats.org/officeDocument/2006/relationships/hyperlink" Target="https://jenkins.io/doc/pipeline/steps/" TargetMode="External"/><Relationship Id="rId12" Type="http://schemas.openxmlformats.org/officeDocument/2006/relationships/hyperlink" Target="https://jenkins.io/doc/book/pipeline/shared-librari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jenkinsci/job-dsl-plugin/wiki" TargetMode="External"/><Relationship Id="rId4" Type="http://schemas.openxmlformats.org/officeDocument/2006/relationships/hyperlink" Target="https://jenkinsci.github.io/job-dsl-plugin/" TargetMode="External"/><Relationship Id="rId9" Type="http://schemas.openxmlformats.org/officeDocument/2006/relationships/hyperlink" Target="https://wiki.jenkins.io/display/JENKINS/Authorize+Project+plugin" TargetMode="External"/><Relationship Id="rId15" Type="http://schemas.openxmlformats.org/officeDocument/2006/relationships/hyperlink" Target="https://jenkins.io/doc/pipeline/steps/pipeline-utility-steps/" TargetMode="External"/><Relationship Id="rId14" Type="http://schemas.openxmlformats.org/officeDocument/2006/relationships/hyperlink" Target="https://jenkins.io/doc/pipeline/steps/workflow-basic-steps/" TargetMode="External"/><Relationship Id="rId16" Type="http://schemas.openxmlformats.org/officeDocument/2006/relationships/image" Target="../media/image12.jpg"/><Relationship Id="rId5" Type="http://schemas.openxmlformats.org/officeDocument/2006/relationships/hyperlink" Target="https://jenkinsci.github.io/job-dsl-plugin/" TargetMode="External"/><Relationship Id="rId6" Type="http://schemas.openxmlformats.org/officeDocument/2006/relationships/hyperlink" Target="http://groovy-lang.org/gdk.html" TargetMode="External"/><Relationship Id="rId7" Type="http://schemas.openxmlformats.org/officeDocument/2006/relationships/hyperlink" Target="http://groovy-lang.org/documentation.html" TargetMode="External"/><Relationship Id="rId8" Type="http://schemas.openxmlformats.org/officeDocument/2006/relationships/hyperlink" Target="https://wiki.jenkins.io/display/JENKINS/Script+Security+Plugi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hyperlink" Target="https://www.slideshare.net/BrianMericle/gluecon-2018-JaC" TargetMode="External"/><Relationship Id="rId12" Type="http://schemas.openxmlformats.org/officeDocument/2006/relationships/hyperlink" Target="https://github.com/bpmericle/gluecon-2018-JaC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hyperlink" Target="mailto:brian.mericle@choicehotels.com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hyperlink" Target="https://twitter.com/bpmericle" TargetMode="External"/><Relationship Id="rId7" Type="http://schemas.openxmlformats.org/officeDocument/2006/relationships/image" Target="../media/image8.png"/><Relationship Id="rId8" Type="http://schemas.openxmlformats.org/officeDocument/2006/relationships/hyperlink" Target="about:bla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DON'T KNOW JAC? </a:t>
            </a:r>
            <a:endParaRPr b="0" i="0" sz="4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Managing Jenkins as Code</a:t>
            </a:r>
            <a:endParaRPr/>
          </a:p>
          <a:p>
            <a:pPr indent="0" lvl="0" marL="0" marR="0" rtl="0" algn="ctr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GLUECON 2018</a:t>
            </a:r>
            <a:endParaRPr/>
          </a:p>
          <a:p>
            <a:pPr indent="0" lvl="0" marL="0" marR="0" rtl="0" algn="ctr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5/1</a:t>
            </a:r>
            <a:r>
              <a:rPr lang="en-US" sz="2400"/>
              <a:t>7</a:t>
            </a: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/2018</a:t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0" y="63967"/>
            <a:ext cx="27940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9838471" y="5963285"/>
            <a:ext cx="208101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Brian Mericle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JOB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and check-in your job script to a source code repository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“seed” job that references your DSL script from the source code repository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Execute “seed” job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Execute created job</a:t>
            </a:r>
            <a:endParaRPr/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Hello World…</a:t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 PREREQUISITES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Job DSL</a:t>
            </a: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Plugin installed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 names may only contain letters, digits and underscores, but may not start with a digit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“seed” job is created through UI to execute DSL</a:t>
            </a:r>
            <a:endParaRPr/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Won’t work otherwise…</a:t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Jenkins Job as Code in Action</a:t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918"/>
            <a:ext cx="12192000" cy="685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SO FAST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ERROR: script not yet approved for use</a:t>
            </a:r>
            <a:endParaRPr/>
          </a:p>
          <a:p>
            <a:pPr indent="-1333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Options?</a:t>
            </a:r>
            <a:endParaRPr/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 Approval (All operations need administrator approval)</a:t>
            </a:r>
            <a:endParaRPr/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Groovy Sandboxing (All non-whitelisted operations need administrator approval)</a:t>
            </a:r>
            <a:endParaRPr/>
          </a:p>
          <a:p>
            <a:pPr indent="-285750" lvl="2" marL="12001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Requires additional plugin and configuration (authorize-project)</a:t>
            </a:r>
            <a:endParaRPr/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Disable script security (All operations are allowed)</a:t>
            </a:r>
            <a:endParaRPr/>
          </a:p>
        </p:txBody>
      </p:sp>
      <p:sp>
        <p:nvSpPr>
          <p:cNvPr id="229" name="Shape 229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more thing…</a:t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JENKINS PIPELINES AS CODE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Programmatic Usage</a:t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A PIPELINE?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Workflow process that typically follows continuous integration, delivery and deployment methodologies with the goal of taking an artifact from development to production.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Sequential set of stages, each containing steps specific to the goal of each stage.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Supports scripted and declarative methodologies</a:t>
            </a:r>
            <a:endParaRPr/>
          </a:p>
        </p:txBody>
      </p:sp>
      <p:sp>
        <p:nvSpPr>
          <p:cNvPr id="244" name="Shape 244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would I use that?</a:t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PIPELINE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and check-in your pipeline DSL script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“seed” job to reference your pipeline DSL script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Execute “seed” job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Execute created pipeline job</a:t>
            </a:r>
            <a:endParaRPr/>
          </a:p>
        </p:txBody>
      </p:sp>
      <p:sp>
        <p:nvSpPr>
          <p:cNvPr id="253" name="Shape 253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Automated workflow…</a:t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2324101" y="226552"/>
            <a:ext cx="7543799" cy="361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entury Gothic"/>
              <a:buNone/>
            </a:pPr>
            <a:r>
              <a:rPr b="0" i="0" lang="en-US" sz="28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DECLARATIVE PIPELINE JOB DSL</a:t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767" y="755650"/>
            <a:ext cx="10030466" cy="61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2324101" y="226552"/>
            <a:ext cx="8011885" cy="373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entury Gothic"/>
              <a:buNone/>
            </a:pPr>
            <a:r>
              <a:rPr b="0" i="0" lang="en-US" sz="28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DECLARATIVE PIPELINE DEFINITION</a:t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9538" y="638064"/>
            <a:ext cx="6381010" cy="621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2324101" y="226552"/>
            <a:ext cx="8011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entury Gothic"/>
              <a:buNone/>
            </a:pPr>
            <a:r>
              <a:rPr b="0" i="0" lang="en-US" sz="28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</a:t>
            </a:r>
            <a:r>
              <a:rPr lang="en-US" sz="2880"/>
              <a:t>Pipeline Library Function</a:t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10173614" y="6240871"/>
            <a:ext cx="17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86" y="676250"/>
            <a:ext cx="11089228" cy="55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ME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141413" y="2492927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 years of software development experience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 years of IT leadership experience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 years of CI/CD</a:t>
            </a:r>
            <a:r>
              <a:rPr b="0" baseline="3000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automation experience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Jenkins user since 2005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108" y="2345056"/>
            <a:ext cx="1912575" cy="341994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 PREREQUISITES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Job DSL</a:t>
            </a: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Plugin installed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Authorize Project</a:t>
            </a: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Plugin installed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 names may only contain letters, digits and underscores, but may not start with a digit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“seed” job is created through UI to execute DSL</a:t>
            </a:r>
            <a:endParaRPr/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Won’t work otherwise…</a:t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054" y="1"/>
            <a:ext cx="1162789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41413" y="-500743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RESOURCES</a:t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141413" y="1227789"/>
            <a:ext cx="9905998" cy="4911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sng" cap="small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Job DSL</a:t>
            </a:r>
            <a:endParaRPr b="0" i="0" sz="2400" u="sng" cap="small" strike="noStrike">
              <a:solidFill>
                <a:schemeClr val="hlink"/>
              </a:solidFill>
              <a:latin typeface="Century Gothic"/>
              <a:ea typeface="Century Gothic"/>
              <a:cs typeface="Century Gothic"/>
              <a:sym typeface="Century Gothic"/>
              <a:hlinkClick r:id="rId4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sng" cap="small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Job DSL API</a:t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sng" cap="small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Groovy API</a:t>
            </a: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0" i="0" lang="en-US" sz="2400" u="sng" cap="small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Documentation</a:t>
            </a: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sng" cap="small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8"/>
              </a:rPr>
              <a:t>Script Security Plugin</a:t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sng" cap="small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9"/>
              </a:rPr>
              <a:t>Authorize Project Plugin</a:t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sng" cap="small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10"/>
              </a:rPr>
              <a:t>Pipeline</a:t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sng" cap="small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11"/>
              </a:rPr>
              <a:t>Pipeline Declarative Model</a:t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sng" cap="small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12"/>
              </a:rPr>
              <a:t>Pipeline shared Libraries</a:t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sng" cap="small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13"/>
              </a:rPr>
              <a:t>Pipeline Steps</a:t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sng" cap="small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14"/>
              </a:rPr>
              <a:t>Basic Steps</a:t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sng" cap="small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15"/>
              </a:rPr>
              <a:t>Utility Steps</a:t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094412" y="0"/>
            <a:ext cx="60905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162" y="82841"/>
            <a:ext cx="12202324" cy="6692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321440" y="-413312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  <a:endParaRPr/>
          </a:p>
        </p:txBody>
      </p:sp>
      <p:sp>
        <p:nvSpPr>
          <p:cNvPr id="311" name="Shape 311"/>
          <p:cNvSpPr txBox="1"/>
          <p:nvPr>
            <p:ph idx="2" type="body"/>
          </p:nvPr>
        </p:nvSpPr>
        <p:spPr>
          <a:xfrm>
            <a:off x="1489620" y="605893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Contact Information</a:t>
            </a: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1489620" y="2441052"/>
            <a:ext cx="9212760" cy="2608493"/>
            <a:chOff x="4580588" y="2874543"/>
            <a:chExt cx="7189166" cy="2608493"/>
          </a:xfrm>
        </p:grpSpPr>
        <p:grpSp>
          <p:nvGrpSpPr>
            <p:cNvPr id="313" name="Shape 313"/>
            <p:cNvGrpSpPr/>
            <p:nvPr/>
          </p:nvGrpSpPr>
          <p:grpSpPr>
            <a:xfrm>
              <a:off x="4580588" y="2874543"/>
              <a:ext cx="7189166" cy="461665"/>
              <a:chOff x="4580588" y="2866717"/>
              <a:chExt cx="7189166" cy="461665"/>
            </a:xfrm>
          </p:grpSpPr>
          <p:pic>
            <p:nvPicPr>
              <p:cNvPr id="314" name="Shape 3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80588" y="2880841"/>
                <a:ext cx="450214" cy="406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5" name="Shape 315"/>
              <p:cNvSpPr txBox="1"/>
              <p:nvPr/>
            </p:nvSpPr>
            <p:spPr>
              <a:xfrm>
                <a:off x="5104476" y="2866717"/>
                <a:ext cx="666527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 u="sng" cap="small">
                    <a:solidFill>
                      <a:schemeClr val="hlink"/>
                    </a:solidFill>
                    <a:latin typeface="Century Gothic"/>
                    <a:ea typeface="Century Gothic"/>
                    <a:cs typeface="Century Gothic"/>
                    <a:sym typeface="Century Gothic"/>
                    <a:hlinkClick r:id="rId4"/>
                  </a:rPr>
                  <a:t>brian.mericle@gmail.com</a:t>
                </a:r>
                <a:endParaRPr b="1" sz="2400" cap="small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16" name="Shape 316"/>
            <p:cNvGrpSpPr/>
            <p:nvPr/>
          </p:nvGrpSpPr>
          <p:grpSpPr>
            <a:xfrm>
              <a:off x="4580588" y="3412774"/>
              <a:ext cx="7189166" cy="461665"/>
              <a:chOff x="4580588" y="3397122"/>
              <a:chExt cx="7189166" cy="461665"/>
            </a:xfrm>
          </p:grpSpPr>
          <p:pic>
            <p:nvPicPr>
              <p:cNvPr id="317" name="Shape 3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80588" y="3411246"/>
                <a:ext cx="450214" cy="406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" name="Shape 318"/>
              <p:cNvSpPr txBox="1"/>
              <p:nvPr/>
            </p:nvSpPr>
            <p:spPr>
              <a:xfrm>
                <a:off x="5104476" y="3397122"/>
                <a:ext cx="666527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 u="sng" cap="small">
                    <a:solidFill>
                      <a:schemeClr val="hlink"/>
                    </a:solidFill>
                    <a:latin typeface="Century Gothic"/>
                    <a:ea typeface="Century Gothic"/>
                    <a:cs typeface="Century Gothic"/>
                    <a:sym typeface="Century Gothic"/>
                    <a:hlinkClick r:id="rId6"/>
                  </a:rPr>
                  <a:t>@bpmericle</a:t>
                </a:r>
                <a:endParaRPr b="1" sz="2400" cap="small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19" name="Shape 319"/>
            <p:cNvGrpSpPr/>
            <p:nvPr/>
          </p:nvGrpSpPr>
          <p:grpSpPr>
            <a:xfrm>
              <a:off x="4580588" y="3951005"/>
              <a:ext cx="7189166" cy="461665"/>
              <a:chOff x="4580588" y="3927528"/>
              <a:chExt cx="7189166" cy="461665"/>
            </a:xfrm>
          </p:grpSpPr>
          <p:pic>
            <p:nvPicPr>
              <p:cNvPr id="320" name="Shape 32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80588" y="3941652"/>
                <a:ext cx="450214" cy="406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1" name="Shape 321"/>
              <p:cNvSpPr txBox="1"/>
              <p:nvPr/>
            </p:nvSpPr>
            <p:spPr>
              <a:xfrm>
                <a:off x="5104474" y="3927528"/>
                <a:ext cx="66652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 u="sng" cap="small">
                    <a:solidFill>
                      <a:schemeClr val="hlink"/>
                    </a:solidFill>
                    <a:latin typeface="Century Gothic"/>
                    <a:ea typeface="Century Gothic"/>
                    <a:cs typeface="Century Gothic"/>
                    <a:sym typeface="Century Gothic"/>
                    <a:hlinkClick r:id="rId8"/>
                  </a:rPr>
                  <a:t>https://www.linkedin.com/in/brianpmericle</a:t>
                </a:r>
                <a:endParaRPr b="1" sz="2400" cap="small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22" name="Shape 322"/>
            <p:cNvGrpSpPr/>
            <p:nvPr/>
          </p:nvGrpSpPr>
          <p:grpSpPr>
            <a:xfrm>
              <a:off x="4582746" y="4487204"/>
              <a:ext cx="7187008" cy="830997"/>
              <a:chOff x="4582746" y="4396911"/>
              <a:chExt cx="7187008" cy="830997"/>
            </a:xfrm>
          </p:grpSpPr>
          <p:pic>
            <p:nvPicPr>
              <p:cNvPr id="323" name="Shape 32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flipH="1">
                <a:off x="4582746" y="4413067"/>
                <a:ext cx="448056" cy="402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4" name="Shape 324"/>
              <p:cNvSpPr txBox="1"/>
              <p:nvPr/>
            </p:nvSpPr>
            <p:spPr>
              <a:xfrm>
                <a:off x="5104474" y="4396911"/>
                <a:ext cx="66652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 u="sng" cap="small">
                    <a:solidFill>
                      <a:schemeClr val="hlink"/>
                    </a:solidFill>
                    <a:latin typeface="Century Gothic"/>
                    <a:ea typeface="Century Gothic"/>
                    <a:cs typeface="Century Gothic"/>
                    <a:sym typeface="Century Gothic"/>
                    <a:hlinkClick r:id="rId10"/>
                  </a:rPr>
                  <a:t>https://www.slideshare.net/BrianMericle/gluecon-2018-JaC</a:t>
                </a:r>
                <a:endParaRPr b="1" sz="2400" cap="small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25" name="Shape 325"/>
            <p:cNvGrpSpPr/>
            <p:nvPr/>
          </p:nvGrpSpPr>
          <p:grpSpPr>
            <a:xfrm>
              <a:off x="4582746" y="5021371"/>
              <a:ext cx="7187008" cy="461665"/>
              <a:chOff x="4582746" y="5021371"/>
              <a:chExt cx="7187008" cy="461665"/>
            </a:xfrm>
          </p:grpSpPr>
          <p:pic>
            <p:nvPicPr>
              <p:cNvPr id="326" name="Shape 32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582746" y="5037527"/>
                <a:ext cx="448056" cy="402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7" name="Shape 327"/>
              <p:cNvSpPr txBox="1"/>
              <p:nvPr/>
            </p:nvSpPr>
            <p:spPr>
              <a:xfrm>
                <a:off x="5104474" y="5021371"/>
                <a:ext cx="66652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 u="sng" cap="small">
                    <a:solidFill>
                      <a:schemeClr val="hlink"/>
                    </a:solidFill>
                    <a:latin typeface="Century Gothic"/>
                    <a:ea typeface="Century Gothic"/>
                    <a:cs typeface="Century Gothic"/>
                    <a:sym typeface="Century Gothic"/>
                    <a:hlinkClick r:id="rId12"/>
                  </a:rPr>
                  <a:t>https://github.com/bpmericle/gluecon-2018-JaC</a:t>
                </a:r>
                <a:endParaRPr b="1" sz="2400" cap="small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Jenkins Jobs as Code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Jenkins Pipelines as Code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Q&amp;A</a:t>
            </a:r>
            <a:endParaRPr/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will be covered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JENKINS JOBS AS CODE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Programmatic Usage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832" y="2002"/>
            <a:ext cx="9656336" cy="685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436811" y="609600"/>
            <a:ext cx="944561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DO I MEAN BY PROGRAMMATIC USAGE?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6150"/>
            <a:ext cx="12192000" cy="6557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01476" y="180315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SHOULD YOU DO THIS?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801476" y="1921541"/>
            <a:ext cx="592325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sng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Pros</a:t>
            </a:r>
            <a:endParaRPr/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513607" y="2679089"/>
            <a:ext cx="6211122" cy="3812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Changes can be versioned in source control, tested and peer reviewed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Libraries can lead to reusability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Automatic creation/modification of referenced jobs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Automatic deletion of unreferenced jobs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Flexibility to enhance built-in components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 programmatic job permissions</a:t>
            </a:r>
            <a:endParaRPr/>
          </a:p>
          <a:p>
            <a:pPr indent="-1333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small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Shape 178"/>
          <p:cNvSpPr txBox="1"/>
          <p:nvPr>
            <p:ph idx="3" type="body"/>
          </p:nvPr>
        </p:nvSpPr>
        <p:spPr>
          <a:xfrm>
            <a:off x="7582199" y="1917308"/>
            <a:ext cx="390824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sng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</a:t>
            </a:r>
            <a:endParaRPr/>
          </a:p>
        </p:txBody>
      </p:sp>
      <p:sp>
        <p:nvSpPr>
          <p:cNvPr id="179" name="Shape 179"/>
          <p:cNvSpPr txBox="1"/>
          <p:nvPr>
            <p:ph idx="4" type="body"/>
          </p:nvPr>
        </p:nvSpPr>
        <p:spPr>
          <a:xfrm>
            <a:off x="7490275" y="2679089"/>
            <a:ext cx="4000167" cy="3812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DSL learning curve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Lead time to job creation/modification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Assigning responsibility &amp; accountability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JOB DSL/PLUGIN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429280" y="2303685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sng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DSL</a:t>
            </a:r>
            <a:endParaRPr/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1141412" y="2888414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Groovy-based domain specific language (DSL)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Allows total manipulation of job configuration xml through code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Provides common functions for job configuration</a:t>
            </a:r>
            <a:endParaRPr/>
          </a:p>
        </p:txBody>
      </p:sp>
      <p:sp>
        <p:nvSpPr>
          <p:cNvPr id="188" name="Shape 188"/>
          <p:cNvSpPr txBox="1"/>
          <p:nvPr>
            <p:ph idx="3" type="body"/>
          </p:nvPr>
        </p:nvSpPr>
        <p:spPr>
          <a:xfrm>
            <a:off x="6443133" y="2312152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sng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Plugin</a:t>
            </a:r>
            <a:endParaRPr/>
          </a:p>
        </p:txBody>
      </p:sp>
      <p:sp>
        <p:nvSpPr>
          <p:cNvPr id="189" name="Shape 189"/>
          <p:cNvSpPr txBox="1"/>
          <p:nvPr>
            <p:ph idx="4" type="body"/>
          </p:nvPr>
        </p:nvSpPr>
        <p:spPr>
          <a:xfrm>
            <a:off x="6170612" y="2888414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Allows DSL scripts to be executed within a job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Allows DSL scripts to be pulled from source control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Allows multiple DSL scripts to be referenced at time</a:t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042557" y="226548"/>
            <a:ext cx="6106885" cy="397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entury Gothic"/>
              <a:buNone/>
            </a:pPr>
            <a:r>
              <a:rPr b="0" i="0" lang="en-US" sz="28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HELLO WORLD JOB DSL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95" y="737930"/>
            <a:ext cx="11597611" cy="6120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10173614" y="6240871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@bpmericle</a:t>
            </a:r>
            <a:endParaRPr sz="2400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