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0" r:id="rId3"/>
    <p:sldId id="263" r:id="rId4"/>
    <p:sldId id="265" r:id="rId5"/>
    <p:sldId id="268" r:id="rId6"/>
    <p:sldId id="272" r:id="rId7"/>
    <p:sldId id="270" r:id="rId8"/>
    <p:sldId id="271" r:id="rId9"/>
    <p:sldId id="273" r:id="rId10"/>
    <p:sldId id="266" r:id="rId11"/>
    <p:sldId id="274" r:id="rId12"/>
    <p:sldId id="275" r:id="rId13"/>
    <p:sldId id="280" r:id="rId14"/>
    <p:sldId id="276" r:id="rId15"/>
    <p:sldId id="278" r:id="rId16"/>
    <p:sldId id="284" r:id="rId17"/>
    <p:sldId id="277" r:id="rId18"/>
    <p:sldId id="279" r:id="rId19"/>
    <p:sldId id="281" r:id="rId20"/>
    <p:sldId id="282" r:id="rId21"/>
    <p:sldId id="283" r:id="rId22"/>
    <p:sldId id="259" r:id="rId23"/>
    <p:sldId id="258" r:id="rId24"/>
    <p:sldId id="26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63"/>
    <p:restoredTop sz="94621"/>
  </p:normalViewPr>
  <p:slideViewPr>
    <p:cSldViewPr snapToGrid="0" snapToObjects="1">
      <p:cViewPr varScale="1">
        <p:scale>
          <a:sx n="135" d="100"/>
          <a:sy n="135" d="100"/>
        </p:scale>
        <p:origin x="18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B0BDC-1E2E-1946-9002-0A284047EC36}" type="datetimeFigureOut">
              <a:rPr lang="en-US" smtClean="0"/>
              <a:t>9/5/17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93A80-18A7-6A44-AC08-CC5604F8E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63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of flexibility is around programmatically prefilling job parameters.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93A80-18A7-6A44-AC08-CC5604F8ED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65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93A80-18A7-6A44-AC08-CC5604F8ED2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51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</a:t>
            </a:r>
            <a:r>
              <a:rPr lang="en-US" baseline="0" dirty="0" smtClean="0"/>
              <a:t> practice to use .groovy extension and use groovy declaration on the first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93A80-18A7-6A44-AC08-CC5604F8ED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41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you can also</a:t>
            </a:r>
            <a:r>
              <a:rPr lang="en-US" baseline="0" dirty="0" smtClean="0"/>
              <a:t> execute raw DSL through the UI, but where is the fun in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93A80-18A7-6A44-AC08-CC5604F8ED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74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seed job creation and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93A80-18A7-6A44-AC08-CC5604F8ED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61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93A80-18A7-6A44-AC08-CC5604F8ED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93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</a:t>
            </a:r>
            <a:r>
              <a:rPr lang="en-US" baseline="0" dirty="0" smtClean="0"/>
              <a:t> practice to use .groovy extension and use groovy declaration on the first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93A80-18A7-6A44-AC08-CC5604F8ED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00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seed job creation and execution</a:t>
            </a:r>
          </a:p>
          <a:p>
            <a:r>
              <a:rPr lang="en-US" dirty="0" smtClean="0"/>
              <a:t>Update</a:t>
            </a:r>
            <a:r>
              <a:rPr lang="en-US" baseline="0" dirty="0" smtClean="0"/>
              <a:t> seed to reference new path: </a:t>
            </a:r>
            <a:r>
              <a:rPr lang="en-US" baseline="0" dirty="0" err="1" smtClean="0"/>
              <a:t>src</a:t>
            </a:r>
            <a:r>
              <a:rPr lang="en-US" baseline="0" dirty="0" smtClean="0"/>
              <a:t>/main/jobs/pipelines/demo1/</a:t>
            </a:r>
            <a:r>
              <a:rPr lang="en-US" baseline="0" dirty="0" err="1" smtClean="0"/>
              <a:t>helloworldpipeline.groovy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93A80-18A7-6A44-AC08-CC5604F8ED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11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93A80-18A7-6A44-AC08-CC5604F8ED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5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seed job creation and execution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Update</a:t>
            </a:r>
            <a:r>
              <a:rPr lang="en-US" baseline="0" dirty="0" smtClean="0"/>
              <a:t> seed to reference new path: </a:t>
            </a:r>
            <a:r>
              <a:rPr lang="en-US" baseline="0" dirty="0" err="1" smtClean="0"/>
              <a:t>src</a:t>
            </a:r>
            <a:r>
              <a:rPr lang="en-US" baseline="0" dirty="0" smtClean="0"/>
              <a:t>/main/jobs/pipelines/demo2/</a:t>
            </a:r>
            <a:r>
              <a:rPr lang="en-US" baseline="0" dirty="0" err="1" smtClean="0"/>
              <a:t>helloworldpipeline.groovy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93A80-18A7-6A44-AC08-CC5604F8ED2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hyperlink" Target="https://jenkins.io/doc/book/pipeline/shared-libraries/" TargetMode="External"/><Relationship Id="rId12" Type="http://schemas.openxmlformats.org/officeDocument/2006/relationships/hyperlink" Target="https://jenkins.io/doc/pipeline/steps/" TargetMode="External"/><Relationship Id="rId13" Type="http://schemas.openxmlformats.org/officeDocument/2006/relationships/hyperlink" Target="https://jenkins.io/doc/pipeline/steps/workflow-basic-steps/" TargetMode="External"/><Relationship Id="rId14" Type="http://schemas.openxmlformats.org/officeDocument/2006/relationships/hyperlink" Target="https://jenkins.io/doc/pipeline/steps/pipeline-utility-steps/" TargetMode="External"/><Relationship Id="rId15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jenkinsci/job-dsl-plugin/wiki" TargetMode="External"/><Relationship Id="rId4" Type="http://schemas.openxmlformats.org/officeDocument/2006/relationships/hyperlink" Target="https://jenkinsci.github.io/job-dsl-plugin/" TargetMode="External"/><Relationship Id="rId5" Type="http://schemas.openxmlformats.org/officeDocument/2006/relationships/hyperlink" Target="http://groovy-lang.org/gdk.html" TargetMode="External"/><Relationship Id="rId6" Type="http://schemas.openxmlformats.org/officeDocument/2006/relationships/hyperlink" Target="http://groovy-lang.org/documentation.html" TargetMode="External"/><Relationship Id="rId7" Type="http://schemas.openxmlformats.org/officeDocument/2006/relationships/hyperlink" Target="https://wiki.jenkins.io/display/JENKINS/Script+Security+Plugin" TargetMode="External"/><Relationship Id="rId8" Type="http://schemas.openxmlformats.org/officeDocument/2006/relationships/hyperlink" Target="https://wiki.jenkins.io/display/JENKINS/Authorize+Project+plugin" TargetMode="External"/><Relationship Id="rId9" Type="http://schemas.openxmlformats.org/officeDocument/2006/relationships/hyperlink" Target="https://jenkins.io/doc/book/pipeline/" TargetMode="External"/><Relationship Id="rId10" Type="http://schemas.openxmlformats.org/officeDocument/2006/relationships/hyperlink" Target="https://github.com/jenkinsci/pipeline-model-definition-plugin/wiki/getting-started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hyperlink" Target="https://www.slideshare.net/BrianMericle/managing-jenkins-as-code" TargetMode="External"/><Relationship Id="rId12" Type="http://schemas.openxmlformats.org/officeDocument/2006/relationships/image" Target="../media/image17.png"/><Relationship Id="rId13" Type="http://schemas.openxmlformats.org/officeDocument/2006/relationships/hyperlink" Target="https://github.com/bpmericle/jenkins-meetup-2017-09-05" TargetMode="External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Relationship Id="rId3" Type="http://schemas.openxmlformats.org/officeDocument/2006/relationships/hyperlink" Target="http://www.choicehotels.com/" TargetMode="External"/><Relationship Id="rId4" Type="http://schemas.openxmlformats.org/officeDocument/2006/relationships/image" Target="../media/image13.png"/><Relationship Id="rId5" Type="http://schemas.openxmlformats.org/officeDocument/2006/relationships/hyperlink" Target="mailto:brian.mericle@choicehotels.com" TargetMode="External"/><Relationship Id="rId6" Type="http://schemas.openxmlformats.org/officeDocument/2006/relationships/image" Target="../media/image14.png"/><Relationship Id="rId7" Type="http://schemas.openxmlformats.org/officeDocument/2006/relationships/hyperlink" Target="https://twitter.com/bpmericle" TargetMode="External"/><Relationship Id="rId8" Type="http://schemas.openxmlformats.org/officeDocument/2006/relationships/image" Target="../media/image15.png"/><Relationship Id="rId9" Type="http://schemas.openxmlformats.org/officeDocument/2006/relationships/hyperlink" Target="mailto:https://www.linkedin.com/in/brianpmericle" TargetMode="External"/><Relationship Id="rId10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github.com/JavaPosseRoundup/job-dsl-plugi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You don't know </a:t>
            </a:r>
            <a:r>
              <a:rPr lang="en-US" dirty="0" err="1" smtClean="0">
                <a:effectLst/>
              </a:rPr>
              <a:t>JaC</a:t>
            </a:r>
            <a:r>
              <a:rPr lang="en-US" dirty="0">
                <a:effectLst/>
              </a:rPr>
              <a:t>?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effectLst/>
              </a:rPr>
              <a:t>Managing Jenkins </a:t>
            </a:r>
            <a:r>
              <a:rPr lang="en-US" dirty="0" smtClean="0">
                <a:effectLst/>
              </a:rPr>
              <a:t>as Code</a:t>
            </a:r>
          </a:p>
          <a:p>
            <a:endParaRPr lang="en-US" dirty="0" smtClean="0">
              <a:effectLst/>
            </a:endParaRPr>
          </a:p>
          <a:p>
            <a:endParaRPr lang="en-US" dirty="0">
              <a:effectLst/>
            </a:endParaRPr>
          </a:p>
          <a:p>
            <a:r>
              <a:rPr lang="en-US" sz="1800" dirty="0" smtClean="0">
                <a:effectLst/>
              </a:rPr>
              <a:t>DFW Jenkins Area Meetup</a:t>
            </a:r>
          </a:p>
          <a:p>
            <a:r>
              <a:rPr lang="en-US" sz="1800" dirty="0" smtClean="0">
                <a:effectLst/>
              </a:rPr>
              <a:t>9/05/2017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0" y="63967"/>
            <a:ext cx="2794000" cy="2971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38471" y="5963285"/>
            <a:ext cx="2353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Brian Mericle</a:t>
            </a:r>
          </a:p>
          <a:p>
            <a:r>
              <a:rPr lang="en-US" sz="16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Distinguished Engineer, </a:t>
            </a:r>
          </a:p>
          <a:p>
            <a:r>
              <a:rPr lang="en-US" sz="16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Choice Hotels</a:t>
            </a:r>
          </a:p>
        </p:txBody>
      </p:sp>
    </p:spTree>
    <p:extLst>
      <p:ext uri="{BB962C8B-B14F-4D97-AF65-F5344CB8AC3E}">
        <p14:creationId xmlns:p14="http://schemas.microsoft.com/office/powerpoint/2010/main" val="73508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Jenkins as Code in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7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 DSL Plugin installed</a:t>
            </a:r>
          </a:p>
          <a:p>
            <a:r>
              <a:rPr lang="en-US" dirty="0"/>
              <a:t>Script </a:t>
            </a:r>
            <a:r>
              <a:rPr lang="en-US" dirty="0" smtClean="0"/>
              <a:t>names may </a:t>
            </a:r>
            <a:r>
              <a:rPr lang="en-US" dirty="0"/>
              <a:t>only contain letters, digits and underscores, but may not start with a </a:t>
            </a:r>
            <a:r>
              <a:rPr lang="en-US" dirty="0" smtClean="0"/>
              <a:t>digit</a:t>
            </a:r>
          </a:p>
          <a:p>
            <a:r>
              <a:rPr lang="en-US" dirty="0" smtClean="0"/>
              <a:t>A “seed” job is created through UI to execute DSL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Won’t work otherwise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47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and check-in your job script to a source code repository</a:t>
            </a:r>
          </a:p>
          <a:p>
            <a:r>
              <a:rPr lang="en-US" dirty="0" smtClean="0"/>
              <a:t>Create “seed” job that references your DSL script from the source code repository</a:t>
            </a:r>
          </a:p>
          <a:p>
            <a:r>
              <a:rPr lang="en-US" dirty="0" smtClean="0"/>
              <a:t>Execute “seed” job</a:t>
            </a:r>
          </a:p>
          <a:p>
            <a:r>
              <a:rPr lang="en-US" dirty="0" smtClean="0"/>
              <a:t>Execute created job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8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918"/>
            <a:ext cx="12209409" cy="686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6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so fast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ERROR: script not yet approved for </a:t>
            </a:r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Options?</a:t>
            </a:r>
          </a:p>
          <a:p>
            <a:pPr lvl="1"/>
            <a:r>
              <a:rPr lang="en-US" dirty="0"/>
              <a:t>Script Approval (All operations need administrator approval)</a:t>
            </a:r>
          </a:p>
          <a:p>
            <a:pPr lvl="1"/>
            <a:r>
              <a:rPr lang="en-US" dirty="0" smtClean="0"/>
              <a:t>Groovy Sandboxing (</a:t>
            </a:r>
            <a:r>
              <a:rPr lang="en-US" dirty="0"/>
              <a:t>All </a:t>
            </a:r>
            <a:r>
              <a:rPr lang="en-US" dirty="0" smtClean="0"/>
              <a:t>non-whitelisted operations </a:t>
            </a:r>
            <a:r>
              <a:rPr lang="en-US" dirty="0"/>
              <a:t>need administrator approval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Requires additional plugin and configuration (</a:t>
            </a:r>
            <a:r>
              <a:rPr lang="en-US" dirty="0">
                <a:effectLst/>
              </a:rPr>
              <a:t>authorize-project</a:t>
            </a:r>
            <a:r>
              <a:rPr lang="en-US" dirty="0" smtClean="0"/>
              <a:t>)</a:t>
            </a:r>
          </a:p>
          <a:p>
            <a:pPr lvl="1"/>
            <a:r>
              <a:rPr lang="en-US" strike="sngStrike" dirty="0" smtClean="0"/>
              <a:t>Disable script security (All operations are allowed)</a:t>
            </a:r>
            <a:endParaRPr lang="en-US" strike="sngStrik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One more thing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74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Workflow process that typically follows continuous integration, delivery and deployment methodologies with the goal of taking an artifact from development stage to production.</a:t>
            </a:r>
          </a:p>
          <a:p>
            <a:r>
              <a:rPr lang="en-US" dirty="0" smtClean="0"/>
              <a:t>Sequential set of stages, each containing steps specific to the goal of each stage.</a:t>
            </a:r>
          </a:p>
          <a:p>
            <a:r>
              <a:rPr lang="en-US" dirty="0" smtClean="0"/>
              <a:t>Supports scripted and declarative methodologies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Why would I use that?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8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Continuation-passing style (CPS)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6903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Methods don’t return, they result in a call to a supplied function (continuation/callback)</a:t>
            </a:r>
          </a:p>
          <a:p>
            <a:r>
              <a:rPr lang="en-US" dirty="0" smtClean="0"/>
              <a:t>Custom Groovy Interpreter (groovy-cps)</a:t>
            </a:r>
          </a:p>
          <a:p>
            <a:r>
              <a:rPr lang="en-US" dirty="0" smtClean="0"/>
              <a:t>Pipeline Groovy Plugin (main use case)</a:t>
            </a:r>
          </a:p>
          <a:p>
            <a:r>
              <a:rPr lang="en-US" dirty="0" smtClean="0"/>
              <a:t>All pipeline variables need to be serializable for durability</a:t>
            </a:r>
          </a:p>
          <a:p>
            <a:r>
              <a:rPr lang="en-US" dirty="0" smtClean="0"/>
              <a:t>Only subset of Groovy functionality available due to interpreter</a:t>
            </a:r>
          </a:p>
          <a:p>
            <a:r>
              <a:rPr lang="en-US" dirty="0" smtClean="0"/>
              <a:t>Leverage broader subset of Groovy functionality with @</a:t>
            </a:r>
            <a:r>
              <a:rPr lang="en-US" dirty="0" err="1" smtClean="0"/>
              <a:t>NonCPS</a:t>
            </a:r>
            <a:r>
              <a:rPr lang="en-US" dirty="0" smtClean="0"/>
              <a:t> annotation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 know what you will do next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9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and check-in your pipeline DSL script</a:t>
            </a:r>
          </a:p>
          <a:p>
            <a:r>
              <a:rPr lang="en-US" dirty="0" smtClean="0"/>
              <a:t>Update “seed” job to reference your pipeline DSL script</a:t>
            </a:r>
          </a:p>
          <a:p>
            <a:r>
              <a:rPr lang="en-US" dirty="0" smtClean="0"/>
              <a:t>Execute “seed” job</a:t>
            </a:r>
          </a:p>
          <a:p>
            <a:r>
              <a:rPr lang="en-US" dirty="0" smtClean="0"/>
              <a:t>Execute created pipeline job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Hello World Redux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80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49802" y="634767"/>
            <a:ext cx="9905998" cy="3635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Hello World </a:t>
            </a:r>
            <a:r>
              <a:rPr lang="en-US" dirty="0" err="1" smtClean="0"/>
              <a:t>PipeLine</a:t>
            </a:r>
            <a:r>
              <a:rPr lang="en-US" dirty="0" smtClean="0"/>
              <a:t> Job DSL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083" y="998290"/>
            <a:ext cx="7137835" cy="585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7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54" y="1"/>
            <a:ext cx="1162789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Distinguished Engineer (1</a:t>
            </a:r>
            <a:r>
              <a:rPr lang="en-US" baseline="30000" dirty="0"/>
              <a:t>st</a:t>
            </a:r>
            <a:r>
              <a:rPr lang="en-US" dirty="0"/>
              <a:t> @ Choice Hotels)</a:t>
            </a:r>
          </a:p>
          <a:p>
            <a:r>
              <a:rPr lang="en-US" dirty="0"/>
              <a:t>Seventeen years of software development experience</a:t>
            </a:r>
          </a:p>
          <a:p>
            <a:r>
              <a:rPr lang="en-US" dirty="0"/>
              <a:t>Seven years of IT leadership experience</a:t>
            </a:r>
          </a:p>
          <a:p>
            <a:r>
              <a:rPr lang="en-US" dirty="0"/>
              <a:t>Five years of CI/CDD automation experience</a:t>
            </a:r>
          </a:p>
          <a:p>
            <a:r>
              <a:rPr lang="en-US" dirty="0"/>
              <a:t>Jenkins user since </a:t>
            </a:r>
            <a:r>
              <a:rPr lang="en-US" dirty="0" smtClean="0"/>
              <a:t>2005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108" y="2318855"/>
            <a:ext cx="1912575" cy="341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5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and check-in your pipeline DSL script using a shared library</a:t>
            </a:r>
          </a:p>
          <a:p>
            <a:r>
              <a:rPr lang="en-US" dirty="0" smtClean="0"/>
              <a:t>Update “seed” job to reference your pipeline DSL script</a:t>
            </a:r>
          </a:p>
          <a:p>
            <a:r>
              <a:rPr lang="en-US" dirty="0" smtClean="0"/>
              <a:t>Execute “seed” job</a:t>
            </a:r>
          </a:p>
          <a:p>
            <a:r>
              <a:rPr lang="en-US" dirty="0" smtClean="0"/>
              <a:t>Execute created pipeline job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Hello </a:t>
            </a:r>
            <a:r>
              <a:rPr lang="en-US" dirty="0"/>
              <a:t>World </a:t>
            </a:r>
            <a:r>
              <a:rPr lang="en-US" dirty="0" smtClean="0"/>
              <a:t>Tertiary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4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96" y="-4704"/>
            <a:ext cx="6867408" cy="686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0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46246"/>
            <a:ext cx="9905998" cy="4911753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Job DSL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Job DSL API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Groovy API</a:t>
            </a:r>
            <a:r>
              <a:rPr lang="en-US" dirty="0" smtClean="0"/>
              <a:t> (</a:t>
            </a:r>
            <a:r>
              <a:rPr lang="en-US" dirty="0" smtClean="0">
                <a:hlinkClick r:id="rId6"/>
              </a:rPr>
              <a:t>Documentation</a:t>
            </a:r>
            <a:r>
              <a:rPr lang="en-US" dirty="0" smtClean="0"/>
              <a:t>)</a:t>
            </a:r>
          </a:p>
          <a:p>
            <a:r>
              <a:rPr lang="en-US" dirty="0" smtClean="0">
                <a:hlinkClick r:id="rId7"/>
              </a:rPr>
              <a:t>Script Security Plugin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Authorize Project Plugin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Pipeline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Pipeline Declarative Model</a:t>
            </a:r>
            <a:endParaRPr lang="en-US" dirty="0" smtClean="0"/>
          </a:p>
          <a:p>
            <a:r>
              <a:rPr lang="en-US" dirty="0" smtClean="0">
                <a:hlinkClick r:id="rId11"/>
              </a:rPr>
              <a:t>Pipeline shared Libraries</a:t>
            </a:r>
            <a:endParaRPr lang="en-US" dirty="0" smtClean="0"/>
          </a:p>
          <a:p>
            <a:r>
              <a:rPr lang="en-US" dirty="0" smtClean="0">
                <a:hlinkClick r:id="rId12"/>
              </a:rPr>
              <a:t>Pipeline Steps</a:t>
            </a:r>
            <a:endParaRPr lang="en-US" dirty="0" smtClean="0"/>
          </a:p>
          <a:p>
            <a:pPr lvl="1"/>
            <a:r>
              <a:rPr lang="en-US" dirty="0" smtClean="0">
                <a:hlinkClick r:id="rId13"/>
              </a:rPr>
              <a:t>Basic Steps</a:t>
            </a:r>
            <a:endParaRPr lang="en-US" dirty="0" smtClean="0"/>
          </a:p>
          <a:p>
            <a:pPr lvl="1"/>
            <a:r>
              <a:rPr lang="en-US" dirty="0" smtClean="0">
                <a:hlinkClick r:id="rId14"/>
              </a:rPr>
              <a:t>Utility Steps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0"/>
            <a:ext cx="60905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6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62" y="82841"/>
            <a:ext cx="12202324" cy="669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2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909270" y="1884287"/>
            <a:ext cx="7801761" cy="3089427"/>
            <a:chOff x="4580588" y="2317778"/>
            <a:chExt cx="7189166" cy="3089427"/>
          </a:xfrm>
        </p:grpSpPr>
        <p:grpSp>
          <p:nvGrpSpPr>
            <p:cNvPr id="24" name="Group 23"/>
            <p:cNvGrpSpPr/>
            <p:nvPr/>
          </p:nvGrpSpPr>
          <p:grpSpPr>
            <a:xfrm>
              <a:off x="4580588" y="2317778"/>
              <a:ext cx="7189166" cy="406400"/>
              <a:chOff x="4580588" y="2317778"/>
              <a:chExt cx="7189166" cy="40640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0588" y="2317778"/>
                <a:ext cx="450214" cy="406400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5104474" y="2336312"/>
                <a:ext cx="6665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</a:pPr>
                <a:r>
                  <a:rPr lang="en-US" b="1" cap="small" dirty="0"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hlinkClick r:id="rId3"/>
                  </a:rPr>
                  <a:t>www.choicehotels.com</a:t>
                </a:r>
                <a:endParaRPr lang="en-US" b="1" cap="small" dirty="0">
                  <a:effectLst>
                    <a:glow rad="38100">
                      <a:schemeClr val="bg1">
                        <a:lumMod val="50000"/>
                        <a:lumOff val="50000"/>
                        <a:alpha val="20000"/>
                      </a:schemeClr>
                    </a:glow>
                    <a:outerShdw blurRad="44450" dist="12700" dir="13860000" algn="tl" rotWithShape="0">
                      <a:srgbClr val="000000">
                        <a:alpha val="2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580588" y="2856009"/>
              <a:ext cx="7189166" cy="406400"/>
              <a:chOff x="4580588" y="2848183"/>
              <a:chExt cx="7189166" cy="406400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0588" y="2848183"/>
                <a:ext cx="450214" cy="406400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5104476" y="2866717"/>
                <a:ext cx="6665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</a:pPr>
                <a:r>
                  <a:rPr lang="en-US" b="1" cap="small" dirty="0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hlinkClick r:id="rId5"/>
                  </a:rPr>
                  <a:t>brian.mericle@choicehotels.com</a:t>
                </a:r>
                <a:endParaRPr lang="en-US" b="1" cap="small" dirty="0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75000"/>
                        </a:schemeClr>
                      </a:gs>
                    </a:gsLst>
                    <a:lin ang="5580000" scaled="0"/>
                    <a:tileRect/>
                  </a:gradFill>
                  <a:effectLst>
                    <a:glow rad="38100">
                      <a:schemeClr val="bg1">
                        <a:lumMod val="50000"/>
                        <a:lumOff val="50000"/>
                        <a:alpha val="20000"/>
                      </a:schemeClr>
                    </a:glow>
                    <a:outerShdw blurRad="44450" dist="12700" dir="13860000" algn="tl" rotWithShape="0">
                      <a:srgbClr val="000000">
                        <a:alpha val="2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580588" y="3394240"/>
              <a:ext cx="7189166" cy="406400"/>
              <a:chOff x="4580588" y="3378588"/>
              <a:chExt cx="7189166" cy="40640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0588" y="3378588"/>
                <a:ext cx="450214" cy="406400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5104476" y="3397122"/>
                <a:ext cx="6665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+mn-lt"/>
                  </a:defRPr>
                </a:lvl1pPr>
              </a:lstStyle>
              <a:p>
                <a:pPr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</a:pPr>
                <a:r>
                  <a:rPr lang="en-US" sz="1800" b="1" cap="small" dirty="0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hlinkClick r:id="rId7"/>
                  </a:rPr>
                  <a:t>@bpmericle</a:t>
                </a:r>
                <a:endParaRPr lang="en-US" sz="1800" b="1" cap="small" dirty="0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75000"/>
                        </a:schemeClr>
                      </a:gs>
                    </a:gsLst>
                    <a:lin ang="5580000" scaled="0"/>
                    <a:tileRect/>
                  </a:gradFill>
                  <a:effectLst>
                    <a:glow rad="38100">
                      <a:schemeClr val="bg1">
                        <a:lumMod val="50000"/>
                        <a:lumOff val="50000"/>
                        <a:alpha val="20000"/>
                      </a:schemeClr>
                    </a:glow>
                    <a:outerShdw blurRad="44450" dist="12700" dir="13860000" algn="tl" rotWithShape="0">
                      <a:srgbClr val="000000">
                        <a:alpha val="2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580588" y="3932471"/>
              <a:ext cx="7189166" cy="406400"/>
              <a:chOff x="4580588" y="3908994"/>
              <a:chExt cx="7189166" cy="406400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0588" y="3908994"/>
                <a:ext cx="450214" cy="406400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5104474" y="3927528"/>
                <a:ext cx="6665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</a:pPr>
                <a:r>
                  <a:rPr lang="en-US" b="1" cap="small" dirty="0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hlinkClick r:id="rId9"/>
                  </a:rPr>
                  <a:t>https://www.linkedin.com/in/brianpmericle</a:t>
                </a:r>
                <a:endParaRPr lang="en-US" b="1" cap="small" dirty="0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75000"/>
                        </a:schemeClr>
                      </a:gs>
                    </a:gsLst>
                    <a:lin ang="5580000" scaled="0"/>
                    <a:tileRect/>
                  </a:gradFill>
                  <a:effectLst>
                    <a:glow rad="38100">
                      <a:schemeClr val="bg1">
                        <a:lumMod val="50000"/>
                        <a:lumOff val="50000"/>
                        <a:alpha val="20000"/>
                      </a:schemeClr>
                    </a:glow>
                    <a:outerShdw blurRad="44450" dist="12700" dir="13860000" algn="tl" rotWithShape="0">
                      <a:srgbClr val="000000">
                        <a:alpha val="2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582746" y="4470702"/>
              <a:ext cx="7187008" cy="662833"/>
              <a:chOff x="4582746" y="4380409"/>
              <a:chExt cx="7187008" cy="662833"/>
            </a:xfrm>
          </p:grpSpPr>
          <p:pic>
            <p:nvPicPr>
              <p:cNvPr id="14" name="Picture 13"/>
              <p:cNvPicPr>
                <a:picLocks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582746" y="4380409"/>
                <a:ext cx="448056" cy="402336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5104474" y="4396911"/>
                <a:ext cx="66652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</a:pPr>
                <a:r>
                  <a:rPr lang="en-US" b="1" cap="small" dirty="0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hlinkClick r:id="rId11"/>
                  </a:rPr>
                  <a:t>https://</a:t>
                </a:r>
                <a:r>
                  <a:rPr lang="en-US" b="1" cap="small" dirty="0" err="1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hlinkClick r:id="rId11"/>
                  </a:rPr>
                  <a:t>www.slideshare.net</a:t>
                </a:r>
                <a:r>
                  <a:rPr lang="en-US" b="1" cap="small" dirty="0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hlinkClick r:id="rId11"/>
                  </a:rPr>
                  <a:t>/</a:t>
                </a:r>
                <a:r>
                  <a:rPr lang="en-US" b="1" cap="small" dirty="0" err="1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hlinkClick r:id="rId11"/>
                  </a:rPr>
                  <a:t>BrianMericle</a:t>
                </a:r>
                <a:r>
                  <a:rPr lang="en-US" b="1" cap="small" dirty="0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hlinkClick r:id="rId11"/>
                  </a:rPr>
                  <a:t>/managing-</a:t>
                </a:r>
                <a:r>
                  <a:rPr lang="en-US" b="1" cap="small" dirty="0" err="1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hlinkClick r:id="rId11"/>
                  </a:rPr>
                  <a:t>jenkins</a:t>
                </a:r>
                <a:r>
                  <a:rPr lang="en-US" b="1" cap="small" dirty="0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hlinkClick r:id="rId11"/>
                  </a:rPr>
                  <a:t>-as-code</a:t>
                </a:r>
                <a:endParaRPr lang="en-US" b="1" cap="small" dirty="0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75000"/>
                        </a:schemeClr>
                      </a:gs>
                    </a:gsLst>
                    <a:lin ang="5580000" scaled="0"/>
                    <a:tileRect/>
                  </a:gradFill>
                  <a:effectLst>
                    <a:glow rad="38100">
                      <a:schemeClr val="bg1">
                        <a:lumMod val="50000"/>
                        <a:lumOff val="50000"/>
                        <a:alpha val="20000"/>
                      </a:schemeClr>
                    </a:glow>
                    <a:outerShdw blurRad="44450" dist="12700" dir="13860000" algn="tl" rotWithShape="0">
                      <a:srgbClr val="000000">
                        <a:alpha val="2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582746" y="5004869"/>
              <a:ext cx="7187008" cy="402336"/>
              <a:chOff x="4582746" y="5004869"/>
              <a:chExt cx="7187008" cy="402336"/>
            </a:xfrm>
          </p:grpSpPr>
          <p:pic>
            <p:nvPicPr>
              <p:cNvPr id="16" name="Picture 15"/>
              <p:cNvPicPr>
                <a:picLocks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2746" y="5004869"/>
                <a:ext cx="448056" cy="402336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5104474" y="5021371"/>
                <a:ext cx="6665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</a:pPr>
                <a:r>
                  <a:rPr lang="en-US" b="1" cap="small" dirty="0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hlinkClick r:id="rId13"/>
                  </a:rPr>
                  <a:t>https://</a:t>
                </a:r>
                <a:r>
                  <a:rPr lang="en-US" b="1" cap="small" dirty="0" err="1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hlinkClick r:id="rId13"/>
                  </a:rPr>
                  <a:t>github.com</a:t>
                </a:r>
                <a:r>
                  <a:rPr lang="en-US" b="1" cap="small" dirty="0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hlinkClick r:id="rId13"/>
                  </a:rPr>
                  <a:t>/</a:t>
                </a:r>
                <a:r>
                  <a:rPr lang="en-US" b="1" cap="small" dirty="0" err="1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hlinkClick r:id="rId13"/>
                  </a:rPr>
                  <a:t>bpmericle</a:t>
                </a:r>
                <a:r>
                  <a:rPr lang="en-US" b="1" cap="small" dirty="0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hlinkClick r:id="rId13"/>
                  </a:rPr>
                  <a:t>/jenkins-meetup-2017-09-05</a:t>
                </a:r>
                <a:endParaRPr lang="en-US" b="1" cap="small" dirty="0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75000"/>
                        </a:schemeClr>
                      </a:gs>
                    </a:gsLst>
                    <a:lin ang="5580000" scaled="0"/>
                    <a:tileRect/>
                  </a:gradFill>
                  <a:effectLst>
                    <a:glow rad="38100">
                      <a:schemeClr val="bg1">
                        <a:lumMod val="50000"/>
                        <a:lumOff val="50000"/>
                        <a:alpha val="20000"/>
                      </a:schemeClr>
                    </a:glow>
                    <a:outerShdw blurRad="44450" dist="12700" dir="13860000" algn="tl" rotWithShape="0">
                      <a:srgbClr val="000000">
                        <a:alpha val="20000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92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Jenkins as Code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What will be covered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as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Programmatic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37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180" y="393878"/>
            <a:ext cx="8549640" cy="607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7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</a:t>
            </a:r>
            <a:r>
              <a:rPr lang="en-US" dirty="0" err="1" smtClean="0"/>
              <a:t>dsl</a:t>
            </a:r>
            <a:r>
              <a:rPr lang="en-US" dirty="0" smtClean="0"/>
              <a:t>/Plugin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DSL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Scriptable groovy-based domain specific language (DSL)</a:t>
            </a:r>
          </a:p>
          <a:p>
            <a:r>
              <a:rPr lang="en-US" dirty="0" smtClean="0"/>
              <a:t>Allows total manipulation of job configuration xml</a:t>
            </a:r>
          </a:p>
          <a:p>
            <a:r>
              <a:rPr lang="en-US" dirty="0" smtClean="0"/>
              <a:t>Provides common functions for job configuration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Plugin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Allows DSL</a:t>
            </a:r>
            <a:r>
              <a:rPr lang="en-US" dirty="0"/>
              <a:t> scripts</a:t>
            </a:r>
            <a:r>
              <a:rPr lang="en-US" dirty="0" smtClean="0"/>
              <a:t> to be executed within a job</a:t>
            </a:r>
          </a:p>
          <a:p>
            <a:r>
              <a:rPr lang="en-US" dirty="0" smtClean="0"/>
              <a:t>Allows DSL</a:t>
            </a:r>
            <a:r>
              <a:rPr lang="en-US" dirty="0"/>
              <a:t> scripts</a:t>
            </a:r>
            <a:r>
              <a:rPr lang="en-US" dirty="0" smtClean="0"/>
              <a:t> to be pulled from source control</a:t>
            </a:r>
          </a:p>
          <a:p>
            <a:r>
              <a:rPr lang="en-US" dirty="0" smtClean="0"/>
              <a:t>Allows multiple DSL scripts to be referenced at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Facts about </a:t>
            </a:r>
            <a:r>
              <a:rPr lang="en-US" dirty="0"/>
              <a:t>Job </a:t>
            </a:r>
            <a:r>
              <a:rPr lang="en-US" dirty="0" smtClean="0"/>
              <a:t>DSL/Plugin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Plugin forked from </a:t>
            </a:r>
            <a:r>
              <a:rPr lang="en-US" dirty="0">
                <a:effectLst/>
                <a:hlinkClick r:id="rId2"/>
              </a:rPr>
              <a:t>Java Posse </a:t>
            </a:r>
            <a:r>
              <a:rPr lang="en-US" dirty="0" smtClean="0">
                <a:effectLst/>
                <a:hlinkClick r:id="rId2"/>
              </a:rPr>
              <a:t>Roundup</a:t>
            </a:r>
            <a:r>
              <a:rPr lang="en-US" dirty="0" smtClean="0">
                <a:effectLst/>
              </a:rPr>
              <a:t> </a:t>
            </a:r>
            <a:r>
              <a:rPr lang="en-US" dirty="0" smtClean="0"/>
              <a:t>in 2011</a:t>
            </a:r>
          </a:p>
          <a:p>
            <a:r>
              <a:rPr lang="en-US" dirty="0" smtClean="0"/>
              <a:t>64 versions since 2011	</a:t>
            </a:r>
          </a:p>
          <a:p>
            <a:r>
              <a:rPr lang="en-US" dirty="0" smtClean="0"/>
              <a:t>59 releases since 2011</a:t>
            </a:r>
          </a:p>
          <a:p>
            <a:r>
              <a:rPr lang="en-US" dirty="0" smtClean="0"/>
              <a:t>153 contributors since 2011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Maybe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6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 I use this?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3031703"/>
          </a:xfrm>
        </p:spPr>
        <p:txBody>
          <a:bodyPr>
            <a:normAutofit/>
          </a:bodyPr>
          <a:lstStyle/>
          <a:p>
            <a:r>
              <a:rPr lang="en-US" dirty="0" smtClean="0"/>
              <a:t>Changes can be versioned in source control, tested and peer reviewed</a:t>
            </a:r>
          </a:p>
          <a:p>
            <a:r>
              <a:rPr lang="en-US" dirty="0" smtClean="0"/>
              <a:t>Libraries can lead to reusability</a:t>
            </a:r>
          </a:p>
          <a:p>
            <a:r>
              <a:rPr lang="en-US" dirty="0" smtClean="0"/>
              <a:t>Automatic creation/modification of referenced jobs</a:t>
            </a:r>
          </a:p>
          <a:p>
            <a:r>
              <a:rPr lang="en-US" dirty="0" smtClean="0"/>
              <a:t>Automatic deletion of unreferenced jobs</a:t>
            </a:r>
          </a:p>
          <a:p>
            <a:r>
              <a:rPr lang="en-US" dirty="0" smtClean="0"/>
              <a:t>Flexibility to enhance built-in components</a:t>
            </a:r>
          </a:p>
          <a:p>
            <a:r>
              <a:rPr lang="en-US" dirty="0" smtClean="0"/>
              <a:t>Apply programmatic job permissions</a:t>
            </a:r>
          </a:p>
          <a:p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1"/>
            <a:ext cx="4876801" cy="3031703"/>
          </a:xfrm>
        </p:spPr>
        <p:txBody>
          <a:bodyPr/>
          <a:lstStyle/>
          <a:p>
            <a:r>
              <a:rPr lang="en-US" dirty="0" smtClean="0"/>
              <a:t>DSL learning curve</a:t>
            </a:r>
          </a:p>
          <a:p>
            <a:r>
              <a:rPr lang="en-US" dirty="0" smtClean="0"/>
              <a:t>Lead time to job creation/modification</a:t>
            </a:r>
          </a:p>
          <a:p>
            <a:r>
              <a:rPr lang="en-US" dirty="0" smtClean="0"/>
              <a:t>Assigning responsibility &amp; accountability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94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49802" y="634767"/>
            <a:ext cx="9905998" cy="3970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Hello World Job DSL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61" y="1031846"/>
            <a:ext cx="10645678" cy="576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5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3443</TotalTime>
  <Words>691</Words>
  <Application>Microsoft Macintosh PowerPoint</Application>
  <PresentationFormat>Widescreen</PresentationFormat>
  <Paragraphs>137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Century Gothic</vt:lpstr>
      <vt:lpstr>Mangal</vt:lpstr>
      <vt:lpstr>Arial</vt:lpstr>
      <vt:lpstr>Mesh</vt:lpstr>
      <vt:lpstr>You don't know JaC? </vt:lpstr>
      <vt:lpstr>About Me</vt:lpstr>
      <vt:lpstr>Agenda</vt:lpstr>
      <vt:lpstr>Jenkins as Code</vt:lpstr>
      <vt:lpstr>PowerPoint Presentation</vt:lpstr>
      <vt:lpstr>Job dsl/Plugin</vt:lpstr>
      <vt:lpstr>Interesting Facts about Job DSL/Plugin</vt:lpstr>
      <vt:lpstr>Should I use this?</vt:lpstr>
      <vt:lpstr>Example: Hello World Job DSL</vt:lpstr>
      <vt:lpstr>Demo</vt:lpstr>
      <vt:lpstr>Prerequisites</vt:lpstr>
      <vt:lpstr>First Job</vt:lpstr>
      <vt:lpstr>PowerPoint Presentation</vt:lpstr>
      <vt:lpstr>Not so fast</vt:lpstr>
      <vt:lpstr>Pipeline?</vt:lpstr>
      <vt:lpstr>Continuation-passing style (CPS)</vt:lpstr>
      <vt:lpstr>First Pipeline</vt:lpstr>
      <vt:lpstr>Example: Hello World PipeLine Job DSL</vt:lpstr>
      <vt:lpstr>PowerPoint Presentation</vt:lpstr>
      <vt:lpstr>Second Pipeline</vt:lpstr>
      <vt:lpstr>PowerPoint Presentation</vt:lpstr>
      <vt:lpstr>Resources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don't know JaC? </dc:title>
  <dc:creator>Brian Mericle</dc:creator>
  <cp:lastModifiedBy>Brian Mericle</cp:lastModifiedBy>
  <cp:revision>76</cp:revision>
  <dcterms:created xsi:type="dcterms:W3CDTF">2017-09-01T13:47:29Z</dcterms:created>
  <dcterms:modified xsi:type="dcterms:W3CDTF">2017-09-05T14:53:56Z</dcterms:modified>
</cp:coreProperties>
</file>