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embeddedFontLst>
    <p:embeddedFont>
      <p:font typeface="Roboto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79" y="3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56fc09ca8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g2d56fc09ca8_2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NOTE THE FOLLOWING USAGE REQUIREMENTS FOR THE </a:t>
            </a:r>
            <a:r>
              <a:rPr lang="en" i="1"/>
              <a:t>FIRST</a:t>
            </a:r>
            <a:r>
              <a:rPr lang="en" baseline="30000"/>
              <a:t>®</a:t>
            </a:r>
            <a:r>
              <a:rPr lang="en"/>
              <a:t> DIVE</a:t>
            </a:r>
            <a:r>
              <a:rPr lang="en" baseline="30000"/>
              <a:t>SM</a:t>
            </a:r>
            <a:r>
              <a:rPr lang="en"/>
              <a:t> presented by Qualcomm template.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Presentations using this deck must include the FIRST DIVEcover slide (Slide 1) to ensure recognition of our presenting sponsor, Qualcomm.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Do not modify the template or overlap any of the built-in graphics.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This template uses the Roboto font family, which can be downloaded for free at </a:t>
            </a:r>
            <a:r>
              <a:rPr lang="en" b="1"/>
              <a:t>fonts.google.com/specimen/Roboto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1E1F21"/>
              </a:buClr>
              <a:buSzPts val="1200"/>
              <a:buFont typeface="Arial"/>
              <a:buChar char="•"/>
            </a:pPr>
            <a:r>
              <a:rPr lang="en"/>
              <a:t>Any text use of </a:t>
            </a:r>
            <a:r>
              <a:rPr lang="en" i="1"/>
              <a:t>FIRST</a:t>
            </a:r>
            <a:r>
              <a:rPr lang="en"/>
              <a:t> should be in italics. Please see the </a:t>
            </a:r>
            <a:r>
              <a:rPr lang="en" i="1"/>
              <a:t>FIRST</a:t>
            </a:r>
            <a:r>
              <a:rPr lang="en"/>
              <a:t> Brand &amp; Design Guidelines for more: www.firstinspires.org/brand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56fc09ca8_2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d56fc09ca8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56fc09ca8_2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d56fc09ca8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56fc09ca8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d56fc09ca8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56fc09ca8_2_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d56fc09ca8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56fc09ca8_2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d56fc09ca8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56fc09ca8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d56fc09ca8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56fc09ca8_2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d56fc09ca8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56fc09ca8_2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d56fc09ca8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56fc09ca8_2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d56fc09ca8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56fc09ca8_2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d56fc09ca8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56fc09ca8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2d56fc09ca8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56fc09ca8_2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d56fc09ca8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56fc09ca8_2_1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d56fc09ca8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56fc09ca8_2_1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d56fc09ca8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56fc09ca8_2_1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d56fc09ca8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56fc09ca8_2_1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d56fc09ca8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56fc09ca8_2_1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d56fc09ca8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56fc09ca8_2_1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d56fc09ca8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56fc09ca8_2_1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2d56fc09ca8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56fc09ca8_2_1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d56fc09ca8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56fc09ca8_2_1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2d56fc09ca8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56fc09ca8_2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2d56fc09ca8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56fc09ca8_2_1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d56fc09ca8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56fc09ca8_2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d56fc09ca8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d56fc09ca8_2_1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d56fc09ca8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56fc09ca8_2_1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d56fc09ca8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d56fc09ca8_2_1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2d56fc09ca8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d56fc09ca8_2_17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d56fc09ca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56fc09ca8_2_1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d56fc09ca8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56fc09ca8_2_1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d56fc09ca8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56fc09ca8_2_1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d56fc09ca8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56fc09ca8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2d56fc09ca8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56fc09ca8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d56fc09ca8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d56fc09ca8_2_2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2d56fc09ca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d56fc09ca8_2_2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2d56fc09ca8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56fc09ca8_2_2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2d56fc09ca8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6fc09ca8_2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d56fc09ca8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56fc09ca8_2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d56fc09ca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56fc09ca8_2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d56fc09ca8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56fc09ca8_2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d56fc09ca8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56fc09ca8_2_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d56fc09ca8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Slide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198" y="884807"/>
            <a:ext cx="8289236" cy="64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198" y="1667435"/>
            <a:ext cx="8289237" cy="293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41611" y="1011929"/>
            <a:ext cx="8460778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44557" y="2024683"/>
            <a:ext cx="8460777" cy="36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Picture with Caption">
  <p:cSld name="7_Picture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457198" y="398045"/>
            <a:ext cx="8289236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2720195" y="598595"/>
            <a:ext cx="6119004" cy="67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The Coach/Mentor Award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Coach/Mentor Award</a:t>
            </a:r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Coaches and mentors inspire their teams to do their best, both as individuals and together, and without them, there would be no </a:t>
            </a:r>
            <a:r>
              <a:rPr lang="en" i="1"/>
              <a:t>FIRST</a:t>
            </a:r>
            <a:r>
              <a:rPr lang="en"/>
              <a:t> LEGO League. This award goes to the coach or mentor whose leadership and guidance is clearly evident and best exemplifies the </a:t>
            </a:r>
            <a:r>
              <a:rPr lang="en" i="1"/>
              <a:t>FIRST</a:t>
            </a:r>
            <a:r>
              <a:rPr lang="en"/>
              <a:t> Core Values.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Coach/Mentor Award goes to:</a:t>
            </a:r>
            <a:endParaRPr dirty="0"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Coach/Mentor Award}</a:t>
            </a:r>
            <a:endParaRPr sz="36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Core Values Award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Core Values Award</a:t>
            </a: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displays extraordinary enthusiasm and spirit, knows they can accomplish more together than they could as individuals, and shows each other and other teams respect at all times.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Core Values Award goes to:</a:t>
            </a:r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Core Values Award}</a:t>
            </a:r>
            <a:endParaRPr sz="3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Innovation Project Award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Innovation Project Award</a:t>
            </a:r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utilized diverse resources for their Innovation Project to help them gain a comprehensive understanding of the problem they identified, developed a creative, well-researched solution and effectively communicated their findings to judges and the community.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Innovation Project Award goes to:</a:t>
            </a:r>
            <a:endParaRPr dirty="0"/>
          </a:p>
        </p:txBody>
      </p:sp>
      <p:sp>
        <p:nvSpPr>
          <p:cNvPr id="168" name="Google Shape;168;p3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Innovation Project Award}</a:t>
            </a:r>
            <a:endParaRPr sz="3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Design Award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27382" y="1911913"/>
            <a:ext cx="8289236" cy="131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SUBMERGED</a:t>
            </a:r>
            <a:r>
              <a:rPr lang="en" sz="3600" baseline="30000"/>
              <a:t>SM</a:t>
            </a:r>
            <a:br>
              <a:rPr lang="en" sz="3600"/>
            </a:br>
            <a:r>
              <a:rPr lang="en" sz="3600"/>
              <a:t>Awards Ceremony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Design Award</a:t>
            </a:r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used outstanding programming principles and solid engineering practices to develop a robot that is mechanically sound, durable, efficient and highly capable of performing Challenge missions.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Design Award goes to:</a:t>
            </a:r>
            <a:endParaRPr dirty="0"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Robot Design Award}</a:t>
            </a:r>
            <a:endParaRPr sz="36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Performance Award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Performance Award</a:t>
            </a:r>
            <a:endParaRPr/>
          </a:p>
        </p:txBody>
      </p:sp>
      <p:sp>
        <p:nvSpPr>
          <p:cNvPr id="196" name="Google Shape;196;p41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scores the most points during the Robot Game. Teams have a chance to compete in at least three 2.5-minute matches and their highest score counts.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Performance Award goes to:</a:t>
            </a:r>
            <a:endParaRPr dirty="0"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Team: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Award}</a:t>
            </a:r>
            <a:endParaRPr sz="36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High Score:</a:t>
            </a: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Score}</a:t>
            </a:r>
            <a:endParaRPr sz="36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Breakthrough Award</a:t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Breakthrough Award</a:t>
            </a:r>
            <a:endParaRPr/>
          </a:p>
        </p:txBody>
      </p:sp>
      <p:sp>
        <p:nvSpPr>
          <p:cNvPr id="213" name="Google Shape;213;p4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made significant progress in their confidence and capability in both the Robot Game and Innovation Project and are a shining example of excellent Core Values. They demonstrate that they understand that what they discover is more important than what they win.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5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Breakthrough Award goes to:</a:t>
            </a:r>
            <a:endParaRPr dirty="0"/>
          </a:p>
        </p:txBody>
      </p:sp>
      <p:sp>
        <p:nvSpPr>
          <p:cNvPr id="219" name="Google Shape;219;p45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Breakthrough Award}</a:t>
            </a:r>
            <a:endParaRPr sz="36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Engineering Excellence Award</a:t>
            </a:r>
            <a:endParaRPr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Engineering Excellence Award</a:t>
            </a:r>
            <a:endParaRPr/>
          </a:p>
        </p:txBody>
      </p:sp>
      <p:sp>
        <p:nvSpPr>
          <p:cNvPr id="230" name="Google Shape;230;p4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with an efficiently designed robot, an innovative Project solution that effectively addresses the season Challenge, and great Core Values evident in all they do.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341610" y="2244587"/>
            <a:ext cx="8460779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Medals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Engineering Excellence Award goes to:</a:t>
            </a:r>
            <a:endParaRPr dirty="0"/>
          </a:p>
        </p:txBody>
      </p:sp>
      <p:sp>
        <p:nvSpPr>
          <p:cNvPr id="236" name="Google Shape;236;p4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Engineering Excellence Award}</a:t>
            </a:r>
            <a:endParaRPr sz="36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Rising All-Star Award</a:t>
            </a:r>
            <a:endParaRPr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0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Rising All-Star Award</a:t>
            </a:r>
            <a:endParaRPr/>
          </a:p>
        </p:txBody>
      </p:sp>
      <p:sp>
        <p:nvSpPr>
          <p:cNvPr id="247" name="Google Shape;247;p50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the judges notice and expect great things from in the future.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1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Rising All-Star Award goes to:</a:t>
            </a:r>
            <a:endParaRPr dirty="0"/>
          </a:p>
        </p:txBody>
      </p:sp>
      <p:sp>
        <p:nvSpPr>
          <p:cNvPr id="253" name="Google Shape;253;p51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Rising All-Star Award}</a:t>
            </a:r>
            <a:endParaRPr sz="36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Motivate Award</a:t>
            </a:r>
            <a:endParaRPr sz="3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Motivate Award</a:t>
            </a:r>
            <a:endParaRPr/>
          </a:p>
        </p:txBody>
      </p:sp>
      <p:sp>
        <p:nvSpPr>
          <p:cNvPr id="264" name="Google Shape;264;p53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embraces the culture of </a:t>
            </a:r>
            <a:r>
              <a:rPr lang="en" i="1"/>
              <a:t>FIRST</a:t>
            </a:r>
            <a:r>
              <a:rPr lang="en"/>
              <a:t> LEGO League through team building, team spirit, and displayed enthusiasm.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Motivate Award goes to:</a:t>
            </a:r>
            <a:endParaRPr dirty="0"/>
          </a:p>
        </p:txBody>
      </p:sp>
      <p:sp>
        <p:nvSpPr>
          <p:cNvPr id="270" name="Google Shape;270;p5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Motivate Award}</a:t>
            </a:r>
            <a:endParaRPr sz="36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5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Champion’s Award</a:t>
            </a:r>
            <a:endParaRPr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Champion’s Award</a:t>
            </a:r>
            <a:endParaRPr/>
          </a:p>
        </p:txBody>
      </p:sp>
      <p:sp>
        <p:nvSpPr>
          <p:cNvPr id="281" name="Google Shape;281;p5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most prestigious award celebrates the team that embodies the </a:t>
            </a:r>
            <a:r>
              <a:rPr lang="en" i="1"/>
              <a:t>FIRST</a:t>
            </a:r>
            <a:r>
              <a:rPr lang="en"/>
              <a:t> LEGO League experience by fully embracing the </a:t>
            </a:r>
            <a:r>
              <a:rPr lang="en" i="1"/>
              <a:t>FIRST</a:t>
            </a:r>
            <a:r>
              <a:rPr lang="en"/>
              <a:t> Core Values while achieving excellence and innovation in both the Robot Game and the Innovation Project.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Champion’s Award goes to:</a:t>
            </a:r>
            <a:endParaRPr dirty="0"/>
          </a:p>
        </p:txBody>
      </p:sp>
      <p:sp>
        <p:nvSpPr>
          <p:cNvPr id="287" name="Google Shape;287;p5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Champion’s Award}</a:t>
            </a:r>
            <a:endParaRPr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341610" y="2244587"/>
            <a:ext cx="8460779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Thank-yous</a:t>
            </a:r>
            <a:endParaRPr sz="36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lang="en"/>
              <a:t>Teams advancing to </a:t>
            </a:r>
            <a:r>
              <a:rPr lang="en">
                <a:highlight>
                  <a:srgbClr val="FFFF00"/>
                </a:highlight>
              </a:rPr>
              <a:t>Championship/World Festival/Open Invitational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93" name="Google Shape;293;p5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85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b="1" dirty="0">
                <a:highlight>
                  <a:srgbClr val="FFFF00"/>
                </a:highlight>
              </a:rPr>
              <a:t>Congratulations to teams (if applicable):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4100" b="1" dirty="0"/>
              <a:t>{Advancing Team 1}</a:t>
            </a:r>
          </a:p>
          <a:p>
            <a:pPr marL="0" indent="0" algn="ctr">
              <a:spcBef>
                <a:spcPts val="0"/>
              </a:spcBef>
              <a:buSzPts val="2000"/>
            </a:pPr>
            <a:r>
              <a:rPr lang="en-US" sz="4100" b="1" dirty="0"/>
              <a:t>{Advancing Team 2}</a:t>
            </a:r>
          </a:p>
          <a:p>
            <a:pPr marL="0" indent="0" algn="ctr">
              <a:spcBef>
                <a:spcPts val="0"/>
              </a:spcBef>
              <a:buSzPts val="2000"/>
            </a:pPr>
            <a:r>
              <a:rPr lang="en-US" sz="4100" b="1" dirty="0"/>
              <a:t>{Advancing Team 3}</a:t>
            </a:r>
          </a:p>
          <a:p>
            <a:pPr marL="0" indent="0" algn="ctr">
              <a:spcBef>
                <a:spcPts val="0"/>
              </a:spcBef>
              <a:buSzPts val="2000"/>
            </a:pPr>
            <a:r>
              <a:rPr lang="en-US" sz="4100" b="1" dirty="0"/>
              <a:t>{Advancing Team 4}</a:t>
            </a:r>
          </a:p>
          <a:p>
            <a:pPr marL="0" indent="0" algn="ctr">
              <a:spcBef>
                <a:spcPts val="0"/>
              </a:spcBef>
              <a:buSzPts val="2000"/>
            </a:pPr>
            <a:r>
              <a:rPr lang="en-US" sz="4100" b="1" dirty="0"/>
              <a:t>{Advancing Team 5}</a:t>
            </a:r>
          </a:p>
          <a:p>
            <a:pPr marL="0" indent="0" algn="ctr">
              <a:spcBef>
                <a:spcPts val="0"/>
              </a:spcBef>
              <a:buSzPts val="2000"/>
            </a:pPr>
            <a:r>
              <a:rPr lang="en-US" sz="4100" b="1" dirty="0"/>
              <a:t>{Advancing Team 6}</a:t>
            </a:r>
          </a:p>
          <a:p>
            <a:pPr marL="0" indent="0" algn="ctr">
              <a:spcBef>
                <a:spcPts val="0"/>
              </a:spcBef>
              <a:buSzPts val="2000"/>
            </a:pPr>
            <a:r>
              <a:rPr lang="en-US" sz="4100" b="1" dirty="0"/>
              <a:t>{Advancing Team 7}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Collect your rubrics!</a:t>
            </a:r>
            <a:endParaRPr/>
          </a:p>
        </p:txBody>
      </p:sp>
      <p:sp>
        <p:nvSpPr>
          <p:cNvPr id="299" name="Google Shape;299;p5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>
                <a:highlight>
                  <a:srgbClr val="FFFF00"/>
                </a:highlight>
              </a:rPr>
              <a:t>Pick them up at: Location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>
                <a:highlight>
                  <a:srgbClr val="FFFF00"/>
                </a:highlight>
              </a:rPr>
              <a:t>Add any additional instructions here.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>
            <a:spLocks noGrp="1"/>
          </p:cNvSpPr>
          <p:nvPr>
            <p:ph type="title"/>
          </p:nvPr>
        </p:nvSpPr>
        <p:spPr>
          <a:xfrm>
            <a:off x="341610" y="1917424"/>
            <a:ext cx="8460778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Congratulations, Teams!</a:t>
            </a:r>
            <a:endParaRPr/>
          </a:p>
        </p:txBody>
      </p:sp>
      <p:sp>
        <p:nvSpPr>
          <p:cNvPr id="305" name="Google Shape;305;p60"/>
          <p:cNvSpPr txBox="1">
            <a:spLocks noGrp="1"/>
          </p:cNvSpPr>
          <p:nvPr>
            <p:ph type="body" idx="1"/>
          </p:nvPr>
        </p:nvSpPr>
        <p:spPr>
          <a:xfrm>
            <a:off x="341611" y="2571750"/>
            <a:ext cx="8460777" cy="36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" dirty="0"/>
              <a:t>We will see you next season!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3" descr="A black screen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580" y="1180764"/>
            <a:ext cx="7620840" cy="177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>
                <a:highlight>
                  <a:srgbClr val="FFFF00"/>
                </a:highlight>
              </a:rPr>
              <a:t>Local Sponsors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>
                <a:highlight>
                  <a:srgbClr val="FFFF00"/>
                </a:highlight>
              </a:rPr>
              <a:t>Add any local sponsor images here. 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Volunteer Award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Volunteers</a:t>
            </a:r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No tournament can happen without the support, time, and commitment of our volunteers!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Volunteer Award goes to:</a:t>
            </a:r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{Volunteer Award}</a:t>
            </a:r>
            <a:endParaRPr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761</Words>
  <Application>Microsoft Office PowerPoint</Application>
  <PresentationFormat>On-screen Show (16:9)</PresentationFormat>
  <Paragraphs>84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Roboto</vt:lpstr>
      <vt:lpstr>Arial</vt:lpstr>
      <vt:lpstr>Essential</vt:lpstr>
      <vt:lpstr>PowerPoint Presentation</vt:lpstr>
      <vt:lpstr>SUBMERGEDSM Awards Ceremony</vt:lpstr>
      <vt:lpstr>Medals</vt:lpstr>
      <vt:lpstr>Thank-yous</vt:lpstr>
      <vt:lpstr>PowerPoint Presentation</vt:lpstr>
      <vt:lpstr>Local Sponsors</vt:lpstr>
      <vt:lpstr>Volunteer Award</vt:lpstr>
      <vt:lpstr>Volunteers</vt:lpstr>
      <vt:lpstr>The Volunteer Award goes to:</vt:lpstr>
      <vt:lpstr>The Coach/Mentor Award</vt:lpstr>
      <vt:lpstr>The Coach/Mentor Award</vt:lpstr>
      <vt:lpstr>The Coach/Mentor Award goes to:</vt:lpstr>
      <vt:lpstr>Core Values Award</vt:lpstr>
      <vt:lpstr>Core Values Award</vt:lpstr>
      <vt:lpstr>The Core Values Award goes to:</vt:lpstr>
      <vt:lpstr>Innovation Project Award</vt:lpstr>
      <vt:lpstr>Innovation Project Award</vt:lpstr>
      <vt:lpstr>The Innovation Project Award goes to:</vt:lpstr>
      <vt:lpstr>Robot Design Award</vt:lpstr>
      <vt:lpstr>Robot Design Award</vt:lpstr>
      <vt:lpstr>The Robot Design Award goes to:</vt:lpstr>
      <vt:lpstr>Robot Performance Award</vt:lpstr>
      <vt:lpstr>Robot Performance Award</vt:lpstr>
      <vt:lpstr>The Robot Performance Award goes to:</vt:lpstr>
      <vt:lpstr>Breakthrough Award</vt:lpstr>
      <vt:lpstr>Breakthrough Award</vt:lpstr>
      <vt:lpstr>The Breakthrough Award goes to:</vt:lpstr>
      <vt:lpstr>Engineering Excellence Award</vt:lpstr>
      <vt:lpstr>Engineering Excellence Award</vt:lpstr>
      <vt:lpstr>The Engineering Excellence Award goes to:</vt:lpstr>
      <vt:lpstr>Rising All-Star Award</vt:lpstr>
      <vt:lpstr>Rising All-Star Award</vt:lpstr>
      <vt:lpstr>The Rising All-Star Award goes to:</vt:lpstr>
      <vt:lpstr>Motivate Award</vt:lpstr>
      <vt:lpstr>Motivate Award</vt:lpstr>
      <vt:lpstr>The Motivate Award goes to:</vt:lpstr>
      <vt:lpstr>Champion’s Award</vt:lpstr>
      <vt:lpstr>Champion’s Award</vt:lpstr>
      <vt:lpstr>The Champion’s Award goes to:</vt:lpstr>
      <vt:lpstr>Teams advancing to Championship/World Festival/Open Invitational</vt:lpstr>
      <vt:lpstr>Collect your rubrics!</vt:lpstr>
      <vt:lpstr>Congratulations, Teams!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Brady Merkel</cp:lastModifiedBy>
  <cp:revision>7</cp:revision>
  <dcterms:modified xsi:type="dcterms:W3CDTF">2024-11-16T12:04:58Z</dcterms:modified>
</cp:coreProperties>
</file>